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2"/>
    <p:sldId id="461" r:id="rId3"/>
    <p:sldId id="490" r:id="rId4"/>
    <p:sldId id="516" r:id="rId5"/>
    <p:sldId id="517" r:id="rId6"/>
    <p:sldId id="421" r:id="rId7"/>
    <p:sldId id="491" r:id="rId8"/>
    <p:sldId id="492" r:id="rId9"/>
    <p:sldId id="493" r:id="rId10"/>
    <p:sldId id="508" r:id="rId11"/>
    <p:sldId id="494" r:id="rId12"/>
    <p:sldId id="496" r:id="rId13"/>
    <p:sldId id="497" r:id="rId14"/>
    <p:sldId id="515" r:id="rId15"/>
    <p:sldId id="513" r:id="rId16"/>
    <p:sldId id="500" r:id="rId17"/>
    <p:sldId id="509" r:id="rId18"/>
    <p:sldId id="510" r:id="rId19"/>
    <p:sldId id="512" r:id="rId20"/>
    <p:sldId id="514" r:id="rId21"/>
    <p:sldId id="480" r:id="rId22"/>
  </p:sldIdLst>
  <p:sldSz cx="12192000" cy="6858000"/>
  <p:notesSz cx="6797675" cy="9926638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u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9" autoAdjust="0"/>
    <p:restoredTop sz="82712" autoAdjust="0"/>
  </p:normalViewPr>
  <p:slideViewPr>
    <p:cSldViewPr snapToGrid="0">
      <p:cViewPr varScale="1">
        <p:scale>
          <a:sx n="128" d="100"/>
          <a:sy n="128" d="100"/>
        </p:scale>
        <p:origin x="296" y="16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0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2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4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7772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11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1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06205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一段时间内减持股票的多少：占基金公司的百分比。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4759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一段时间内减持股票的多少：占基金公司的百分比。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8245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2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-1" fmla="*/ 0 w 3686629"/>
                <a:gd name="connsiteY0-2" fmla="*/ 0 h 714829"/>
                <a:gd name="connsiteX1-3" fmla="*/ 3686629 w 3686629"/>
                <a:gd name="connsiteY1-4" fmla="*/ 0 h 714829"/>
                <a:gd name="connsiteX2-5" fmla="*/ 3435202 w 3686629"/>
                <a:gd name="connsiteY2-6" fmla="*/ 714829 h 714829"/>
                <a:gd name="connsiteX3-7" fmla="*/ 0 w 3686629"/>
                <a:gd name="connsiteY3-8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277403" y="5575851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4350" y="2661600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基金持股关系推断的社会网络</a:t>
            </a:r>
          </a:p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与股价崩盘风险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28BE4-D872-40C4-9CA4-F52B6462CD05}"/>
              </a:ext>
            </a:extLst>
          </p:cNvPr>
          <p:cNvSpPr txBox="1"/>
          <p:nvPr/>
        </p:nvSpPr>
        <p:spPr>
          <a:xfrm>
            <a:off x="404351" y="4404187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指导老师：方立兵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汇报人：李康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汇报时间：</a:t>
            </a:r>
            <a:r>
              <a:rPr lang="en-US" altLang="zh-CN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2020.5.21</a:t>
            </a:r>
            <a:endParaRPr lang="zh-CN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6E7A-AA56-4F10-8308-2E780DC23532}"/>
              </a:ext>
            </a:extLst>
          </p:cNvPr>
          <p:cNvSpPr txBox="1"/>
          <p:nvPr/>
        </p:nvSpPr>
        <p:spPr>
          <a:xfrm>
            <a:off x="2106412" y="1290383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市场的收益率（指数）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F4957-57C9-4066-88DD-426BA49F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892"/>
            <a:ext cx="6914286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3C8FA0-A08B-4D56-938D-311F8E0B9248}"/>
              </a:ext>
            </a:extLst>
          </p:cNvPr>
          <p:cNvSpPr txBox="1"/>
          <p:nvPr/>
        </p:nvSpPr>
        <p:spPr>
          <a:xfrm>
            <a:off x="2106412" y="4009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基金经理、股票和城市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DFBE4-A327-46D4-8C4E-D0F64641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0" y="4529874"/>
            <a:ext cx="6866667" cy="1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A9BDF-3E67-47FC-B65E-CB70C677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38" y="3146171"/>
            <a:ext cx="6885714" cy="20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7492615" y="2362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股票的控制变量</a:t>
            </a:r>
          </a:p>
        </p:txBody>
      </p:sp>
    </p:spTree>
    <p:extLst>
      <p:ext uri="{BB962C8B-B14F-4D97-AF65-F5344CB8AC3E}">
        <p14:creationId xmlns:p14="http://schemas.microsoft.com/office/powerpoint/2010/main" val="407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AC2C688-B23E-5242-A95E-FA6E6F0EC95B}"/>
              </a:ext>
            </a:extLst>
          </p:cNvPr>
          <p:cNvSpPr/>
          <p:nvPr/>
        </p:nvSpPr>
        <p:spPr>
          <a:xfrm>
            <a:off x="2568490" y="1077687"/>
            <a:ext cx="7783285" cy="536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5329053" y="15775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用于机器学习的指标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E242E-0C86-4EDF-A968-0D8A94E1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00" y="2233475"/>
            <a:ext cx="68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50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实证分析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2177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DE6272AE-685A-284C-A69B-C85CBEE624B2}"/>
              </a:ext>
            </a:extLst>
          </p:cNvPr>
          <p:cNvSpPr/>
          <p:nvPr/>
        </p:nvSpPr>
        <p:spPr>
          <a:xfrm>
            <a:off x="7169339" y="1463182"/>
            <a:ext cx="1549607" cy="42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61A512F-5CA3-5240-B1BC-E90868203110}"/>
              </a:ext>
            </a:extLst>
          </p:cNvPr>
          <p:cNvSpPr/>
          <p:nvPr/>
        </p:nvSpPr>
        <p:spPr>
          <a:xfrm>
            <a:off x="2672080" y="977904"/>
            <a:ext cx="1107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71731D0-D15A-984E-B631-3B46734CB9CC}"/>
              </a:ext>
            </a:extLst>
          </p:cNvPr>
          <p:cNvSpPr/>
          <p:nvPr/>
        </p:nvSpPr>
        <p:spPr>
          <a:xfrm>
            <a:off x="3780076" y="5145023"/>
            <a:ext cx="4593772" cy="213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438E1-CF5B-4F59-926D-1C93F6023249}"/>
              </a:ext>
            </a:extLst>
          </p:cNvPr>
          <p:cNvSpPr txBox="1"/>
          <p:nvPr/>
        </p:nvSpPr>
        <p:spPr>
          <a:xfrm>
            <a:off x="7149286" y="1503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股价崩盘指标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2672080" y="977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减持指标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6EBC-E4DD-4002-9336-EAF39F3FDA2B}"/>
              </a:ext>
            </a:extLst>
          </p:cNvPr>
          <p:cNvSpPr txBox="1"/>
          <p:nvPr/>
        </p:nvSpPr>
        <p:spPr>
          <a:xfrm>
            <a:off x="1981143" y="1544840"/>
            <a:ext cx="2956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首先得到基金经理之间的关系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其次得到信息准确度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然后得到减持指标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710D3-41F7-483A-903F-7C4DAAA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68" y="1984346"/>
            <a:ext cx="1333333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D5083-6A94-4E2F-B374-5BBD5E3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286" y="2892167"/>
            <a:ext cx="1238095" cy="4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2E4F5-90F4-43A1-A3B9-901CBD16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98" y="3542776"/>
            <a:ext cx="3295238" cy="7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545D4B-2E37-6646-9F4F-9373CD89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51" y="2789943"/>
            <a:ext cx="6197600" cy="584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5A5E7-F8B9-F248-A4FB-B2183E197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1201" y="3464631"/>
            <a:ext cx="2806700" cy="57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DAEDFF-008C-FF4E-88AA-E4EEC5311700}"/>
              </a:ext>
            </a:extLst>
          </p:cNvPr>
          <p:cNvSpPr txBox="1"/>
          <p:nvPr/>
        </p:nvSpPr>
        <p:spPr>
          <a:xfrm>
            <a:off x="4099299" y="5273093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2"/>
                </a:solidFill>
              </a:rPr>
              <a:t>《</a:t>
            </a:r>
            <a:r>
              <a:rPr kumimoji="1" lang="zh-CN" altLang="en-US" dirty="0">
                <a:solidFill>
                  <a:schemeClr val="bg2"/>
                </a:solidFill>
              </a:rPr>
              <a:t>支撑文献</a:t>
            </a:r>
            <a:r>
              <a:rPr kumimoji="1" lang="en-US" altLang="zh-CN" dirty="0">
                <a:solidFill>
                  <a:schemeClr val="bg2"/>
                </a:solidFill>
              </a:rPr>
              <a:t>》</a:t>
            </a:r>
          </a:p>
          <a:p>
            <a:pPr algn="ctr"/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相同城市社交网络：   </a:t>
            </a:r>
            <a:r>
              <a:rPr kumimoji="1" lang="en-US" altLang="zh-CN" dirty="0">
                <a:solidFill>
                  <a:schemeClr val="bg2"/>
                </a:solidFill>
              </a:rPr>
              <a:t>Hong</a:t>
            </a:r>
            <a:r>
              <a:rPr kumimoji="1" lang="zh-CN" altLang="en-US" dirty="0">
                <a:solidFill>
                  <a:schemeClr val="bg2"/>
                </a:solidFill>
              </a:rPr>
              <a:t>（</a:t>
            </a:r>
            <a:r>
              <a:rPr kumimoji="1" lang="en-US" altLang="zh-CN" dirty="0">
                <a:solidFill>
                  <a:schemeClr val="bg2"/>
                </a:solidFill>
              </a:rPr>
              <a:t>2005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信息精确度：              </a:t>
            </a:r>
            <a:r>
              <a:rPr kumimoji="1" lang="en-US" altLang="zh-CN" dirty="0">
                <a:solidFill>
                  <a:schemeClr val="bg2"/>
                </a:solidFill>
              </a:rPr>
              <a:t>Jiang</a:t>
            </a:r>
            <a:r>
              <a:rPr kumimoji="1" lang="zh-CN" altLang="en-US" dirty="0">
                <a:solidFill>
                  <a:schemeClr val="bg2"/>
                </a:solidFill>
              </a:rPr>
              <a:t>（</a:t>
            </a:r>
            <a:r>
              <a:rPr kumimoji="1" lang="en-US" altLang="zh-CN" dirty="0">
                <a:solidFill>
                  <a:schemeClr val="bg2"/>
                </a:solidFill>
              </a:rPr>
              <a:t>2019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股价崩盘指标：        肖欣荣（</a:t>
            </a:r>
            <a:r>
              <a:rPr kumimoji="1" lang="en-US" altLang="zh-CN" dirty="0">
                <a:solidFill>
                  <a:schemeClr val="bg2"/>
                </a:solidFill>
              </a:rPr>
              <a:t>2012</a:t>
            </a:r>
            <a:r>
              <a:rPr kumimoji="1" lang="zh-CN" altLang="en-US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02310-C97D-5347-BFF6-0381754B7E3F}"/>
              </a:ext>
            </a:extLst>
          </p:cNvPr>
          <p:cNvSpPr txBox="1"/>
          <p:nvPr/>
        </p:nvSpPr>
        <p:spPr>
          <a:xfrm>
            <a:off x="7216796" y="2327227"/>
            <a:ext cx="417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残差项表示整个该股票的收益率当中，</a:t>
            </a:r>
            <a:endParaRPr lang="en-US" altLang="zh-CN" dirty="0"/>
          </a:p>
          <a:p>
            <a:r>
              <a:rPr lang="zh-CN" altLang="en-US" dirty="0"/>
              <a:t>不能被市场的收益率所解释的部分。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590575-9E97-C249-83C0-6CD09792D2D8}"/>
              </a:ext>
            </a:extLst>
          </p:cNvPr>
          <p:cNvSpPr txBox="1"/>
          <p:nvPr/>
        </p:nvSpPr>
        <p:spPr>
          <a:xfrm>
            <a:off x="7203798" y="336327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该股票该日的特有收益率。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526ACF-E4AB-E04B-A6B3-F9F557F18FEB}"/>
              </a:ext>
            </a:extLst>
          </p:cNvPr>
          <p:cNvSpPr txBox="1"/>
          <p:nvPr/>
        </p:nvSpPr>
        <p:spPr>
          <a:xfrm>
            <a:off x="7148019" y="4272282"/>
            <a:ext cx="456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股票的收益率的上下波动比率设为 </a:t>
            </a:r>
            <a:r>
              <a:rPr lang="en-US" altLang="zh-CN" dirty="0"/>
              <a:t>DUVOL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3699443" y="177364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CE2B3-41EC-47BE-8BA3-868E0FFC9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1" y="2317148"/>
            <a:ext cx="8825586" cy="34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1819E61-DE73-934E-A6A7-1CBB7A7E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762" y="1453430"/>
            <a:ext cx="2553607" cy="39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E02BC9-E5FD-C749-9491-C65DAFD5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3" y="1906501"/>
            <a:ext cx="2596137" cy="14262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593DF4-9547-A74F-BAA3-BB69A58ED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22" y="4359610"/>
            <a:ext cx="3759200" cy="10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8420F2-B60A-BD43-AB24-E308EC17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702" y="1947100"/>
            <a:ext cx="3530979" cy="668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793CFC-C5FE-564D-BBC9-4372DA22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288" y="4400201"/>
            <a:ext cx="4232656" cy="1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2485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假设检验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5A36B-B8B4-45C0-9AC0-56547A6C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70" y="1339113"/>
            <a:ext cx="2711227" cy="584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48FAA1-CCE4-4443-9477-38C2F5F1D737}"/>
              </a:ext>
            </a:extLst>
          </p:cNvPr>
          <p:cNvSpPr txBox="1"/>
          <p:nvPr/>
        </p:nvSpPr>
        <p:spPr>
          <a:xfrm>
            <a:off x="1875099" y="1446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假设检验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2BCAB-5D70-49C0-BD35-95DA84D373A4}"/>
              </a:ext>
            </a:extLst>
          </p:cNvPr>
          <p:cNvSpPr txBox="1"/>
          <p:nvPr/>
        </p:nvSpPr>
        <p:spPr>
          <a:xfrm>
            <a:off x="2080774" y="4564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00CBC5-7C89-4E30-8B2F-9D67517DCC99}"/>
              </a:ext>
            </a:extLst>
          </p:cNvPr>
          <p:cNvSpPr txBox="1"/>
          <p:nvPr/>
        </p:nvSpPr>
        <p:spPr>
          <a:xfrm>
            <a:off x="3376634" y="2335641"/>
            <a:ext cx="353968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H0: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无相关性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H1: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57C222-F6DC-49FA-8C74-65FE783BBB31}"/>
              </a:ext>
            </a:extLst>
          </p:cNvPr>
          <p:cNvSpPr txBox="1"/>
          <p:nvPr/>
        </p:nvSpPr>
        <p:spPr>
          <a:xfrm>
            <a:off x="3376634" y="5893824"/>
            <a:ext cx="771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的置信水平下，拒绝原假设，认为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ECB73-7B65-E34A-94BA-697554CD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323" y="3467236"/>
            <a:ext cx="6352847" cy="24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7A486B-CCCE-41EC-AF25-DC18F2B1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5" y="1561871"/>
            <a:ext cx="6847619" cy="14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876604" y="34193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7B45B2-FCA6-F84C-9695-BBB1EF06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66283"/>
              </p:ext>
            </p:extLst>
          </p:nvPr>
        </p:nvGraphicFramePr>
        <p:xfrm>
          <a:off x="1651000" y="42081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4653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7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067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973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0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15.5797835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382.09344141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19.5472105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15.5797828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382.09343624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19.5472104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准度提升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6.8e-7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8" y="31827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346744" y="1240578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BP</a:t>
            </a:r>
            <a:r>
              <a:rPr lang="zh-CN" altLang="en-US" sz="3200" dirty="0">
                <a:solidFill>
                  <a:srgbClr val="FF0000"/>
                </a:solidFill>
              </a:rPr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397741" y="332509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SVR</a:t>
            </a:r>
            <a:r>
              <a:rPr lang="zh-CN" altLang="en-US" sz="3200" dirty="0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035667" y="1182277"/>
            <a:ext cx="232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CART</a:t>
            </a:r>
            <a:r>
              <a:rPr lang="zh-CN" altLang="en-US" sz="3200" dirty="0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012467" y="35838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409093" y="4855043"/>
            <a:ext cx="2365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  <a:endParaRPr lang="en-US" altLang="zh-CN" sz="2800" b="1" dirty="0"/>
          </a:p>
          <a:p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sz="2800" b="1" dirty="0"/>
              <a:t>对比分析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74C99-E2E0-3D48-A862-A7F1671E1F9E}"/>
              </a:ext>
            </a:extLst>
          </p:cNvPr>
          <p:cNvSpPr txBox="1"/>
          <p:nvPr/>
        </p:nvSpPr>
        <p:spPr>
          <a:xfrm>
            <a:off x="1340898" y="2029569"/>
            <a:ext cx="296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具有很强的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泛化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能力。模型 在学习了训练集的样本后，在测试集上有着很优秀的表现。 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13F60-BD42-1948-83B9-0A86C636093B}"/>
              </a:ext>
            </a:extLst>
          </p:cNvPr>
          <p:cNvSpPr txBox="1"/>
          <p:nvPr/>
        </p:nvSpPr>
        <p:spPr>
          <a:xfrm>
            <a:off x="1354312" y="4193787"/>
            <a:ext cx="309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对于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特征属性并不敏感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。可以在无法判断数据集中那些属 性有较好的预测效果的时候，使用该模型，来降低无关变量的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干扰度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 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972F25-9EE2-214F-8D45-9D1BB5AD246C}"/>
              </a:ext>
            </a:extLst>
          </p:cNvPr>
          <p:cNvSpPr txBox="1"/>
          <p:nvPr/>
        </p:nvSpPr>
        <p:spPr>
          <a:xfrm>
            <a:off x="7991621" y="1978215"/>
            <a:ext cx="3587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作为一种树模型，与随机森林的预测结果类似，原因在 于，其中的当中的学习器都是树模型。在该模型中，加入了减持指标，模型的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预测能力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有着一定程度的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提升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C00FC0-38C5-B54F-A70E-610C1258DB3B}"/>
              </a:ext>
            </a:extLst>
          </p:cNvPr>
          <p:cNvSpPr txBox="1"/>
          <p:nvPr/>
        </p:nvSpPr>
        <p:spPr>
          <a:xfrm>
            <a:off x="8138944" y="4269819"/>
            <a:ext cx="3297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机森林模型，作为一种集成学习，同时还有随机属性选择，具有着 良好的泛化能力。在两个基于树模型的学习器中，随机森林模型的表型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最好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。接 近于神经网络模型。 </a:t>
            </a:r>
          </a:p>
        </p:txBody>
      </p:sp>
    </p:spTree>
    <p:extLst>
      <p:ext uri="{BB962C8B-B14F-4D97-AF65-F5344CB8AC3E}">
        <p14:creationId xmlns:p14="http://schemas.microsoft.com/office/powerpoint/2010/main" val="28789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800" b="1" i="1" dirty="0">
                <a:solidFill>
                  <a:srgbClr val="FF3737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4800" b="1" i="1" dirty="0">
              <a:solidFill>
                <a:srgbClr val="FF373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059" y="1143000"/>
            <a:ext cx="4336910" cy="707886"/>
            <a:chOff x="1278972" y="1858813"/>
            <a:chExt cx="4336910" cy="707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58813"/>
              <a:ext cx="4336910" cy="707886"/>
              <a:chOff x="1591029" y="1914842"/>
              <a:chExt cx="4336910" cy="70788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3402" y="1914842"/>
                <a:ext cx="372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方正兰亭中黑_GBK" panose="02000000000000000000" pitchFamily="2" charset="-122"/>
                  </a:rPr>
                  <a:t>文献综述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7426" y="2335706"/>
            <a:ext cx="4436456" cy="707886"/>
            <a:chOff x="1278972" y="1860782"/>
            <a:chExt cx="4436456" cy="70788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972" y="1860782"/>
              <a:ext cx="4436456" cy="707886"/>
              <a:chOff x="1591029" y="1916811"/>
              <a:chExt cx="4436456" cy="70788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203400" y="1916811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实验数据</a:t>
                </a:r>
              </a:p>
            </p:txBody>
          </p:sp>
          <p:sp>
            <p:nvSpPr>
              <p:cNvPr id="52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5852C8-D394-472C-A643-2E334BCD09DA}"/>
              </a:ext>
            </a:extLst>
          </p:cNvPr>
          <p:cNvGrpSpPr/>
          <p:nvPr/>
        </p:nvGrpSpPr>
        <p:grpSpPr>
          <a:xfrm>
            <a:off x="6407426" y="3556187"/>
            <a:ext cx="4436457" cy="707886"/>
            <a:chOff x="1278972" y="1817281"/>
            <a:chExt cx="4436457" cy="70788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298284F-18A1-4A26-BB3C-E97DF7041A74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577CD76-7AF0-4D20-B08B-349BE7CC150F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实证分析</a:t>
                </a:r>
              </a:p>
            </p:txBody>
          </p:sp>
          <p:sp>
            <p:nvSpPr>
              <p:cNvPr id="38" name="圆角矩形 34">
                <a:extLst>
                  <a:ext uri="{FF2B5EF4-FFF2-40B4-BE49-F238E27FC236}">
                    <a16:creationId xmlns:a16="http://schemas.microsoft.com/office/drawing/2014/main" id="{3B9DE61F-7A7C-4EF4-8970-D538CDD2C17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543A84-8EA0-479C-9D3F-55EC43228133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DAFAF5-2C5A-4C14-B766-385A37CBD2A0}"/>
              </a:ext>
            </a:extLst>
          </p:cNvPr>
          <p:cNvGrpSpPr/>
          <p:nvPr/>
        </p:nvGrpSpPr>
        <p:grpSpPr>
          <a:xfrm>
            <a:off x="6407426" y="4776668"/>
            <a:ext cx="4436457" cy="707886"/>
            <a:chOff x="1278972" y="1817281"/>
            <a:chExt cx="4436457" cy="70788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C43BC-4DF2-427A-AC11-D9016049C7B5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87FCA44-1C5D-4EAC-9433-1ED98AC6FA35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45" name="圆角矩形 34">
                <a:extLst>
                  <a:ext uri="{FF2B5EF4-FFF2-40B4-BE49-F238E27FC236}">
                    <a16:creationId xmlns:a16="http://schemas.microsoft.com/office/drawing/2014/main" id="{C2A6F0A7-20BA-42DF-A21E-CF37C3D6CD6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5F74E8-C989-4DE3-9BB2-1DAF5077CF5D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C21A359-F30E-FF4C-8EE0-9AC0C5CBB05C}"/>
              </a:ext>
            </a:extLst>
          </p:cNvPr>
          <p:cNvSpPr/>
          <p:nvPr/>
        </p:nvSpPr>
        <p:spPr>
          <a:xfrm>
            <a:off x="8980714" y="893"/>
            <a:ext cx="3211286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A7D0162-29D1-F646-A3FB-821DF67063F6}"/>
              </a:ext>
            </a:extLst>
          </p:cNvPr>
          <p:cNvSpPr/>
          <p:nvPr/>
        </p:nvSpPr>
        <p:spPr>
          <a:xfrm>
            <a:off x="232839" y="4561114"/>
            <a:ext cx="5214231" cy="41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A6CDF5A-6A2D-B94F-B5DA-04E3A0BD7541}"/>
              </a:ext>
            </a:extLst>
          </p:cNvPr>
          <p:cNvSpPr/>
          <p:nvPr/>
        </p:nvSpPr>
        <p:spPr>
          <a:xfrm>
            <a:off x="232839" y="3788229"/>
            <a:ext cx="8600555" cy="3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912FA6F-8AE8-014B-9E5E-DB4DB17ACDC1}"/>
              </a:ext>
            </a:extLst>
          </p:cNvPr>
          <p:cNvSpPr/>
          <p:nvPr/>
        </p:nvSpPr>
        <p:spPr>
          <a:xfrm>
            <a:off x="232839" y="2950029"/>
            <a:ext cx="813247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4653280" y="3759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研究结论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1A24CD-8861-334D-914F-BD7C3E681DC0}"/>
              </a:ext>
            </a:extLst>
          </p:cNvPr>
          <p:cNvSpPr/>
          <p:nvPr/>
        </p:nvSpPr>
        <p:spPr>
          <a:xfrm>
            <a:off x="232839" y="2136503"/>
            <a:ext cx="4529298" cy="37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59B5A-F390-4F6F-98FE-7073FB300338}"/>
              </a:ext>
            </a:extLst>
          </p:cNvPr>
          <p:cNvSpPr txBox="1"/>
          <p:nvPr/>
        </p:nvSpPr>
        <p:spPr>
          <a:xfrm>
            <a:off x="232839" y="2136503"/>
            <a:ext cx="88408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减持指标可以用于预测股价崩盘风险。</a:t>
            </a: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非线性模型，可挖掘属性之间的更多关系，自动化程度高，适用于大数据集。</a:t>
            </a: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相同模型对于不同特征的表现不同，对于选择模型需要考虑到数据集的特征属性。</a:t>
            </a: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神经网络模型更适用于实际中的预测股价崩盘。</a:t>
            </a: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1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5186" y="2697281"/>
            <a:ext cx="52145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感谢您的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观看指导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894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276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7" y="488312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473713" y="582616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基金持股关系推断的社交网络与股价崩盘风险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私人信息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37982" y="34038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提前减持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8839233" y="1297318"/>
            <a:ext cx="23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主动建立网络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45698" y="3583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股价崩盘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383697" y="5106466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文章核心思路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4A51E8-6D29-9E42-A091-C3A1914CDE9E}"/>
              </a:ext>
            </a:extLst>
          </p:cNvPr>
          <p:cNvSpPr txBox="1"/>
          <p:nvPr/>
        </p:nvSpPr>
        <p:spPr>
          <a:xfrm>
            <a:off x="1401406" y="1972870"/>
            <a:ext cx="260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基金经理有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动力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相互讨论自己的私人信息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丰富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的社交网络，越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精确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A8D39-570F-EB40-93F4-32E94223C987}"/>
              </a:ext>
            </a:extLst>
          </p:cNvPr>
          <p:cNvSpPr txBox="1"/>
          <p:nvPr/>
        </p:nvSpPr>
        <p:spPr>
          <a:xfrm>
            <a:off x="1419102" y="4103599"/>
            <a:ext cx="310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减持力度，与之是否</a:t>
            </a:r>
            <a:r>
              <a:rPr kumimoji="1"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确信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其会崩盘息息相关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B23D97-217B-3840-BA68-1602B8DD43B5}"/>
              </a:ext>
            </a:extLst>
          </p:cNvPr>
          <p:cNvSpPr txBox="1"/>
          <p:nvPr/>
        </p:nvSpPr>
        <p:spPr>
          <a:xfrm>
            <a:off x="1401406" y="4936240"/>
            <a:ext cx="29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基金私人减持行为早于市场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Bildik (2011)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5CA237-B872-C247-9135-F6E52D591B85}"/>
              </a:ext>
            </a:extLst>
          </p:cNvPr>
          <p:cNvSpPr txBox="1"/>
          <p:nvPr/>
        </p:nvSpPr>
        <p:spPr>
          <a:xfrm>
            <a:off x="9339943" y="4285610"/>
            <a:ext cx="212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股价崩盘指标肖欣荣（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  <a:endParaRPr kumimoji="1"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kumimoji="1"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剔除流动性需要。所以选取了减持力度最大的。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AF31F-A446-B147-9917-1B737A7AC0B9}"/>
              </a:ext>
            </a:extLst>
          </p:cNvPr>
          <p:cNvSpPr txBox="1"/>
          <p:nvPr/>
        </p:nvSpPr>
        <p:spPr>
          <a:xfrm>
            <a:off x="8937171" y="1972870"/>
            <a:ext cx="239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更丰富的社交关系有更精确的消息，有更高的收益。导致投资者主动建立社交网络</a:t>
            </a:r>
          </a:p>
        </p:txBody>
      </p:sp>
    </p:spTree>
    <p:extLst>
      <p:ext uri="{BB962C8B-B14F-4D97-AF65-F5344CB8AC3E}">
        <p14:creationId xmlns:p14="http://schemas.microsoft.com/office/powerpoint/2010/main" val="39519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30897" y="488312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473713" y="582616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基金持股关系推断的社交网络与股价崩盘风险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私人信息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8839233" y="1297318"/>
            <a:ext cx="239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主动建立网络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45698" y="3583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股价崩盘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383697" y="5106466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文章核心思路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4A51E8-6D29-9E42-A091-C3A1914CDE9E}"/>
              </a:ext>
            </a:extLst>
          </p:cNvPr>
          <p:cNvSpPr txBox="1"/>
          <p:nvPr/>
        </p:nvSpPr>
        <p:spPr>
          <a:xfrm>
            <a:off x="1401406" y="1972870"/>
            <a:ext cx="260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基金经理有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动力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相互讨论自己的私人信息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丰富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的社交网络，越</a:t>
            </a:r>
            <a:r>
              <a:rPr lang="zh-CN" altLang="en-US" dirty="0">
                <a:solidFill>
                  <a:schemeClr val="accent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精确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的信息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A8D39-570F-EB40-93F4-32E94223C987}"/>
              </a:ext>
            </a:extLst>
          </p:cNvPr>
          <p:cNvSpPr txBox="1"/>
          <p:nvPr/>
        </p:nvSpPr>
        <p:spPr>
          <a:xfrm>
            <a:off x="1419102" y="4103599"/>
            <a:ext cx="3102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一段时间内减持股票的多少：占基金公司的百分比。</a:t>
            </a:r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减持力度。作为减持指标</a:t>
            </a:r>
          </a:p>
          <a:p>
            <a:endParaRPr kumimoji="1" lang="zh-CN" alt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5CA237-B872-C247-9135-F6E52D591B85}"/>
              </a:ext>
            </a:extLst>
          </p:cNvPr>
          <p:cNvSpPr txBox="1"/>
          <p:nvPr/>
        </p:nvSpPr>
        <p:spPr>
          <a:xfrm>
            <a:off x="9339943" y="4285610"/>
            <a:ext cx="212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股价崩盘指标肖欣荣（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AF31F-A446-B147-9917-1B737A7AC0B9}"/>
              </a:ext>
            </a:extLst>
          </p:cNvPr>
          <p:cNvSpPr txBox="1"/>
          <p:nvPr/>
        </p:nvSpPr>
        <p:spPr>
          <a:xfrm>
            <a:off x="8937171" y="1972870"/>
            <a:ext cx="239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更丰富的社交关系有更精确的消息，有更高的收益。导致投资者主动建立社交网络</a:t>
            </a:r>
          </a:p>
        </p:txBody>
      </p:sp>
    </p:spTree>
    <p:extLst>
      <p:ext uri="{BB962C8B-B14F-4D97-AF65-F5344CB8AC3E}">
        <p14:creationId xmlns:p14="http://schemas.microsoft.com/office/powerpoint/2010/main" val="10294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106576" y="317845"/>
            <a:ext cx="65424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758E1-6376-48AA-9914-72E3FC5EAAD0}"/>
              </a:ext>
            </a:extLst>
          </p:cNvPr>
          <p:cNvSpPr txBox="1"/>
          <p:nvPr/>
        </p:nvSpPr>
        <p:spPr>
          <a:xfrm>
            <a:off x="1737360" y="1686560"/>
            <a:ext cx="4632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基金经理的私人信息会沿着网络传递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更高的收益率催使基金经理去根据自己的持仓，建立社交网络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越丰富的社交网络，越精确的信息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基金私人减持行为早于市场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股价崩盘研究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预测模型应用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任意多边形 15">
            <a:extLst>
              <a:ext uri="{FF2B5EF4-FFF2-40B4-BE49-F238E27FC236}">
                <a16:creationId xmlns:a16="http://schemas.microsoft.com/office/drawing/2014/main" id="{183D4DED-7C38-4559-B49F-031E382E1FA5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B26AB8AE-2AFF-4173-BEF1-453A77F27E2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0B4D-8DC4-408D-A71C-205A78CFEDE9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60F3CB3-0788-7045-8C32-88474B921180}"/>
              </a:ext>
            </a:extLst>
          </p:cNvPr>
          <p:cNvSpPr/>
          <p:nvPr/>
        </p:nvSpPr>
        <p:spPr>
          <a:xfrm>
            <a:off x="6662057" y="1469571"/>
            <a:ext cx="3167743" cy="447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/>
              <a:t>文章的核心思路</a:t>
            </a:r>
            <a:endParaRPr kumimoji="1" lang="en-US" altLang="zh-CN" sz="4800" dirty="0"/>
          </a:p>
          <a:p>
            <a:pPr algn="ctr"/>
            <a:r>
              <a:rPr kumimoji="1" lang="zh-CN" altLang="en-US" sz="4800" dirty="0"/>
              <a:t>支撑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实验数据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685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数据来源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B7DB1-9B4E-4D24-9783-F670B0CF93C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数据的主要来源是</a:t>
            </a: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wind</a:t>
            </a:r>
            <a:r>
              <a:rPr lang="zh-CN" altLang="en-US" sz="2000"/>
              <a:t>的数据接口</a:t>
            </a: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以及</a:t>
            </a:r>
            <a:r>
              <a:rPr lang="en-US" altLang="zh-CN" sz="2000"/>
              <a:t>uqer</a:t>
            </a:r>
            <a:r>
              <a:rPr lang="zh-CN" altLang="en-US" sz="2000"/>
              <a:t>的数据</a:t>
            </a:r>
            <a:r>
              <a:rPr lang="en-US" altLang="zh-CN" sz="200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8638B-8A62-4B97-B455-4559E26D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34" y="163616"/>
            <a:ext cx="4396707" cy="2868851"/>
          </a:xfrm>
          <a:prstGeom prst="rect">
            <a:avLst/>
          </a:prstGeom>
        </p:spPr>
      </p:pic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2B2474A9-8DD7-4943-A0D7-6C3D610FC5C7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524E43B1-10BA-4E16-A575-E2FE588663EA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DD9-F35E-43C8-824D-2768B6659412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spcAft>
                <a:spcPts val="600"/>
              </a:spcAft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886D5B-88DE-4150-9360-65E02CF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7" y="3310359"/>
            <a:ext cx="4396707" cy="3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数据展示</a:t>
            </a:r>
            <a:endParaRPr lang="en-US" altLang="zh-CN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外部数据</a:t>
            </a:r>
            <a:endParaRPr lang="zh-CN" alt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72995-15F0-4122-BA1D-E4BFD38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897</Words>
  <Application>Microsoft Macintosh PowerPoint</Application>
  <PresentationFormat>宽屏</PresentationFormat>
  <Paragraphs>187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DengXian Light</vt:lpstr>
      <vt:lpstr>宋体</vt:lpstr>
      <vt:lpstr>微软雅黑</vt:lpstr>
      <vt:lpstr>Arial</vt:lpstr>
      <vt:lpstr>Calibri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李</dc:creator>
  <cp:lastModifiedBy>Ai2025</cp:lastModifiedBy>
  <cp:revision>48</cp:revision>
  <dcterms:created xsi:type="dcterms:W3CDTF">2020-05-21T05:31:45Z</dcterms:created>
  <dcterms:modified xsi:type="dcterms:W3CDTF">2020-05-22T14:03:19Z</dcterms:modified>
</cp:coreProperties>
</file>