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83" r:id="rId2"/>
    <p:sldId id="461" r:id="rId3"/>
    <p:sldId id="516" r:id="rId4"/>
    <p:sldId id="490" r:id="rId5"/>
    <p:sldId id="421" r:id="rId6"/>
    <p:sldId id="491" r:id="rId7"/>
    <p:sldId id="492" r:id="rId8"/>
    <p:sldId id="493" r:id="rId9"/>
    <p:sldId id="508" r:id="rId10"/>
    <p:sldId id="494" r:id="rId11"/>
    <p:sldId id="495" r:id="rId12"/>
    <p:sldId id="496" r:id="rId13"/>
    <p:sldId id="497" r:id="rId14"/>
    <p:sldId id="515" r:id="rId15"/>
    <p:sldId id="513" r:id="rId16"/>
    <p:sldId id="500" r:id="rId17"/>
    <p:sldId id="509" r:id="rId18"/>
    <p:sldId id="510" r:id="rId19"/>
    <p:sldId id="512" r:id="rId20"/>
    <p:sldId id="514" r:id="rId21"/>
    <p:sldId id="480" r:id="rId22"/>
  </p:sldIdLst>
  <p:sldSz cx="12192000" cy="6858000"/>
  <p:notesSz cx="6797675" cy="9926638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 lu" initials="h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1227"/>
    <a:srgbClr val="880014"/>
    <a:srgbClr val="ED374D"/>
    <a:srgbClr val="EB1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25" autoAdjust="0"/>
    <p:restoredTop sz="96349" autoAdjust="0"/>
  </p:normalViewPr>
  <p:slideViewPr>
    <p:cSldViewPr snapToGrid="0">
      <p:cViewPr>
        <p:scale>
          <a:sx n="178" d="100"/>
          <a:sy n="178" d="100"/>
        </p:scale>
        <p:origin x="126" y="-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F08F7-40BD-4E2B-B69C-49BCEBF305B8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358A4-F945-405B-B193-3D176AA8B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785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70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64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65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064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064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15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677720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>
                <a:solidFill>
                  <a:prstClr val="black"/>
                </a:solidFill>
              </a:rPr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01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311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011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19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062058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24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29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217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F7401-6E7D-4CE3-89B6-86741D8BF9B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28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614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880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940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625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44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352084" y="-15204"/>
            <a:ext cx="6839917" cy="6873204"/>
          </a:xfrm>
          <a:custGeom>
            <a:avLst/>
            <a:gdLst>
              <a:gd name="connsiteX0" fmla="*/ 1330366 w 6839917"/>
              <a:gd name="connsiteY0" fmla="*/ 0 h 6873204"/>
              <a:gd name="connsiteX1" fmla="*/ 6839917 w 6839917"/>
              <a:gd name="connsiteY1" fmla="*/ 0 h 6873204"/>
              <a:gd name="connsiteX2" fmla="*/ 6839917 w 6839917"/>
              <a:gd name="connsiteY2" fmla="*/ 6873204 h 6873204"/>
              <a:gd name="connsiteX3" fmla="*/ 0 w 6839917"/>
              <a:gd name="connsiteY3" fmla="*/ 6873204 h 6873204"/>
              <a:gd name="connsiteX4" fmla="*/ 1982167 w 6839917"/>
              <a:gd name="connsiteY4" fmla="*/ 3453730 h 6873204"/>
              <a:gd name="connsiteX5" fmla="*/ 648667 w 6839917"/>
              <a:gd name="connsiteY5" fmla="*/ 1139155 h 687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39917" h="6873204">
                <a:moveTo>
                  <a:pt x="1330366" y="0"/>
                </a:moveTo>
                <a:lnTo>
                  <a:pt x="6839917" y="0"/>
                </a:lnTo>
                <a:lnTo>
                  <a:pt x="6839917" y="6873204"/>
                </a:lnTo>
                <a:lnTo>
                  <a:pt x="0" y="6873204"/>
                </a:lnTo>
                <a:lnTo>
                  <a:pt x="1982167" y="3453730"/>
                </a:lnTo>
                <a:lnTo>
                  <a:pt x="648667" y="11391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361011" y="1753996"/>
            <a:ext cx="3733708" cy="3731274"/>
          </a:xfrm>
          <a:custGeom>
            <a:avLst/>
            <a:gdLst>
              <a:gd name="connsiteX0" fmla="*/ 1866854 w 3733708"/>
              <a:gd name="connsiteY0" fmla="*/ 0 h 3731274"/>
              <a:gd name="connsiteX1" fmla="*/ 3733708 w 3733708"/>
              <a:gd name="connsiteY1" fmla="*/ 1865637 h 3731274"/>
              <a:gd name="connsiteX2" fmla="*/ 1866854 w 3733708"/>
              <a:gd name="connsiteY2" fmla="*/ 3731274 h 3731274"/>
              <a:gd name="connsiteX3" fmla="*/ 0 w 3733708"/>
              <a:gd name="connsiteY3" fmla="*/ 1865637 h 3731274"/>
              <a:gd name="connsiteX4" fmla="*/ 1866854 w 3733708"/>
              <a:gd name="connsiteY4" fmla="*/ 0 h 373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708" h="3731274">
                <a:moveTo>
                  <a:pt x="1866854" y="0"/>
                </a:moveTo>
                <a:cubicBezTo>
                  <a:pt x="2897889" y="0"/>
                  <a:pt x="3733708" y="835274"/>
                  <a:pt x="3733708" y="1865637"/>
                </a:cubicBezTo>
                <a:cubicBezTo>
                  <a:pt x="3733708" y="2896000"/>
                  <a:pt x="2897889" y="3731274"/>
                  <a:pt x="1866854" y="3731274"/>
                </a:cubicBezTo>
                <a:cubicBezTo>
                  <a:pt x="835819" y="3731274"/>
                  <a:pt x="0" y="2896000"/>
                  <a:pt x="0" y="1865637"/>
                </a:cubicBezTo>
                <a:cubicBezTo>
                  <a:pt x="0" y="835274"/>
                  <a:pt x="835819" y="0"/>
                  <a:pt x="18668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C74C5-49C3-4B91-9805-E5C47E5A7A9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9D444-35CE-4684-8F6D-BDB946ED3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EF8949-76C5-403D-998E-499E92803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BF794-E990-4740-8F1E-3AA0CDD0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CFB8-5EDF-41B0-A969-A870D986FAC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28C9A-6D2D-45F9-8B55-5918B360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3CC95-4B5B-4110-802C-FCB4A167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54E2-49A5-4C72-A0E8-9B509D84CA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47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0" y="379942"/>
            <a:ext cx="1946431" cy="553508"/>
            <a:chOff x="-1340817" y="2714172"/>
            <a:chExt cx="5027446" cy="1429658"/>
          </a:xfrm>
        </p:grpSpPr>
        <p:sp>
          <p:nvSpPr>
            <p:cNvPr id="4" name="五边形 3"/>
            <p:cNvSpPr/>
            <p:nvPr/>
          </p:nvSpPr>
          <p:spPr>
            <a:xfrm>
              <a:off x="-1340817" y="2714172"/>
              <a:ext cx="5027446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-1340817" y="3429001"/>
              <a:ext cx="5027446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  <a:gd name="connsiteX0-1" fmla="*/ 0 w 3686629"/>
                <a:gd name="connsiteY0-2" fmla="*/ 0 h 714829"/>
                <a:gd name="connsiteX1-3" fmla="*/ 3686629 w 3686629"/>
                <a:gd name="connsiteY1-4" fmla="*/ 0 h 714829"/>
                <a:gd name="connsiteX2-5" fmla="*/ 3435202 w 3686629"/>
                <a:gd name="connsiteY2-6" fmla="*/ 714829 h 714829"/>
                <a:gd name="connsiteX3-7" fmla="*/ 0 w 3686629"/>
                <a:gd name="connsiteY3-8" fmla="*/ 714829 h 714829"/>
                <a:gd name="connsiteX4" fmla="*/ 0 w 3686629"/>
                <a:gd name="connsiteY4" fmla="*/ 0 h 71482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" y="connsiteY4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435202" y="714829"/>
                  </a:lnTo>
                  <a:lnTo>
                    <a:pt x="0" y="71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六边形 5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0" y="379942"/>
            <a:ext cx="1123498" cy="553508"/>
            <a:chOff x="0" y="202142"/>
            <a:chExt cx="919420" cy="452966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202142"/>
              <a:ext cx="394182" cy="452966"/>
              <a:chOff x="0" y="202142"/>
              <a:chExt cx="394182" cy="452966"/>
            </a:xfrm>
          </p:grpSpPr>
          <p:sp>
            <p:nvSpPr>
              <p:cNvPr id="18" name="等腰三角形 17"/>
              <p:cNvSpPr/>
              <p:nvPr/>
            </p:nvSpPr>
            <p:spPr>
              <a:xfrm flipV="1">
                <a:off x="303" y="202142"/>
                <a:ext cx="262721" cy="226483"/>
              </a:xfrm>
              <a:prstGeom prst="triangle">
                <a:avLst/>
              </a:prstGeom>
              <a:solidFill>
                <a:srgbClr val="EB19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>
                <a:off x="131461" y="202142"/>
                <a:ext cx="262721" cy="226483"/>
              </a:xfrm>
              <a:prstGeom prst="triangle">
                <a:avLst/>
              </a:prstGeom>
              <a:solidFill>
                <a:srgbClr val="C212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flipV="1">
                <a:off x="131461" y="428625"/>
                <a:ext cx="262721" cy="226483"/>
              </a:xfrm>
              <a:prstGeom prst="triangle">
                <a:avLst/>
              </a:prstGeom>
              <a:solidFill>
                <a:srgbClr val="ED3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>
                <a:off x="0" y="428625"/>
                <a:ext cx="262721" cy="226483"/>
              </a:xfrm>
              <a:prstGeom prst="triangle">
                <a:avLst/>
              </a:prstGeom>
              <a:solidFill>
                <a:srgbClr val="8800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等腰三角形 9"/>
            <p:cNvSpPr/>
            <p:nvPr/>
          </p:nvSpPr>
          <p:spPr>
            <a:xfrm flipV="1">
              <a:off x="262922" y="202142"/>
              <a:ext cx="262721" cy="226483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394080" y="202142"/>
              <a:ext cx="262721" cy="226483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flipV="1">
              <a:off x="394080" y="428625"/>
              <a:ext cx="262721" cy="226483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262619" y="428625"/>
              <a:ext cx="262721" cy="226483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525541" y="202142"/>
              <a:ext cx="262721" cy="226483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656699" y="202142"/>
              <a:ext cx="262721" cy="226483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flipV="1">
              <a:off x="656699" y="428625"/>
              <a:ext cx="262721" cy="226483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525238" y="428625"/>
              <a:ext cx="262721" cy="226483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>
            <a:off x="0" y="6705904"/>
            <a:ext cx="12192000" cy="150435"/>
            <a:chOff x="0" y="2714172"/>
            <a:chExt cx="3686629" cy="1429658"/>
          </a:xfrm>
        </p:grpSpPr>
        <p:sp>
          <p:nvSpPr>
            <p:cNvPr id="23" name="矩形 22"/>
            <p:cNvSpPr/>
            <p:nvPr/>
          </p:nvSpPr>
          <p:spPr>
            <a:xfrm>
              <a:off x="0" y="2714172"/>
              <a:ext cx="3686629" cy="14296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3429001"/>
              <a:ext cx="3686629" cy="714829"/>
            </a:xfrm>
            <a:prstGeom prst="rect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占位符 2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5352084" y="0"/>
            <a:ext cx="6839917" cy="6858000"/>
          </a:xfrm>
        </p:spPr>
      </p:pic>
      <p:sp>
        <p:nvSpPr>
          <p:cNvPr id="2" name="等腰三角形 1"/>
          <p:cNvSpPr/>
          <p:nvPr/>
        </p:nvSpPr>
        <p:spPr>
          <a:xfrm>
            <a:off x="5984101" y="0"/>
            <a:ext cx="1325880" cy="1143000"/>
          </a:xfrm>
          <a:prstGeom prst="triangle">
            <a:avLst/>
          </a:pr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flipV="1">
            <a:off x="5984101" y="1143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flipV="1">
            <a:off x="6647041" y="0"/>
            <a:ext cx="1325880" cy="1143000"/>
          </a:xfrm>
          <a:prstGeom prst="triangle">
            <a:avLst/>
          </a:prstGeom>
          <a:solidFill>
            <a:srgbClr val="EB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6646020" y="1143000"/>
            <a:ext cx="1325880" cy="1143000"/>
          </a:xfrm>
          <a:prstGeom prst="triangle">
            <a:avLst/>
          </a:prstGeom>
          <a:solidFill>
            <a:srgbClr val="ED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6647041" y="2286000"/>
            <a:ext cx="1325880" cy="1143000"/>
          </a:xfrm>
          <a:prstGeom prst="triangle">
            <a:avLst/>
          </a:prstGeom>
          <a:solidFill>
            <a:srgbClr val="EB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7308960" y="2286000"/>
            <a:ext cx="1325880" cy="1143000"/>
          </a:xfrm>
          <a:prstGeom prst="triangle">
            <a:avLst/>
          </a:pr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971900" y="2286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flipV="1">
            <a:off x="7308960" y="3429000"/>
            <a:ext cx="1325880" cy="1143000"/>
          </a:xfrm>
          <a:prstGeom prst="triangle">
            <a:avLst/>
          </a:prstGeom>
          <a:solidFill>
            <a:srgbClr val="ED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6645510" y="3429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flipV="1">
            <a:off x="6645510" y="4571999"/>
            <a:ext cx="1325880" cy="1143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5981039" y="4571999"/>
            <a:ext cx="1325880" cy="1143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flipV="1">
            <a:off x="5984100" y="5714999"/>
            <a:ext cx="1325880" cy="114300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5277403" y="5575851"/>
            <a:ext cx="1325880" cy="11430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04350" y="2661600"/>
            <a:ext cx="6451733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基金持股关系推断的社会网络</a:t>
            </a:r>
          </a:p>
          <a:p>
            <a:pPr lvl="0">
              <a:defRPr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与股价崩盘风险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F728BE4-D872-40C4-9CA4-F52B6462CD05}"/>
              </a:ext>
            </a:extLst>
          </p:cNvPr>
          <p:cNvSpPr txBox="1"/>
          <p:nvPr/>
        </p:nvSpPr>
        <p:spPr>
          <a:xfrm>
            <a:off x="404351" y="4404187"/>
            <a:ext cx="6451733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指导老师：方立兵</a:t>
            </a:r>
            <a:endParaRPr lang="en-US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  <a:p>
            <a:pPr lvl="0">
              <a:defRPr/>
            </a:pPr>
            <a:r>
              <a:rPr lang="zh-CN" alt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汇报人：李康</a:t>
            </a:r>
            <a:endParaRPr lang="en-US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  <a:p>
            <a:pPr lvl="0">
              <a:defRPr/>
            </a:pPr>
            <a:r>
              <a:rPr lang="zh-CN" alt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汇报时间：</a:t>
            </a:r>
            <a:r>
              <a:rPr lang="en-US" altLang="zh-CN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2020.5.21</a:t>
            </a:r>
            <a:endParaRPr lang="zh-CN" altLang="en-US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1" grpId="0" animBg="1"/>
      <p:bldP spid="14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106575" y="410442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描述性统计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BCAFDA-B9C4-46AA-A635-4134DFFF65E7}"/>
              </a:ext>
            </a:extLst>
          </p:cNvPr>
          <p:cNvSpPr txBox="1"/>
          <p:nvPr/>
        </p:nvSpPr>
        <p:spPr>
          <a:xfrm>
            <a:off x="4887129" y="14296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用于机器学习的指标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93E242E-0C86-4EDF-A968-0D8A94E1E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800" y="2233475"/>
            <a:ext cx="6866667" cy="3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2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106574" y="317845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量化</a:t>
            </a:r>
            <a:r>
              <a:rPr lang="en-US" altLang="zh-CN" sz="3200" b="1" dirty="0">
                <a:solidFill>
                  <a:schemeClr val="accent1"/>
                </a:solidFill>
                <a:latin typeface="+mn-ea"/>
              </a:rPr>
              <a:t>MOM</a:t>
            </a:r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支持关键过程及人员投入</a:t>
            </a:r>
          </a:p>
        </p:txBody>
      </p:sp>
    </p:spTree>
    <p:extLst>
      <p:ext uri="{BB962C8B-B14F-4D97-AF65-F5344CB8AC3E}">
        <p14:creationId xmlns:p14="http://schemas.microsoft.com/office/powerpoint/2010/main" val="129313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2"/>
            <a:ext cx="3686629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38236" y="30504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</a:rPr>
              <a:t>实证分析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174893" y="4257900"/>
            <a:ext cx="76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第三部分</a:t>
            </a:r>
          </a:p>
        </p:txBody>
      </p:sp>
    </p:spTree>
    <p:extLst>
      <p:ext uri="{BB962C8B-B14F-4D97-AF65-F5344CB8AC3E}">
        <p14:creationId xmlns:p14="http://schemas.microsoft.com/office/powerpoint/2010/main" val="421779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106574" y="317845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实证分析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8438E1-CF5B-4F59-926D-1C93F6023249}"/>
              </a:ext>
            </a:extLst>
          </p:cNvPr>
          <p:cNvSpPr txBox="1"/>
          <p:nvPr/>
        </p:nvSpPr>
        <p:spPr>
          <a:xfrm>
            <a:off x="7149286" y="15036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股价崩盘指标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8A0386-3BD5-4DA9-8838-B3C4CC73160F}"/>
              </a:ext>
            </a:extLst>
          </p:cNvPr>
          <p:cNvSpPr txBox="1"/>
          <p:nvPr/>
        </p:nvSpPr>
        <p:spPr>
          <a:xfrm>
            <a:off x="2672080" y="15036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减持指标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416EBC-E4DD-4002-9336-EAF39F3FDA2B}"/>
              </a:ext>
            </a:extLst>
          </p:cNvPr>
          <p:cNvSpPr txBox="1"/>
          <p:nvPr/>
        </p:nvSpPr>
        <p:spPr>
          <a:xfrm>
            <a:off x="2519680" y="2844800"/>
            <a:ext cx="2956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首先得到关系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其次得到信息准确度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然后得到减持指标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4710D3-41F7-483A-903F-7C4DAAA46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449" y="2420256"/>
            <a:ext cx="1333333" cy="361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6D5083-6A94-4E2F-B374-5BBD5E347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449" y="3359654"/>
            <a:ext cx="1238095" cy="4476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82E4F5-90F4-43A1-A3B9-901CBD163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861" y="4463777"/>
            <a:ext cx="3295238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7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106574" y="317845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实证分析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8A0386-3BD5-4DA9-8838-B3C4CC73160F}"/>
              </a:ext>
            </a:extLst>
          </p:cNvPr>
          <p:cNvSpPr txBox="1"/>
          <p:nvPr/>
        </p:nvSpPr>
        <p:spPr>
          <a:xfrm>
            <a:off x="5546009" y="1686560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实验逻辑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7CE2B3-41EC-47BE-8BA3-868E0FFC93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574" y="2055892"/>
            <a:ext cx="8825586" cy="3474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4996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50A984-9019-44FA-B6B2-2455046E8A29}"/>
              </a:ext>
            </a:extLst>
          </p:cNvPr>
          <p:cNvSpPr/>
          <p:nvPr/>
        </p:nvSpPr>
        <p:spPr>
          <a:xfrm>
            <a:off x="3949981" y="448"/>
            <a:ext cx="4292041" cy="6857107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92FA93-77B5-41D2-8C0A-309368611680}"/>
              </a:ext>
            </a:extLst>
          </p:cNvPr>
          <p:cNvSpPr/>
          <p:nvPr/>
        </p:nvSpPr>
        <p:spPr>
          <a:xfrm>
            <a:off x="268603" y="451150"/>
            <a:ext cx="11654794" cy="60136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>
              <a:defRPr/>
            </a:pP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1" name="Freeform 15"/>
          <p:cNvSpPr/>
          <p:nvPr/>
        </p:nvSpPr>
        <p:spPr bwMode="auto">
          <a:xfrm>
            <a:off x="1574658" y="3583215"/>
            <a:ext cx="3280470" cy="309679"/>
          </a:xfrm>
          <a:custGeom>
            <a:avLst/>
            <a:gdLst>
              <a:gd name="T0" fmla="*/ 0 w 1593"/>
              <a:gd name="T1" fmla="*/ 188 h 188"/>
              <a:gd name="T2" fmla="*/ 1403 w 1593"/>
              <a:gd name="T3" fmla="*/ 188 h 188"/>
              <a:gd name="T4" fmla="*/ 1593 w 1593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3" h="188">
                <a:moveTo>
                  <a:pt x="0" y="188"/>
                </a:moveTo>
                <a:lnTo>
                  <a:pt x="1403" y="188"/>
                </a:lnTo>
                <a:lnTo>
                  <a:pt x="1593" y="0"/>
                </a:lnTo>
              </a:path>
            </a:pathLst>
          </a:custGeom>
          <a:noFill/>
          <a:ln w="3175" cap="flat">
            <a:solidFill>
              <a:srgbClr val="5A6783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2" name="Freeform 16"/>
          <p:cNvSpPr/>
          <p:nvPr/>
        </p:nvSpPr>
        <p:spPr bwMode="auto">
          <a:xfrm>
            <a:off x="1600054" y="1817899"/>
            <a:ext cx="3702691" cy="320633"/>
          </a:xfrm>
          <a:custGeom>
            <a:avLst/>
            <a:gdLst>
              <a:gd name="T0" fmla="*/ 0 w 1859"/>
              <a:gd name="T1" fmla="*/ 0 h 202"/>
              <a:gd name="T2" fmla="*/ 1657 w 1859"/>
              <a:gd name="T3" fmla="*/ 0 h 202"/>
              <a:gd name="T4" fmla="*/ 1859 w 1859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02">
                <a:moveTo>
                  <a:pt x="0" y="0"/>
                </a:moveTo>
                <a:lnTo>
                  <a:pt x="1657" y="0"/>
                </a:lnTo>
                <a:lnTo>
                  <a:pt x="1859" y="202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3" name="Freeform 17"/>
          <p:cNvSpPr/>
          <p:nvPr/>
        </p:nvSpPr>
        <p:spPr bwMode="auto">
          <a:xfrm>
            <a:off x="7458288" y="3805189"/>
            <a:ext cx="3893281" cy="298411"/>
          </a:xfrm>
          <a:custGeom>
            <a:avLst/>
            <a:gdLst>
              <a:gd name="T0" fmla="*/ 1593 w 1593"/>
              <a:gd name="T1" fmla="*/ 188 h 188"/>
              <a:gd name="T2" fmla="*/ 190 w 1593"/>
              <a:gd name="T3" fmla="*/ 188 h 188"/>
              <a:gd name="T4" fmla="*/ 0 w 1593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3" h="188">
                <a:moveTo>
                  <a:pt x="1593" y="188"/>
                </a:moveTo>
                <a:lnTo>
                  <a:pt x="190" y="188"/>
                </a:lnTo>
                <a:lnTo>
                  <a:pt x="0" y="0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4" name="Freeform 18"/>
          <p:cNvSpPr/>
          <p:nvPr/>
        </p:nvSpPr>
        <p:spPr bwMode="auto">
          <a:xfrm>
            <a:off x="7036070" y="1817899"/>
            <a:ext cx="4098575" cy="320633"/>
          </a:xfrm>
          <a:custGeom>
            <a:avLst/>
            <a:gdLst>
              <a:gd name="T0" fmla="*/ 1859 w 1859"/>
              <a:gd name="T1" fmla="*/ 0 h 202"/>
              <a:gd name="T2" fmla="*/ 202 w 1859"/>
              <a:gd name="T3" fmla="*/ 0 h 202"/>
              <a:gd name="T4" fmla="*/ 0 w 1859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02">
                <a:moveTo>
                  <a:pt x="1859" y="0"/>
                </a:moveTo>
                <a:lnTo>
                  <a:pt x="202" y="0"/>
                </a:lnTo>
                <a:lnTo>
                  <a:pt x="0" y="202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 flipH="1">
            <a:off x="1419103" y="1817897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 flipH="1">
            <a:off x="1518568" y="3895610"/>
            <a:ext cx="180951" cy="0"/>
          </a:xfrm>
          <a:prstGeom prst="line">
            <a:avLst/>
          </a:prstGeom>
          <a:noFill/>
          <a:ln w="25400" cap="rnd">
            <a:solidFill>
              <a:srgbClr val="5A67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 flipV="1">
            <a:off x="6169405" y="4691955"/>
            <a:ext cx="0" cy="228570"/>
          </a:xfrm>
          <a:prstGeom prst="line">
            <a:avLst/>
          </a:prstGeom>
          <a:noFill/>
          <a:ln w="3175" cap="flat">
            <a:solidFill>
              <a:srgbClr val="F15B67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8" name="Line 23"/>
          <p:cNvSpPr>
            <a:spLocks noChangeShapeType="1"/>
          </p:cNvSpPr>
          <p:nvPr/>
        </p:nvSpPr>
        <p:spPr bwMode="auto">
          <a:xfrm flipH="1">
            <a:off x="10953694" y="1817897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algn="r"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 flipH="1">
            <a:off x="11237118" y="4103599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algn="r"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2" name="Freeform 292"/>
          <p:cNvSpPr/>
          <p:nvPr/>
        </p:nvSpPr>
        <p:spPr bwMode="auto">
          <a:xfrm>
            <a:off x="5093223" y="2872918"/>
            <a:ext cx="580949" cy="1314279"/>
          </a:xfrm>
          <a:custGeom>
            <a:avLst/>
            <a:gdLst>
              <a:gd name="T0" fmla="*/ 144 w 183"/>
              <a:gd name="T1" fmla="*/ 414 h 414"/>
              <a:gd name="T2" fmla="*/ 138 w 183"/>
              <a:gd name="T3" fmla="*/ 413 h 414"/>
              <a:gd name="T4" fmla="*/ 124 w 183"/>
              <a:gd name="T5" fmla="*/ 389 h 414"/>
              <a:gd name="T6" fmla="*/ 120 w 183"/>
              <a:gd name="T7" fmla="*/ 196 h 414"/>
              <a:gd name="T8" fmla="*/ 10 w 183"/>
              <a:gd name="T9" fmla="*/ 38 h 414"/>
              <a:gd name="T10" fmla="*/ 7 w 183"/>
              <a:gd name="T11" fmla="*/ 10 h 414"/>
              <a:gd name="T12" fmla="*/ 35 w 183"/>
              <a:gd name="T13" fmla="*/ 6 h 414"/>
              <a:gd name="T14" fmla="*/ 158 w 183"/>
              <a:gd name="T15" fmla="*/ 184 h 414"/>
              <a:gd name="T16" fmla="*/ 163 w 183"/>
              <a:gd name="T17" fmla="*/ 399 h 414"/>
              <a:gd name="T18" fmla="*/ 144 w 183"/>
              <a:gd name="T1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414">
                <a:moveTo>
                  <a:pt x="144" y="414"/>
                </a:moveTo>
                <a:cubicBezTo>
                  <a:pt x="142" y="414"/>
                  <a:pt x="140" y="414"/>
                  <a:pt x="138" y="413"/>
                </a:cubicBezTo>
                <a:cubicBezTo>
                  <a:pt x="128" y="410"/>
                  <a:pt x="121" y="399"/>
                  <a:pt x="124" y="389"/>
                </a:cubicBezTo>
                <a:cubicBezTo>
                  <a:pt x="142" y="325"/>
                  <a:pt x="141" y="259"/>
                  <a:pt x="120" y="196"/>
                </a:cubicBezTo>
                <a:cubicBezTo>
                  <a:pt x="100" y="133"/>
                  <a:pt x="62" y="79"/>
                  <a:pt x="10" y="38"/>
                </a:cubicBezTo>
                <a:cubicBezTo>
                  <a:pt x="2" y="31"/>
                  <a:pt x="0" y="18"/>
                  <a:pt x="7" y="10"/>
                </a:cubicBezTo>
                <a:cubicBezTo>
                  <a:pt x="14" y="1"/>
                  <a:pt x="26" y="0"/>
                  <a:pt x="35" y="6"/>
                </a:cubicBezTo>
                <a:cubicBezTo>
                  <a:pt x="93" y="52"/>
                  <a:pt x="136" y="113"/>
                  <a:pt x="158" y="184"/>
                </a:cubicBezTo>
                <a:cubicBezTo>
                  <a:pt x="181" y="254"/>
                  <a:pt x="183" y="328"/>
                  <a:pt x="163" y="399"/>
                </a:cubicBezTo>
                <a:cubicBezTo>
                  <a:pt x="160" y="408"/>
                  <a:pt x="152" y="414"/>
                  <a:pt x="144" y="414"/>
                </a:cubicBezTo>
                <a:close/>
              </a:path>
            </a:pathLst>
          </a:custGeom>
          <a:solidFill>
            <a:srgbClr val="5A6783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3" name="Freeform 293"/>
          <p:cNvSpPr/>
          <p:nvPr/>
        </p:nvSpPr>
        <p:spPr bwMode="auto">
          <a:xfrm>
            <a:off x="5099570" y="2142762"/>
            <a:ext cx="1142851" cy="863488"/>
          </a:xfrm>
          <a:custGeom>
            <a:avLst/>
            <a:gdLst>
              <a:gd name="T0" fmla="*/ 21 w 360"/>
              <a:gd name="T1" fmla="*/ 272 h 272"/>
              <a:gd name="T2" fmla="*/ 1 w 360"/>
              <a:gd name="T3" fmla="*/ 253 h 272"/>
              <a:gd name="T4" fmla="*/ 20 w 360"/>
              <a:gd name="T5" fmla="*/ 232 h 272"/>
              <a:gd name="T6" fmla="*/ 202 w 360"/>
              <a:gd name="T7" fmla="*/ 169 h 272"/>
              <a:gd name="T8" fmla="*/ 318 w 360"/>
              <a:gd name="T9" fmla="*/ 15 h 272"/>
              <a:gd name="T10" fmla="*/ 344 w 360"/>
              <a:gd name="T11" fmla="*/ 4 h 272"/>
              <a:gd name="T12" fmla="*/ 356 w 360"/>
              <a:gd name="T13" fmla="*/ 29 h 272"/>
              <a:gd name="T14" fmla="*/ 225 w 360"/>
              <a:gd name="T15" fmla="*/ 201 h 272"/>
              <a:gd name="T16" fmla="*/ 22 w 360"/>
              <a:gd name="T17" fmla="*/ 272 h 272"/>
              <a:gd name="T18" fmla="*/ 21 w 360"/>
              <a:gd name="T1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" h="272">
                <a:moveTo>
                  <a:pt x="21" y="272"/>
                </a:moveTo>
                <a:cubicBezTo>
                  <a:pt x="10" y="272"/>
                  <a:pt x="1" y="264"/>
                  <a:pt x="1" y="253"/>
                </a:cubicBezTo>
                <a:cubicBezTo>
                  <a:pt x="0" y="242"/>
                  <a:pt x="9" y="233"/>
                  <a:pt x="20" y="232"/>
                </a:cubicBezTo>
                <a:cubicBezTo>
                  <a:pt x="86" y="230"/>
                  <a:pt x="149" y="208"/>
                  <a:pt x="202" y="169"/>
                </a:cubicBezTo>
                <a:cubicBezTo>
                  <a:pt x="255" y="130"/>
                  <a:pt x="295" y="77"/>
                  <a:pt x="318" y="15"/>
                </a:cubicBezTo>
                <a:cubicBezTo>
                  <a:pt x="322" y="5"/>
                  <a:pt x="334" y="0"/>
                  <a:pt x="344" y="4"/>
                </a:cubicBezTo>
                <a:cubicBezTo>
                  <a:pt x="354" y="8"/>
                  <a:pt x="360" y="19"/>
                  <a:pt x="356" y="29"/>
                </a:cubicBezTo>
                <a:cubicBezTo>
                  <a:pt x="330" y="98"/>
                  <a:pt x="285" y="158"/>
                  <a:pt x="225" y="201"/>
                </a:cubicBezTo>
                <a:cubicBezTo>
                  <a:pt x="166" y="245"/>
                  <a:pt x="95" y="269"/>
                  <a:pt x="22" y="272"/>
                </a:cubicBezTo>
                <a:cubicBezTo>
                  <a:pt x="21" y="272"/>
                  <a:pt x="21" y="272"/>
                  <a:pt x="21" y="272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4" name="Freeform 294"/>
          <p:cNvSpPr/>
          <p:nvPr/>
        </p:nvSpPr>
        <p:spPr bwMode="auto">
          <a:xfrm>
            <a:off x="6096391" y="2142762"/>
            <a:ext cx="1142851" cy="863488"/>
          </a:xfrm>
          <a:custGeom>
            <a:avLst/>
            <a:gdLst>
              <a:gd name="T0" fmla="*/ 339 w 360"/>
              <a:gd name="T1" fmla="*/ 272 h 272"/>
              <a:gd name="T2" fmla="*/ 338 w 360"/>
              <a:gd name="T3" fmla="*/ 272 h 272"/>
              <a:gd name="T4" fmla="*/ 135 w 360"/>
              <a:gd name="T5" fmla="*/ 201 h 272"/>
              <a:gd name="T6" fmla="*/ 4 w 360"/>
              <a:gd name="T7" fmla="*/ 29 h 272"/>
              <a:gd name="T8" fmla="*/ 16 w 360"/>
              <a:gd name="T9" fmla="*/ 4 h 272"/>
              <a:gd name="T10" fmla="*/ 42 w 360"/>
              <a:gd name="T11" fmla="*/ 15 h 272"/>
              <a:gd name="T12" fmla="*/ 158 w 360"/>
              <a:gd name="T13" fmla="*/ 169 h 272"/>
              <a:gd name="T14" fmla="*/ 340 w 360"/>
              <a:gd name="T15" fmla="*/ 232 h 272"/>
              <a:gd name="T16" fmla="*/ 359 w 360"/>
              <a:gd name="T17" fmla="*/ 253 h 272"/>
              <a:gd name="T18" fmla="*/ 339 w 360"/>
              <a:gd name="T1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" h="272">
                <a:moveTo>
                  <a:pt x="339" y="272"/>
                </a:moveTo>
                <a:cubicBezTo>
                  <a:pt x="339" y="272"/>
                  <a:pt x="339" y="272"/>
                  <a:pt x="338" y="272"/>
                </a:cubicBezTo>
                <a:cubicBezTo>
                  <a:pt x="265" y="269"/>
                  <a:pt x="194" y="245"/>
                  <a:pt x="135" y="201"/>
                </a:cubicBezTo>
                <a:cubicBezTo>
                  <a:pt x="75" y="158"/>
                  <a:pt x="30" y="98"/>
                  <a:pt x="4" y="29"/>
                </a:cubicBezTo>
                <a:cubicBezTo>
                  <a:pt x="0" y="19"/>
                  <a:pt x="6" y="8"/>
                  <a:pt x="16" y="4"/>
                </a:cubicBezTo>
                <a:cubicBezTo>
                  <a:pt x="26" y="0"/>
                  <a:pt x="38" y="5"/>
                  <a:pt x="42" y="15"/>
                </a:cubicBezTo>
                <a:cubicBezTo>
                  <a:pt x="65" y="77"/>
                  <a:pt x="105" y="130"/>
                  <a:pt x="158" y="169"/>
                </a:cubicBezTo>
                <a:cubicBezTo>
                  <a:pt x="211" y="208"/>
                  <a:pt x="274" y="230"/>
                  <a:pt x="340" y="232"/>
                </a:cubicBezTo>
                <a:cubicBezTo>
                  <a:pt x="351" y="233"/>
                  <a:pt x="360" y="242"/>
                  <a:pt x="359" y="253"/>
                </a:cubicBezTo>
                <a:cubicBezTo>
                  <a:pt x="359" y="264"/>
                  <a:pt x="350" y="272"/>
                  <a:pt x="339" y="272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5" name="Freeform 295"/>
          <p:cNvSpPr/>
          <p:nvPr/>
        </p:nvSpPr>
        <p:spPr bwMode="auto">
          <a:xfrm>
            <a:off x="6664643" y="2872918"/>
            <a:ext cx="580949" cy="1314279"/>
          </a:xfrm>
          <a:custGeom>
            <a:avLst/>
            <a:gdLst>
              <a:gd name="T0" fmla="*/ 39 w 183"/>
              <a:gd name="T1" fmla="*/ 414 h 414"/>
              <a:gd name="T2" fmla="*/ 20 w 183"/>
              <a:gd name="T3" fmla="*/ 399 h 414"/>
              <a:gd name="T4" fmla="*/ 25 w 183"/>
              <a:gd name="T5" fmla="*/ 184 h 414"/>
              <a:gd name="T6" fmla="*/ 148 w 183"/>
              <a:gd name="T7" fmla="*/ 6 h 414"/>
              <a:gd name="T8" fmla="*/ 176 w 183"/>
              <a:gd name="T9" fmla="*/ 10 h 414"/>
              <a:gd name="T10" fmla="*/ 173 w 183"/>
              <a:gd name="T11" fmla="*/ 38 h 414"/>
              <a:gd name="T12" fmla="*/ 63 w 183"/>
              <a:gd name="T13" fmla="*/ 196 h 414"/>
              <a:gd name="T14" fmla="*/ 59 w 183"/>
              <a:gd name="T15" fmla="*/ 389 h 414"/>
              <a:gd name="T16" fmla="*/ 45 w 183"/>
              <a:gd name="T17" fmla="*/ 413 h 414"/>
              <a:gd name="T18" fmla="*/ 39 w 183"/>
              <a:gd name="T1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414">
                <a:moveTo>
                  <a:pt x="39" y="414"/>
                </a:moveTo>
                <a:cubicBezTo>
                  <a:pt x="31" y="414"/>
                  <a:pt x="23" y="408"/>
                  <a:pt x="20" y="399"/>
                </a:cubicBezTo>
                <a:cubicBezTo>
                  <a:pt x="0" y="328"/>
                  <a:pt x="2" y="254"/>
                  <a:pt x="25" y="184"/>
                </a:cubicBezTo>
                <a:cubicBezTo>
                  <a:pt x="47" y="113"/>
                  <a:pt x="90" y="52"/>
                  <a:pt x="148" y="6"/>
                </a:cubicBezTo>
                <a:cubicBezTo>
                  <a:pt x="157" y="0"/>
                  <a:pt x="169" y="1"/>
                  <a:pt x="176" y="10"/>
                </a:cubicBezTo>
                <a:cubicBezTo>
                  <a:pt x="183" y="18"/>
                  <a:pt x="181" y="31"/>
                  <a:pt x="173" y="38"/>
                </a:cubicBezTo>
                <a:cubicBezTo>
                  <a:pt x="121" y="79"/>
                  <a:pt x="83" y="133"/>
                  <a:pt x="63" y="196"/>
                </a:cubicBezTo>
                <a:cubicBezTo>
                  <a:pt x="42" y="259"/>
                  <a:pt x="41" y="325"/>
                  <a:pt x="59" y="389"/>
                </a:cubicBezTo>
                <a:cubicBezTo>
                  <a:pt x="62" y="399"/>
                  <a:pt x="55" y="410"/>
                  <a:pt x="45" y="413"/>
                </a:cubicBezTo>
                <a:cubicBezTo>
                  <a:pt x="43" y="414"/>
                  <a:pt x="41" y="414"/>
                  <a:pt x="39" y="414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6" name="Freeform 296"/>
          <p:cNvSpPr/>
          <p:nvPr/>
        </p:nvSpPr>
        <p:spPr bwMode="auto">
          <a:xfrm>
            <a:off x="5477345" y="3872912"/>
            <a:ext cx="1384120" cy="323808"/>
          </a:xfrm>
          <a:custGeom>
            <a:avLst/>
            <a:gdLst>
              <a:gd name="T0" fmla="*/ 23 w 436"/>
              <a:gd name="T1" fmla="*/ 99 h 102"/>
              <a:gd name="T2" fmla="*/ 6 w 436"/>
              <a:gd name="T3" fmla="*/ 90 h 102"/>
              <a:gd name="T4" fmla="*/ 11 w 436"/>
              <a:gd name="T5" fmla="*/ 62 h 102"/>
              <a:gd name="T6" fmla="*/ 218 w 436"/>
              <a:gd name="T7" fmla="*/ 0 h 102"/>
              <a:gd name="T8" fmla="*/ 425 w 436"/>
              <a:gd name="T9" fmla="*/ 62 h 102"/>
              <a:gd name="T10" fmla="*/ 430 w 436"/>
              <a:gd name="T11" fmla="*/ 90 h 102"/>
              <a:gd name="T12" fmla="*/ 402 w 436"/>
              <a:gd name="T13" fmla="*/ 96 h 102"/>
              <a:gd name="T14" fmla="*/ 218 w 436"/>
              <a:gd name="T15" fmla="*/ 40 h 102"/>
              <a:gd name="T16" fmla="*/ 34 w 436"/>
              <a:gd name="T17" fmla="*/ 96 h 102"/>
              <a:gd name="T18" fmla="*/ 23 w 436"/>
              <a:gd name="T19" fmla="*/ 99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6" h="102">
                <a:moveTo>
                  <a:pt x="23" y="99"/>
                </a:moveTo>
                <a:cubicBezTo>
                  <a:pt x="16" y="99"/>
                  <a:pt x="10" y="96"/>
                  <a:pt x="6" y="90"/>
                </a:cubicBezTo>
                <a:cubicBezTo>
                  <a:pt x="0" y="81"/>
                  <a:pt x="2" y="68"/>
                  <a:pt x="11" y="62"/>
                </a:cubicBezTo>
                <a:cubicBezTo>
                  <a:pt x="73" y="21"/>
                  <a:pt x="144" y="0"/>
                  <a:pt x="218" y="0"/>
                </a:cubicBezTo>
                <a:cubicBezTo>
                  <a:pt x="292" y="0"/>
                  <a:pt x="363" y="21"/>
                  <a:pt x="425" y="62"/>
                </a:cubicBezTo>
                <a:cubicBezTo>
                  <a:pt x="434" y="68"/>
                  <a:pt x="436" y="81"/>
                  <a:pt x="430" y="90"/>
                </a:cubicBezTo>
                <a:cubicBezTo>
                  <a:pt x="424" y="99"/>
                  <a:pt x="412" y="102"/>
                  <a:pt x="402" y="96"/>
                </a:cubicBezTo>
                <a:cubicBezTo>
                  <a:pt x="348" y="59"/>
                  <a:pt x="284" y="40"/>
                  <a:pt x="218" y="40"/>
                </a:cubicBezTo>
                <a:cubicBezTo>
                  <a:pt x="152" y="40"/>
                  <a:pt x="88" y="59"/>
                  <a:pt x="34" y="96"/>
                </a:cubicBezTo>
                <a:cubicBezTo>
                  <a:pt x="30" y="98"/>
                  <a:pt x="26" y="99"/>
                  <a:pt x="23" y="99"/>
                </a:cubicBezTo>
                <a:close/>
              </a:path>
            </a:pathLst>
          </a:custGeom>
          <a:solidFill>
            <a:srgbClr val="F15B67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7" name="Freeform 297"/>
          <p:cNvSpPr/>
          <p:nvPr/>
        </p:nvSpPr>
        <p:spPr bwMode="auto">
          <a:xfrm>
            <a:off x="4337670" y="2625301"/>
            <a:ext cx="914281" cy="2206338"/>
          </a:xfrm>
          <a:custGeom>
            <a:avLst/>
            <a:gdLst>
              <a:gd name="T0" fmla="*/ 234 w 288"/>
              <a:gd name="T1" fmla="*/ 695 h 695"/>
              <a:gd name="T2" fmla="*/ 229 w 288"/>
              <a:gd name="T3" fmla="*/ 694 h 695"/>
              <a:gd name="T4" fmla="*/ 215 w 288"/>
              <a:gd name="T5" fmla="*/ 669 h 695"/>
              <a:gd name="T6" fmla="*/ 208 w 288"/>
              <a:gd name="T7" fmla="*/ 323 h 695"/>
              <a:gd name="T8" fmla="*/ 10 w 288"/>
              <a:gd name="T9" fmla="*/ 38 h 695"/>
              <a:gd name="T10" fmla="*/ 7 w 288"/>
              <a:gd name="T11" fmla="*/ 10 h 695"/>
              <a:gd name="T12" fmla="*/ 35 w 288"/>
              <a:gd name="T13" fmla="*/ 7 h 695"/>
              <a:gd name="T14" fmla="*/ 246 w 288"/>
              <a:gd name="T15" fmla="*/ 311 h 695"/>
              <a:gd name="T16" fmla="*/ 253 w 288"/>
              <a:gd name="T17" fmla="*/ 680 h 695"/>
              <a:gd name="T18" fmla="*/ 234 w 28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95">
                <a:moveTo>
                  <a:pt x="234" y="695"/>
                </a:moveTo>
                <a:cubicBezTo>
                  <a:pt x="232" y="695"/>
                  <a:pt x="231" y="695"/>
                  <a:pt x="229" y="694"/>
                </a:cubicBezTo>
                <a:cubicBezTo>
                  <a:pt x="218" y="691"/>
                  <a:pt x="212" y="680"/>
                  <a:pt x="215" y="669"/>
                </a:cubicBezTo>
                <a:cubicBezTo>
                  <a:pt x="247" y="556"/>
                  <a:pt x="244" y="436"/>
                  <a:pt x="208" y="323"/>
                </a:cubicBezTo>
                <a:cubicBezTo>
                  <a:pt x="171" y="210"/>
                  <a:pt x="103" y="112"/>
                  <a:pt x="10" y="38"/>
                </a:cubicBezTo>
                <a:cubicBezTo>
                  <a:pt x="1" y="32"/>
                  <a:pt x="0" y="19"/>
                  <a:pt x="7" y="10"/>
                </a:cubicBezTo>
                <a:cubicBezTo>
                  <a:pt x="13" y="2"/>
                  <a:pt x="26" y="0"/>
                  <a:pt x="35" y="7"/>
                </a:cubicBezTo>
                <a:cubicBezTo>
                  <a:pt x="134" y="85"/>
                  <a:pt x="207" y="190"/>
                  <a:pt x="246" y="311"/>
                </a:cubicBezTo>
                <a:cubicBezTo>
                  <a:pt x="285" y="431"/>
                  <a:pt x="288" y="559"/>
                  <a:pt x="253" y="680"/>
                </a:cubicBezTo>
                <a:cubicBezTo>
                  <a:pt x="251" y="689"/>
                  <a:pt x="243" y="695"/>
                  <a:pt x="234" y="695"/>
                </a:cubicBezTo>
                <a:close/>
              </a:path>
            </a:pathLst>
          </a:custGeom>
          <a:solidFill>
            <a:srgbClr val="5A6783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8" name="Freeform 298"/>
          <p:cNvSpPr/>
          <p:nvPr/>
        </p:nvSpPr>
        <p:spPr bwMode="auto">
          <a:xfrm>
            <a:off x="4344019" y="1345941"/>
            <a:ext cx="1898403" cy="1415866"/>
          </a:xfrm>
          <a:custGeom>
            <a:avLst/>
            <a:gdLst>
              <a:gd name="T0" fmla="*/ 20 w 598"/>
              <a:gd name="T1" fmla="*/ 446 h 446"/>
              <a:gd name="T2" fmla="*/ 0 w 598"/>
              <a:gd name="T3" fmla="*/ 426 h 446"/>
              <a:gd name="T4" fmla="*/ 19 w 598"/>
              <a:gd name="T5" fmla="*/ 406 h 446"/>
              <a:gd name="T6" fmla="*/ 347 w 598"/>
              <a:gd name="T7" fmla="*/ 292 h 446"/>
              <a:gd name="T8" fmla="*/ 556 w 598"/>
              <a:gd name="T9" fmla="*/ 16 h 446"/>
              <a:gd name="T10" fmla="*/ 582 w 598"/>
              <a:gd name="T11" fmla="*/ 4 h 446"/>
              <a:gd name="T12" fmla="*/ 594 w 598"/>
              <a:gd name="T13" fmla="*/ 30 h 446"/>
              <a:gd name="T14" fmla="*/ 370 w 598"/>
              <a:gd name="T15" fmla="*/ 324 h 446"/>
              <a:gd name="T16" fmla="*/ 21 w 598"/>
              <a:gd name="T17" fmla="*/ 446 h 446"/>
              <a:gd name="T18" fmla="*/ 20 w 598"/>
              <a:gd name="T19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" h="446">
                <a:moveTo>
                  <a:pt x="20" y="446"/>
                </a:moveTo>
                <a:cubicBezTo>
                  <a:pt x="10" y="446"/>
                  <a:pt x="1" y="437"/>
                  <a:pt x="0" y="426"/>
                </a:cubicBezTo>
                <a:cubicBezTo>
                  <a:pt x="0" y="415"/>
                  <a:pt x="8" y="406"/>
                  <a:pt x="19" y="406"/>
                </a:cubicBezTo>
                <a:cubicBezTo>
                  <a:pt x="138" y="401"/>
                  <a:pt x="251" y="362"/>
                  <a:pt x="347" y="292"/>
                </a:cubicBezTo>
                <a:cubicBezTo>
                  <a:pt x="443" y="222"/>
                  <a:pt x="515" y="127"/>
                  <a:pt x="556" y="16"/>
                </a:cubicBezTo>
                <a:cubicBezTo>
                  <a:pt x="560" y="5"/>
                  <a:pt x="572" y="0"/>
                  <a:pt x="582" y="4"/>
                </a:cubicBezTo>
                <a:cubicBezTo>
                  <a:pt x="592" y="8"/>
                  <a:pt x="598" y="19"/>
                  <a:pt x="594" y="30"/>
                </a:cubicBezTo>
                <a:cubicBezTo>
                  <a:pt x="550" y="148"/>
                  <a:pt x="473" y="250"/>
                  <a:pt x="370" y="324"/>
                </a:cubicBezTo>
                <a:cubicBezTo>
                  <a:pt x="268" y="399"/>
                  <a:pt x="147" y="441"/>
                  <a:pt x="21" y="446"/>
                </a:cubicBezTo>
                <a:cubicBezTo>
                  <a:pt x="21" y="446"/>
                  <a:pt x="20" y="446"/>
                  <a:pt x="20" y="446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9" name="Freeform 299"/>
          <p:cNvSpPr/>
          <p:nvPr/>
        </p:nvSpPr>
        <p:spPr bwMode="auto">
          <a:xfrm>
            <a:off x="6096390" y="1345941"/>
            <a:ext cx="1898403" cy="1415866"/>
          </a:xfrm>
          <a:custGeom>
            <a:avLst/>
            <a:gdLst>
              <a:gd name="T0" fmla="*/ 578 w 598"/>
              <a:gd name="T1" fmla="*/ 446 h 446"/>
              <a:gd name="T2" fmla="*/ 577 w 598"/>
              <a:gd name="T3" fmla="*/ 446 h 446"/>
              <a:gd name="T4" fmla="*/ 228 w 598"/>
              <a:gd name="T5" fmla="*/ 324 h 446"/>
              <a:gd name="T6" fmla="*/ 4 w 598"/>
              <a:gd name="T7" fmla="*/ 30 h 446"/>
              <a:gd name="T8" fmla="*/ 16 w 598"/>
              <a:gd name="T9" fmla="*/ 4 h 446"/>
              <a:gd name="T10" fmla="*/ 42 w 598"/>
              <a:gd name="T11" fmla="*/ 16 h 446"/>
              <a:gd name="T12" fmla="*/ 251 w 598"/>
              <a:gd name="T13" fmla="*/ 292 h 446"/>
              <a:gd name="T14" fmla="*/ 579 w 598"/>
              <a:gd name="T15" fmla="*/ 406 h 446"/>
              <a:gd name="T16" fmla="*/ 598 w 598"/>
              <a:gd name="T17" fmla="*/ 426 h 446"/>
              <a:gd name="T18" fmla="*/ 578 w 598"/>
              <a:gd name="T19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" h="446">
                <a:moveTo>
                  <a:pt x="578" y="446"/>
                </a:moveTo>
                <a:cubicBezTo>
                  <a:pt x="578" y="446"/>
                  <a:pt x="577" y="446"/>
                  <a:pt x="577" y="446"/>
                </a:cubicBezTo>
                <a:cubicBezTo>
                  <a:pt x="451" y="441"/>
                  <a:pt x="330" y="399"/>
                  <a:pt x="228" y="324"/>
                </a:cubicBezTo>
                <a:cubicBezTo>
                  <a:pt x="125" y="250"/>
                  <a:pt x="48" y="148"/>
                  <a:pt x="4" y="30"/>
                </a:cubicBezTo>
                <a:cubicBezTo>
                  <a:pt x="0" y="19"/>
                  <a:pt x="6" y="8"/>
                  <a:pt x="16" y="4"/>
                </a:cubicBezTo>
                <a:cubicBezTo>
                  <a:pt x="26" y="0"/>
                  <a:pt x="38" y="5"/>
                  <a:pt x="42" y="16"/>
                </a:cubicBezTo>
                <a:cubicBezTo>
                  <a:pt x="83" y="127"/>
                  <a:pt x="155" y="222"/>
                  <a:pt x="251" y="292"/>
                </a:cubicBezTo>
                <a:cubicBezTo>
                  <a:pt x="347" y="362"/>
                  <a:pt x="460" y="401"/>
                  <a:pt x="579" y="406"/>
                </a:cubicBezTo>
                <a:cubicBezTo>
                  <a:pt x="590" y="406"/>
                  <a:pt x="598" y="415"/>
                  <a:pt x="598" y="426"/>
                </a:cubicBezTo>
                <a:cubicBezTo>
                  <a:pt x="597" y="437"/>
                  <a:pt x="588" y="446"/>
                  <a:pt x="578" y="446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70" name="Freeform 300"/>
          <p:cNvSpPr/>
          <p:nvPr/>
        </p:nvSpPr>
        <p:spPr bwMode="auto">
          <a:xfrm>
            <a:off x="7086861" y="2625301"/>
            <a:ext cx="914281" cy="2206338"/>
          </a:xfrm>
          <a:custGeom>
            <a:avLst/>
            <a:gdLst>
              <a:gd name="T0" fmla="*/ 54 w 288"/>
              <a:gd name="T1" fmla="*/ 695 h 695"/>
              <a:gd name="T2" fmla="*/ 35 w 288"/>
              <a:gd name="T3" fmla="*/ 680 h 695"/>
              <a:gd name="T4" fmla="*/ 42 w 288"/>
              <a:gd name="T5" fmla="*/ 311 h 695"/>
              <a:gd name="T6" fmla="*/ 253 w 288"/>
              <a:gd name="T7" fmla="*/ 7 h 695"/>
              <a:gd name="T8" fmla="*/ 281 w 288"/>
              <a:gd name="T9" fmla="*/ 10 h 695"/>
              <a:gd name="T10" fmla="*/ 278 w 288"/>
              <a:gd name="T11" fmla="*/ 38 h 695"/>
              <a:gd name="T12" fmla="*/ 80 w 288"/>
              <a:gd name="T13" fmla="*/ 323 h 695"/>
              <a:gd name="T14" fmla="*/ 73 w 288"/>
              <a:gd name="T15" fmla="*/ 669 h 695"/>
              <a:gd name="T16" fmla="*/ 59 w 288"/>
              <a:gd name="T17" fmla="*/ 694 h 695"/>
              <a:gd name="T18" fmla="*/ 54 w 28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95">
                <a:moveTo>
                  <a:pt x="54" y="695"/>
                </a:moveTo>
                <a:cubicBezTo>
                  <a:pt x="45" y="695"/>
                  <a:pt x="37" y="689"/>
                  <a:pt x="35" y="680"/>
                </a:cubicBezTo>
                <a:cubicBezTo>
                  <a:pt x="0" y="559"/>
                  <a:pt x="3" y="431"/>
                  <a:pt x="42" y="311"/>
                </a:cubicBezTo>
                <a:cubicBezTo>
                  <a:pt x="81" y="190"/>
                  <a:pt x="154" y="85"/>
                  <a:pt x="253" y="7"/>
                </a:cubicBezTo>
                <a:cubicBezTo>
                  <a:pt x="262" y="0"/>
                  <a:pt x="275" y="2"/>
                  <a:pt x="281" y="10"/>
                </a:cubicBezTo>
                <a:cubicBezTo>
                  <a:pt x="288" y="19"/>
                  <a:pt x="287" y="32"/>
                  <a:pt x="278" y="38"/>
                </a:cubicBezTo>
                <a:cubicBezTo>
                  <a:pt x="185" y="112"/>
                  <a:pt x="117" y="210"/>
                  <a:pt x="80" y="323"/>
                </a:cubicBezTo>
                <a:cubicBezTo>
                  <a:pt x="44" y="436"/>
                  <a:pt x="41" y="556"/>
                  <a:pt x="73" y="669"/>
                </a:cubicBezTo>
                <a:cubicBezTo>
                  <a:pt x="76" y="680"/>
                  <a:pt x="70" y="691"/>
                  <a:pt x="59" y="694"/>
                </a:cubicBezTo>
                <a:cubicBezTo>
                  <a:pt x="57" y="695"/>
                  <a:pt x="56" y="695"/>
                  <a:pt x="54" y="695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71" name="Freeform 301"/>
          <p:cNvSpPr/>
          <p:nvPr/>
        </p:nvSpPr>
        <p:spPr bwMode="auto">
          <a:xfrm>
            <a:off x="5007507" y="4374498"/>
            <a:ext cx="2323797" cy="466664"/>
          </a:xfrm>
          <a:custGeom>
            <a:avLst/>
            <a:gdLst>
              <a:gd name="T0" fmla="*/ 23 w 732"/>
              <a:gd name="T1" fmla="*/ 144 h 147"/>
              <a:gd name="T2" fmla="*/ 6 w 732"/>
              <a:gd name="T3" fmla="*/ 135 h 147"/>
              <a:gd name="T4" fmla="*/ 12 w 732"/>
              <a:gd name="T5" fmla="*/ 107 h 147"/>
              <a:gd name="T6" fmla="*/ 366 w 732"/>
              <a:gd name="T7" fmla="*/ 0 h 147"/>
              <a:gd name="T8" fmla="*/ 720 w 732"/>
              <a:gd name="T9" fmla="*/ 107 h 147"/>
              <a:gd name="T10" fmla="*/ 726 w 732"/>
              <a:gd name="T11" fmla="*/ 135 h 147"/>
              <a:gd name="T12" fmla="*/ 698 w 732"/>
              <a:gd name="T13" fmla="*/ 141 h 147"/>
              <a:gd name="T14" fmla="*/ 366 w 732"/>
              <a:gd name="T15" fmla="*/ 40 h 147"/>
              <a:gd name="T16" fmla="*/ 34 w 732"/>
              <a:gd name="T17" fmla="*/ 141 h 147"/>
              <a:gd name="T18" fmla="*/ 23 w 732"/>
              <a:gd name="T19" fmla="*/ 144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2" h="147">
                <a:moveTo>
                  <a:pt x="23" y="144"/>
                </a:moveTo>
                <a:cubicBezTo>
                  <a:pt x="17" y="144"/>
                  <a:pt x="10" y="141"/>
                  <a:pt x="6" y="135"/>
                </a:cubicBezTo>
                <a:cubicBezTo>
                  <a:pt x="0" y="126"/>
                  <a:pt x="3" y="113"/>
                  <a:pt x="12" y="107"/>
                </a:cubicBezTo>
                <a:cubicBezTo>
                  <a:pt x="117" y="37"/>
                  <a:pt x="239" y="0"/>
                  <a:pt x="366" y="0"/>
                </a:cubicBezTo>
                <a:cubicBezTo>
                  <a:pt x="493" y="0"/>
                  <a:pt x="615" y="37"/>
                  <a:pt x="720" y="107"/>
                </a:cubicBezTo>
                <a:cubicBezTo>
                  <a:pt x="729" y="113"/>
                  <a:pt x="732" y="126"/>
                  <a:pt x="726" y="135"/>
                </a:cubicBezTo>
                <a:cubicBezTo>
                  <a:pt x="719" y="144"/>
                  <a:pt x="707" y="147"/>
                  <a:pt x="698" y="141"/>
                </a:cubicBezTo>
                <a:cubicBezTo>
                  <a:pt x="599" y="75"/>
                  <a:pt x="485" y="40"/>
                  <a:pt x="366" y="40"/>
                </a:cubicBezTo>
                <a:cubicBezTo>
                  <a:pt x="247" y="40"/>
                  <a:pt x="133" y="75"/>
                  <a:pt x="34" y="141"/>
                </a:cubicBezTo>
                <a:cubicBezTo>
                  <a:pt x="31" y="143"/>
                  <a:pt x="27" y="144"/>
                  <a:pt x="23" y="144"/>
                </a:cubicBezTo>
                <a:close/>
              </a:path>
            </a:pathLst>
          </a:custGeom>
          <a:solidFill>
            <a:srgbClr val="F15B67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grpSp>
        <p:nvGrpSpPr>
          <p:cNvPr id="72" name="Group 52"/>
          <p:cNvGrpSpPr/>
          <p:nvPr/>
        </p:nvGrpSpPr>
        <p:grpSpPr>
          <a:xfrm>
            <a:off x="5905915" y="4174499"/>
            <a:ext cx="526981" cy="530156"/>
            <a:chOff x="4308476" y="4629150"/>
            <a:chExt cx="527050" cy="530225"/>
          </a:xfrm>
        </p:grpSpPr>
        <p:sp>
          <p:nvSpPr>
            <p:cNvPr id="73" name="Oval 316"/>
            <p:cNvSpPr>
              <a:spLocks noChangeArrowheads="1"/>
            </p:cNvSpPr>
            <p:nvPr/>
          </p:nvSpPr>
          <p:spPr bwMode="auto">
            <a:xfrm>
              <a:off x="4321176" y="4641850"/>
              <a:ext cx="501650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74" name="Group 54"/>
            <p:cNvGrpSpPr/>
            <p:nvPr/>
          </p:nvGrpSpPr>
          <p:grpSpPr>
            <a:xfrm>
              <a:off x="4308476" y="4629150"/>
              <a:ext cx="527050" cy="530225"/>
              <a:chOff x="4308476" y="4629150"/>
              <a:chExt cx="527050" cy="530225"/>
            </a:xfrm>
            <a:solidFill>
              <a:srgbClr val="F15B67"/>
            </a:solidFill>
          </p:grpSpPr>
          <p:sp>
            <p:nvSpPr>
              <p:cNvPr id="75" name="Freeform 303"/>
              <p:cNvSpPr>
                <a:spLocks noEditPoints="1"/>
              </p:cNvSpPr>
              <p:nvPr/>
            </p:nvSpPr>
            <p:spPr bwMode="auto">
              <a:xfrm>
                <a:off x="4460876" y="4740275"/>
                <a:ext cx="222250" cy="323850"/>
              </a:xfrm>
              <a:custGeom>
                <a:avLst/>
                <a:gdLst>
                  <a:gd name="T0" fmla="*/ 19 w 70"/>
                  <a:gd name="T1" fmla="*/ 78 h 102"/>
                  <a:gd name="T2" fmla="*/ 20 w 70"/>
                  <a:gd name="T3" fmla="*/ 83 h 102"/>
                  <a:gd name="T4" fmla="*/ 35 w 70"/>
                  <a:gd name="T5" fmla="*/ 86 h 102"/>
                  <a:gd name="T6" fmla="*/ 50 w 70"/>
                  <a:gd name="T7" fmla="*/ 83 h 102"/>
                  <a:gd name="T8" fmla="*/ 51 w 70"/>
                  <a:gd name="T9" fmla="*/ 78 h 102"/>
                  <a:gd name="T10" fmla="*/ 35 w 70"/>
                  <a:gd name="T11" fmla="*/ 81 h 102"/>
                  <a:gd name="T12" fmla="*/ 19 w 70"/>
                  <a:gd name="T13" fmla="*/ 78 h 102"/>
                  <a:gd name="T14" fmla="*/ 20 w 70"/>
                  <a:gd name="T15" fmla="*/ 88 h 102"/>
                  <a:gd name="T16" fmla="*/ 21 w 70"/>
                  <a:gd name="T17" fmla="*/ 93 h 102"/>
                  <a:gd name="T18" fmla="*/ 26 w 70"/>
                  <a:gd name="T19" fmla="*/ 96 h 102"/>
                  <a:gd name="T20" fmla="*/ 26 w 70"/>
                  <a:gd name="T21" fmla="*/ 99 h 102"/>
                  <a:gd name="T22" fmla="*/ 35 w 70"/>
                  <a:gd name="T23" fmla="*/ 102 h 102"/>
                  <a:gd name="T24" fmla="*/ 44 w 70"/>
                  <a:gd name="T25" fmla="*/ 99 h 102"/>
                  <a:gd name="T26" fmla="*/ 44 w 70"/>
                  <a:gd name="T27" fmla="*/ 96 h 102"/>
                  <a:gd name="T28" fmla="*/ 49 w 70"/>
                  <a:gd name="T29" fmla="*/ 93 h 102"/>
                  <a:gd name="T30" fmla="*/ 50 w 70"/>
                  <a:gd name="T31" fmla="*/ 88 h 102"/>
                  <a:gd name="T32" fmla="*/ 35 w 70"/>
                  <a:gd name="T33" fmla="*/ 90 h 102"/>
                  <a:gd name="T34" fmla="*/ 20 w 70"/>
                  <a:gd name="T35" fmla="*/ 88 h 102"/>
                  <a:gd name="T36" fmla="*/ 35 w 70"/>
                  <a:gd name="T37" fmla="*/ 0 h 102"/>
                  <a:gd name="T38" fmla="*/ 0 w 70"/>
                  <a:gd name="T39" fmla="*/ 35 h 102"/>
                  <a:gd name="T40" fmla="*/ 17 w 70"/>
                  <a:gd name="T41" fmla="*/ 65 h 102"/>
                  <a:gd name="T42" fmla="*/ 18 w 70"/>
                  <a:gd name="T43" fmla="*/ 74 h 102"/>
                  <a:gd name="T44" fmla="*/ 35 w 70"/>
                  <a:gd name="T45" fmla="*/ 77 h 102"/>
                  <a:gd name="T46" fmla="*/ 52 w 70"/>
                  <a:gd name="T47" fmla="*/ 74 h 102"/>
                  <a:gd name="T48" fmla="*/ 53 w 70"/>
                  <a:gd name="T49" fmla="*/ 65 h 102"/>
                  <a:gd name="T50" fmla="*/ 70 w 70"/>
                  <a:gd name="T51" fmla="*/ 35 h 102"/>
                  <a:gd name="T52" fmla="*/ 35 w 70"/>
                  <a:gd name="T53" fmla="*/ 0 h 102"/>
                  <a:gd name="T54" fmla="*/ 48 w 70"/>
                  <a:gd name="T55" fmla="*/ 61 h 102"/>
                  <a:gd name="T56" fmla="*/ 47 w 70"/>
                  <a:gd name="T57" fmla="*/ 69 h 102"/>
                  <a:gd name="T58" fmla="*/ 35 w 70"/>
                  <a:gd name="T59" fmla="*/ 71 h 102"/>
                  <a:gd name="T60" fmla="*/ 23 w 70"/>
                  <a:gd name="T61" fmla="*/ 69 h 102"/>
                  <a:gd name="T62" fmla="*/ 22 w 70"/>
                  <a:gd name="T63" fmla="*/ 61 h 102"/>
                  <a:gd name="T64" fmla="*/ 6 w 70"/>
                  <a:gd name="T65" fmla="*/ 35 h 102"/>
                  <a:gd name="T66" fmla="*/ 35 w 70"/>
                  <a:gd name="T67" fmla="*/ 6 h 102"/>
                  <a:gd name="T68" fmla="*/ 64 w 70"/>
                  <a:gd name="T69" fmla="*/ 35 h 102"/>
                  <a:gd name="T70" fmla="*/ 48 w 70"/>
                  <a:gd name="T71" fmla="*/ 61 h 102"/>
                  <a:gd name="T72" fmla="*/ 35 w 70"/>
                  <a:gd name="T73" fmla="*/ 14 h 102"/>
                  <a:gd name="T74" fmla="*/ 37 w 70"/>
                  <a:gd name="T75" fmla="*/ 12 h 102"/>
                  <a:gd name="T76" fmla="*/ 35 w 70"/>
                  <a:gd name="T77" fmla="*/ 11 h 102"/>
                  <a:gd name="T78" fmla="*/ 11 w 70"/>
                  <a:gd name="T79" fmla="*/ 35 h 102"/>
                  <a:gd name="T80" fmla="*/ 13 w 70"/>
                  <a:gd name="T81" fmla="*/ 37 h 102"/>
                  <a:gd name="T82" fmla="*/ 14 w 70"/>
                  <a:gd name="T83" fmla="*/ 35 h 102"/>
                  <a:gd name="T84" fmla="*/ 35 w 70"/>
                  <a:gd name="T85" fmla="*/ 14 h 102"/>
                  <a:gd name="T86" fmla="*/ 43 w 70"/>
                  <a:gd name="T87" fmla="*/ 48 h 102"/>
                  <a:gd name="T88" fmla="*/ 35 w 70"/>
                  <a:gd name="T89" fmla="*/ 34 h 102"/>
                  <a:gd name="T90" fmla="*/ 27 w 70"/>
                  <a:gd name="T91" fmla="*/ 48 h 102"/>
                  <a:gd name="T92" fmla="*/ 24 w 70"/>
                  <a:gd name="T93" fmla="*/ 41 h 102"/>
                  <a:gd name="T94" fmla="*/ 19 w 70"/>
                  <a:gd name="T95" fmla="*/ 43 h 102"/>
                  <a:gd name="T96" fmla="*/ 27 w 70"/>
                  <a:gd name="T97" fmla="*/ 60 h 102"/>
                  <a:gd name="T98" fmla="*/ 35 w 70"/>
                  <a:gd name="T99" fmla="*/ 45 h 102"/>
                  <a:gd name="T100" fmla="*/ 43 w 70"/>
                  <a:gd name="T101" fmla="*/ 60 h 102"/>
                  <a:gd name="T102" fmla="*/ 51 w 70"/>
                  <a:gd name="T103" fmla="*/ 43 h 102"/>
                  <a:gd name="T104" fmla="*/ 46 w 70"/>
                  <a:gd name="T105" fmla="*/ 41 h 102"/>
                  <a:gd name="T106" fmla="*/ 43 w 70"/>
                  <a:gd name="T107" fmla="*/ 4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102">
                    <a:moveTo>
                      <a:pt x="19" y="78"/>
                    </a:moveTo>
                    <a:cubicBezTo>
                      <a:pt x="20" y="83"/>
                      <a:pt x="20" y="83"/>
                      <a:pt x="20" y="83"/>
                    </a:cubicBezTo>
                    <a:cubicBezTo>
                      <a:pt x="24" y="85"/>
                      <a:pt x="29" y="86"/>
                      <a:pt x="35" y="86"/>
                    </a:cubicBezTo>
                    <a:cubicBezTo>
                      <a:pt x="41" y="86"/>
                      <a:pt x="46" y="85"/>
                      <a:pt x="50" y="83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46" y="80"/>
                      <a:pt x="41" y="81"/>
                      <a:pt x="35" y="81"/>
                    </a:cubicBezTo>
                    <a:cubicBezTo>
                      <a:pt x="29" y="81"/>
                      <a:pt x="24" y="80"/>
                      <a:pt x="19" y="78"/>
                    </a:cubicBezTo>
                    <a:close/>
                    <a:moveTo>
                      <a:pt x="20" y="88"/>
                    </a:moveTo>
                    <a:cubicBezTo>
                      <a:pt x="21" y="93"/>
                      <a:pt x="21" y="93"/>
                      <a:pt x="21" y="93"/>
                    </a:cubicBezTo>
                    <a:cubicBezTo>
                      <a:pt x="21" y="93"/>
                      <a:pt x="22" y="95"/>
                      <a:pt x="26" y="96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6" y="99"/>
                      <a:pt x="28" y="102"/>
                      <a:pt x="35" y="102"/>
                    </a:cubicBezTo>
                    <a:cubicBezTo>
                      <a:pt x="42" y="102"/>
                      <a:pt x="44" y="99"/>
                      <a:pt x="44" y="99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8" y="95"/>
                      <a:pt x="49" y="93"/>
                      <a:pt x="49" y="93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45" y="90"/>
                      <a:pt x="40" y="90"/>
                      <a:pt x="35" y="90"/>
                    </a:cubicBezTo>
                    <a:cubicBezTo>
                      <a:pt x="30" y="90"/>
                      <a:pt x="25" y="90"/>
                      <a:pt x="20" y="88"/>
                    </a:cubicBezTo>
                    <a:close/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48"/>
                      <a:pt x="7" y="59"/>
                      <a:pt x="17" y="65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23" y="76"/>
                      <a:pt x="29" y="77"/>
                      <a:pt x="35" y="77"/>
                    </a:cubicBezTo>
                    <a:cubicBezTo>
                      <a:pt x="41" y="77"/>
                      <a:pt x="47" y="76"/>
                      <a:pt x="52" y="74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63" y="59"/>
                      <a:pt x="70" y="48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48" y="61"/>
                    </a:moveTo>
                    <a:cubicBezTo>
                      <a:pt x="47" y="69"/>
                      <a:pt x="47" y="69"/>
                      <a:pt x="47" y="69"/>
                    </a:cubicBezTo>
                    <a:cubicBezTo>
                      <a:pt x="47" y="69"/>
                      <a:pt x="44" y="71"/>
                      <a:pt x="35" y="71"/>
                    </a:cubicBezTo>
                    <a:cubicBezTo>
                      <a:pt x="26" y="71"/>
                      <a:pt x="23" y="69"/>
                      <a:pt x="23" y="69"/>
                    </a:cubicBezTo>
                    <a:cubicBezTo>
                      <a:pt x="22" y="61"/>
                      <a:pt x="22" y="61"/>
                      <a:pt x="22" y="61"/>
                    </a:cubicBezTo>
                    <a:cubicBezTo>
                      <a:pt x="13" y="56"/>
                      <a:pt x="6" y="46"/>
                      <a:pt x="6" y="35"/>
                    </a:cubicBezTo>
                    <a:cubicBezTo>
                      <a:pt x="6" y="19"/>
                      <a:pt x="19" y="6"/>
                      <a:pt x="35" y="6"/>
                    </a:cubicBezTo>
                    <a:cubicBezTo>
                      <a:pt x="51" y="6"/>
                      <a:pt x="64" y="19"/>
                      <a:pt x="64" y="35"/>
                    </a:cubicBezTo>
                    <a:cubicBezTo>
                      <a:pt x="64" y="46"/>
                      <a:pt x="57" y="56"/>
                      <a:pt x="48" y="61"/>
                    </a:cubicBezTo>
                    <a:close/>
                    <a:moveTo>
                      <a:pt x="35" y="14"/>
                    </a:moveTo>
                    <a:cubicBezTo>
                      <a:pt x="36" y="14"/>
                      <a:pt x="37" y="13"/>
                      <a:pt x="37" y="12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22" y="11"/>
                      <a:pt x="11" y="21"/>
                      <a:pt x="11" y="35"/>
                    </a:cubicBezTo>
                    <a:cubicBezTo>
                      <a:pt x="11" y="36"/>
                      <a:pt x="12" y="37"/>
                      <a:pt x="13" y="37"/>
                    </a:cubicBezTo>
                    <a:cubicBezTo>
                      <a:pt x="14" y="37"/>
                      <a:pt x="14" y="36"/>
                      <a:pt x="14" y="35"/>
                    </a:cubicBezTo>
                    <a:cubicBezTo>
                      <a:pt x="14" y="24"/>
                      <a:pt x="24" y="14"/>
                      <a:pt x="35" y="14"/>
                    </a:cubicBezTo>
                    <a:close/>
                    <a:moveTo>
                      <a:pt x="43" y="48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46" y="41"/>
                      <a:pt x="46" y="41"/>
                      <a:pt x="46" y="41"/>
                    </a:cubicBezTo>
                    <a:lnTo>
                      <a:pt x="43" y="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76" name="Freeform 317"/>
              <p:cNvSpPr>
                <a:spLocks noEditPoints="1"/>
              </p:cNvSpPr>
              <p:nvPr/>
            </p:nvSpPr>
            <p:spPr bwMode="auto">
              <a:xfrm>
                <a:off x="4308476" y="4629150"/>
                <a:ext cx="527050" cy="530225"/>
              </a:xfrm>
              <a:custGeom>
                <a:avLst/>
                <a:gdLst>
                  <a:gd name="T0" fmla="*/ 83 w 166"/>
                  <a:gd name="T1" fmla="*/ 167 h 167"/>
                  <a:gd name="T2" fmla="*/ 0 w 166"/>
                  <a:gd name="T3" fmla="*/ 83 h 167"/>
                  <a:gd name="T4" fmla="*/ 83 w 166"/>
                  <a:gd name="T5" fmla="*/ 0 h 167"/>
                  <a:gd name="T6" fmla="*/ 166 w 166"/>
                  <a:gd name="T7" fmla="*/ 83 h 167"/>
                  <a:gd name="T8" fmla="*/ 83 w 166"/>
                  <a:gd name="T9" fmla="*/ 167 h 167"/>
                  <a:gd name="T10" fmla="*/ 83 w 166"/>
                  <a:gd name="T11" fmla="*/ 8 h 167"/>
                  <a:gd name="T12" fmla="*/ 8 w 166"/>
                  <a:gd name="T13" fmla="*/ 83 h 167"/>
                  <a:gd name="T14" fmla="*/ 83 w 166"/>
                  <a:gd name="T15" fmla="*/ 159 h 167"/>
                  <a:gd name="T16" fmla="*/ 158 w 166"/>
                  <a:gd name="T17" fmla="*/ 83 h 167"/>
                  <a:gd name="T18" fmla="*/ 83 w 166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7">
                    <a:moveTo>
                      <a:pt x="83" y="167"/>
                    </a:moveTo>
                    <a:cubicBezTo>
                      <a:pt x="37" y="167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6" y="37"/>
                      <a:pt x="166" y="83"/>
                    </a:cubicBezTo>
                    <a:cubicBezTo>
                      <a:pt x="166" y="129"/>
                      <a:pt x="129" y="167"/>
                      <a:pt x="83" y="167"/>
                    </a:cubicBezTo>
                    <a:close/>
                    <a:moveTo>
                      <a:pt x="83" y="8"/>
                    </a:moveTo>
                    <a:cubicBezTo>
                      <a:pt x="41" y="8"/>
                      <a:pt x="8" y="42"/>
                      <a:pt x="8" y="83"/>
                    </a:cubicBezTo>
                    <a:cubicBezTo>
                      <a:pt x="8" y="125"/>
                      <a:pt x="41" y="159"/>
                      <a:pt x="83" y="159"/>
                    </a:cubicBezTo>
                    <a:cubicBezTo>
                      <a:pt x="125" y="159"/>
                      <a:pt x="158" y="125"/>
                      <a:pt x="158" y="83"/>
                    </a:cubicBezTo>
                    <a:cubicBezTo>
                      <a:pt x="158" y="42"/>
                      <a:pt x="125" y="8"/>
                      <a:pt x="8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77" name="Group 57"/>
          <p:cNvGrpSpPr/>
          <p:nvPr/>
        </p:nvGrpSpPr>
        <p:grpSpPr>
          <a:xfrm>
            <a:off x="4742428" y="3273693"/>
            <a:ext cx="530156" cy="530156"/>
            <a:chOff x="3194051" y="3819525"/>
            <a:chExt cx="530225" cy="530225"/>
          </a:xfrm>
        </p:grpSpPr>
        <p:sp>
          <p:nvSpPr>
            <p:cNvPr id="78" name="Oval 318"/>
            <p:cNvSpPr>
              <a:spLocks noChangeArrowheads="1"/>
            </p:cNvSpPr>
            <p:nvPr/>
          </p:nvSpPr>
          <p:spPr bwMode="auto">
            <a:xfrm>
              <a:off x="3206751" y="3832225"/>
              <a:ext cx="504825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79" name="Group 59"/>
            <p:cNvGrpSpPr/>
            <p:nvPr/>
          </p:nvGrpSpPr>
          <p:grpSpPr>
            <a:xfrm>
              <a:off x="3194051" y="3819525"/>
              <a:ext cx="530225" cy="530225"/>
              <a:chOff x="3194051" y="3819525"/>
              <a:chExt cx="530225" cy="530225"/>
            </a:xfrm>
            <a:solidFill>
              <a:srgbClr val="5A6783"/>
            </a:solidFill>
          </p:grpSpPr>
          <p:sp>
            <p:nvSpPr>
              <p:cNvPr id="80" name="Freeform 305"/>
              <p:cNvSpPr>
                <a:spLocks noEditPoints="1"/>
              </p:cNvSpPr>
              <p:nvPr/>
            </p:nvSpPr>
            <p:spPr bwMode="auto">
              <a:xfrm>
                <a:off x="3336926" y="3949700"/>
                <a:ext cx="244475" cy="304800"/>
              </a:xfrm>
              <a:custGeom>
                <a:avLst/>
                <a:gdLst>
                  <a:gd name="T0" fmla="*/ 77 w 77"/>
                  <a:gd name="T1" fmla="*/ 15 h 96"/>
                  <a:gd name="T2" fmla="*/ 72 w 77"/>
                  <a:gd name="T3" fmla="*/ 10 h 96"/>
                  <a:gd name="T4" fmla="*/ 54 w 77"/>
                  <a:gd name="T5" fmla="*/ 46 h 96"/>
                  <a:gd name="T6" fmla="*/ 49 w 77"/>
                  <a:gd name="T7" fmla="*/ 43 h 96"/>
                  <a:gd name="T8" fmla="*/ 67 w 77"/>
                  <a:gd name="T9" fmla="*/ 5 h 96"/>
                  <a:gd name="T10" fmla="*/ 62 w 77"/>
                  <a:gd name="T11" fmla="*/ 0 h 96"/>
                  <a:gd name="T12" fmla="*/ 15 w 77"/>
                  <a:gd name="T13" fmla="*/ 0 h 96"/>
                  <a:gd name="T14" fmla="*/ 10 w 77"/>
                  <a:gd name="T15" fmla="*/ 5 h 96"/>
                  <a:gd name="T16" fmla="*/ 29 w 77"/>
                  <a:gd name="T17" fmla="*/ 43 h 96"/>
                  <a:gd name="T18" fmla="*/ 23 w 77"/>
                  <a:gd name="T19" fmla="*/ 46 h 96"/>
                  <a:gd name="T20" fmla="*/ 5 w 77"/>
                  <a:gd name="T21" fmla="*/ 10 h 96"/>
                  <a:gd name="T22" fmla="*/ 0 w 77"/>
                  <a:gd name="T23" fmla="*/ 15 h 96"/>
                  <a:gd name="T24" fmla="*/ 18 w 77"/>
                  <a:gd name="T25" fmla="*/ 51 h 96"/>
                  <a:gd name="T26" fmla="*/ 11 w 77"/>
                  <a:gd name="T27" fmla="*/ 69 h 96"/>
                  <a:gd name="T28" fmla="*/ 39 w 77"/>
                  <a:gd name="T29" fmla="*/ 96 h 96"/>
                  <a:gd name="T30" fmla="*/ 66 w 77"/>
                  <a:gd name="T31" fmla="*/ 69 h 96"/>
                  <a:gd name="T32" fmla="*/ 60 w 77"/>
                  <a:gd name="T33" fmla="*/ 51 h 96"/>
                  <a:gd name="T34" fmla="*/ 77 w 77"/>
                  <a:gd name="T35" fmla="*/ 15 h 96"/>
                  <a:gd name="T36" fmla="*/ 19 w 77"/>
                  <a:gd name="T37" fmla="*/ 7 h 96"/>
                  <a:gd name="T38" fmla="*/ 59 w 77"/>
                  <a:gd name="T39" fmla="*/ 7 h 96"/>
                  <a:gd name="T40" fmla="*/ 55 w 77"/>
                  <a:gd name="T41" fmla="*/ 14 h 96"/>
                  <a:gd name="T42" fmla="*/ 22 w 77"/>
                  <a:gd name="T43" fmla="*/ 14 h 96"/>
                  <a:gd name="T44" fmla="*/ 19 w 77"/>
                  <a:gd name="T45" fmla="*/ 7 h 96"/>
                  <a:gd name="T46" fmla="*/ 26 w 77"/>
                  <a:gd name="T47" fmla="*/ 21 h 96"/>
                  <a:gd name="T48" fmla="*/ 52 w 77"/>
                  <a:gd name="T49" fmla="*/ 21 h 96"/>
                  <a:gd name="T50" fmla="*/ 42 w 77"/>
                  <a:gd name="T51" fmla="*/ 41 h 96"/>
                  <a:gd name="T52" fmla="*/ 39 w 77"/>
                  <a:gd name="T53" fmla="*/ 41 h 96"/>
                  <a:gd name="T54" fmla="*/ 36 w 77"/>
                  <a:gd name="T55" fmla="*/ 41 h 96"/>
                  <a:gd name="T56" fmla="*/ 26 w 77"/>
                  <a:gd name="T57" fmla="*/ 21 h 96"/>
                  <a:gd name="T58" fmla="*/ 60 w 77"/>
                  <a:gd name="T59" fmla="*/ 69 h 96"/>
                  <a:gd name="T60" fmla="*/ 39 w 77"/>
                  <a:gd name="T61" fmla="*/ 90 h 96"/>
                  <a:gd name="T62" fmla="*/ 17 w 77"/>
                  <a:gd name="T63" fmla="*/ 69 h 96"/>
                  <a:gd name="T64" fmla="*/ 39 w 77"/>
                  <a:gd name="T65" fmla="*/ 47 h 96"/>
                  <a:gd name="T66" fmla="*/ 60 w 77"/>
                  <a:gd name="T67" fmla="*/ 69 h 96"/>
                  <a:gd name="T68" fmla="*/ 39 w 77"/>
                  <a:gd name="T69" fmla="*/ 49 h 96"/>
                  <a:gd name="T70" fmla="*/ 19 w 77"/>
                  <a:gd name="T71" fmla="*/ 69 h 96"/>
                  <a:gd name="T72" fmla="*/ 39 w 77"/>
                  <a:gd name="T73" fmla="*/ 89 h 96"/>
                  <a:gd name="T74" fmla="*/ 59 w 77"/>
                  <a:gd name="T75" fmla="*/ 69 h 96"/>
                  <a:gd name="T76" fmla="*/ 39 w 77"/>
                  <a:gd name="T77" fmla="*/ 49 h 96"/>
                  <a:gd name="T78" fmla="*/ 39 w 77"/>
                  <a:gd name="T79" fmla="*/ 87 h 96"/>
                  <a:gd name="T80" fmla="*/ 21 w 77"/>
                  <a:gd name="T81" fmla="*/ 69 h 96"/>
                  <a:gd name="T82" fmla="*/ 39 w 77"/>
                  <a:gd name="T83" fmla="*/ 51 h 96"/>
                  <a:gd name="T84" fmla="*/ 57 w 77"/>
                  <a:gd name="T85" fmla="*/ 69 h 96"/>
                  <a:gd name="T86" fmla="*/ 39 w 77"/>
                  <a:gd name="T87" fmla="*/ 87 h 96"/>
                  <a:gd name="T88" fmla="*/ 42 w 77"/>
                  <a:gd name="T89" fmla="*/ 57 h 96"/>
                  <a:gd name="T90" fmla="*/ 39 w 77"/>
                  <a:gd name="T91" fmla="*/ 57 h 96"/>
                  <a:gd name="T92" fmla="*/ 33 w 77"/>
                  <a:gd name="T93" fmla="*/ 61 h 96"/>
                  <a:gd name="T94" fmla="*/ 33 w 77"/>
                  <a:gd name="T95" fmla="*/ 64 h 96"/>
                  <a:gd name="T96" fmla="*/ 37 w 77"/>
                  <a:gd name="T97" fmla="*/ 64 h 96"/>
                  <a:gd name="T98" fmla="*/ 37 w 77"/>
                  <a:gd name="T99" fmla="*/ 78 h 96"/>
                  <a:gd name="T100" fmla="*/ 34 w 77"/>
                  <a:gd name="T101" fmla="*/ 78 h 96"/>
                  <a:gd name="T102" fmla="*/ 34 w 77"/>
                  <a:gd name="T103" fmla="*/ 81 h 96"/>
                  <a:gd name="T104" fmla="*/ 45 w 77"/>
                  <a:gd name="T105" fmla="*/ 81 h 96"/>
                  <a:gd name="T106" fmla="*/ 45 w 77"/>
                  <a:gd name="T107" fmla="*/ 78 h 96"/>
                  <a:gd name="T108" fmla="*/ 42 w 77"/>
                  <a:gd name="T109" fmla="*/ 78 h 96"/>
                  <a:gd name="T110" fmla="*/ 42 w 77"/>
                  <a:gd name="T111" fmla="*/ 5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7" h="96">
                    <a:moveTo>
                      <a:pt x="77" y="15"/>
                    </a:moveTo>
                    <a:cubicBezTo>
                      <a:pt x="72" y="10"/>
                      <a:pt x="72" y="10"/>
                      <a:pt x="72" y="10"/>
                    </a:cubicBezTo>
                    <a:cubicBezTo>
                      <a:pt x="54" y="46"/>
                      <a:pt x="54" y="46"/>
                      <a:pt x="54" y="46"/>
                    </a:cubicBezTo>
                    <a:cubicBezTo>
                      <a:pt x="53" y="45"/>
                      <a:pt x="51" y="44"/>
                      <a:pt x="49" y="4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7" y="44"/>
                      <a:pt x="25" y="45"/>
                      <a:pt x="23" y="46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4" y="56"/>
                      <a:pt x="11" y="62"/>
                      <a:pt x="11" y="69"/>
                    </a:cubicBezTo>
                    <a:cubicBezTo>
                      <a:pt x="11" y="84"/>
                      <a:pt x="24" y="96"/>
                      <a:pt x="39" y="96"/>
                    </a:cubicBezTo>
                    <a:cubicBezTo>
                      <a:pt x="54" y="96"/>
                      <a:pt x="66" y="84"/>
                      <a:pt x="66" y="69"/>
                    </a:cubicBezTo>
                    <a:cubicBezTo>
                      <a:pt x="66" y="62"/>
                      <a:pt x="64" y="56"/>
                      <a:pt x="60" y="51"/>
                    </a:cubicBezTo>
                    <a:lnTo>
                      <a:pt x="77" y="15"/>
                    </a:lnTo>
                    <a:close/>
                    <a:moveTo>
                      <a:pt x="1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22" y="14"/>
                      <a:pt x="22" y="14"/>
                      <a:pt x="22" y="14"/>
                    </a:cubicBezTo>
                    <a:lnTo>
                      <a:pt x="19" y="7"/>
                    </a:lnTo>
                    <a:close/>
                    <a:moveTo>
                      <a:pt x="26" y="21"/>
                    </a:moveTo>
                    <a:cubicBezTo>
                      <a:pt x="52" y="21"/>
                      <a:pt x="52" y="21"/>
                      <a:pt x="52" y="2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1" y="41"/>
                      <a:pt x="40" y="41"/>
                      <a:pt x="39" y="41"/>
                    </a:cubicBezTo>
                    <a:cubicBezTo>
                      <a:pt x="38" y="41"/>
                      <a:pt x="37" y="41"/>
                      <a:pt x="36" y="41"/>
                    </a:cubicBezTo>
                    <a:lnTo>
                      <a:pt x="26" y="21"/>
                    </a:lnTo>
                    <a:close/>
                    <a:moveTo>
                      <a:pt x="60" y="69"/>
                    </a:moveTo>
                    <a:cubicBezTo>
                      <a:pt x="60" y="81"/>
                      <a:pt x="51" y="90"/>
                      <a:pt x="39" y="90"/>
                    </a:cubicBezTo>
                    <a:cubicBezTo>
                      <a:pt x="27" y="90"/>
                      <a:pt x="17" y="81"/>
                      <a:pt x="17" y="69"/>
                    </a:cubicBezTo>
                    <a:cubicBezTo>
                      <a:pt x="17" y="57"/>
                      <a:pt x="27" y="47"/>
                      <a:pt x="39" y="47"/>
                    </a:cubicBezTo>
                    <a:cubicBezTo>
                      <a:pt x="51" y="47"/>
                      <a:pt x="60" y="57"/>
                      <a:pt x="60" y="69"/>
                    </a:cubicBezTo>
                    <a:close/>
                    <a:moveTo>
                      <a:pt x="39" y="49"/>
                    </a:moveTo>
                    <a:cubicBezTo>
                      <a:pt x="28" y="49"/>
                      <a:pt x="19" y="58"/>
                      <a:pt x="19" y="69"/>
                    </a:cubicBezTo>
                    <a:cubicBezTo>
                      <a:pt x="19" y="80"/>
                      <a:pt x="28" y="89"/>
                      <a:pt x="39" y="89"/>
                    </a:cubicBezTo>
                    <a:cubicBezTo>
                      <a:pt x="50" y="89"/>
                      <a:pt x="59" y="80"/>
                      <a:pt x="59" y="69"/>
                    </a:cubicBezTo>
                    <a:cubicBezTo>
                      <a:pt x="59" y="58"/>
                      <a:pt x="50" y="49"/>
                      <a:pt x="39" y="49"/>
                    </a:cubicBezTo>
                    <a:close/>
                    <a:moveTo>
                      <a:pt x="39" y="87"/>
                    </a:moveTo>
                    <a:cubicBezTo>
                      <a:pt x="29" y="87"/>
                      <a:pt x="21" y="79"/>
                      <a:pt x="21" y="69"/>
                    </a:cubicBezTo>
                    <a:cubicBezTo>
                      <a:pt x="21" y="59"/>
                      <a:pt x="29" y="51"/>
                      <a:pt x="39" y="51"/>
                    </a:cubicBezTo>
                    <a:cubicBezTo>
                      <a:pt x="49" y="51"/>
                      <a:pt x="57" y="59"/>
                      <a:pt x="57" y="69"/>
                    </a:cubicBezTo>
                    <a:cubicBezTo>
                      <a:pt x="57" y="79"/>
                      <a:pt x="49" y="87"/>
                      <a:pt x="39" y="87"/>
                    </a:cubicBezTo>
                    <a:close/>
                    <a:moveTo>
                      <a:pt x="42" y="57"/>
                    </a:move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7" y="61"/>
                      <a:pt x="33" y="61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78"/>
                      <a:pt x="45" y="78"/>
                      <a:pt x="45" y="78"/>
                    </a:cubicBezTo>
                    <a:cubicBezTo>
                      <a:pt x="42" y="78"/>
                      <a:pt x="42" y="78"/>
                      <a:pt x="42" y="78"/>
                    </a:cubicBezTo>
                    <a:lnTo>
                      <a:pt x="42" y="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81" name="Freeform 319"/>
              <p:cNvSpPr>
                <a:spLocks noEditPoints="1"/>
              </p:cNvSpPr>
              <p:nvPr/>
            </p:nvSpPr>
            <p:spPr bwMode="auto">
              <a:xfrm>
                <a:off x="3194051" y="3819525"/>
                <a:ext cx="530225" cy="530225"/>
              </a:xfrm>
              <a:custGeom>
                <a:avLst/>
                <a:gdLst>
                  <a:gd name="T0" fmla="*/ 84 w 167"/>
                  <a:gd name="T1" fmla="*/ 167 h 167"/>
                  <a:gd name="T2" fmla="*/ 0 w 167"/>
                  <a:gd name="T3" fmla="*/ 84 h 167"/>
                  <a:gd name="T4" fmla="*/ 84 w 167"/>
                  <a:gd name="T5" fmla="*/ 0 h 167"/>
                  <a:gd name="T6" fmla="*/ 167 w 167"/>
                  <a:gd name="T7" fmla="*/ 84 h 167"/>
                  <a:gd name="T8" fmla="*/ 84 w 167"/>
                  <a:gd name="T9" fmla="*/ 167 h 167"/>
                  <a:gd name="T10" fmla="*/ 84 w 167"/>
                  <a:gd name="T11" fmla="*/ 8 h 167"/>
                  <a:gd name="T12" fmla="*/ 8 w 167"/>
                  <a:gd name="T13" fmla="*/ 84 h 167"/>
                  <a:gd name="T14" fmla="*/ 84 w 167"/>
                  <a:gd name="T15" fmla="*/ 159 h 167"/>
                  <a:gd name="T16" fmla="*/ 159 w 167"/>
                  <a:gd name="T17" fmla="*/ 84 h 167"/>
                  <a:gd name="T18" fmla="*/ 84 w 167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7">
                    <a:moveTo>
                      <a:pt x="84" y="167"/>
                    </a:moveTo>
                    <a:cubicBezTo>
                      <a:pt x="38" y="167"/>
                      <a:pt x="0" y="130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7" y="38"/>
                      <a:pt x="167" y="84"/>
                    </a:cubicBezTo>
                    <a:cubicBezTo>
                      <a:pt x="167" y="130"/>
                      <a:pt x="130" y="167"/>
                      <a:pt x="84" y="167"/>
                    </a:cubicBezTo>
                    <a:close/>
                    <a:moveTo>
                      <a:pt x="84" y="8"/>
                    </a:moveTo>
                    <a:cubicBezTo>
                      <a:pt x="42" y="8"/>
                      <a:pt x="8" y="42"/>
                      <a:pt x="8" y="84"/>
                    </a:cubicBezTo>
                    <a:cubicBezTo>
                      <a:pt x="8" y="125"/>
                      <a:pt x="42" y="159"/>
                      <a:pt x="84" y="159"/>
                    </a:cubicBezTo>
                    <a:cubicBezTo>
                      <a:pt x="125" y="159"/>
                      <a:pt x="159" y="125"/>
                      <a:pt x="159" y="84"/>
                    </a:cubicBezTo>
                    <a:cubicBezTo>
                      <a:pt x="159" y="42"/>
                      <a:pt x="125" y="8"/>
                      <a:pt x="8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82" name="Group 62"/>
          <p:cNvGrpSpPr/>
          <p:nvPr/>
        </p:nvGrpSpPr>
        <p:grpSpPr>
          <a:xfrm>
            <a:off x="5217031" y="2060224"/>
            <a:ext cx="530156" cy="526981"/>
            <a:chOff x="3619501" y="2514600"/>
            <a:chExt cx="530225" cy="527050"/>
          </a:xfrm>
        </p:grpSpPr>
        <p:sp>
          <p:nvSpPr>
            <p:cNvPr id="83" name="Oval 320"/>
            <p:cNvSpPr>
              <a:spLocks noChangeArrowheads="1"/>
            </p:cNvSpPr>
            <p:nvPr/>
          </p:nvSpPr>
          <p:spPr bwMode="auto">
            <a:xfrm>
              <a:off x="3632201" y="2527300"/>
              <a:ext cx="504825" cy="501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84" name="Group 64"/>
            <p:cNvGrpSpPr/>
            <p:nvPr/>
          </p:nvGrpSpPr>
          <p:grpSpPr>
            <a:xfrm>
              <a:off x="3619501" y="2514600"/>
              <a:ext cx="530225" cy="527050"/>
              <a:chOff x="3619501" y="2514600"/>
              <a:chExt cx="530225" cy="527050"/>
            </a:xfrm>
            <a:solidFill>
              <a:srgbClr val="B5B5B5"/>
            </a:solidFill>
          </p:grpSpPr>
          <p:sp>
            <p:nvSpPr>
              <p:cNvPr id="85" name="Freeform 307"/>
              <p:cNvSpPr>
                <a:spLocks noEditPoints="1"/>
              </p:cNvSpPr>
              <p:nvPr/>
            </p:nvSpPr>
            <p:spPr bwMode="auto">
              <a:xfrm>
                <a:off x="3740151" y="2660650"/>
                <a:ext cx="288925" cy="244475"/>
              </a:xfrm>
              <a:custGeom>
                <a:avLst/>
                <a:gdLst>
                  <a:gd name="T0" fmla="*/ 4 w 91"/>
                  <a:gd name="T1" fmla="*/ 74 h 77"/>
                  <a:gd name="T2" fmla="*/ 7 w 91"/>
                  <a:gd name="T3" fmla="*/ 77 h 77"/>
                  <a:gd name="T4" fmla="*/ 24 w 91"/>
                  <a:gd name="T5" fmla="*/ 77 h 77"/>
                  <a:gd name="T6" fmla="*/ 24 w 91"/>
                  <a:gd name="T7" fmla="*/ 42 h 77"/>
                  <a:gd name="T8" fmla="*/ 4 w 91"/>
                  <a:gd name="T9" fmla="*/ 62 h 77"/>
                  <a:gd name="T10" fmla="*/ 4 w 91"/>
                  <a:gd name="T11" fmla="*/ 74 h 77"/>
                  <a:gd name="T12" fmla="*/ 32 w 91"/>
                  <a:gd name="T13" fmla="*/ 50 h 77"/>
                  <a:gd name="T14" fmla="*/ 32 w 91"/>
                  <a:gd name="T15" fmla="*/ 77 h 77"/>
                  <a:gd name="T16" fmla="*/ 52 w 91"/>
                  <a:gd name="T17" fmla="*/ 77 h 77"/>
                  <a:gd name="T18" fmla="*/ 52 w 91"/>
                  <a:gd name="T19" fmla="*/ 53 h 77"/>
                  <a:gd name="T20" fmla="*/ 44 w 91"/>
                  <a:gd name="T21" fmla="*/ 61 h 77"/>
                  <a:gd name="T22" fmla="*/ 32 w 91"/>
                  <a:gd name="T23" fmla="*/ 50 h 77"/>
                  <a:gd name="T24" fmla="*/ 61 w 91"/>
                  <a:gd name="T25" fmla="*/ 45 h 77"/>
                  <a:gd name="T26" fmla="*/ 61 w 91"/>
                  <a:gd name="T27" fmla="*/ 77 h 77"/>
                  <a:gd name="T28" fmla="*/ 77 w 91"/>
                  <a:gd name="T29" fmla="*/ 77 h 77"/>
                  <a:gd name="T30" fmla="*/ 81 w 91"/>
                  <a:gd name="T31" fmla="*/ 74 h 77"/>
                  <a:gd name="T32" fmla="*/ 81 w 91"/>
                  <a:gd name="T33" fmla="*/ 24 h 77"/>
                  <a:gd name="T34" fmla="*/ 63 w 91"/>
                  <a:gd name="T35" fmla="*/ 42 h 77"/>
                  <a:gd name="T36" fmla="*/ 61 w 91"/>
                  <a:gd name="T37" fmla="*/ 45 h 77"/>
                  <a:gd name="T38" fmla="*/ 73 w 91"/>
                  <a:gd name="T39" fmla="*/ 1 h 77"/>
                  <a:gd name="T40" fmla="*/ 69 w 91"/>
                  <a:gd name="T41" fmla="*/ 5 h 77"/>
                  <a:gd name="T42" fmla="*/ 73 w 91"/>
                  <a:gd name="T43" fmla="*/ 9 h 77"/>
                  <a:gd name="T44" fmla="*/ 77 w 91"/>
                  <a:gd name="T45" fmla="*/ 8 h 77"/>
                  <a:gd name="T46" fmla="*/ 44 w 91"/>
                  <a:gd name="T47" fmla="*/ 42 h 77"/>
                  <a:gd name="T48" fmla="*/ 24 w 91"/>
                  <a:gd name="T49" fmla="*/ 22 h 77"/>
                  <a:gd name="T50" fmla="*/ 1 w 91"/>
                  <a:gd name="T51" fmla="*/ 45 h 77"/>
                  <a:gd name="T52" fmla="*/ 1 w 91"/>
                  <a:gd name="T53" fmla="*/ 50 h 77"/>
                  <a:gd name="T54" fmla="*/ 6 w 91"/>
                  <a:gd name="T55" fmla="*/ 50 h 77"/>
                  <a:gd name="T56" fmla="*/ 24 w 91"/>
                  <a:gd name="T57" fmla="*/ 33 h 77"/>
                  <a:gd name="T58" fmla="*/ 44 w 91"/>
                  <a:gd name="T59" fmla="*/ 52 h 77"/>
                  <a:gd name="T60" fmla="*/ 82 w 91"/>
                  <a:gd name="T61" fmla="*/ 13 h 77"/>
                  <a:gd name="T62" fmla="*/ 82 w 91"/>
                  <a:gd name="T63" fmla="*/ 17 h 77"/>
                  <a:gd name="T64" fmla="*/ 85 w 91"/>
                  <a:gd name="T65" fmla="*/ 21 h 77"/>
                  <a:gd name="T66" fmla="*/ 86 w 91"/>
                  <a:gd name="T67" fmla="*/ 21 h 77"/>
                  <a:gd name="T68" fmla="*/ 89 w 91"/>
                  <a:gd name="T69" fmla="*/ 18 h 77"/>
                  <a:gd name="T70" fmla="*/ 91 w 91"/>
                  <a:gd name="T71" fmla="*/ 0 h 77"/>
                  <a:gd name="T72" fmla="*/ 73 w 91"/>
                  <a:gd name="T73" fmla="*/ 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" h="77">
                    <a:moveTo>
                      <a:pt x="4" y="74"/>
                    </a:moveTo>
                    <a:cubicBezTo>
                      <a:pt x="4" y="75"/>
                      <a:pt x="5" y="77"/>
                      <a:pt x="7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4" y="62"/>
                      <a:pt x="4" y="62"/>
                      <a:pt x="4" y="62"/>
                    </a:cubicBezTo>
                    <a:lnTo>
                      <a:pt x="4" y="74"/>
                    </a:lnTo>
                    <a:close/>
                    <a:moveTo>
                      <a:pt x="32" y="50"/>
                    </a:moveTo>
                    <a:cubicBezTo>
                      <a:pt x="32" y="77"/>
                      <a:pt x="32" y="77"/>
                      <a:pt x="32" y="77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44" y="61"/>
                      <a:pt x="44" y="61"/>
                      <a:pt x="44" y="61"/>
                    </a:cubicBezTo>
                    <a:lnTo>
                      <a:pt x="32" y="50"/>
                    </a:lnTo>
                    <a:close/>
                    <a:moveTo>
                      <a:pt x="61" y="45"/>
                    </a:moveTo>
                    <a:cubicBezTo>
                      <a:pt x="61" y="77"/>
                      <a:pt x="61" y="77"/>
                      <a:pt x="61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81" y="75"/>
                      <a:pt x="81" y="7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63" y="42"/>
                      <a:pt x="63" y="42"/>
                      <a:pt x="63" y="42"/>
                    </a:cubicBezTo>
                    <a:lnTo>
                      <a:pt x="61" y="45"/>
                    </a:lnTo>
                    <a:close/>
                    <a:moveTo>
                      <a:pt x="73" y="1"/>
                    </a:moveTo>
                    <a:cubicBezTo>
                      <a:pt x="71" y="2"/>
                      <a:pt x="69" y="3"/>
                      <a:pt x="69" y="5"/>
                    </a:cubicBezTo>
                    <a:cubicBezTo>
                      <a:pt x="70" y="7"/>
                      <a:pt x="71" y="9"/>
                      <a:pt x="73" y="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6"/>
                      <a:pt x="0" y="49"/>
                      <a:pt x="1" y="50"/>
                    </a:cubicBezTo>
                    <a:cubicBezTo>
                      <a:pt x="3" y="52"/>
                      <a:pt x="5" y="52"/>
                      <a:pt x="6" y="50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9"/>
                      <a:pt x="83" y="21"/>
                      <a:pt x="85" y="21"/>
                    </a:cubicBezTo>
                    <a:cubicBezTo>
                      <a:pt x="85" y="21"/>
                      <a:pt x="86" y="21"/>
                      <a:pt x="86" y="21"/>
                    </a:cubicBezTo>
                    <a:cubicBezTo>
                      <a:pt x="88" y="21"/>
                      <a:pt x="89" y="20"/>
                      <a:pt x="89" y="18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7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23" name="Freeform 321"/>
              <p:cNvSpPr>
                <a:spLocks noEditPoints="1"/>
              </p:cNvSpPr>
              <p:nvPr/>
            </p:nvSpPr>
            <p:spPr bwMode="auto">
              <a:xfrm>
                <a:off x="3619501" y="2514600"/>
                <a:ext cx="530225" cy="527050"/>
              </a:xfrm>
              <a:custGeom>
                <a:avLst/>
                <a:gdLst>
                  <a:gd name="T0" fmla="*/ 84 w 167"/>
                  <a:gd name="T1" fmla="*/ 166 h 166"/>
                  <a:gd name="T2" fmla="*/ 0 w 167"/>
                  <a:gd name="T3" fmla="*/ 83 h 166"/>
                  <a:gd name="T4" fmla="*/ 84 w 167"/>
                  <a:gd name="T5" fmla="*/ 0 h 166"/>
                  <a:gd name="T6" fmla="*/ 167 w 167"/>
                  <a:gd name="T7" fmla="*/ 83 h 166"/>
                  <a:gd name="T8" fmla="*/ 84 w 167"/>
                  <a:gd name="T9" fmla="*/ 166 h 166"/>
                  <a:gd name="T10" fmla="*/ 84 w 167"/>
                  <a:gd name="T11" fmla="*/ 8 h 166"/>
                  <a:gd name="T12" fmla="*/ 8 w 167"/>
                  <a:gd name="T13" fmla="*/ 83 h 166"/>
                  <a:gd name="T14" fmla="*/ 84 w 167"/>
                  <a:gd name="T15" fmla="*/ 158 h 166"/>
                  <a:gd name="T16" fmla="*/ 159 w 167"/>
                  <a:gd name="T17" fmla="*/ 83 h 166"/>
                  <a:gd name="T18" fmla="*/ 84 w 167"/>
                  <a:gd name="T19" fmla="*/ 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6">
                    <a:moveTo>
                      <a:pt x="84" y="166"/>
                    </a:moveTo>
                    <a:cubicBezTo>
                      <a:pt x="38" y="166"/>
                      <a:pt x="0" y="129"/>
                      <a:pt x="0" y="83"/>
                    </a:cubicBezTo>
                    <a:cubicBezTo>
                      <a:pt x="0" y="37"/>
                      <a:pt x="38" y="0"/>
                      <a:pt x="84" y="0"/>
                    </a:cubicBezTo>
                    <a:cubicBezTo>
                      <a:pt x="130" y="0"/>
                      <a:pt x="167" y="37"/>
                      <a:pt x="167" y="83"/>
                    </a:cubicBezTo>
                    <a:cubicBezTo>
                      <a:pt x="167" y="129"/>
                      <a:pt x="130" y="166"/>
                      <a:pt x="84" y="166"/>
                    </a:cubicBezTo>
                    <a:close/>
                    <a:moveTo>
                      <a:pt x="84" y="8"/>
                    </a:moveTo>
                    <a:cubicBezTo>
                      <a:pt x="42" y="8"/>
                      <a:pt x="8" y="41"/>
                      <a:pt x="8" y="83"/>
                    </a:cubicBezTo>
                    <a:cubicBezTo>
                      <a:pt x="8" y="125"/>
                      <a:pt x="42" y="158"/>
                      <a:pt x="84" y="158"/>
                    </a:cubicBezTo>
                    <a:cubicBezTo>
                      <a:pt x="125" y="158"/>
                      <a:pt x="159" y="125"/>
                      <a:pt x="159" y="83"/>
                    </a:cubicBezTo>
                    <a:cubicBezTo>
                      <a:pt x="159" y="41"/>
                      <a:pt x="125" y="8"/>
                      <a:pt x="8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124" name="Group 67"/>
          <p:cNvGrpSpPr/>
          <p:nvPr/>
        </p:nvGrpSpPr>
        <p:grpSpPr>
          <a:xfrm>
            <a:off x="6591626" y="2060224"/>
            <a:ext cx="530156" cy="526981"/>
            <a:chOff x="4994276" y="2514600"/>
            <a:chExt cx="530225" cy="527050"/>
          </a:xfrm>
        </p:grpSpPr>
        <p:sp>
          <p:nvSpPr>
            <p:cNvPr id="125" name="Oval 322"/>
            <p:cNvSpPr>
              <a:spLocks noChangeArrowheads="1"/>
            </p:cNvSpPr>
            <p:nvPr/>
          </p:nvSpPr>
          <p:spPr bwMode="auto">
            <a:xfrm>
              <a:off x="5006976" y="2527300"/>
              <a:ext cx="504825" cy="501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126" name="Group 69"/>
            <p:cNvGrpSpPr/>
            <p:nvPr/>
          </p:nvGrpSpPr>
          <p:grpSpPr>
            <a:xfrm>
              <a:off x="4994276" y="2514600"/>
              <a:ext cx="530225" cy="527050"/>
              <a:chOff x="4994276" y="2514600"/>
              <a:chExt cx="530225" cy="527050"/>
            </a:xfrm>
          </p:grpSpPr>
          <p:sp>
            <p:nvSpPr>
              <p:cNvPr id="127" name="Freeform 309"/>
              <p:cNvSpPr>
                <a:spLocks noEditPoints="1"/>
              </p:cNvSpPr>
              <p:nvPr/>
            </p:nvSpPr>
            <p:spPr bwMode="auto">
              <a:xfrm>
                <a:off x="5121276" y="2619375"/>
                <a:ext cx="273050" cy="282575"/>
              </a:xfrm>
              <a:custGeom>
                <a:avLst/>
                <a:gdLst>
                  <a:gd name="T0" fmla="*/ 61 w 86"/>
                  <a:gd name="T1" fmla="*/ 74 h 89"/>
                  <a:gd name="T2" fmla="*/ 63 w 86"/>
                  <a:gd name="T3" fmla="*/ 76 h 89"/>
                  <a:gd name="T4" fmla="*/ 86 w 86"/>
                  <a:gd name="T5" fmla="*/ 89 h 89"/>
                  <a:gd name="T6" fmla="*/ 86 w 86"/>
                  <a:gd name="T7" fmla="*/ 62 h 89"/>
                  <a:gd name="T8" fmla="*/ 85 w 86"/>
                  <a:gd name="T9" fmla="*/ 59 h 89"/>
                  <a:gd name="T10" fmla="*/ 83 w 86"/>
                  <a:gd name="T11" fmla="*/ 55 h 89"/>
                  <a:gd name="T12" fmla="*/ 58 w 86"/>
                  <a:gd name="T13" fmla="*/ 70 h 89"/>
                  <a:gd name="T14" fmla="*/ 61 w 86"/>
                  <a:gd name="T15" fmla="*/ 74 h 89"/>
                  <a:gd name="T16" fmla="*/ 75 w 86"/>
                  <a:gd name="T17" fmla="*/ 56 h 89"/>
                  <a:gd name="T18" fmla="*/ 81 w 86"/>
                  <a:gd name="T19" fmla="*/ 52 h 89"/>
                  <a:gd name="T20" fmla="*/ 55 w 86"/>
                  <a:gd name="T21" fmla="*/ 10 h 89"/>
                  <a:gd name="T22" fmla="*/ 49 w 86"/>
                  <a:gd name="T23" fmla="*/ 14 h 89"/>
                  <a:gd name="T24" fmla="*/ 75 w 86"/>
                  <a:gd name="T25" fmla="*/ 56 h 89"/>
                  <a:gd name="T26" fmla="*/ 72 w 86"/>
                  <a:gd name="T27" fmla="*/ 57 h 89"/>
                  <a:gd name="T28" fmla="*/ 47 w 86"/>
                  <a:gd name="T29" fmla="*/ 15 h 89"/>
                  <a:gd name="T30" fmla="*/ 39 w 86"/>
                  <a:gd name="T31" fmla="*/ 20 h 89"/>
                  <a:gd name="T32" fmla="*/ 65 w 86"/>
                  <a:gd name="T33" fmla="*/ 62 h 89"/>
                  <a:gd name="T34" fmla="*/ 72 w 86"/>
                  <a:gd name="T35" fmla="*/ 57 h 89"/>
                  <a:gd name="T36" fmla="*/ 31 w 86"/>
                  <a:gd name="T37" fmla="*/ 25 h 89"/>
                  <a:gd name="T38" fmla="*/ 56 w 86"/>
                  <a:gd name="T39" fmla="*/ 67 h 89"/>
                  <a:gd name="T40" fmla="*/ 62 w 86"/>
                  <a:gd name="T41" fmla="*/ 63 h 89"/>
                  <a:gd name="T42" fmla="*/ 37 w 86"/>
                  <a:gd name="T43" fmla="*/ 21 h 89"/>
                  <a:gd name="T44" fmla="*/ 31 w 86"/>
                  <a:gd name="T45" fmla="*/ 25 h 89"/>
                  <a:gd name="T46" fmla="*/ 29 w 86"/>
                  <a:gd name="T47" fmla="*/ 22 h 89"/>
                  <a:gd name="T48" fmla="*/ 53 w 86"/>
                  <a:gd name="T49" fmla="*/ 7 h 89"/>
                  <a:gd name="T50" fmla="*/ 51 w 86"/>
                  <a:gd name="T51" fmla="*/ 4 h 89"/>
                  <a:gd name="T52" fmla="*/ 44 w 86"/>
                  <a:gd name="T53" fmla="*/ 2 h 89"/>
                  <a:gd name="T54" fmla="*/ 29 w 86"/>
                  <a:gd name="T55" fmla="*/ 11 h 89"/>
                  <a:gd name="T56" fmla="*/ 27 w 86"/>
                  <a:gd name="T57" fmla="*/ 19 h 89"/>
                  <a:gd name="T58" fmla="*/ 29 w 86"/>
                  <a:gd name="T59" fmla="*/ 22 h 89"/>
                  <a:gd name="T60" fmla="*/ 0 w 86"/>
                  <a:gd name="T61" fmla="*/ 89 h 89"/>
                  <a:gd name="T62" fmla="*/ 66 w 86"/>
                  <a:gd name="T63" fmla="*/ 89 h 89"/>
                  <a:gd name="T64" fmla="*/ 66 w 86"/>
                  <a:gd name="T65" fmla="*/ 84 h 89"/>
                  <a:gd name="T66" fmla="*/ 0 w 86"/>
                  <a:gd name="T67" fmla="*/ 84 h 89"/>
                  <a:gd name="T68" fmla="*/ 0 w 86"/>
                  <a:gd name="T6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6" h="89">
                    <a:moveTo>
                      <a:pt x="61" y="74"/>
                    </a:moveTo>
                    <a:cubicBezTo>
                      <a:pt x="61" y="75"/>
                      <a:pt x="62" y="76"/>
                      <a:pt x="63" y="76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1"/>
                      <a:pt x="86" y="60"/>
                      <a:pt x="85" y="59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58" y="70"/>
                      <a:pt x="58" y="70"/>
                      <a:pt x="58" y="70"/>
                    </a:cubicBezTo>
                    <a:lnTo>
                      <a:pt x="61" y="74"/>
                    </a:lnTo>
                    <a:close/>
                    <a:moveTo>
                      <a:pt x="75" y="56"/>
                    </a:moveTo>
                    <a:cubicBezTo>
                      <a:pt x="81" y="52"/>
                      <a:pt x="81" y="52"/>
                      <a:pt x="81" y="52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49" y="14"/>
                      <a:pt x="49" y="14"/>
                      <a:pt x="49" y="14"/>
                    </a:cubicBezTo>
                    <a:lnTo>
                      <a:pt x="75" y="56"/>
                    </a:lnTo>
                    <a:close/>
                    <a:moveTo>
                      <a:pt x="72" y="57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65" y="62"/>
                      <a:pt x="65" y="62"/>
                      <a:pt x="65" y="62"/>
                    </a:cubicBezTo>
                    <a:lnTo>
                      <a:pt x="72" y="57"/>
                    </a:lnTo>
                    <a:close/>
                    <a:moveTo>
                      <a:pt x="31" y="25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37" y="21"/>
                      <a:pt x="37" y="21"/>
                      <a:pt x="37" y="21"/>
                    </a:cubicBezTo>
                    <a:lnTo>
                      <a:pt x="31" y="25"/>
                    </a:lnTo>
                    <a:close/>
                    <a:moveTo>
                      <a:pt x="29" y="22"/>
                    </a:moveTo>
                    <a:cubicBezTo>
                      <a:pt x="53" y="7"/>
                      <a:pt x="53" y="7"/>
                      <a:pt x="53" y="7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1"/>
                      <a:pt x="46" y="0"/>
                      <a:pt x="44" y="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6" y="12"/>
                      <a:pt x="25" y="16"/>
                      <a:pt x="27" y="19"/>
                    </a:cubicBezTo>
                    <a:lnTo>
                      <a:pt x="29" y="22"/>
                    </a:lnTo>
                    <a:close/>
                    <a:moveTo>
                      <a:pt x="0" y="89"/>
                    </a:moveTo>
                    <a:cubicBezTo>
                      <a:pt x="66" y="89"/>
                      <a:pt x="66" y="89"/>
                      <a:pt x="66" y="89"/>
                    </a:cubicBezTo>
                    <a:cubicBezTo>
                      <a:pt x="66" y="84"/>
                      <a:pt x="66" y="84"/>
                      <a:pt x="66" y="84"/>
                    </a:cubicBezTo>
                    <a:cubicBezTo>
                      <a:pt x="0" y="84"/>
                      <a:pt x="0" y="84"/>
                      <a:pt x="0" y="84"/>
                    </a:cubicBez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28" name="Freeform 323"/>
              <p:cNvSpPr>
                <a:spLocks noEditPoints="1"/>
              </p:cNvSpPr>
              <p:nvPr/>
            </p:nvSpPr>
            <p:spPr bwMode="auto">
              <a:xfrm>
                <a:off x="4994276" y="2514600"/>
                <a:ext cx="530225" cy="527050"/>
              </a:xfrm>
              <a:custGeom>
                <a:avLst/>
                <a:gdLst>
                  <a:gd name="T0" fmla="*/ 83 w 167"/>
                  <a:gd name="T1" fmla="*/ 166 h 166"/>
                  <a:gd name="T2" fmla="*/ 0 w 167"/>
                  <a:gd name="T3" fmla="*/ 83 h 166"/>
                  <a:gd name="T4" fmla="*/ 83 w 167"/>
                  <a:gd name="T5" fmla="*/ 0 h 166"/>
                  <a:gd name="T6" fmla="*/ 167 w 167"/>
                  <a:gd name="T7" fmla="*/ 83 h 166"/>
                  <a:gd name="T8" fmla="*/ 83 w 167"/>
                  <a:gd name="T9" fmla="*/ 166 h 166"/>
                  <a:gd name="T10" fmla="*/ 83 w 167"/>
                  <a:gd name="T11" fmla="*/ 8 h 166"/>
                  <a:gd name="T12" fmla="*/ 8 w 167"/>
                  <a:gd name="T13" fmla="*/ 83 h 166"/>
                  <a:gd name="T14" fmla="*/ 83 w 167"/>
                  <a:gd name="T15" fmla="*/ 158 h 166"/>
                  <a:gd name="T16" fmla="*/ 159 w 167"/>
                  <a:gd name="T17" fmla="*/ 83 h 166"/>
                  <a:gd name="T18" fmla="*/ 83 w 167"/>
                  <a:gd name="T19" fmla="*/ 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6">
                    <a:moveTo>
                      <a:pt x="83" y="166"/>
                    </a:moveTo>
                    <a:cubicBezTo>
                      <a:pt x="37" y="166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7" y="37"/>
                      <a:pt x="167" y="83"/>
                    </a:cubicBezTo>
                    <a:cubicBezTo>
                      <a:pt x="167" y="129"/>
                      <a:pt x="129" y="166"/>
                      <a:pt x="83" y="166"/>
                    </a:cubicBezTo>
                    <a:close/>
                    <a:moveTo>
                      <a:pt x="83" y="8"/>
                    </a:moveTo>
                    <a:cubicBezTo>
                      <a:pt x="42" y="8"/>
                      <a:pt x="8" y="41"/>
                      <a:pt x="8" y="83"/>
                    </a:cubicBezTo>
                    <a:cubicBezTo>
                      <a:pt x="8" y="125"/>
                      <a:pt x="42" y="158"/>
                      <a:pt x="83" y="158"/>
                    </a:cubicBezTo>
                    <a:cubicBezTo>
                      <a:pt x="125" y="158"/>
                      <a:pt x="159" y="125"/>
                      <a:pt x="159" y="83"/>
                    </a:cubicBezTo>
                    <a:cubicBezTo>
                      <a:pt x="159" y="41"/>
                      <a:pt x="125" y="8"/>
                      <a:pt x="83" y="8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129" name="Group 72"/>
          <p:cNvGrpSpPr/>
          <p:nvPr/>
        </p:nvGrpSpPr>
        <p:grpSpPr>
          <a:xfrm>
            <a:off x="7017021" y="3364980"/>
            <a:ext cx="530156" cy="530156"/>
            <a:chOff x="5419726" y="3819525"/>
            <a:chExt cx="530225" cy="530225"/>
          </a:xfrm>
        </p:grpSpPr>
        <p:sp>
          <p:nvSpPr>
            <p:cNvPr id="130" name="Oval 324"/>
            <p:cNvSpPr>
              <a:spLocks noChangeArrowheads="1"/>
            </p:cNvSpPr>
            <p:nvPr/>
          </p:nvSpPr>
          <p:spPr bwMode="auto">
            <a:xfrm>
              <a:off x="5432426" y="3832225"/>
              <a:ext cx="504825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131" name="Group 74"/>
            <p:cNvGrpSpPr/>
            <p:nvPr/>
          </p:nvGrpSpPr>
          <p:grpSpPr>
            <a:xfrm>
              <a:off x="5419726" y="3819525"/>
              <a:ext cx="530225" cy="530225"/>
              <a:chOff x="5419726" y="3819525"/>
              <a:chExt cx="530225" cy="530225"/>
            </a:xfrm>
            <a:solidFill>
              <a:srgbClr val="B5B5B5"/>
            </a:solidFill>
          </p:grpSpPr>
          <p:sp>
            <p:nvSpPr>
              <p:cNvPr id="132" name="Freeform 311"/>
              <p:cNvSpPr>
                <a:spLocks noEditPoints="1"/>
              </p:cNvSpPr>
              <p:nvPr/>
            </p:nvSpPr>
            <p:spPr bwMode="auto">
              <a:xfrm>
                <a:off x="5575301" y="3949700"/>
                <a:ext cx="215900" cy="269875"/>
              </a:xfrm>
              <a:custGeom>
                <a:avLst/>
                <a:gdLst>
                  <a:gd name="T0" fmla="*/ 98 w 136"/>
                  <a:gd name="T1" fmla="*/ 28 h 170"/>
                  <a:gd name="T2" fmla="*/ 24 w 136"/>
                  <a:gd name="T3" fmla="*/ 28 h 170"/>
                  <a:gd name="T4" fmla="*/ 24 w 136"/>
                  <a:gd name="T5" fmla="*/ 38 h 170"/>
                  <a:gd name="T6" fmla="*/ 98 w 136"/>
                  <a:gd name="T7" fmla="*/ 38 h 170"/>
                  <a:gd name="T8" fmla="*/ 98 w 136"/>
                  <a:gd name="T9" fmla="*/ 28 h 170"/>
                  <a:gd name="T10" fmla="*/ 98 w 136"/>
                  <a:gd name="T11" fmla="*/ 48 h 170"/>
                  <a:gd name="T12" fmla="*/ 24 w 136"/>
                  <a:gd name="T13" fmla="*/ 48 h 170"/>
                  <a:gd name="T14" fmla="*/ 24 w 136"/>
                  <a:gd name="T15" fmla="*/ 58 h 170"/>
                  <a:gd name="T16" fmla="*/ 98 w 136"/>
                  <a:gd name="T17" fmla="*/ 58 h 170"/>
                  <a:gd name="T18" fmla="*/ 98 w 136"/>
                  <a:gd name="T19" fmla="*/ 48 h 170"/>
                  <a:gd name="T20" fmla="*/ 120 w 136"/>
                  <a:gd name="T21" fmla="*/ 14 h 170"/>
                  <a:gd name="T22" fmla="*/ 120 w 136"/>
                  <a:gd name="T23" fmla="*/ 0 h 170"/>
                  <a:gd name="T24" fmla="*/ 0 w 136"/>
                  <a:gd name="T25" fmla="*/ 0 h 170"/>
                  <a:gd name="T26" fmla="*/ 0 w 136"/>
                  <a:gd name="T27" fmla="*/ 154 h 170"/>
                  <a:gd name="T28" fmla="*/ 16 w 136"/>
                  <a:gd name="T29" fmla="*/ 154 h 170"/>
                  <a:gd name="T30" fmla="*/ 16 w 136"/>
                  <a:gd name="T31" fmla="*/ 170 h 170"/>
                  <a:gd name="T32" fmla="*/ 136 w 136"/>
                  <a:gd name="T33" fmla="*/ 170 h 170"/>
                  <a:gd name="T34" fmla="*/ 136 w 136"/>
                  <a:gd name="T35" fmla="*/ 14 h 170"/>
                  <a:gd name="T36" fmla="*/ 120 w 136"/>
                  <a:gd name="T37" fmla="*/ 14 h 170"/>
                  <a:gd name="T38" fmla="*/ 10 w 136"/>
                  <a:gd name="T39" fmla="*/ 146 h 170"/>
                  <a:gd name="T40" fmla="*/ 10 w 136"/>
                  <a:gd name="T41" fmla="*/ 8 h 170"/>
                  <a:gd name="T42" fmla="*/ 112 w 136"/>
                  <a:gd name="T43" fmla="*/ 8 h 170"/>
                  <a:gd name="T44" fmla="*/ 112 w 136"/>
                  <a:gd name="T45" fmla="*/ 110 h 170"/>
                  <a:gd name="T46" fmla="*/ 78 w 136"/>
                  <a:gd name="T47" fmla="*/ 110 h 170"/>
                  <a:gd name="T48" fmla="*/ 78 w 136"/>
                  <a:gd name="T49" fmla="*/ 146 h 170"/>
                  <a:gd name="T50" fmla="*/ 10 w 136"/>
                  <a:gd name="T51" fmla="*/ 146 h 170"/>
                  <a:gd name="T52" fmla="*/ 128 w 136"/>
                  <a:gd name="T53" fmla="*/ 162 h 170"/>
                  <a:gd name="T54" fmla="*/ 24 w 136"/>
                  <a:gd name="T55" fmla="*/ 162 h 170"/>
                  <a:gd name="T56" fmla="*/ 24 w 136"/>
                  <a:gd name="T57" fmla="*/ 154 h 170"/>
                  <a:gd name="T58" fmla="*/ 82 w 136"/>
                  <a:gd name="T59" fmla="*/ 154 h 170"/>
                  <a:gd name="T60" fmla="*/ 120 w 136"/>
                  <a:gd name="T61" fmla="*/ 114 h 170"/>
                  <a:gd name="T62" fmla="*/ 120 w 136"/>
                  <a:gd name="T63" fmla="*/ 22 h 170"/>
                  <a:gd name="T64" fmla="*/ 128 w 136"/>
                  <a:gd name="T65" fmla="*/ 22 h 170"/>
                  <a:gd name="T66" fmla="*/ 128 w 136"/>
                  <a:gd name="T67" fmla="*/ 162 h 170"/>
                  <a:gd name="T68" fmla="*/ 24 w 136"/>
                  <a:gd name="T69" fmla="*/ 100 h 170"/>
                  <a:gd name="T70" fmla="*/ 60 w 136"/>
                  <a:gd name="T71" fmla="*/ 100 h 170"/>
                  <a:gd name="T72" fmla="*/ 60 w 136"/>
                  <a:gd name="T73" fmla="*/ 90 h 170"/>
                  <a:gd name="T74" fmla="*/ 24 w 136"/>
                  <a:gd name="T75" fmla="*/ 90 h 170"/>
                  <a:gd name="T76" fmla="*/ 24 w 136"/>
                  <a:gd name="T77" fmla="*/ 100 h 170"/>
                  <a:gd name="T78" fmla="*/ 98 w 136"/>
                  <a:gd name="T79" fmla="*/ 68 h 170"/>
                  <a:gd name="T80" fmla="*/ 24 w 136"/>
                  <a:gd name="T81" fmla="*/ 68 h 170"/>
                  <a:gd name="T82" fmla="*/ 24 w 136"/>
                  <a:gd name="T83" fmla="*/ 80 h 170"/>
                  <a:gd name="T84" fmla="*/ 98 w 136"/>
                  <a:gd name="T85" fmla="*/ 80 h 170"/>
                  <a:gd name="T86" fmla="*/ 98 w 136"/>
                  <a:gd name="T87" fmla="*/ 6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6" h="170">
                    <a:moveTo>
                      <a:pt x="98" y="28"/>
                    </a:moveTo>
                    <a:lnTo>
                      <a:pt x="24" y="28"/>
                    </a:lnTo>
                    <a:lnTo>
                      <a:pt x="24" y="38"/>
                    </a:lnTo>
                    <a:lnTo>
                      <a:pt x="98" y="38"/>
                    </a:lnTo>
                    <a:lnTo>
                      <a:pt x="98" y="28"/>
                    </a:lnTo>
                    <a:close/>
                    <a:moveTo>
                      <a:pt x="98" y="48"/>
                    </a:moveTo>
                    <a:lnTo>
                      <a:pt x="24" y="48"/>
                    </a:lnTo>
                    <a:lnTo>
                      <a:pt x="24" y="58"/>
                    </a:lnTo>
                    <a:lnTo>
                      <a:pt x="98" y="58"/>
                    </a:lnTo>
                    <a:lnTo>
                      <a:pt x="98" y="48"/>
                    </a:lnTo>
                    <a:close/>
                    <a:moveTo>
                      <a:pt x="120" y="14"/>
                    </a:moveTo>
                    <a:lnTo>
                      <a:pt x="120" y="0"/>
                    </a:lnTo>
                    <a:lnTo>
                      <a:pt x="0" y="0"/>
                    </a:lnTo>
                    <a:lnTo>
                      <a:pt x="0" y="154"/>
                    </a:lnTo>
                    <a:lnTo>
                      <a:pt x="16" y="154"/>
                    </a:lnTo>
                    <a:lnTo>
                      <a:pt x="16" y="170"/>
                    </a:lnTo>
                    <a:lnTo>
                      <a:pt x="136" y="170"/>
                    </a:lnTo>
                    <a:lnTo>
                      <a:pt x="136" y="14"/>
                    </a:lnTo>
                    <a:lnTo>
                      <a:pt x="120" y="14"/>
                    </a:lnTo>
                    <a:close/>
                    <a:moveTo>
                      <a:pt x="10" y="146"/>
                    </a:moveTo>
                    <a:lnTo>
                      <a:pt x="10" y="8"/>
                    </a:lnTo>
                    <a:lnTo>
                      <a:pt x="112" y="8"/>
                    </a:lnTo>
                    <a:lnTo>
                      <a:pt x="112" y="110"/>
                    </a:lnTo>
                    <a:lnTo>
                      <a:pt x="78" y="110"/>
                    </a:lnTo>
                    <a:lnTo>
                      <a:pt x="78" y="146"/>
                    </a:lnTo>
                    <a:lnTo>
                      <a:pt x="10" y="146"/>
                    </a:lnTo>
                    <a:close/>
                    <a:moveTo>
                      <a:pt x="128" y="162"/>
                    </a:moveTo>
                    <a:lnTo>
                      <a:pt x="24" y="162"/>
                    </a:lnTo>
                    <a:lnTo>
                      <a:pt x="24" y="154"/>
                    </a:lnTo>
                    <a:lnTo>
                      <a:pt x="82" y="154"/>
                    </a:lnTo>
                    <a:lnTo>
                      <a:pt x="120" y="114"/>
                    </a:lnTo>
                    <a:lnTo>
                      <a:pt x="120" y="22"/>
                    </a:lnTo>
                    <a:lnTo>
                      <a:pt x="128" y="22"/>
                    </a:lnTo>
                    <a:lnTo>
                      <a:pt x="128" y="162"/>
                    </a:lnTo>
                    <a:close/>
                    <a:moveTo>
                      <a:pt x="24" y="100"/>
                    </a:moveTo>
                    <a:lnTo>
                      <a:pt x="60" y="100"/>
                    </a:lnTo>
                    <a:lnTo>
                      <a:pt x="60" y="90"/>
                    </a:lnTo>
                    <a:lnTo>
                      <a:pt x="24" y="90"/>
                    </a:lnTo>
                    <a:lnTo>
                      <a:pt x="24" y="100"/>
                    </a:lnTo>
                    <a:close/>
                    <a:moveTo>
                      <a:pt x="98" y="68"/>
                    </a:moveTo>
                    <a:lnTo>
                      <a:pt x="24" y="68"/>
                    </a:lnTo>
                    <a:lnTo>
                      <a:pt x="24" y="80"/>
                    </a:lnTo>
                    <a:lnTo>
                      <a:pt x="98" y="80"/>
                    </a:lnTo>
                    <a:lnTo>
                      <a:pt x="98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33" name="Freeform 325"/>
              <p:cNvSpPr>
                <a:spLocks noEditPoints="1"/>
              </p:cNvSpPr>
              <p:nvPr/>
            </p:nvSpPr>
            <p:spPr bwMode="auto">
              <a:xfrm>
                <a:off x="5419726" y="3819525"/>
                <a:ext cx="530225" cy="530225"/>
              </a:xfrm>
              <a:custGeom>
                <a:avLst/>
                <a:gdLst>
                  <a:gd name="T0" fmla="*/ 83 w 167"/>
                  <a:gd name="T1" fmla="*/ 167 h 167"/>
                  <a:gd name="T2" fmla="*/ 0 w 167"/>
                  <a:gd name="T3" fmla="*/ 84 h 167"/>
                  <a:gd name="T4" fmla="*/ 83 w 167"/>
                  <a:gd name="T5" fmla="*/ 0 h 167"/>
                  <a:gd name="T6" fmla="*/ 167 w 167"/>
                  <a:gd name="T7" fmla="*/ 84 h 167"/>
                  <a:gd name="T8" fmla="*/ 83 w 167"/>
                  <a:gd name="T9" fmla="*/ 167 h 167"/>
                  <a:gd name="T10" fmla="*/ 83 w 167"/>
                  <a:gd name="T11" fmla="*/ 8 h 167"/>
                  <a:gd name="T12" fmla="*/ 8 w 167"/>
                  <a:gd name="T13" fmla="*/ 84 h 167"/>
                  <a:gd name="T14" fmla="*/ 83 w 167"/>
                  <a:gd name="T15" fmla="*/ 159 h 167"/>
                  <a:gd name="T16" fmla="*/ 159 w 167"/>
                  <a:gd name="T17" fmla="*/ 84 h 167"/>
                  <a:gd name="T18" fmla="*/ 83 w 167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7">
                    <a:moveTo>
                      <a:pt x="83" y="167"/>
                    </a:moveTo>
                    <a:cubicBezTo>
                      <a:pt x="37" y="167"/>
                      <a:pt x="0" y="130"/>
                      <a:pt x="0" y="84"/>
                    </a:cubicBezTo>
                    <a:cubicBezTo>
                      <a:pt x="0" y="38"/>
                      <a:pt x="37" y="0"/>
                      <a:pt x="83" y="0"/>
                    </a:cubicBezTo>
                    <a:cubicBezTo>
                      <a:pt x="129" y="0"/>
                      <a:pt x="167" y="38"/>
                      <a:pt x="167" y="84"/>
                    </a:cubicBezTo>
                    <a:cubicBezTo>
                      <a:pt x="167" y="130"/>
                      <a:pt x="129" y="167"/>
                      <a:pt x="83" y="167"/>
                    </a:cubicBezTo>
                    <a:close/>
                    <a:moveTo>
                      <a:pt x="83" y="8"/>
                    </a:moveTo>
                    <a:cubicBezTo>
                      <a:pt x="42" y="8"/>
                      <a:pt x="8" y="42"/>
                      <a:pt x="8" y="84"/>
                    </a:cubicBezTo>
                    <a:cubicBezTo>
                      <a:pt x="8" y="125"/>
                      <a:pt x="42" y="159"/>
                      <a:pt x="83" y="159"/>
                    </a:cubicBezTo>
                    <a:cubicBezTo>
                      <a:pt x="125" y="159"/>
                      <a:pt x="159" y="125"/>
                      <a:pt x="159" y="84"/>
                    </a:cubicBezTo>
                    <a:cubicBezTo>
                      <a:pt x="159" y="42"/>
                      <a:pt x="125" y="8"/>
                      <a:pt x="8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sp>
        <p:nvSpPr>
          <p:cNvPr id="86" name="文本框 85"/>
          <p:cNvSpPr txBox="1"/>
          <p:nvPr/>
        </p:nvSpPr>
        <p:spPr>
          <a:xfrm>
            <a:off x="2834495" y="546882"/>
            <a:ext cx="7169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利用机器学习模型进行股价崩盘预测</a:t>
            </a:r>
            <a:endParaRPr lang="zh-CN" altLang="zh-CN" sz="2000" b="1" dirty="0">
              <a:solidFill>
                <a:srgbClr val="C0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74E00A7-D8DC-4EA7-92E8-6690361AF25E}"/>
              </a:ext>
            </a:extLst>
          </p:cNvPr>
          <p:cNvSpPr txBox="1"/>
          <p:nvPr/>
        </p:nvSpPr>
        <p:spPr>
          <a:xfrm>
            <a:off x="1401406" y="135071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BP</a:t>
            </a:r>
            <a:r>
              <a:rPr lang="zh-CN" altLang="en-US" dirty="0"/>
              <a:t>神经网络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37C8024-F2CB-4653-AC8D-89FDDC951691}"/>
              </a:ext>
            </a:extLst>
          </p:cNvPr>
          <p:cNvSpPr txBox="1"/>
          <p:nvPr/>
        </p:nvSpPr>
        <p:spPr>
          <a:xfrm>
            <a:off x="1548882" y="344539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SVR</a:t>
            </a:r>
            <a:r>
              <a:rPr lang="zh-CN" altLang="en-US" dirty="0"/>
              <a:t>模型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BDE0764-7B51-440F-A5FA-433EFFD686B9}"/>
              </a:ext>
            </a:extLst>
          </p:cNvPr>
          <p:cNvSpPr txBox="1"/>
          <p:nvPr/>
        </p:nvSpPr>
        <p:spPr>
          <a:xfrm>
            <a:off x="9735781" y="1315519"/>
            <a:ext cx="145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CART</a:t>
            </a:r>
            <a:r>
              <a:rPr lang="zh-CN" altLang="en-US" dirty="0"/>
              <a:t>模型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3BCF813-52E3-4E1A-8E3D-D5F99964BD13}"/>
              </a:ext>
            </a:extLst>
          </p:cNvPr>
          <p:cNvSpPr txBox="1"/>
          <p:nvPr/>
        </p:nvSpPr>
        <p:spPr>
          <a:xfrm>
            <a:off x="9832512" y="36064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随机森林模型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83B9DA-AF66-4B4D-B6E6-7D596D7655D1}"/>
              </a:ext>
            </a:extLst>
          </p:cNvPr>
          <p:cNvSpPr txBox="1"/>
          <p:nvPr/>
        </p:nvSpPr>
        <p:spPr>
          <a:xfrm>
            <a:off x="5275120" y="5549094"/>
            <a:ext cx="236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模型介绍</a:t>
            </a:r>
          </a:p>
        </p:txBody>
      </p:sp>
    </p:spTree>
    <p:extLst>
      <p:ext uri="{BB962C8B-B14F-4D97-AF65-F5344CB8AC3E}">
        <p14:creationId xmlns:p14="http://schemas.microsoft.com/office/powerpoint/2010/main" val="2712032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2"/>
            <a:ext cx="3686629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38236" y="280275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</a:rPr>
              <a:t>实验结果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174893" y="4257900"/>
            <a:ext cx="76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第四部分</a:t>
            </a:r>
          </a:p>
        </p:txBody>
      </p:sp>
    </p:spTree>
    <p:extLst>
      <p:ext uri="{BB962C8B-B14F-4D97-AF65-F5344CB8AC3E}">
        <p14:creationId xmlns:p14="http://schemas.microsoft.com/office/powerpoint/2010/main" val="24854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190874" y="363796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实验结果 假设检验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E5A36B-B8B4-45C0-9AC0-56547A6CC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770" y="1339113"/>
            <a:ext cx="2711227" cy="5847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A48FAA1-CCE4-4443-9477-38C2F5F1D737}"/>
              </a:ext>
            </a:extLst>
          </p:cNvPr>
          <p:cNvSpPr txBox="1"/>
          <p:nvPr/>
        </p:nvSpPr>
        <p:spPr>
          <a:xfrm>
            <a:off x="1875099" y="14468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假设检验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02BCAB-5D70-49C0-BD35-95DA84D373A4}"/>
              </a:ext>
            </a:extLst>
          </p:cNvPr>
          <p:cNvSpPr txBox="1"/>
          <p:nvPr/>
        </p:nvSpPr>
        <p:spPr>
          <a:xfrm>
            <a:off x="2080774" y="45647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检验结果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FBA265-435D-4692-A398-FAE4B0263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634" y="4178555"/>
            <a:ext cx="6876190" cy="10857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800CBC5-7C89-4E30-8B2F-9D67517DCC99}"/>
              </a:ext>
            </a:extLst>
          </p:cNvPr>
          <p:cNvSpPr txBox="1"/>
          <p:nvPr/>
        </p:nvSpPr>
        <p:spPr>
          <a:xfrm>
            <a:off x="3376634" y="2335641"/>
            <a:ext cx="3539687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Songti SC"/>
                <a:cs typeface="Times New Roman" panose="02020603050405020304" pitchFamily="18" charset="0"/>
              </a:rPr>
              <a:t>H0: shock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reduceIndex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无相关性</a:t>
            </a:r>
            <a:endParaRPr lang="zh-CN" altLang="zh-CN" sz="1800" kern="100" dirty="0">
              <a:effectLst/>
              <a:latin typeface="Calibri" panose="020F0502020204030204" pitchFamily="34" charset="0"/>
              <a:ea typeface="Songti SC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Songti SC"/>
                <a:cs typeface="Times New Roman" panose="02020603050405020304" pitchFamily="18" charset="0"/>
              </a:rPr>
              <a:t>H1: shock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reduceIndex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有相关</a:t>
            </a:r>
            <a:endParaRPr lang="zh-CN" altLang="zh-CN" sz="1800" kern="100" dirty="0">
              <a:effectLst/>
              <a:latin typeface="Calibri" panose="020F0502020204030204" pitchFamily="34" charset="0"/>
              <a:ea typeface="Songti SC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57C222-F6DC-49FA-8C74-65FE783BBB31}"/>
              </a:ext>
            </a:extLst>
          </p:cNvPr>
          <p:cNvSpPr txBox="1"/>
          <p:nvPr/>
        </p:nvSpPr>
        <p:spPr>
          <a:xfrm>
            <a:off x="3376634" y="5893824"/>
            <a:ext cx="771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0.9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的置信水平下，拒绝原假设，认为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shock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变量与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reduceIndex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有相关性。</a:t>
            </a:r>
            <a:endParaRPr lang="zh-CN" altLang="zh-CN" sz="1800" kern="100" dirty="0">
              <a:effectLst/>
              <a:latin typeface="Calibri" panose="020F0502020204030204" pitchFamily="34" charset="0"/>
              <a:ea typeface="Songti SC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02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190874" y="363796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实验结果 预测模型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7A486B-CCCE-41EC-AF25-DC18F2B11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205" y="1561871"/>
            <a:ext cx="6847619" cy="143809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B46C424-A3E9-4E5E-A748-A3E3FAB27FF1}"/>
              </a:ext>
            </a:extLst>
          </p:cNvPr>
          <p:cNvSpPr txBox="1"/>
          <p:nvPr/>
        </p:nvSpPr>
        <p:spPr>
          <a:xfrm>
            <a:off x="4729128" y="10705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BP</a:t>
            </a:r>
            <a:r>
              <a:rPr lang="zh-CN" altLang="en-US" dirty="0"/>
              <a:t>神经网络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F721696-17FE-4E92-8A41-E39BA58AE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874" y="3861698"/>
            <a:ext cx="6857143" cy="21619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B12D628-3F06-4125-AE4F-CB02329BAD3D}"/>
              </a:ext>
            </a:extLst>
          </p:cNvPr>
          <p:cNvSpPr txBox="1"/>
          <p:nvPr/>
        </p:nvSpPr>
        <p:spPr>
          <a:xfrm>
            <a:off x="4876604" y="341939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SVR</a:t>
            </a:r>
            <a:r>
              <a:rPr lang="zh-CN" altLang="en-US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146920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50A984-9019-44FA-B6B2-2455046E8A29}"/>
              </a:ext>
            </a:extLst>
          </p:cNvPr>
          <p:cNvSpPr/>
          <p:nvPr/>
        </p:nvSpPr>
        <p:spPr>
          <a:xfrm>
            <a:off x="3949981" y="448"/>
            <a:ext cx="4292041" cy="6857107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92FA93-77B5-41D2-8C0A-309368611680}"/>
              </a:ext>
            </a:extLst>
          </p:cNvPr>
          <p:cNvSpPr/>
          <p:nvPr/>
        </p:nvSpPr>
        <p:spPr>
          <a:xfrm>
            <a:off x="268603" y="451150"/>
            <a:ext cx="11654794" cy="60136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>
              <a:defRPr/>
            </a:pP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1" name="Freeform 15"/>
          <p:cNvSpPr/>
          <p:nvPr/>
        </p:nvSpPr>
        <p:spPr bwMode="auto">
          <a:xfrm>
            <a:off x="1574658" y="3583215"/>
            <a:ext cx="3280470" cy="309679"/>
          </a:xfrm>
          <a:custGeom>
            <a:avLst/>
            <a:gdLst>
              <a:gd name="T0" fmla="*/ 0 w 1593"/>
              <a:gd name="T1" fmla="*/ 188 h 188"/>
              <a:gd name="T2" fmla="*/ 1403 w 1593"/>
              <a:gd name="T3" fmla="*/ 188 h 188"/>
              <a:gd name="T4" fmla="*/ 1593 w 1593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3" h="188">
                <a:moveTo>
                  <a:pt x="0" y="188"/>
                </a:moveTo>
                <a:lnTo>
                  <a:pt x="1403" y="188"/>
                </a:lnTo>
                <a:lnTo>
                  <a:pt x="1593" y="0"/>
                </a:lnTo>
              </a:path>
            </a:pathLst>
          </a:custGeom>
          <a:noFill/>
          <a:ln w="3175" cap="flat">
            <a:solidFill>
              <a:srgbClr val="5A6783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2" name="Freeform 16"/>
          <p:cNvSpPr/>
          <p:nvPr/>
        </p:nvSpPr>
        <p:spPr bwMode="auto">
          <a:xfrm>
            <a:off x="1600054" y="1817899"/>
            <a:ext cx="3702691" cy="320633"/>
          </a:xfrm>
          <a:custGeom>
            <a:avLst/>
            <a:gdLst>
              <a:gd name="T0" fmla="*/ 0 w 1859"/>
              <a:gd name="T1" fmla="*/ 0 h 202"/>
              <a:gd name="T2" fmla="*/ 1657 w 1859"/>
              <a:gd name="T3" fmla="*/ 0 h 202"/>
              <a:gd name="T4" fmla="*/ 1859 w 1859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02">
                <a:moveTo>
                  <a:pt x="0" y="0"/>
                </a:moveTo>
                <a:lnTo>
                  <a:pt x="1657" y="0"/>
                </a:lnTo>
                <a:lnTo>
                  <a:pt x="1859" y="202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3" name="Freeform 17"/>
          <p:cNvSpPr/>
          <p:nvPr/>
        </p:nvSpPr>
        <p:spPr bwMode="auto">
          <a:xfrm>
            <a:off x="7458288" y="3805189"/>
            <a:ext cx="3893281" cy="298411"/>
          </a:xfrm>
          <a:custGeom>
            <a:avLst/>
            <a:gdLst>
              <a:gd name="T0" fmla="*/ 1593 w 1593"/>
              <a:gd name="T1" fmla="*/ 188 h 188"/>
              <a:gd name="T2" fmla="*/ 190 w 1593"/>
              <a:gd name="T3" fmla="*/ 188 h 188"/>
              <a:gd name="T4" fmla="*/ 0 w 1593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3" h="188">
                <a:moveTo>
                  <a:pt x="1593" y="188"/>
                </a:moveTo>
                <a:lnTo>
                  <a:pt x="190" y="188"/>
                </a:lnTo>
                <a:lnTo>
                  <a:pt x="0" y="0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4" name="Freeform 18"/>
          <p:cNvSpPr/>
          <p:nvPr/>
        </p:nvSpPr>
        <p:spPr bwMode="auto">
          <a:xfrm>
            <a:off x="7036070" y="1817899"/>
            <a:ext cx="4098575" cy="320633"/>
          </a:xfrm>
          <a:custGeom>
            <a:avLst/>
            <a:gdLst>
              <a:gd name="T0" fmla="*/ 1859 w 1859"/>
              <a:gd name="T1" fmla="*/ 0 h 202"/>
              <a:gd name="T2" fmla="*/ 202 w 1859"/>
              <a:gd name="T3" fmla="*/ 0 h 202"/>
              <a:gd name="T4" fmla="*/ 0 w 1859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02">
                <a:moveTo>
                  <a:pt x="1859" y="0"/>
                </a:moveTo>
                <a:lnTo>
                  <a:pt x="202" y="0"/>
                </a:lnTo>
                <a:lnTo>
                  <a:pt x="0" y="202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 flipH="1">
            <a:off x="1419103" y="1817897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 flipH="1">
            <a:off x="1518568" y="3895610"/>
            <a:ext cx="180951" cy="0"/>
          </a:xfrm>
          <a:prstGeom prst="line">
            <a:avLst/>
          </a:prstGeom>
          <a:noFill/>
          <a:ln w="25400" cap="rnd">
            <a:solidFill>
              <a:srgbClr val="5A67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 flipV="1">
            <a:off x="6169405" y="4691955"/>
            <a:ext cx="0" cy="228570"/>
          </a:xfrm>
          <a:prstGeom prst="line">
            <a:avLst/>
          </a:prstGeom>
          <a:noFill/>
          <a:ln w="3175" cap="flat">
            <a:solidFill>
              <a:srgbClr val="F15B67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8" name="Line 23"/>
          <p:cNvSpPr>
            <a:spLocks noChangeShapeType="1"/>
          </p:cNvSpPr>
          <p:nvPr/>
        </p:nvSpPr>
        <p:spPr bwMode="auto">
          <a:xfrm flipH="1">
            <a:off x="10953694" y="1817897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algn="r"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 flipH="1">
            <a:off x="11237118" y="4103599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algn="r"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2" name="Freeform 292"/>
          <p:cNvSpPr/>
          <p:nvPr/>
        </p:nvSpPr>
        <p:spPr bwMode="auto">
          <a:xfrm>
            <a:off x="5093223" y="2872918"/>
            <a:ext cx="580949" cy="1314279"/>
          </a:xfrm>
          <a:custGeom>
            <a:avLst/>
            <a:gdLst>
              <a:gd name="T0" fmla="*/ 144 w 183"/>
              <a:gd name="T1" fmla="*/ 414 h 414"/>
              <a:gd name="T2" fmla="*/ 138 w 183"/>
              <a:gd name="T3" fmla="*/ 413 h 414"/>
              <a:gd name="T4" fmla="*/ 124 w 183"/>
              <a:gd name="T5" fmla="*/ 389 h 414"/>
              <a:gd name="T6" fmla="*/ 120 w 183"/>
              <a:gd name="T7" fmla="*/ 196 h 414"/>
              <a:gd name="T8" fmla="*/ 10 w 183"/>
              <a:gd name="T9" fmla="*/ 38 h 414"/>
              <a:gd name="T10" fmla="*/ 7 w 183"/>
              <a:gd name="T11" fmla="*/ 10 h 414"/>
              <a:gd name="T12" fmla="*/ 35 w 183"/>
              <a:gd name="T13" fmla="*/ 6 h 414"/>
              <a:gd name="T14" fmla="*/ 158 w 183"/>
              <a:gd name="T15" fmla="*/ 184 h 414"/>
              <a:gd name="T16" fmla="*/ 163 w 183"/>
              <a:gd name="T17" fmla="*/ 399 h 414"/>
              <a:gd name="T18" fmla="*/ 144 w 183"/>
              <a:gd name="T1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414">
                <a:moveTo>
                  <a:pt x="144" y="414"/>
                </a:moveTo>
                <a:cubicBezTo>
                  <a:pt x="142" y="414"/>
                  <a:pt x="140" y="414"/>
                  <a:pt x="138" y="413"/>
                </a:cubicBezTo>
                <a:cubicBezTo>
                  <a:pt x="128" y="410"/>
                  <a:pt x="121" y="399"/>
                  <a:pt x="124" y="389"/>
                </a:cubicBezTo>
                <a:cubicBezTo>
                  <a:pt x="142" y="325"/>
                  <a:pt x="141" y="259"/>
                  <a:pt x="120" y="196"/>
                </a:cubicBezTo>
                <a:cubicBezTo>
                  <a:pt x="100" y="133"/>
                  <a:pt x="62" y="79"/>
                  <a:pt x="10" y="38"/>
                </a:cubicBezTo>
                <a:cubicBezTo>
                  <a:pt x="2" y="31"/>
                  <a:pt x="0" y="18"/>
                  <a:pt x="7" y="10"/>
                </a:cubicBezTo>
                <a:cubicBezTo>
                  <a:pt x="14" y="1"/>
                  <a:pt x="26" y="0"/>
                  <a:pt x="35" y="6"/>
                </a:cubicBezTo>
                <a:cubicBezTo>
                  <a:pt x="93" y="52"/>
                  <a:pt x="136" y="113"/>
                  <a:pt x="158" y="184"/>
                </a:cubicBezTo>
                <a:cubicBezTo>
                  <a:pt x="181" y="254"/>
                  <a:pt x="183" y="328"/>
                  <a:pt x="163" y="399"/>
                </a:cubicBezTo>
                <a:cubicBezTo>
                  <a:pt x="160" y="408"/>
                  <a:pt x="152" y="414"/>
                  <a:pt x="144" y="414"/>
                </a:cubicBezTo>
                <a:close/>
              </a:path>
            </a:pathLst>
          </a:custGeom>
          <a:solidFill>
            <a:srgbClr val="5A6783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3" name="Freeform 293"/>
          <p:cNvSpPr/>
          <p:nvPr/>
        </p:nvSpPr>
        <p:spPr bwMode="auto">
          <a:xfrm>
            <a:off x="5099570" y="2142762"/>
            <a:ext cx="1142851" cy="863488"/>
          </a:xfrm>
          <a:custGeom>
            <a:avLst/>
            <a:gdLst>
              <a:gd name="T0" fmla="*/ 21 w 360"/>
              <a:gd name="T1" fmla="*/ 272 h 272"/>
              <a:gd name="T2" fmla="*/ 1 w 360"/>
              <a:gd name="T3" fmla="*/ 253 h 272"/>
              <a:gd name="T4" fmla="*/ 20 w 360"/>
              <a:gd name="T5" fmla="*/ 232 h 272"/>
              <a:gd name="T6" fmla="*/ 202 w 360"/>
              <a:gd name="T7" fmla="*/ 169 h 272"/>
              <a:gd name="T8" fmla="*/ 318 w 360"/>
              <a:gd name="T9" fmla="*/ 15 h 272"/>
              <a:gd name="T10" fmla="*/ 344 w 360"/>
              <a:gd name="T11" fmla="*/ 4 h 272"/>
              <a:gd name="T12" fmla="*/ 356 w 360"/>
              <a:gd name="T13" fmla="*/ 29 h 272"/>
              <a:gd name="T14" fmla="*/ 225 w 360"/>
              <a:gd name="T15" fmla="*/ 201 h 272"/>
              <a:gd name="T16" fmla="*/ 22 w 360"/>
              <a:gd name="T17" fmla="*/ 272 h 272"/>
              <a:gd name="T18" fmla="*/ 21 w 360"/>
              <a:gd name="T1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" h="272">
                <a:moveTo>
                  <a:pt x="21" y="272"/>
                </a:moveTo>
                <a:cubicBezTo>
                  <a:pt x="10" y="272"/>
                  <a:pt x="1" y="264"/>
                  <a:pt x="1" y="253"/>
                </a:cubicBezTo>
                <a:cubicBezTo>
                  <a:pt x="0" y="242"/>
                  <a:pt x="9" y="233"/>
                  <a:pt x="20" y="232"/>
                </a:cubicBezTo>
                <a:cubicBezTo>
                  <a:pt x="86" y="230"/>
                  <a:pt x="149" y="208"/>
                  <a:pt x="202" y="169"/>
                </a:cubicBezTo>
                <a:cubicBezTo>
                  <a:pt x="255" y="130"/>
                  <a:pt x="295" y="77"/>
                  <a:pt x="318" y="15"/>
                </a:cubicBezTo>
                <a:cubicBezTo>
                  <a:pt x="322" y="5"/>
                  <a:pt x="334" y="0"/>
                  <a:pt x="344" y="4"/>
                </a:cubicBezTo>
                <a:cubicBezTo>
                  <a:pt x="354" y="8"/>
                  <a:pt x="360" y="19"/>
                  <a:pt x="356" y="29"/>
                </a:cubicBezTo>
                <a:cubicBezTo>
                  <a:pt x="330" y="98"/>
                  <a:pt x="285" y="158"/>
                  <a:pt x="225" y="201"/>
                </a:cubicBezTo>
                <a:cubicBezTo>
                  <a:pt x="166" y="245"/>
                  <a:pt x="95" y="269"/>
                  <a:pt x="22" y="272"/>
                </a:cubicBezTo>
                <a:cubicBezTo>
                  <a:pt x="21" y="272"/>
                  <a:pt x="21" y="272"/>
                  <a:pt x="21" y="272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4" name="Freeform 294"/>
          <p:cNvSpPr/>
          <p:nvPr/>
        </p:nvSpPr>
        <p:spPr bwMode="auto">
          <a:xfrm>
            <a:off x="6096391" y="2142762"/>
            <a:ext cx="1142851" cy="863488"/>
          </a:xfrm>
          <a:custGeom>
            <a:avLst/>
            <a:gdLst>
              <a:gd name="T0" fmla="*/ 339 w 360"/>
              <a:gd name="T1" fmla="*/ 272 h 272"/>
              <a:gd name="T2" fmla="*/ 338 w 360"/>
              <a:gd name="T3" fmla="*/ 272 h 272"/>
              <a:gd name="T4" fmla="*/ 135 w 360"/>
              <a:gd name="T5" fmla="*/ 201 h 272"/>
              <a:gd name="T6" fmla="*/ 4 w 360"/>
              <a:gd name="T7" fmla="*/ 29 h 272"/>
              <a:gd name="T8" fmla="*/ 16 w 360"/>
              <a:gd name="T9" fmla="*/ 4 h 272"/>
              <a:gd name="T10" fmla="*/ 42 w 360"/>
              <a:gd name="T11" fmla="*/ 15 h 272"/>
              <a:gd name="T12" fmla="*/ 158 w 360"/>
              <a:gd name="T13" fmla="*/ 169 h 272"/>
              <a:gd name="T14" fmla="*/ 340 w 360"/>
              <a:gd name="T15" fmla="*/ 232 h 272"/>
              <a:gd name="T16" fmla="*/ 359 w 360"/>
              <a:gd name="T17" fmla="*/ 253 h 272"/>
              <a:gd name="T18" fmla="*/ 339 w 360"/>
              <a:gd name="T1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" h="272">
                <a:moveTo>
                  <a:pt x="339" y="272"/>
                </a:moveTo>
                <a:cubicBezTo>
                  <a:pt x="339" y="272"/>
                  <a:pt x="339" y="272"/>
                  <a:pt x="338" y="272"/>
                </a:cubicBezTo>
                <a:cubicBezTo>
                  <a:pt x="265" y="269"/>
                  <a:pt x="194" y="245"/>
                  <a:pt x="135" y="201"/>
                </a:cubicBezTo>
                <a:cubicBezTo>
                  <a:pt x="75" y="158"/>
                  <a:pt x="30" y="98"/>
                  <a:pt x="4" y="29"/>
                </a:cubicBezTo>
                <a:cubicBezTo>
                  <a:pt x="0" y="19"/>
                  <a:pt x="6" y="8"/>
                  <a:pt x="16" y="4"/>
                </a:cubicBezTo>
                <a:cubicBezTo>
                  <a:pt x="26" y="0"/>
                  <a:pt x="38" y="5"/>
                  <a:pt x="42" y="15"/>
                </a:cubicBezTo>
                <a:cubicBezTo>
                  <a:pt x="65" y="77"/>
                  <a:pt x="105" y="130"/>
                  <a:pt x="158" y="169"/>
                </a:cubicBezTo>
                <a:cubicBezTo>
                  <a:pt x="211" y="208"/>
                  <a:pt x="274" y="230"/>
                  <a:pt x="340" y="232"/>
                </a:cubicBezTo>
                <a:cubicBezTo>
                  <a:pt x="351" y="233"/>
                  <a:pt x="360" y="242"/>
                  <a:pt x="359" y="253"/>
                </a:cubicBezTo>
                <a:cubicBezTo>
                  <a:pt x="359" y="264"/>
                  <a:pt x="350" y="272"/>
                  <a:pt x="339" y="272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5" name="Freeform 295"/>
          <p:cNvSpPr/>
          <p:nvPr/>
        </p:nvSpPr>
        <p:spPr bwMode="auto">
          <a:xfrm>
            <a:off x="6664643" y="2872918"/>
            <a:ext cx="580949" cy="1314279"/>
          </a:xfrm>
          <a:custGeom>
            <a:avLst/>
            <a:gdLst>
              <a:gd name="T0" fmla="*/ 39 w 183"/>
              <a:gd name="T1" fmla="*/ 414 h 414"/>
              <a:gd name="T2" fmla="*/ 20 w 183"/>
              <a:gd name="T3" fmla="*/ 399 h 414"/>
              <a:gd name="T4" fmla="*/ 25 w 183"/>
              <a:gd name="T5" fmla="*/ 184 h 414"/>
              <a:gd name="T6" fmla="*/ 148 w 183"/>
              <a:gd name="T7" fmla="*/ 6 h 414"/>
              <a:gd name="T8" fmla="*/ 176 w 183"/>
              <a:gd name="T9" fmla="*/ 10 h 414"/>
              <a:gd name="T10" fmla="*/ 173 w 183"/>
              <a:gd name="T11" fmla="*/ 38 h 414"/>
              <a:gd name="T12" fmla="*/ 63 w 183"/>
              <a:gd name="T13" fmla="*/ 196 h 414"/>
              <a:gd name="T14" fmla="*/ 59 w 183"/>
              <a:gd name="T15" fmla="*/ 389 h 414"/>
              <a:gd name="T16" fmla="*/ 45 w 183"/>
              <a:gd name="T17" fmla="*/ 413 h 414"/>
              <a:gd name="T18" fmla="*/ 39 w 183"/>
              <a:gd name="T1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414">
                <a:moveTo>
                  <a:pt x="39" y="414"/>
                </a:moveTo>
                <a:cubicBezTo>
                  <a:pt x="31" y="414"/>
                  <a:pt x="23" y="408"/>
                  <a:pt x="20" y="399"/>
                </a:cubicBezTo>
                <a:cubicBezTo>
                  <a:pt x="0" y="328"/>
                  <a:pt x="2" y="254"/>
                  <a:pt x="25" y="184"/>
                </a:cubicBezTo>
                <a:cubicBezTo>
                  <a:pt x="47" y="113"/>
                  <a:pt x="90" y="52"/>
                  <a:pt x="148" y="6"/>
                </a:cubicBezTo>
                <a:cubicBezTo>
                  <a:pt x="157" y="0"/>
                  <a:pt x="169" y="1"/>
                  <a:pt x="176" y="10"/>
                </a:cubicBezTo>
                <a:cubicBezTo>
                  <a:pt x="183" y="18"/>
                  <a:pt x="181" y="31"/>
                  <a:pt x="173" y="38"/>
                </a:cubicBezTo>
                <a:cubicBezTo>
                  <a:pt x="121" y="79"/>
                  <a:pt x="83" y="133"/>
                  <a:pt x="63" y="196"/>
                </a:cubicBezTo>
                <a:cubicBezTo>
                  <a:pt x="42" y="259"/>
                  <a:pt x="41" y="325"/>
                  <a:pt x="59" y="389"/>
                </a:cubicBezTo>
                <a:cubicBezTo>
                  <a:pt x="62" y="399"/>
                  <a:pt x="55" y="410"/>
                  <a:pt x="45" y="413"/>
                </a:cubicBezTo>
                <a:cubicBezTo>
                  <a:pt x="43" y="414"/>
                  <a:pt x="41" y="414"/>
                  <a:pt x="39" y="414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6" name="Freeform 296"/>
          <p:cNvSpPr/>
          <p:nvPr/>
        </p:nvSpPr>
        <p:spPr bwMode="auto">
          <a:xfrm>
            <a:off x="5477345" y="3872912"/>
            <a:ext cx="1384120" cy="323808"/>
          </a:xfrm>
          <a:custGeom>
            <a:avLst/>
            <a:gdLst>
              <a:gd name="T0" fmla="*/ 23 w 436"/>
              <a:gd name="T1" fmla="*/ 99 h 102"/>
              <a:gd name="T2" fmla="*/ 6 w 436"/>
              <a:gd name="T3" fmla="*/ 90 h 102"/>
              <a:gd name="T4" fmla="*/ 11 w 436"/>
              <a:gd name="T5" fmla="*/ 62 h 102"/>
              <a:gd name="T6" fmla="*/ 218 w 436"/>
              <a:gd name="T7" fmla="*/ 0 h 102"/>
              <a:gd name="T8" fmla="*/ 425 w 436"/>
              <a:gd name="T9" fmla="*/ 62 h 102"/>
              <a:gd name="T10" fmla="*/ 430 w 436"/>
              <a:gd name="T11" fmla="*/ 90 h 102"/>
              <a:gd name="T12" fmla="*/ 402 w 436"/>
              <a:gd name="T13" fmla="*/ 96 h 102"/>
              <a:gd name="T14" fmla="*/ 218 w 436"/>
              <a:gd name="T15" fmla="*/ 40 h 102"/>
              <a:gd name="T16" fmla="*/ 34 w 436"/>
              <a:gd name="T17" fmla="*/ 96 h 102"/>
              <a:gd name="T18" fmla="*/ 23 w 436"/>
              <a:gd name="T19" fmla="*/ 99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6" h="102">
                <a:moveTo>
                  <a:pt x="23" y="99"/>
                </a:moveTo>
                <a:cubicBezTo>
                  <a:pt x="16" y="99"/>
                  <a:pt x="10" y="96"/>
                  <a:pt x="6" y="90"/>
                </a:cubicBezTo>
                <a:cubicBezTo>
                  <a:pt x="0" y="81"/>
                  <a:pt x="2" y="68"/>
                  <a:pt x="11" y="62"/>
                </a:cubicBezTo>
                <a:cubicBezTo>
                  <a:pt x="73" y="21"/>
                  <a:pt x="144" y="0"/>
                  <a:pt x="218" y="0"/>
                </a:cubicBezTo>
                <a:cubicBezTo>
                  <a:pt x="292" y="0"/>
                  <a:pt x="363" y="21"/>
                  <a:pt x="425" y="62"/>
                </a:cubicBezTo>
                <a:cubicBezTo>
                  <a:pt x="434" y="68"/>
                  <a:pt x="436" y="81"/>
                  <a:pt x="430" y="90"/>
                </a:cubicBezTo>
                <a:cubicBezTo>
                  <a:pt x="424" y="99"/>
                  <a:pt x="412" y="102"/>
                  <a:pt x="402" y="96"/>
                </a:cubicBezTo>
                <a:cubicBezTo>
                  <a:pt x="348" y="59"/>
                  <a:pt x="284" y="40"/>
                  <a:pt x="218" y="40"/>
                </a:cubicBezTo>
                <a:cubicBezTo>
                  <a:pt x="152" y="40"/>
                  <a:pt x="88" y="59"/>
                  <a:pt x="34" y="96"/>
                </a:cubicBezTo>
                <a:cubicBezTo>
                  <a:pt x="30" y="98"/>
                  <a:pt x="26" y="99"/>
                  <a:pt x="23" y="99"/>
                </a:cubicBezTo>
                <a:close/>
              </a:path>
            </a:pathLst>
          </a:custGeom>
          <a:solidFill>
            <a:srgbClr val="F15B67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7" name="Freeform 297"/>
          <p:cNvSpPr/>
          <p:nvPr/>
        </p:nvSpPr>
        <p:spPr bwMode="auto">
          <a:xfrm>
            <a:off x="4337670" y="2625301"/>
            <a:ext cx="914281" cy="2206338"/>
          </a:xfrm>
          <a:custGeom>
            <a:avLst/>
            <a:gdLst>
              <a:gd name="T0" fmla="*/ 234 w 288"/>
              <a:gd name="T1" fmla="*/ 695 h 695"/>
              <a:gd name="T2" fmla="*/ 229 w 288"/>
              <a:gd name="T3" fmla="*/ 694 h 695"/>
              <a:gd name="T4" fmla="*/ 215 w 288"/>
              <a:gd name="T5" fmla="*/ 669 h 695"/>
              <a:gd name="T6" fmla="*/ 208 w 288"/>
              <a:gd name="T7" fmla="*/ 323 h 695"/>
              <a:gd name="T8" fmla="*/ 10 w 288"/>
              <a:gd name="T9" fmla="*/ 38 h 695"/>
              <a:gd name="T10" fmla="*/ 7 w 288"/>
              <a:gd name="T11" fmla="*/ 10 h 695"/>
              <a:gd name="T12" fmla="*/ 35 w 288"/>
              <a:gd name="T13" fmla="*/ 7 h 695"/>
              <a:gd name="T14" fmla="*/ 246 w 288"/>
              <a:gd name="T15" fmla="*/ 311 h 695"/>
              <a:gd name="T16" fmla="*/ 253 w 288"/>
              <a:gd name="T17" fmla="*/ 680 h 695"/>
              <a:gd name="T18" fmla="*/ 234 w 28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95">
                <a:moveTo>
                  <a:pt x="234" y="695"/>
                </a:moveTo>
                <a:cubicBezTo>
                  <a:pt x="232" y="695"/>
                  <a:pt x="231" y="695"/>
                  <a:pt x="229" y="694"/>
                </a:cubicBezTo>
                <a:cubicBezTo>
                  <a:pt x="218" y="691"/>
                  <a:pt x="212" y="680"/>
                  <a:pt x="215" y="669"/>
                </a:cubicBezTo>
                <a:cubicBezTo>
                  <a:pt x="247" y="556"/>
                  <a:pt x="244" y="436"/>
                  <a:pt x="208" y="323"/>
                </a:cubicBezTo>
                <a:cubicBezTo>
                  <a:pt x="171" y="210"/>
                  <a:pt x="103" y="112"/>
                  <a:pt x="10" y="38"/>
                </a:cubicBezTo>
                <a:cubicBezTo>
                  <a:pt x="1" y="32"/>
                  <a:pt x="0" y="19"/>
                  <a:pt x="7" y="10"/>
                </a:cubicBezTo>
                <a:cubicBezTo>
                  <a:pt x="13" y="2"/>
                  <a:pt x="26" y="0"/>
                  <a:pt x="35" y="7"/>
                </a:cubicBezTo>
                <a:cubicBezTo>
                  <a:pt x="134" y="85"/>
                  <a:pt x="207" y="190"/>
                  <a:pt x="246" y="311"/>
                </a:cubicBezTo>
                <a:cubicBezTo>
                  <a:pt x="285" y="431"/>
                  <a:pt x="288" y="559"/>
                  <a:pt x="253" y="680"/>
                </a:cubicBezTo>
                <a:cubicBezTo>
                  <a:pt x="251" y="689"/>
                  <a:pt x="243" y="695"/>
                  <a:pt x="234" y="695"/>
                </a:cubicBezTo>
                <a:close/>
              </a:path>
            </a:pathLst>
          </a:custGeom>
          <a:solidFill>
            <a:srgbClr val="5A6783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8" name="Freeform 298"/>
          <p:cNvSpPr/>
          <p:nvPr/>
        </p:nvSpPr>
        <p:spPr bwMode="auto">
          <a:xfrm>
            <a:off x="4344019" y="1345941"/>
            <a:ext cx="1898403" cy="1415866"/>
          </a:xfrm>
          <a:custGeom>
            <a:avLst/>
            <a:gdLst>
              <a:gd name="T0" fmla="*/ 20 w 598"/>
              <a:gd name="T1" fmla="*/ 446 h 446"/>
              <a:gd name="T2" fmla="*/ 0 w 598"/>
              <a:gd name="T3" fmla="*/ 426 h 446"/>
              <a:gd name="T4" fmla="*/ 19 w 598"/>
              <a:gd name="T5" fmla="*/ 406 h 446"/>
              <a:gd name="T6" fmla="*/ 347 w 598"/>
              <a:gd name="T7" fmla="*/ 292 h 446"/>
              <a:gd name="T8" fmla="*/ 556 w 598"/>
              <a:gd name="T9" fmla="*/ 16 h 446"/>
              <a:gd name="T10" fmla="*/ 582 w 598"/>
              <a:gd name="T11" fmla="*/ 4 h 446"/>
              <a:gd name="T12" fmla="*/ 594 w 598"/>
              <a:gd name="T13" fmla="*/ 30 h 446"/>
              <a:gd name="T14" fmla="*/ 370 w 598"/>
              <a:gd name="T15" fmla="*/ 324 h 446"/>
              <a:gd name="T16" fmla="*/ 21 w 598"/>
              <a:gd name="T17" fmla="*/ 446 h 446"/>
              <a:gd name="T18" fmla="*/ 20 w 598"/>
              <a:gd name="T19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" h="446">
                <a:moveTo>
                  <a:pt x="20" y="446"/>
                </a:moveTo>
                <a:cubicBezTo>
                  <a:pt x="10" y="446"/>
                  <a:pt x="1" y="437"/>
                  <a:pt x="0" y="426"/>
                </a:cubicBezTo>
                <a:cubicBezTo>
                  <a:pt x="0" y="415"/>
                  <a:pt x="8" y="406"/>
                  <a:pt x="19" y="406"/>
                </a:cubicBezTo>
                <a:cubicBezTo>
                  <a:pt x="138" y="401"/>
                  <a:pt x="251" y="362"/>
                  <a:pt x="347" y="292"/>
                </a:cubicBezTo>
                <a:cubicBezTo>
                  <a:pt x="443" y="222"/>
                  <a:pt x="515" y="127"/>
                  <a:pt x="556" y="16"/>
                </a:cubicBezTo>
                <a:cubicBezTo>
                  <a:pt x="560" y="5"/>
                  <a:pt x="572" y="0"/>
                  <a:pt x="582" y="4"/>
                </a:cubicBezTo>
                <a:cubicBezTo>
                  <a:pt x="592" y="8"/>
                  <a:pt x="598" y="19"/>
                  <a:pt x="594" y="30"/>
                </a:cubicBezTo>
                <a:cubicBezTo>
                  <a:pt x="550" y="148"/>
                  <a:pt x="473" y="250"/>
                  <a:pt x="370" y="324"/>
                </a:cubicBezTo>
                <a:cubicBezTo>
                  <a:pt x="268" y="399"/>
                  <a:pt x="147" y="441"/>
                  <a:pt x="21" y="446"/>
                </a:cubicBezTo>
                <a:cubicBezTo>
                  <a:pt x="21" y="446"/>
                  <a:pt x="20" y="446"/>
                  <a:pt x="20" y="446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9" name="Freeform 299"/>
          <p:cNvSpPr/>
          <p:nvPr/>
        </p:nvSpPr>
        <p:spPr bwMode="auto">
          <a:xfrm>
            <a:off x="6096390" y="1345941"/>
            <a:ext cx="1898403" cy="1415866"/>
          </a:xfrm>
          <a:custGeom>
            <a:avLst/>
            <a:gdLst>
              <a:gd name="T0" fmla="*/ 578 w 598"/>
              <a:gd name="T1" fmla="*/ 446 h 446"/>
              <a:gd name="T2" fmla="*/ 577 w 598"/>
              <a:gd name="T3" fmla="*/ 446 h 446"/>
              <a:gd name="T4" fmla="*/ 228 w 598"/>
              <a:gd name="T5" fmla="*/ 324 h 446"/>
              <a:gd name="T6" fmla="*/ 4 w 598"/>
              <a:gd name="T7" fmla="*/ 30 h 446"/>
              <a:gd name="T8" fmla="*/ 16 w 598"/>
              <a:gd name="T9" fmla="*/ 4 h 446"/>
              <a:gd name="T10" fmla="*/ 42 w 598"/>
              <a:gd name="T11" fmla="*/ 16 h 446"/>
              <a:gd name="T12" fmla="*/ 251 w 598"/>
              <a:gd name="T13" fmla="*/ 292 h 446"/>
              <a:gd name="T14" fmla="*/ 579 w 598"/>
              <a:gd name="T15" fmla="*/ 406 h 446"/>
              <a:gd name="T16" fmla="*/ 598 w 598"/>
              <a:gd name="T17" fmla="*/ 426 h 446"/>
              <a:gd name="T18" fmla="*/ 578 w 598"/>
              <a:gd name="T19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" h="446">
                <a:moveTo>
                  <a:pt x="578" y="446"/>
                </a:moveTo>
                <a:cubicBezTo>
                  <a:pt x="578" y="446"/>
                  <a:pt x="577" y="446"/>
                  <a:pt x="577" y="446"/>
                </a:cubicBezTo>
                <a:cubicBezTo>
                  <a:pt x="451" y="441"/>
                  <a:pt x="330" y="399"/>
                  <a:pt x="228" y="324"/>
                </a:cubicBezTo>
                <a:cubicBezTo>
                  <a:pt x="125" y="250"/>
                  <a:pt x="48" y="148"/>
                  <a:pt x="4" y="30"/>
                </a:cubicBezTo>
                <a:cubicBezTo>
                  <a:pt x="0" y="19"/>
                  <a:pt x="6" y="8"/>
                  <a:pt x="16" y="4"/>
                </a:cubicBezTo>
                <a:cubicBezTo>
                  <a:pt x="26" y="0"/>
                  <a:pt x="38" y="5"/>
                  <a:pt x="42" y="16"/>
                </a:cubicBezTo>
                <a:cubicBezTo>
                  <a:pt x="83" y="127"/>
                  <a:pt x="155" y="222"/>
                  <a:pt x="251" y="292"/>
                </a:cubicBezTo>
                <a:cubicBezTo>
                  <a:pt x="347" y="362"/>
                  <a:pt x="460" y="401"/>
                  <a:pt x="579" y="406"/>
                </a:cubicBezTo>
                <a:cubicBezTo>
                  <a:pt x="590" y="406"/>
                  <a:pt x="598" y="415"/>
                  <a:pt x="598" y="426"/>
                </a:cubicBezTo>
                <a:cubicBezTo>
                  <a:pt x="597" y="437"/>
                  <a:pt x="588" y="446"/>
                  <a:pt x="578" y="446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70" name="Freeform 300"/>
          <p:cNvSpPr/>
          <p:nvPr/>
        </p:nvSpPr>
        <p:spPr bwMode="auto">
          <a:xfrm>
            <a:off x="7086861" y="2625301"/>
            <a:ext cx="914281" cy="2206338"/>
          </a:xfrm>
          <a:custGeom>
            <a:avLst/>
            <a:gdLst>
              <a:gd name="T0" fmla="*/ 54 w 288"/>
              <a:gd name="T1" fmla="*/ 695 h 695"/>
              <a:gd name="T2" fmla="*/ 35 w 288"/>
              <a:gd name="T3" fmla="*/ 680 h 695"/>
              <a:gd name="T4" fmla="*/ 42 w 288"/>
              <a:gd name="T5" fmla="*/ 311 h 695"/>
              <a:gd name="T6" fmla="*/ 253 w 288"/>
              <a:gd name="T7" fmla="*/ 7 h 695"/>
              <a:gd name="T8" fmla="*/ 281 w 288"/>
              <a:gd name="T9" fmla="*/ 10 h 695"/>
              <a:gd name="T10" fmla="*/ 278 w 288"/>
              <a:gd name="T11" fmla="*/ 38 h 695"/>
              <a:gd name="T12" fmla="*/ 80 w 288"/>
              <a:gd name="T13" fmla="*/ 323 h 695"/>
              <a:gd name="T14" fmla="*/ 73 w 288"/>
              <a:gd name="T15" fmla="*/ 669 h 695"/>
              <a:gd name="T16" fmla="*/ 59 w 288"/>
              <a:gd name="T17" fmla="*/ 694 h 695"/>
              <a:gd name="T18" fmla="*/ 54 w 28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95">
                <a:moveTo>
                  <a:pt x="54" y="695"/>
                </a:moveTo>
                <a:cubicBezTo>
                  <a:pt x="45" y="695"/>
                  <a:pt x="37" y="689"/>
                  <a:pt x="35" y="680"/>
                </a:cubicBezTo>
                <a:cubicBezTo>
                  <a:pt x="0" y="559"/>
                  <a:pt x="3" y="431"/>
                  <a:pt x="42" y="311"/>
                </a:cubicBezTo>
                <a:cubicBezTo>
                  <a:pt x="81" y="190"/>
                  <a:pt x="154" y="85"/>
                  <a:pt x="253" y="7"/>
                </a:cubicBezTo>
                <a:cubicBezTo>
                  <a:pt x="262" y="0"/>
                  <a:pt x="275" y="2"/>
                  <a:pt x="281" y="10"/>
                </a:cubicBezTo>
                <a:cubicBezTo>
                  <a:pt x="288" y="19"/>
                  <a:pt x="287" y="32"/>
                  <a:pt x="278" y="38"/>
                </a:cubicBezTo>
                <a:cubicBezTo>
                  <a:pt x="185" y="112"/>
                  <a:pt x="117" y="210"/>
                  <a:pt x="80" y="323"/>
                </a:cubicBezTo>
                <a:cubicBezTo>
                  <a:pt x="44" y="436"/>
                  <a:pt x="41" y="556"/>
                  <a:pt x="73" y="669"/>
                </a:cubicBezTo>
                <a:cubicBezTo>
                  <a:pt x="76" y="680"/>
                  <a:pt x="70" y="691"/>
                  <a:pt x="59" y="694"/>
                </a:cubicBezTo>
                <a:cubicBezTo>
                  <a:pt x="57" y="695"/>
                  <a:pt x="56" y="695"/>
                  <a:pt x="54" y="695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71" name="Freeform 301"/>
          <p:cNvSpPr/>
          <p:nvPr/>
        </p:nvSpPr>
        <p:spPr bwMode="auto">
          <a:xfrm>
            <a:off x="5007507" y="4374498"/>
            <a:ext cx="2323797" cy="466664"/>
          </a:xfrm>
          <a:custGeom>
            <a:avLst/>
            <a:gdLst>
              <a:gd name="T0" fmla="*/ 23 w 732"/>
              <a:gd name="T1" fmla="*/ 144 h 147"/>
              <a:gd name="T2" fmla="*/ 6 w 732"/>
              <a:gd name="T3" fmla="*/ 135 h 147"/>
              <a:gd name="T4" fmla="*/ 12 w 732"/>
              <a:gd name="T5" fmla="*/ 107 h 147"/>
              <a:gd name="T6" fmla="*/ 366 w 732"/>
              <a:gd name="T7" fmla="*/ 0 h 147"/>
              <a:gd name="T8" fmla="*/ 720 w 732"/>
              <a:gd name="T9" fmla="*/ 107 h 147"/>
              <a:gd name="T10" fmla="*/ 726 w 732"/>
              <a:gd name="T11" fmla="*/ 135 h 147"/>
              <a:gd name="T12" fmla="*/ 698 w 732"/>
              <a:gd name="T13" fmla="*/ 141 h 147"/>
              <a:gd name="T14" fmla="*/ 366 w 732"/>
              <a:gd name="T15" fmla="*/ 40 h 147"/>
              <a:gd name="T16" fmla="*/ 34 w 732"/>
              <a:gd name="T17" fmla="*/ 141 h 147"/>
              <a:gd name="T18" fmla="*/ 23 w 732"/>
              <a:gd name="T19" fmla="*/ 144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2" h="147">
                <a:moveTo>
                  <a:pt x="23" y="144"/>
                </a:moveTo>
                <a:cubicBezTo>
                  <a:pt x="17" y="144"/>
                  <a:pt x="10" y="141"/>
                  <a:pt x="6" y="135"/>
                </a:cubicBezTo>
                <a:cubicBezTo>
                  <a:pt x="0" y="126"/>
                  <a:pt x="3" y="113"/>
                  <a:pt x="12" y="107"/>
                </a:cubicBezTo>
                <a:cubicBezTo>
                  <a:pt x="117" y="37"/>
                  <a:pt x="239" y="0"/>
                  <a:pt x="366" y="0"/>
                </a:cubicBezTo>
                <a:cubicBezTo>
                  <a:pt x="493" y="0"/>
                  <a:pt x="615" y="37"/>
                  <a:pt x="720" y="107"/>
                </a:cubicBezTo>
                <a:cubicBezTo>
                  <a:pt x="729" y="113"/>
                  <a:pt x="732" y="126"/>
                  <a:pt x="726" y="135"/>
                </a:cubicBezTo>
                <a:cubicBezTo>
                  <a:pt x="719" y="144"/>
                  <a:pt x="707" y="147"/>
                  <a:pt x="698" y="141"/>
                </a:cubicBezTo>
                <a:cubicBezTo>
                  <a:pt x="599" y="75"/>
                  <a:pt x="485" y="40"/>
                  <a:pt x="366" y="40"/>
                </a:cubicBezTo>
                <a:cubicBezTo>
                  <a:pt x="247" y="40"/>
                  <a:pt x="133" y="75"/>
                  <a:pt x="34" y="141"/>
                </a:cubicBezTo>
                <a:cubicBezTo>
                  <a:pt x="31" y="143"/>
                  <a:pt x="27" y="144"/>
                  <a:pt x="23" y="144"/>
                </a:cubicBezTo>
                <a:close/>
              </a:path>
            </a:pathLst>
          </a:custGeom>
          <a:solidFill>
            <a:srgbClr val="F15B67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grpSp>
        <p:nvGrpSpPr>
          <p:cNvPr id="72" name="Group 52"/>
          <p:cNvGrpSpPr/>
          <p:nvPr/>
        </p:nvGrpSpPr>
        <p:grpSpPr>
          <a:xfrm>
            <a:off x="5905915" y="4174499"/>
            <a:ext cx="526981" cy="530156"/>
            <a:chOff x="4308476" y="4629150"/>
            <a:chExt cx="527050" cy="530225"/>
          </a:xfrm>
        </p:grpSpPr>
        <p:sp>
          <p:nvSpPr>
            <p:cNvPr id="73" name="Oval 316"/>
            <p:cNvSpPr>
              <a:spLocks noChangeArrowheads="1"/>
            </p:cNvSpPr>
            <p:nvPr/>
          </p:nvSpPr>
          <p:spPr bwMode="auto">
            <a:xfrm>
              <a:off x="4321176" y="4641850"/>
              <a:ext cx="501650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74" name="Group 54"/>
            <p:cNvGrpSpPr/>
            <p:nvPr/>
          </p:nvGrpSpPr>
          <p:grpSpPr>
            <a:xfrm>
              <a:off x="4308476" y="4629150"/>
              <a:ext cx="527050" cy="530225"/>
              <a:chOff x="4308476" y="4629150"/>
              <a:chExt cx="527050" cy="530225"/>
            </a:xfrm>
            <a:solidFill>
              <a:srgbClr val="F15B67"/>
            </a:solidFill>
          </p:grpSpPr>
          <p:sp>
            <p:nvSpPr>
              <p:cNvPr id="75" name="Freeform 303"/>
              <p:cNvSpPr>
                <a:spLocks noEditPoints="1"/>
              </p:cNvSpPr>
              <p:nvPr/>
            </p:nvSpPr>
            <p:spPr bwMode="auto">
              <a:xfrm>
                <a:off x="4460876" y="4740275"/>
                <a:ext cx="222250" cy="323850"/>
              </a:xfrm>
              <a:custGeom>
                <a:avLst/>
                <a:gdLst>
                  <a:gd name="T0" fmla="*/ 19 w 70"/>
                  <a:gd name="T1" fmla="*/ 78 h 102"/>
                  <a:gd name="T2" fmla="*/ 20 w 70"/>
                  <a:gd name="T3" fmla="*/ 83 h 102"/>
                  <a:gd name="T4" fmla="*/ 35 w 70"/>
                  <a:gd name="T5" fmla="*/ 86 h 102"/>
                  <a:gd name="T6" fmla="*/ 50 w 70"/>
                  <a:gd name="T7" fmla="*/ 83 h 102"/>
                  <a:gd name="T8" fmla="*/ 51 w 70"/>
                  <a:gd name="T9" fmla="*/ 78 h 102"/>
                  <a:gd name="T10" fmla="*/ 35 w 70"/>
                  <a:gd name="T11" fmla="*/ 81 h 102"/>
                  <a:gd name="T12" fmla="*/ 19 w 70"/>
                  <a:gd name="T13" fmla="*/ 78 h 102"/>
                  <a:gd name="T14" fmla="*/ 20 w 70"/>
                  <a:gd name="T15" fmla="*/ 88 h 102"/>
                  <a:gd name="T16" fmla="*/ 21 w 70"/>
                  <a:gd name="T17" fmla="*/ 93 h 102"/>
                  <a:gd name="T18" fmla="*/ 26 w 70"/>
                  <a:gd name="T19" fmla="*/ 96 h 102"/>
                  <a:gd name="T20" fmla="*/ 26 w 70"/>
                  <a:gd name="T21" fmla="*/ 99 h 102"/>
                  <a:gd name="T22" fmla="*/ 35 w 70"/>
                  <a:gd name="T23" fmla="*/ 102 h 102"/>
                  <a:gd name="T24" fmla="*/ 44 w 70"/>
                  <a:gd name="T25" fmla="*/ 99 h 102"/>
                  <a:gd name="T26" fmla="*/ 44 w 70"/>
                  <a:gd name="T27" fmla="*/ 96 h 102"/>
                  <a:gd name="T28" fmla="*/ 49 w 70"/>
                  <a:gd name="T29" fmla="*/ 93 h 102"/>
                  <a:gd name="T30" fmla="*/ 50 w 70"/>
                  <a:gd name="T31" fmla="*/ 88 h 102"/>
                  <a:gd name="T32" fmla="*/ 35 w 70"/>
                  <a:gd name="T33" fmla="*/ 90 h 102"/>
                  <a:gd name="T34" fmla="*/ 20 w 70"/>
                  <a:gd name="T35" fmla="*/ 88 h 102"/>
                  <a:gd name="T36" fmla="*/ 35 w 70"/>
                  <a:gd name="T37" fmla="*/ 0 h 102"/>
                  <a:gd name="T38" fmla="*/ 0 w 70"/>
                  <a:gd name="T39" fmla="*/ 35 h 102"/>
                  <a:gd name="T40" fmla="*/ 17 w 70"/>
                  <a:gd name="T41" fmla="*/ 65 h 102"/>
                  <a:gd name="T42" fmla="*/ 18 w 70"/>
                  <a:gd name="T43" fmla="*/ 74 h 102"/>
                  <a:gd name="T44" fmla="*/ 35 w 70"/>
                  <a:gd name="T45" fmla="*/ 77 h 102"/>
                  <a:gd name="T46" fmla="*/ 52 w 70"/>
                  <a:gd name="T47" fmla="*/ 74 h 102"/>
                  <a:gd name="T48" fmla="*/ 53 w 70"/>
                  <a:gd name="T49" fmla="*/ 65 h 102"/>
                  <a:gd name="T50" fmla="*/ 70 w 70"/>
                  <a:gd name="T51" fmla="*/ 35 h 102"/>
                  <a:gd name="T52" fmla="*/ 35 w 70"/>
                  <a:gd name="T53" fmla="*/ 0 h 102"/>
                  <a:gd name="T54" fmla="*/ 48 w 70"/>
                  <a:gd name="T55" fmla="*/ 61 h 102"/>
                  <a:gd name="T56" fmla="*/ 47 w 70"/>
                  <a:gd name="T57" fmla="*/ 69 h 102"/>
                  <a:gd name="T58" fmla="*/ 35 w 70"/>
                  <a:gd name="T59" fmla="*/ 71 h 102"/>
                  <a:gd name="T60" fmla="*/ 23 w 70"/>
                  <a:gd name="T61" fmla="*/ 69 h 102"/>
                  <a:gd name="T62" fmla="*/ 22 w 70"/>
                  <a:gd name="T63" fmla="*/ 61 h 102"/>
                  <a:gd name="T64" fmla="*/ 6 w 70"/>
                  <a:gd name="T65" fmla="*/ 35 h 102"/>
                  <a:gd name="T66" fmla="*/ 35 w 70"/>
                  <a:gd name="T67" fmla="*/ 6 h 102"/>
                  <a:gd name="T68" fmla="*/ 64 w 70"/>
                  <a:gd name="T69" fmla="*/ 35 h 102"/>
                  <a:gd name="T70" fmla="*/ 48 w 70"/>
                  <a:gd name="T71" fmla="*/ 61 h 102"/>
                  <a:gd name="T72" fmla="*/ 35 w 70"/>
                  <a:gd name="T73" fmla="*/ 14 h 102"/>
                  <a:gd name="T74" fmla="*/ 37 w 70"/>
                  <a:gd name="T75" fmla="*/ 12 h 102"/>
                  <a:gd name="T76" fmla="*/ 35 w 70"/>
                  <a:gd name="T77" fmla="*/ 11 h 102"/>
                  <a:gd name="T78" fmla="*/ 11 w 70"/>
                  <a:gd name="T79" fmla="*/ 35 h 102"/>
                  <a:gd name="T80" fmla="*/ 13 w 70"/>
                  <a:gd name="T81" fmla="*/ 37 h 102"/>
                  <a:gd name="T82" fmla="*/ 14 w 70"/>
                  <a:gd name="T83" fmla="*/ 35 h 102"/>
                  <a:gd name="T84" fmla="*/ 35 w 70"/>
                  <a:gd name="T85" fmla="*/ 14 h 102"/>
                  <a:gd name="T86" fmla="*/ 43 w 70"/>
                  <a:gd name="T87" fmla="*/ 48 h 102"/>
                  <a:gd name="T88" fmla="*/ 35 w 70"/>
                  <a:gd name="T89" fmla="*/ 34 h 102"/>
                  <a:gd name="T90" fmla="*/ 27 w 70"/>
                  <a:gd name="T91" fmla="*/ 48 h 102"/>
                  <a:gd name="T92" fmla="*/ 24 w 70"/>
                  <a:gd name="T93" fmla="*/ 41 h 102"/>
                  <a:gd name="T94" fmla="*/ 19 w 70"/>
                  <a:gd name="T95" fmla="*/ 43 h 102"/>
                  <a:gd name="T96" fmla="*/ 27 w 70"/>
                  <a:gd name="T97" fmla="*/ 60 h 102"/>
                  <a:gd name="T98" fmla="*/ 35 w 70"/>
                  <a:gd name="T99" fmla="*/ 45 h 102"/>
                  <a:gd name="T100" fmla="*/ 43 w 70"/>
                  <a:gd name="T101" fmla="*/ 60 h 102"/>
                  <a:gd name="T102" fmla="*/ 51 w 70"/>
                  <a:gd name="T103" fmla="*/ 43 h 102"/>
                  <a:gd name="T104" fmla="*/ 46 w 70"/>
                  <a:gd name="T105" fmla="*/ 41 h 102"/>
                  <a:gd name="T106" fmla="*/ 43 w 70"/>
                  <a:gd name="T107" fmla="*/ 4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102">
                    <a:moveTo>
                      <a:pt x="19" y="78"/>
                    </a:moveTo>
                    <a:cubicBezTo>
                      <a:pt x="20" y="83"/>
                      <a:pt x="20" y="83"/>
                      <a:pt x="20" y="83"/>
                    </a:cubicBezTo>
                    <a:cubicBezTo>
                      <a:pt x="24" y="85"/>
                      <a:pt x="29" y="86"/>
                      <a:pt x="35" y="86"/>
                    </a:cubicBezTo>
                    <a:cubicBezTo>
                      <a:pt x="41" y="86"/>
                      <a:pt x="46" y="85"/>
                      <a:pt x="50" y="83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46" y="80"/>
                      <a:pt x="41" y="81"/>
                      <a:pt x="35" y="81"/>
                    </a:cubicBezTo>
                    <a:cubicBezTo>
                      <a:pt x="29" y="81"/>
                      <a:pt x="24" y="80"/>
                      <a:pt x="19" y="78"/>
                    </a:cubicBezTo>
                    <a:close/>
                    <a:moveTo>
                      <a:pt x="20" y="88"/>
                    </a:moveTo>
                    <a:cubicBezTo>
                      <a:pt x="21" y="93"/>
                      <a:pt x="21" y="93"/>
                      <a:pt x="21" y="93"/>
                    </a:cubicBezTo>
                    <a:cubicBezTo>
                      <a:pt x="21" y="93"/>
                      <a:pt x="22" y="95"/>
                      <a:pt x="26" y="96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6" y="99"/>
                      <a:pt x="28" y="102"/>
                      <a:pt x="35" y="102"/>
                    </a:cubicBezTo>
                    <a:cubicBezTo>
                      <a:pt x="42" y="102"/>
                      <a:pt x="44" y="99"/>
                      <a:pt x="44" y="99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8" y="95"/>
                      <a:pt x="49" y="93"/>
                      <a:pt x="49" y="93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45" y="90"/>
                      <a:pt x="40" y="90"/>
                      <a:pt x="35" y="90"/>
                    </a:cubicBezTo>
                    <a:cubicBezTo>
                      <a:pt x="30" y="90"/>
                      <a:pt x="25" y="90"/>
                      <a:pt x="20" y="88"/>
                    </a:cubicBezTo>
                    <a:close/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48"/>
                      <a:pt x="7" y="59"/>
                      <a:pt x="17" y="65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23" y="76"/>
                      <a:pt x="29" y="77"/>
                      <a:pt x="35" y="77"/>
                    </a:cubicBezTo>
                    <a:cubicBezTo>
                      <a:pt x="41" y="77"/>
                      <a:pt x="47" y="76"/>
                      <a:pt x="52" y="74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63" y="59"/>
                      <a:pt x="70" y="48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48" y="61"/>
                    </a:moveTo>
                    <a:cubicBezTo>
                      <a:pt x="47" y="69"/>
                      <a:pt x="47" y="69"/>
                      <a:pt x="47" y="69"/>
                    </a:cubicBezTo>
                    <a:cubicBezTo>
                      <a:pt x="47" y="69"/>
                      <a:pt x="44" y="71"/>
                      <a:pt x="35" y="71"/>
                    </a:cubicBezTo>
                    <a:cubicBezTo>
                      <a:pt x="26" y="71"/>
                      <a:pt x="23" y="69"/>
                      <a:pt x="23" y="69"/>
                    </a:cubicBezTo>
                    <a:cubicBezTo>
                      <a:pt x="22" y="61"/>
                      <a:pt x="22" y="61"/>
                      <a:pt x="22" y="61"/>
                    </a:cubicBezTo>
                    <a:cubicBezTo>
                      <a:pt x="13" y="56"/>
                      <a:pt x="6" y="46"/>
                      <a:pt x="6" y="35"/>
                    </a:cubicBezTo>
                    <a:cubicBezTo>
                      <a:pt x="6" y="19"/>
                      <a:pt x="19" y="6"/>
                      <a:pt x="35" y="6"/>
                    </a:cubicBezTo>
                    <a:cubicBezTo>
                      <a:pt x="51" y="6"/>
                      <a:pt x="64" y="19"/>
                      <a:pt x="64" y="35"/>
                    </a:cubicBezTo>
                    <a:cubicBezTo>
                      <a:pt x="64" y="46"/>
                      <a:pt x="57" y="56"/>
                      <a:pt x="48" y="61"/>
                    </a:cubicBezTo>
                    <a:close/>
                    <a:moveTo>
                      <a:pt x="35" y="14"/>
                    </a:moveTo>
                    <a:cubicBezTo>
                      <a:pt x="36" y="14"/>
                      <a:pt x="37" y="13"/>
                      <a:pt x="37" y="12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22" y="11"/>
                      <a:pt x="11" y="21"/>
                      <a:pt x="11" y="35"/>
                    </a:cubicBezTo>
                    <a:cubicBezTo>
                      <a:pt x="11" y="36"/>
                      <a:pt x="12" y="37"/>
                      <a:pt x="13" y="37"/>
                    </a:cubicBezTo>
                    <a:cubicBezTo>
                      <a:pt x="14" y="37"/>
                      <a:pt x="14" y="36"/>
                      <a:pt x="14" y="35"/>
                    </a:cubicBezTo>
                    <a:cubicBezTo>
                      <a:pt x="14" y="24"/>
                      <a:pt x="24" y="14"/>
                      <a:pt x="35" y="14"/>
                    </a:cubicBezTo>
                    <a:close/>
                    <a:moveTo>
                      <a:pt x="43" y="48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46" y="41"/>
                      <a:pt x="46" y="41"/>
                      <a:pt x="46" y="41"/>
                    </a:cubicBezTo>
                    <a:lnTo>
                      <a:pt x="43" y="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76" name="Freeform 317"/>
              <p:cNvSpPr>
                <a:spLocks noEditPoints="1"/>
              </p:cNvSpPr>
              <p:nvPr/>
            </p:nvSpPr>
            <p:spPr bwMode="auto">
              <a:xfrm>
                <a:off x="4308476" y="4629150"/>
                <a:ext cx="527050" cy="530225"/>
              </a:xfrm>
              <a:custGeom>
                <a:avLst/>
                <a:gdLst>
                  <a:gd name="T0" fmla="*/ 83 w 166"/>
                  <a:gd name="T1" fmla="*/ 167 h 167"/>
                  <a:gd name="T2" fmla="*/ 0 w 166"/>
                  <a:gd name="T3" fmla="*/ 83 h 167"/>
                  <a:gd name="T4" fmla="*/ 83 w 166"/>
                  <a:gd name="T5" fmla="*/ 0 h 167"/>
                  <a:gd name="T6" fmla="*/ 166 w 166"/>
                  <a:gd name="T7" fmla="*/ 83 h 167"/>
                  <a:gd name="T8" fmla="*/ 83 w 166"/>
                  <a:gd name="T9" fmla="*/ 167 h 167"/>
                  <a:gd name="T10" fmla="*/ 83 w 166"/>
                  <a:gd name="T11" fmla="*/ 8 h 167"/>
                  <a:gd name="T12" fmla="*/ 8 w 166"/>
                  <a:gd name="T13" fmla="*/ 83 h 167"/>
                  <a:gd name="T14" fmla="*/ 83 w 166"/>
                  <a:gd name="T15" fmla="*/ 159 h 167"/>
                  <a:gd name="T16" fmla="*/ 158 w 166"/>
                  <a:gd name="T17" fmla="*/ 83 h 167"/>
                  <a:gd name="T18" fmla="*/ 83 w 166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7">
                    <a:moveTo>
                      <a:pt x="83" y="167"/>
                    </a:moveTo>
                    <a:cubicBezTo>
                      <a:pt x="37" y="167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6" y="37"/>
                      <a:pt x="166" y="83"/>
                    </a:cubicBezTo>
                    <a:cubicBezTo>
                      <a:pt x="166" y="129"/>
                      <a:pt x="129" y="167"/>
                      <a:pt x="83" y="167"/>
                    </a:cubicBezTo>
                    <a:close/>
                    <a:moveTo>
                      <a:pt x="83" y="8"/>
                    </a:moveTo>
                    <a:cubicBezTo>
                      <a:pt x="41" y="8"/>
                      <a:pt x="8" y="42"/>
                      <a:pt x="8" y="83"/>
                    </a:cubicBezTo>
                    <a:cubicBezTo>
                      <a:pt x="8" y="125"/>
                      <a:pt x="41" y="159"/>
                      <a:pt x="83" y="159"/>
                    </a:cubicBezTo>
                    <a:cubicBezTo>
                      <a:pt x="125" y="159"/>
                      <a:pt x="158" y="125"/>
                      <a:pt x="158" y="83"/>
                    </a:cubicBezTo>
                    <a:cubicBezTo>
                      <a:pt x="158" y="42"/>
                      <a:pt x="125" y="8"/>
                      <a:pt x="8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77" name="Group 57"/>
          <p:cNvGrpSpPr/>
          <p:nvPr/>
        </p:nvGrpSpPr>
        <p:grpSpPr>
          <a:xfrm>
            <a:off x="4742428" y="3273693"/>
            <a:ext cx="530156" cy="530156"/>
            <a:chOff x="3194051" y="3819525"/>
            <a:chExt cx="530225" cy="530225"/>
          </a:xfrm>
        </p:grpSpPr>
        <p:sp>
          <p:nvSpPr>
            <p:cNvPr id="78" name="Oval 318"/>
            <p:cNvSpPr>
              <a:spLocks noChangeArrowheads="1"/>
            </p:cNvSpPr>
            <p:nvPr/>
          </p:nvSpPr>
          <p:spPr bwMode="auto">
            <a:xfrm>
              <a:off x="3206751" y="3832225"/>
              <a:ext cx="504825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79" name="Group 59"/>
            <p:cNvGrpSpPr/>
            <p:nvPr/>
          </p:nvGrpSpPr>
          <p:grpSpPr>
            <a:xfrm>
              <a:off x="3194051" y="3819525"/>
              <a:ext cx="530225" cy="530225"/>
              <a:chOff x="3194051" y="3819525"/>
              <a:chExt cx="530225" cy="530225"/>
            </a:xfrm>
            <a:solidFill>
              <a:srgbClr val="5A6783"/>
            </a:solidFill>
          </p:grpSpPr>
          <p:sp>
            <p:nvSpPr>
              <p:cNvPr id="80" name="Freeform 305"/>
              <p:cNvSpPr>
                <a:spLocks noEditPoints="1"/>
              </p:cNvSpPr>
              <p:nvPr/>
            </p:nvSpPr>
            <p:spPr bwMode="auto">
              <a:xfrm>
                <a:off x="3336926" y="3949700"/>
                <a:ext cx="244475" cy="304800"/>
              </a:xfrm>
              <a:custGeom>
                <a:avLst/>
                <a:gdLst>
                  <a:gd name="T0" fmla="*/ 77 w 77"/>
                  <a:gd name="T1" fmla="*/ 15 h 96"/>
                  <a:gd name="T2" fmla="*/ 72 w 77"/>
                  <a:gd name="T3" fmla="*/ 10 h 96"/>
                  <a:gd name="T4" fmla="*/ 54 w 77"/>
                  <a:gd name="T5" fmla="*/ 46 h 96"/>
                  <a:gd name="T6" fmla="*/ 49 w 77"/>
                  <a:gd name="T7" fmla="*/ 43 h 96"/>
                  <a:gd name="T8" fmla="*/ 67 w 77"/>
                  <a:gd name="T9" fmla="*/ 5 h 96"/>
                  <a:gd name="T10" fmla="*/ 62 w 77"/>
                  <a:gd name="T11" fmla="*/ 0 h 96"/>
                  <a:gd name="T12" fmla="*/ 15 w 77"/>
                  <a:gd name="T13" fmla="*/ 0 h 96"/>
                  <a:gd name="T14" fmla="*/ 10 w 77"/>
                  <a:gd name="T15" fmla="*/ 5 h 96"/>
                  <a:gd name="T16" fmla="*/ 29 w 77"/>
                  <a:gd name="T17" fmla="*/ 43 h 96"/>
                  <a:gd name="T18" fmla="*/ 23 w 77"/>
                  <a:gd name="T19" fmla="*/ 46 h 96"/>
                  <a:gd name="T20" fmla="*/ 5 w 77"/>
                  <a:gd name="T21" fmla="*/ 10 h 96"/>
                  <a:gd name="T22" fmla="*/ 0 w 77"/>
                  <a:gd name="T23" fmla="*/ 15 h 96"/>
                  <a:gd name="T24" fmla="*/ 18 w 77"/>
                  <a:gd name="T25" fmla="*/ 51 h 96"/>
                  <a:gd name="T26" fmla="*/ 11 w 77"/>
                  <a:gd name="T27" fmla="*/ 69 h 96"/>
                  <a:gd name="T28" fmla="*/ 39 w 77"/>
                  <a:gd name="T29" fmla="*/ 96 h 96"/>
                  <a:gd name="T30" fmla="*/ 66 w 77"/>
                  <a:gd name="T31" fmla="*/ 69 h 96"/>
                  <a:gd name="T32" fmla="*/ 60 w 77"/>
                  <a:gd name="T33" fmla="*/ 51 h 96"/>
                  <a:gd name="T34" fmla="*/ 77 w 77"/>
                  <a:gd name="T35" fmla="*/ 15 h 96"/>
                  <a:gd name="T36" fmla="*/ 19 w 77"/>
                  <a:gd name="T37" fmla="*/ 7 h 96"/>
                  <a:gd name="T38" fmla="*/ 59 w 77"/>
                  <a:gd name="T39" fmla="*/ 7 h 96"/>
                  <a:gd name="T40" fmla="*/ 55 w 77"/>
                  <a:gd name="T41" fmla="*/ 14 h 96"/>
                  <a:gd name="T42" fmla="*/ 22 w 77"/>
                  <a:gd name="T43" fmla="*/ 14 h 96"/>
                  <a:gd name="T44" fmla="*/ 19 w 77"/>
                  <a:gd name="T45" fmla="*/ 7 h 96"/>
                  <a:gd name="T46" fmla="*/ 26 w 77"/>
                  <a:gd name="T47" fmla="*/ 21 h 96"/>
                  <a:gd name="T48" fmla="*/ 52 w 77"/>
                  <a:gd name="T49" fmla="*/ 21 h 96"/>
                  <a:gd name="T50" fmla="*/ 42 w 77"/>
                  <a:gd name="T51" fmla="*/ 41 h 96"/>
                  <a:gd name="T52" fmla="*/ 39 w 77"/>
                  <a:gd name="T53" fmla="*/ 41 h 96"/>
                  <a:gd name="T54" fmla="*/ 36 w 77"/>
                  <a:gd name="T55" fmla="*/ 41 h 96"/>
                  <a:gd name="T56" fmla="*/ 26 w 77"/>
                  <a:gd name="T57" fmla="*/ 21 h 96"/>
                  <a:gd name="T58" fmla="*/ 60 w 77"/>
                  <a:gd name="T59" fmla="*/ 69 h 96"/>
                  <a:gd name="T60" fmla="*/ 39 w 77"/>
                  <a:gd name="T61" fmla="*/ 90 h 96"/>
                  <a:gd name="T62" fmla="*/ 17 w 77"/>
                  <a:gd name="T63" fmla="*/ 69 h 96"/>
                  <a:gd name="T64" fmla="*/ 39 w 77"/>
                  <a:gd name="T65" fmla="*/ 47 h 96"/>
                  <a:gd name="T66" fmla="*/ 60 w 77"/>
                  <a:gd name="T67" fmla="*/ 69 h 96"/>
                  <a:gd name="T68" fmla="*/ 39 w 77"/>
                  <a:gd name="T69" fmla="*/ 49 h 96"/>
                  <a:gd name="T70" fmla="*/ 19 w 77"/>
                  <a:gd name="T71" fmla="*/ 69 h 96"/>
                  <a:gd name="T72" fmla="*/ 39 w 77"/>
                  <a:gd name="T73" fmla="*/ 89 h 96"/>
                  <a:gd name="T74" fmla="*/ 59 w 77"/>
                  <a:gd name="T75" fmla="*/ 69 h 96"/>
                  <a:gd name="T76" fmla="*/ 39 w 77"/>
                  <a:gd name="T77" fmla="*/ 49 h 96"/>
                  <a:gd name="T78" fmla="*/ 39 w 77"/>
                  <a:gd name="T79" fmla="*/ 87 h 96"/>
                  <a:gd name="T80" fmla="*/ 21 w 77"/>
                  <a:gd name="T81" fmla="*/ 69 h 96"/>
                  <a:gd name="T82" fmla="*/ 39 w 77"/>
                  <a:gd name="T83" fmla="*/ 51 h 96"/>
                  <a:gd name="T84" fmla="*/ 57 w 77"/>
                  <a:gd name="T85" fmla="*/ 69 h 96"/>
                  <a:gd name="T86" fmla="*/ 39 w 77"/>
                  <a:gd name="T87" fmla="*/ 87 h 96"/>
                  <a:gd name="T88" fmla="*/ 42 w 77"/>
                  <a:gd name="T89" fmla="*/ 57 h 96"/>
                  <a:gd name="T90" fmla="*/ 39 w 77"/>
                  <a:gd name="T91" fmla="*/ 57 h 96"/>
                  <a:gd name="T92" fmla="*/ 33 w 77"/>
                  <a:gd name="T93" fmla="*/ 61 h 96"/>
                  <a:gd name="T94" fmla="*/ 33 w 77"/>
                  <a:gd name="T95" fmla="*/ 64 h 96"/>
                  <a:gd name="T96" fmla="*/ 37 w 77"/>
                  <a:gd name="T97" fmla="*/ 64 h 96"/>
                  <a:gd name="T98" fmla="*/ 37 w 77"/>
                  <a:gd name="T99" fmla="*/ 78 h 96"/>
                  <a:gd name="T100" fmla="*/ 34 w 77"/>
                  <a:gd name="T101" fmla="*/ 78 h 96"/>
                  <a:gd name="T102" fmla="*/ 34 w 77"/>
                  <a:gd name="T103" fmla="*/ 81 h 96"/>
                  <a:gd name="T104" fmla="*/ 45 w 77"/>
                  <a:gd name="T105" fmla="*/ 81 h 96"/>
                  <a:gd name="T106" fmla="*/ 45 w 77"/>
                  <a:gd name="T107" fmla="*/ 78 h 96"/>
                  <a:gd name="T108" fmla="*/ 42 w 77"/>
                  <a:gd name="T109" fmla="*/ 78 h 96"/>
                  <a:gd name="T110" fmla="*/ 42 w 77"/>
                  <a:gd name="T111" fmla="*/ 5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7" h="96">
                    <a:moveTo>
                      <a:pt x="77" y="15"/>
                    </a:moveTo>
                    <a:cubicBezTo>
                      <a:pt x="72" y="10"/>
                      <a:pt x="72" y="10"/>
                      <a:pt x="72" y="10"/>
                    </a:cubicBezTo>
                    <a:cubicBezTo>
                      <a:pt x="54" y="46"/>
                      <a:pt x="54" y="46"/>
                      <a:pt x="54" y="46"/>
                    </a:cubicBezTo>
                    <a:cubicBezTo>
                      <a:pt x="53" y="45"/>
                      <a:pt x="51" y="44"/>
                      <a:pt x="49" y="4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7" y="44"/>
                      <a:pt x="25" y="45"/>
                      <a:pt x="23" y="46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4" y="56"/>
                      <a:pt x="11" y="62"/>
                      <a:pt x="11" y="69"/>
                    </a:cubicBezTo>
                    <a:cubicBezTo>
                      <a:pt x="11" y="84"/>
                      <a:pt x="24" y="96"/>
                      <a:pt x="39" y="96"/>
                    </a:cubicBezTo>
                    <a:cubicBezTo>
                      <a:pt x="54" y="96"/>
                      <a:pt x="66" y="84"/>
                      <a:pt x="66" y="69"/>
                    </a:cubicBezTo>
                    <a:cubicBezTo>
                      <a:pt x="66" y="62"/>
                      <a:pt x="64" y="56"/>
                      <a:pt x="60" y="51"/>
                    </a:cubicBezTo>
                    <a:lnTo>
                      <a:pt x="77" y="15"/>
                    </a:lnTo>
                    <a:close/>
                    <a:moveTo>
                      <a:pt x="1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22" y="14"/>
                      <a:pt x="22" y="14"/>
                      <a:pt x="22" y="14"/>
                    </a:cubicBezTo>
                    <a:lnTo>
                      <a:pt x="19" y="7"/>
                    </a:lnTo>
                    <a:close/>
                    <a:moveTo>
                      <a:pt x="26" y="21"/>
                    </a:moveTo>
                    <a:cubicBezTo>
                      <a:pt x="52" y="21"/>
                      <a:pt x="52" y="21"/>
                      <a:pt x="52" y="2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1" y="41"/>
                      <a:pt x="40" y="41"/>
                      <a:pt x="39" y="41"/>
                    </a:cubicBezTo>
                    <a:cubicBezTo>
                      <a:pt x="38" y="41"/>
                      <a:pt x="37" y="41"/>
                      <a:pt x="36" y="41"/>
                    </a:cubicBezTo>
                    <a:lnTo>
                      <a:pt x="26" y="21"/>
                    </a:lnTo>
                    <a:close/>
                    <a:moveTo>
                      <a:pt x="60" y="69"/>
                    </a:moveTo>
                    <a:cubicBezTo>
                      <a:pt x="60" y="81"/>
                      <a:pt x="51" y="90"/>
                      <a:pt x="39" y="90"/>
                    </a:cubicBezTo>
                    <a:cubicBezTo>
                      <a:pt x="27" y="90"/>
                      <a:pt x="17" y="81"/>
                      <a:pt x="17" y="69"/>
                    </a:cubicBezTo>
                    <a:cubicBezTo>
                      <a:pt x="17" y="57"/>
                      <a:pt x="27" y="47"/>
                      <a:pt x="39" y="47"/>
                    </a:cubicBezTo>
                    <a:cubicBezTo>
                      <a:pt x="51" y="47"/>
                      <a:pt x="60" y="57"/>
                      <a:pt x="60" y="69"/>
                    </a:cubicBezTo>
                    <a:close/>
                    <a:moveTo>
                      <a:pt x="39" y="49"/>
                    </a:moveTo>
                    <a:cubicBezTo>
                      <a:pt x="28" y="49"/>
                      <a:pt x="19" y="58"/>
                      <a:pt x="19" y="69"/>
                    </a:cubicBezTo>
                    <a:cubicBezTo>
                      <a:pt x="19" y="80"/>
                      <a:pt x="28" y="89"/>
                      <a:pt x="39" y="89"/>
                    </a:cubicBezTo>
                    <a:cubicBezTo>
                      <a:pt x="50" y="89"/>
                      <a:pt x="59" y="80"/>
                      <a:pt x="59" y="69"/>
                    </a:cubicBezTo>
                    <a:cubicBezTo>
                      <a:pt x="59" y="58"/>
                      <a:pt x="50" y="49"/>
                      <a:pt x="39" y="49"/>
                    </a:cubicBezTo>
                    <a:close/>
                    <a:moveTo>
                      <a:pt x="39" y="87"/>
                    </a:moveTo>
                    <a:cubicBezTo>
                      <a:pt x="29" y="87"/>
                      <a:pt x="21" y="79"/>
                      <a:pt x="21" y="69"/>
                    </a:cubicBezTo>
                    <a:cubicBezTo>
                      <a:pt x="21" y="59"/>
                      <a:pt x="29" y="51"/>
                      <a:pt x="39" y="51"/>
                    </a:cubicBezTo>
                    <a:cubicBezTo>
                      <a:pt x="49" y="51"/>
                      <a:pt x="57" y="59"/>
                      <a:pt x="57" y="69"/>
                    </a:cubicBezTo>
                    <a:cubicBezTo>
                      <a:pt x="57" y="79"/>
                      <a:pt x="49" y="87"/>
                      <a:pt x="39" y="87"/>
                    </a:cubicBezTo>
                    <a:close/>
                    <a:moveTo>
                      <a:pt x="42" y="57"/>
                    </a:move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7" y="61"/>
                      <a:pt x="33" y="61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78"/>
                      <a:pt x="45" y="78"/>
                      <a:pt x="45" y="78"/>
                    </a:cubicBezTo>
                    <a:cubicBezTo>
                      <a:pt x="42" y="78"/>
                      <a:pt x="42" y="78"/>
                      <a:pt x="42" y="78"/>
                    </a:cubicBezTo>
                    <a:lnTo>
                      <a:pt x="42" y="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81" name="Freeform 319"/>
              <p:cNvSpPr>
                <a:spLocks noEditPoints="1"/>
              </p:cNvSpPr>
              <p:nvPr/>
            </p:nvSpPr>
            <p:spPr bwMode="auto">
              <a:xfrm>
                <a:off x="3194051" y="3819525"/>
                <a:ext cx="530225" cy="530225"/>
              </a:xfrm>
              <a:custGeom>
                <a:avLst/>
                <a:gdLst>
                  <a:gd name="T0" fmla="*/ 84 w 167"/>
                  <a:gd name="T1" fmla="*/ 167 h 167"/>
                  <a:gd name="T2" fmla="*/ 0 w 167"/>
                  <a:gd name="T3" fmla="*/ 84 h 167"/>
                  <a:gd name="T4" fmla="*/ 84 w 167"/>
                  <a:gd name="T5" fmla="*/ 0 h 167"/>
                  <a:gd name="T6" fmla="*/ 167 w 167"/>
                  <a:gd name="T7" fmla="*/ 84 h 167"/>
                  <a:gd name="T8" fmla="*/ 84 w 167"/>
                  <a:gd name="T9" fmla="*/ 167 h 167"/>
                  <a:gd name="T10" fmla="*/ 84 w 167"/>
                  <a:gd name="T11" fmla="*/ 8 h 167"/>
                  <a:gd name="T12" fmla="*/ 8 w 167"/>
                  <a:gd name="T13" fmla="*/ 84 h 167"/>
                  <a:gd name="T14" fmla="*/ 84 w 167"/>
                  <a:gd name="T15" fmla="*/ 159 h 167"/>
                  <a:gd name="T16" fmla="*/ 159 w 167"/>
                  <a:gd name="T17" fmla="*/ 84 h 167"/>
                  <a:gd name="T18" fmla="*/ 84 w 167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7">
                    <a:moveTo>
                      <a:pt x="84" y="167"/>
                    </a:moveTo>
                    <a:cubicBezTo>
                      <a:pt x="38" y="167"/>
                      <a:pt x="0" y="130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7" y="38"/>
                      <a:pt x="167" y="84"/>
                    </a:cubicBezTo>
                    <a:cubicBezTo>
                      <a:pt x="167" y="130"/>
                      <a:pt x="130" y="167"/>
                      <a:pt x="84" y="167"/>
                    </a:cubicBezTo>
                    <a:close/>
                    <a:moveTo>
                      <a:pt x="84" y="8"/>
                    </a:moveTo>
                    <a:cubicBezTo>
                      <a:pt x="42" y="8"/>
                      <a:pt x="8" y="42"/>
                      <a:pt x="8" y="84"/>
                    </a:cubicBezTo>
                    <a:cubicBezTo>
                      <a:pt x="8" y="125"/>
                      <a:pt x="42" y="159"/>
                      <a:pt x="84" y="159"/>
                    </a:cubicBezTo>
                    <a:cubicBezTo>
                      <a:pt x="125" y="159"/>
                      <a:pt x="159" y="125"/>
                      <a:pt x="159" y="84"/>
                    </a:cubicBezTo>
                    <a:cubicBezTo>
                      <a:pt x="159" y="42"/>
                      <a:pt x="125" y="8"/>
                      <a:pt x="8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82" name="Group 62"/>
          <p:cNvGrpSpPr/>
          <p:nvPr/>
        </p:nvGrpSpPr>
        <p:grpSpPr>
          <a:xfrm>
            <a:off x="5217031" y="2060224"/>
            <a:ext cx="530156" cy="526981"/>
            <a:chOff x="3619501" y="2514600"/>
            <a:chExt cx="530225" cy="527050"/>
          </a:xfrm>
        </p:grpSpPr>
        <p:sp>
          <p:nvSpPr>
            <p:cNvPr id="83" name="Oval 320"/>
            <p:cNvSpPr>
              <a:spLocks noChangeArrowheads="1"/>
            </p:cNvSpPr>
            <p:nvPr/>
          </p:nvSpPr>
          <p:spPr bwMode="auto">
            <a:xfrm>
              <a:off x="3632201" y="2527300"/>
              <a:ext cx="504825" cy="501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84" name="Group 64"/>
            <p:cNvGrpSpPr/>
            <p:nvPr/>
          </p:nvGrpSpPr>
          <p:grpSpPr>
            <a:xfrm>
              <a:off x="3619501" y="2514600"/>
              <a:ext cx="530225" cy="527050"/>
              <a:chOff x="3619501" y="2514600"/>
              <a:chExt cx="530225" cy="527050"/>
            </a:xfrm>
            <a:solidFill>
              <a:srgbClr val="B5B5B5"/>
            </a:solidFill>
          </p:grpSpPr>
          <p:sp>
            <p:nvSpPr>
              <p:cNvPr id="85" name="Freeform 307"/>
              <p:cNvSpPr>
                <a:spLocks noEditPoints="1"/>
              </p:cNvSpPr>
              <p:nvPr/>
            </p:nvSpPr>
            <p:spPr bwMode="auto">
              <a:xfrm>
                <a:off x="3740151" y="2660650"/>
                <a:ext cx="288925" cy="244475"/>
              </a:xfrm>
              <a:custGeom>
                <a:avLst/>
                <a:gdLst>
                  <a:gd name="T0" fmla="*/ 4 w 91"/>
                  <a:gd name="T1" fmla="*/ 74 h 77"/>
                  <a:gd name="T2" fmla="*/ 7 w 91"/>
                  <a:gd name="T3" fmla="*/ 77 h 77"/>
                  <a:gd name="T4" fmla="*/ 24 w 91"/>
                  <a:gd name="T5" fmla="*/ 77 h 77"/>
                  <a:gd name="T6" fmla="*/ 24 w 91"/>
                  <a:gd name="T7" fmla="*/ 42 h 77"/>
                  <a:gd name="T8" fmla="*/ 4 w 91"/>
                  <a:gd name="T9" fmla="*/ 62 h 77"/>
                  <a:gd name="T10" fmla="*/ 4 w 91"/>
                  <a:gd name="T11" fmla="*/ 74 h 77"/>
                  <a:gd name="T12" fmla="*/ 32 w 91"/>
                  <a:gd name="T13" fmla="*/ 50 h 77"/>
                  <a:gd name="T14" fmla="*/ 32 w 91"/>
                  <a:gd name="T15" fmla="*/ 77 h 77"/>
                  <a:gd name="T16" fmla="*/ 52 w 91"/>
                  <a:gd name="T17" fmla="*/ 77 h 77"/>
                  <a:gd name="T18" fmla="*/ 52 w 91"/>
                  <a:gd name="T19" fmla="*/ 53 h 77"/>
                  <a:gd name="T20" fmla="*/ 44 w 91"/>
                  <a:gd name="T21" fmla="*/ 61 h 77"/>
                  <a:gd name="T22" fmla="*/ 32 w 91"/>
                  <a:gd name="T23" fmla="*/ 50 h 77"/>
                  <a:gd name="T24" fmla="*/ 61 w 91"/>
                  <a:gd name="T25" fmla="*/ 45 h 77"/>
                  <a:gd name="T26" fmla="*/ 61 w 91"/>
                  <a:gd name="T27" fmla="*/ 77 h 77"/>
                  <a:gd name="T28" fmla="*/ 77 w 91"/>
                  <a:gd name="T29" fmla="*/ 77 h 77"/>
                  <a:gd name="T30" fmla="*/ 81 w 91"/>
                  <a:gd name="T31" fmla="*/ 74 h 77"/>
                  <a:gd name="T32" fmla="*/ 81 w 91"/>
                  <a:gd name="T33" fmla="*/ 24 h 77"/>
                  <a:gd name="T34" fmla="*/ 63 w 91"/>
                  <a:gd name="T35" fmla="*/ 42 h 77"/>
                  <a:gd name="T36" fmla="*/ 61 w 91"/>
                  <a:gd name="T37" fmla="*/ 45 h 77"/>
                  <a:gd name="T38" fmla="*/ 73 w 91"/>
                  <a:gd name="T39" fmla="*/ 1 h 77"/>
                  <a:gd name="T40" fmla="*/ 69 w 91"/>
                  <a:gd name="T41" fmla="*/ 5 h 77"/>
                  <a:gd name="T42" fmla="*/ 73 w 91"/>
                  <a:gd name="T43" fmla="*/ 9 h 77"/>
                  <a:gd name="T44" fmla="*/ 77 w 91"/>
                  <a:gd name="T45" fmla="*/ 8 h 77"/>
                  <a:gd name="T46" fmla="*/ 44 w 91"/>
                  <a:gd name="T47" fmla="*/ 42 h 77"/>
                  <a:gd name="T48" fmla="*/ 24 w 91"/>
                  <a:gd name="T49" fmla="*/ 22 h 77"/>
                  <a:gd name="T50" fmla="*/ 1 w 91"/>
                  <a:gd name="T51" fmla="*/ 45 h 77"/>
                  <a:gd name="T52" fmla="*/ 1 w 91"/>
                  <a:gd name="T53" fmla="*/ 50 h 77"/>
                  <a:gd name="T54" fmla="*/ 6 w 91"/>
                  <a:gd name="T55" fmla="*/ 50 h 77"/>
                  <a:gd name="T56" fmla="*/ 24 w 91"/>
                  <a:gd name="T57" fmla="*/ 33 h 77"/>
                  <a:gd name="T58" fmla="*/ 44 w 91"/>
                  <a:gd name="T59" fmla="*/ 52 h 77"/>
                  <a:gd name="T60" fmla="*/ 82 w 91"/>
                  <a:gd name="T61" fmla="*/ 13 h 77"/>
                  <a:gd name="T62" fmla="*/ 82 w 91"/>
                  <a:gd name="T63" fmla="*/ 17 h 77"/>
                  <a:gd name="T64" fmla="*/ 85 w 91"/>
                  <a:gd name="T65" fmla="*/ 21 h 77"/>
                  <a:gd name="T66" fmla="*/ 86 w 91"/>
                  <a:gd name="T67" fmla="*/ 21 h 77"/>
                  <a:gd name="T68" fmla="*/ 89 w 91"/>
                  <a:gd name="T69" fmla="*/ 18 h 77"/>
                  <a:gd name="T70" fmla="*/ 91 w 91"/>
                  <a:gd name="T71" fmla="*/ 0 h 77"/>
                  <a:gd name="T72" fmla="*/ 73 w 91"/>
                  <a:gd name="T73" fmla="*/ 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" h="77">
                    <a:moveTo>
                      <a:pt x="4" y="74"/>
                    </a:moveTo>
                    <a:cubicBezTo>
                      <a:pt x="4" y="75"/>
                      <a:pt x="5" y="77"/>
                      <a:pt x="7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4" y="62"/>
                      <a:pt x="4" y="62"/>
                      <a:pt x="4" y="62"/>
                    </a:cubicBezTo>
                    <a:lnTo>
                      <a:pt x="4" y="74"/>
                    </a:lnTo>
                    <a:close/>
                    <a:moveTo>
                      <a:pt x="32" y="50"/>
                    </a:moveTo>
                    <a:cubicBezTo>
                      <a:pt x="32" y="77"/>
                      <a:pt x="32" y="77"/>
                      <a:pt x="32" y="77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44" y="61"/>
                      <a:pt x="44" y="61"/>
                      <a:pt x="44" y="61"/>
                    </a:cubicBezTo>
                    <a:lnTo>
                      <a:pt x="32" y="50"/>
                    </a:lnTo>
                    <a:close/>
                    <a:moveTo>
                      <a:pt x="61" y="45"/>
                    </a:moveTo>
                    <a:cubicBezTo>
                      <a:pt x="61" y="77"/>
                      <a:pt x="61" y="77"/>
                      <a:pt x="61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81" y="75"/>
                      <a:pt x="81" y="7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63" y="42"/>
                      <a:pt x="63" y="42"/>
                      <a:pt x="63" y="42"/>
                    </a:cubicBezTo>
                    <a:lnTo>
                      <a:pt x="61" y="45"/>
                    </a:lnTo>
                    <a:close/>
                    <a:moveTo>
                      <a:pt x="73" y="1"/>
                    </a:moveTo>
                    <a:cubicBezTo>
                      <a:pt x="71" y="2"/>
                      <a:pt x="69" y="3"/>
                      <a:pt x="69" y="5"/>
                    </a:cubicBezTo>
                    <a:cubicBezTo>
                      <a:pt x="70" y="7"/>
                      <a:pt x="71" y="9"/>
                      <a:pt x="73" y="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6"/>
                      <a:pt x="0" y="49"/>
                      <a:pt x="1" y="50"/>
                    </a:cubicBezTo>
                    <a:cubicBezTo>
                      <a:pt x="3" y="52"/>
                      <a:pt x="5" y="52"/>
                      <a:pt x="6" y="50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9"/>
                      <a:pt x="83" y="21"/>
                      <a:pt x="85" y="21"/>
                    </a:cubicBezTo>
                    <a:cubicBezTo>
                      <a:pt x="85" y="21"/>
                      <a:pt x="86" y="21"/>
                      <a:pt x="86" y="21"/>
                    </a:cubicBezTo>
                    <a:cubicBezTo>
                      <a:pt x="88" y="21"/>
                      <a:pt x="89" y="20"/>
                      <a:pt x="89" y="18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7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23" name="Freeform 321"/>
              <p:cNvSpPr>
                <a:spLocks noEditPoints="1"/>
              </p:cNvSpPr>
              <p:nvPr/>
            </p:nvSpPr>
            <p:spPr bwMode="auto">
              <a:xfrm>
                <a:off x="3619501" y="2514600"/>
                <a:ext cx="530225" cy="527050"/>
              </a:xfrm>
              <a:custGeom>
                <a:avLst/>
                <a:gdLst>
                  <a:gd name="T0" fmla="*/ 84 w 167"/>
                  <a:gd name="T1" fmla="*/ 166 h 166"/>
                  <a:gd name="T2" fmla="*/ 0 w 167"/>
                  <a:gd name="T3" fmla="*/ 83 h 166"/>
                  <a:gd name="T4" fmla="*/ 84 w 167"/>
                  <a:gd name="T5" fmla="*/ 0 h 166"/>
                  <a:gd name="T6" fmla="*/ 167 w 167"/>
                  <a:gd name="T7" fmla="*/ 83 h 166"/>
                  <a:gd name="T8" fmla="*/ 84 w 167"/>
                  <a:gd name="T9" fmla="*/ 166 h 166"/>
                  <a:gd name="T10" fmla="*/ 84 w 167"/>
                  <a:gd name="T11" fmla="*/ 8 h 166"/>
                  <a:gd name="T12" fmla="*/ 8 w 167"/>
                  <a:gd name="T13" fmla="*/ 83 h 166"/>
                  <a:gd name="T14" fmla="*/ 84 w 167"/>
                  <a:gd name="T15" fmla="*/ 158 h 166"/>
                  <a:gd name="T16" fmla="*/ 159 w 167"/>
                  <a:gd name="T17" fmla="*/ 83 h 166"/>
                  <a:gd name="T18" fmla="*/ 84 w 167"/>
                  <a:gd name="T19" fmla="*/ 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6">
                    <a:moveTo>
                      <a:pt x="84" y="166"/>
                    </a:moveTo>
                    <a:cubicBezTo>
                      <a:pt x="38" y="166"/>
                      <a:pt x="0" y="129"/>
                      <a:pt x="0" y="83"/>
                    </a:cubicBezTo>
                    <a:cubicBezTo>
                      <a:pt x="0" y="37"/>
                      <a:pt x="38" y="0"/>
                      <a:pt x="84" y="0"/>
                    </a:cubicBezTo>
                    <a:cubicBezTo>
                      <a:pt x="130" y="0"/>
                      <a:pt x="167" y="37"/>
                      <a:pt x="167" y="83"/>
                    </a:cubicBezTo>
                    <a:cubicBezTo>
                      <a:pt x="167" y="129"/>
                      <a:pt x="130" y="166"/>
                      <a:pt x="84" y="166"/>
                    </a:cubicBezTo>
                    <a:close/>
                    <a:moveTo>
                      <a:pt x="84" y="8"/>
                    </a:moveTo>
                    <a:cubicBezTo>
                      <a:pt x="42" y="8"/>
                      <a:pt x="8" y="41"/>
                      <a:pt x="8" y="83"/>
                    </a:cubicBezTo>
                    <a:cubicBezTo>
                      <a:pt x="8" y="125"/>
                      <a:pt x="42" y="158"/>
                      <a:pt x="84" y="158"/>
                    </a:cubicBezTo>
                    <a:cubicBezTo>
                      <a:pt x="125" y="158"/>
                      <a:pt x="159" y="125"/>
                      <a:pt x="159" y="83"/>
                    </a:cubicBezTo>
                    <a:cubicBezTo>
                      <a:pt x="159" y="41"/>
                      <a:pt x="125" y="8"/>
                      <a:pt x="8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124" name="Group 67"/>
          <p:cNvGrpSpPr/>
          <p:nvPr/>
        </p:nvGrpSpPr>
        <p:grpSpPr>
          <a:xfrm>
            <a:off x="6591626" y="2060224"/>
            <a:ext cx="530156" cy="526981"/>
            <a:chOff x="4994276" y="2514600"/>
            <a:chExt cx="530225" cy="527050"/>
          </a:xfrm>
        </p:grpSpPr>
        <p:sp>
          <p:nvSpPr>
            <p:cNvPr id="125" name="Oval 322"/>
            <p:cNvSpPr>
              <a:spLocks noChangeArrowheads="1"/>
            </p:cNvSpPr>
            <p:nvPr/>
          </p:nvSpPr>
          <p:spPr bwMode="auto">
            <a:xfrm>
              <a:off x="5006976" y="2527300"/>
              <a:ext cx="504825" cy="501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126" name="Group 69"/>
            <p:cNvGrpSpPr/>
            <p:nvPr/>
          </p:nvGrpSpPr>
          <p:grpSpPr>
            <a:xfrm>
              <a:off x="4994276" y="2514600"/>
              <a:ext cx="530225" cy="527050"/>
              <a:chOff x="4994276" y="2514600"/>
              <a:chExt cx="530225" cy="527050"/>
            </a:xfrm>
          </p:grpSpPr>
          <p:sp>
            <p:nvSpPr>
              <p:cNvPr id="127" name="Freeform 309"/>
              <p:cNvSpPr>
                <a:spLocks noEditPoints="1"/>
              </p:cNvSpPr>
              <p:nvPr/>
            </p:nvSpPr>
            <p:spPr bwMode="auto">
              <a:xfrm>
                <a:off x="5121276" y="2619375"/>
                <a:ext cx="273050" cy="282575"/>
              </a:xfrm>
              <a:custGeom>
                <a:avLst/>
                <a:gdLst>
                  <a:gd name="T0" fmla="*/ 61 w 86"/>
                  <a:gd name="T1" fmla="*/ 74 h 89"/>
                  <a:gd name="T2" fmla="*/ 63 w 86"/>
                  <a:gd name="T3" fmla="*/ 76 h 89"/>
                  <a:gd name="T4" fmla="*/ 86 w 86"/>
                  <a:gd name="T5" fmla="*/ 89 h 89"/>
                  <a:gd name="T6" fmla="*/ 86 w 86"/>
                  <a:gd name="T7" fmla="*/ 62 h 89"/>
                  <a:gd name="T8" fmla="*/ 85 w 86"/>
                  <a:gd name="T9" fmla="*/ 59 h 89"/>
                  <a:gd name="T10" fmla="*/ 83 w 86"/>
                  <a:gd name="T11" fmla="*/ 55 h 89"/>
                  <a:gd name="T12" fmla="*/ 58 w 86"/>
                  <a:gd name="T13" fmla="*/ 70 h 89"/>
                  <a:gd name="T14" fmla="*/ 61 w 86"/>
                  <a:gd name="T15" fmla="*/ 74 h 89"/>
                  <a:gd name="T16" fmla="*/ 75 w 86"/>
                  <a:gd name="T17" fmla="*/ 56 h 89"/>
                  <a:gd name="T18" fmla="*/ 81 w 86"/>
                  <a:gd name="T19" fmla="*/ 52 h 89"/>
                  <a:gd name="T20" fmla="*/ 55 w 86"/>
                  <a:gd name="T21" fmla="*/ 10 h 89"/>
                  <a:gd name="T22" fmla="*/ 49 w 86"/>
                  <a:gd name="T23" fmla="*/ 14 h 89"/>
                  <a:gd name="T24" fmla="*/ 75 w 86"/>
                  <a:gd name="T25" fmla="*/ 56 h 89"/>
                  <a:gd name="T26" fmla="*/ 72 w 86"/>
                  <a:gd name="T27" fmla="*/ 57 h 89"/>
                  <a:gd name="T28" fmla="*/ 47 w 86"/>
                  <a:gd name="T29" fmla="*/ 15 h 89"/>
                  <a:gd name="T30" fmla="*/ 39 w 86"/>
                  <a:gd name="T31" fmla="*/ 20 h 89"/>
                  <a:gd name="T32" fmla="*/ 65 w 86"/>
                  <a:gd name="T33" fmla="*/ 62 h 89"/>
                  <a:gd name="T34" fmla="*/ 72 w 86"/>
                  <a:gd name="T35" fmla="*/ 57 h 89"/>
                  <a:gd name="T36" fmla="*/ 31 w 86"/>
                  <a:gd name="T37" fmla="*/ 25 h 89"/>
                  <a:gd name="T38" fmla="*/ 56 w 86"/>
                  <a:gd name="T39" fmla="*/ 67 h 89"/>
                  <a:gd name="T40" fmla="*/ 62 w 86"/>
                  <a:gd name="T41" fmla="*/ 63 h 89"/>
                  <a:gd name="T42" fmla="*/ 37 w 86"/>
                  <a:gd name="T43" fmla="*/ 21 h 89"/>
                  <a:gd name="T44" fmla="*/ 31 w 86"/>
                  <a:gd name="T45" fmla="*/ 25 h 89"/>
                  <a:gd name="T46" fmla="*/ 29 w 86"/>
                  <a:gd name="T47" fmla="*/ 22 h 89"/>
                  <a:gd name="T48" fmla="*/ 53 w 86"/>
                  <a:gd name="T49" fmla="*/ 7 h 89"/>
                  <a:gd name="T50" fmla="*/ 51 w 86"/>
                  <a:gd name="T51" fmla="*/ 4 h 89"/>
                  <a:gd name="T52" fmla="*/ 44 w 86"/>
                  <a:gd name="T53" fmla="*/ 2 h 89"/>
                  <a:gd name="T54" fmla="*/ 29 w 86"/>
                  <a:gd name="T55" fmla="*/ 11 h 89"/>
                  <a:gd name="T56" fmla="*/ 27 w 86"/>
                  <a:gd name="T57" fmla="*/ 19 h 89"/>
                  <a:gd name="T58" fmla="*/ 29 w 86"/>
                  <a:gd name="T59" fmla="*/ 22 h 89"/>
                  <a:gd name="T60" fmla="*/ 0 w 86"/>
                  <a:gd name="T61" fmla="*/ 89 h 89"/>
                  <a:gd name="T62" fmla="*/ 66 w 86"/>
                  <a:gd name="T63" fmla="*/ 89 h 89"/>
                  <a:gd name="T64" fmla="*/ 66 w 86"/>
                  <a:gd name="T65" fmla="*/ 84 h 89"/>
                  <a:gd name="T66" fmla="*/ 0 w 86"/>
                  <a:gd name="T67" fmla="*/ 84 h 89"/>
                  <a:gd name="T68" fmla="*/ 0 w 86"/>
                  <a:gd name="T6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6" h="89">
                    <a:moveTo>
                      <a:pt x="61" y="74"/>
                    </a:moveTo>
                    <a:cubicBezTo>
                      <a:pt x="61" y="75"/>
                      <a:pt x="62" y="76"/>
                      <a:pt x="63" y="76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1"/>
                      <a:pt x="86" y="60"/>
                      <a:pt x="85" y="59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58" y="70"/>
                      <a:pt x="58" y="70"/>
                      <a:pt x="58" y="70"/>
                    </a:cubicBezTo>
                    <a:lnTo>
                      <a:pt x="61" y="74"/>
                    </a:lnTo>
                    <a:close/>
                    <a:moveTo>
                      <a:pt x="75" y="56"/>
                    </a:moveTo>
                    <a:cubicBezTo>
                      <a:pt x="81" y="52"/>
                      <a:pt x="81" y="52"/>
                      <a:pt x="81" y="52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49" y="14"/>
                      <a:pt x="49" y="14"/>
                      <a:pt x="49" y="14"/>
                    </a:cubicBezTo>
                    <a:lnTo>
                      <a:pt x="75" y="56"/>
                    </a:lnTo>
                    <a:close/>
                    <a:moveTo>
                      <a:pt x="72" y="57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65" y="62"/>
                      <a:pt x="65" y="62"/>
                      <a:pt x="65" y="62"/>
                    </a:cubicBezTo>
                    <a:lnTo>
                      <a:pt x="72" y="57"/>
                    </a:lnTo>
                    <a:close/>
                    <a:moveTo>
                      <a:pt x="31" y="25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37" y="21"/>
                      <a:pt x="37" y="21"/>
                      <a:pt x="37" y="21"/>
                    </a:cubicBezTo>
                    <a:lnTo>
                      <a:pt x="31" y="25"/>
                    </a:lnTo>
                    <a:close/>
                    <a:moveTo>
                      <a:pt x="29" y="22"/>
                    </a:moveTo>
                    <a:cubicBezTo>
                      <a:pt x="53" y="7"/>
                      <a:pt x="53" y="7"/>
                      <a:pt x="53" y="7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1"/>
                      <a:pt x="46" y="0"/>
                      <a:pt x="44" y="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6" y="12"/>
                      <a:pt x="25" y="16"/>
                      <a:pt x="27" y="19"/>
                    </a:cubicBezTo>
                    <a:lnTo>
                      <a:pt x="29" y="22"/>
                    </a:lnTo>
                    <a:close/>
                    <a:moveTo>
                      <a:pt x="0" y="89"/>
                    </a:moveTo>
                    <a:cubicBezTo>
                      <a:pt x="66" y="89"/>
                      <a:pt x="66" y="89"/>
                      <a:pt x="66" y="89"/>
                    </a:cubicBezTo>
                    <a:cubicBezTo>
                      <a:pt x="66" y="84"/>
                      <a:pt x="66" y="84"/>
                      <a:pt x="66" y="84"/>
                    </a:cubicBezTo>
                    <a:cubicBezTo>
                      <a:pt x="0" y="84"/>
                      <a:pt x="0" y="84"/>
                      <a:pt x="0" y="84"/>
                    </a:cubicBez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28" name="Freeform 323"/>
              <p:cNvSpPr>
                <a:spLocks noEditPoints="1"/>
              </p:cNvSpPr>
              <p:nvPr/>
            </p:nvSpPr>
            <p:spPr bwMode="auto">
              <a:xfrm>
                <a:off x="4994276" y="2514600"/>
                <a:ext cx="530225" cy="527050"/>
              </a:xfrm>
              <a:custGeom>
                <a:avLst/>
                <a:gdLst>
                  <a:gd name="T0" fmla="*/ 83 w 167"/>
                  <a:gd name="T1" fmla="*/ 166 h 166"/>
                  <a:gd name="T2" fmla="*/ 0 w 167"/>
                  <a:gd name="T3" fmla="*/ 83 h 166"/>
                  <a:gd name="T4" fmla="*/ 83 w 167"/>
                  <a:gd name="T5" fmla="*/ 0 h 166"/>
                  <a:gd name="T6" fmla="*/ 167 w 167"/>
                  <a:gd name="T7" fmla="*/ 83 h 166"/>
                  <a:gd name="T8" fmla="*/ 83 w 167"/>
                  <a:gd name="T9" fmla="*/ 166 h 166"/>
                  <a:gd name="T10" fmla="*/ 83 w 167"/>
                  <a:gd name="T11" fmla="*/ 8 h 166"/>
                  <a:gd name="T12" fmla="*/ 8 w 167"/>
                  <a:gd name="T13" fmla="*/ 83 h 166"/>
                  <a:gd name="T14" fmla="*/ 83 w 167"/>
                  <a:gd name="T15" fmla="*/ 158 h 166"/>
                  <a:gd name="T16" fmla="*/ 159 w 167"/>
                  <a:gd name="T17" fmla="*/ 83 h 166"/>
                  <a:gd name="T18" fmla="*/ 83 w 167"/>
                  <a:gd name="T19" fmla="*/ 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6">
                    <a:moveTo>
                      <a:pt x="83" y="166"/>
                    </a:moveTo>
                    <a:cubicBezTo>
                      <a:pt x="37" y="166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7" y="37"/>
                      <a:pt x="167" y="83"/>
                    </a:cubicBezTo>
                    <a:cubicBezTo>
                      <a:pt x="167" y="129"/>
                      <a:pt x="129" y="166"/>
                      <a:pt x="83" y="166"/>
                    </a:cubicBezTo>
                    <a:close/>
                    <a:moveTo>
                      <a:pt x="83" y="8"/>
                    </a:moveTo>
                    <a:cubicBezTo>
                      <a:pt x="42" y="8"/>
                      <a:pt x="8" y="41"/>
                      <a:pt x="8" y="83"/>
                    </a:cubicBezTo>
                    <a:cubicBezTo>
                      <a:pt x="8" y="125"/>
                      <a:pt x="42" y="158"/>
                      <a:pt x="83" y="158"/>
                    </a:cubicBezTo>
                    <a:cubicBezTo>
                      <a:pt x="125" y="158"/>
                      <a:pt x="159" y="125"/>
                      <a:pt x="159" y="83"/>
                    </a:cubicBezTo>
                    <a:cubicBezTo>
                      <a:pt x="159" y="41"/>
                      <a:pt x="125" y="8"/>
                      <a:pt x="83" y="8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129" name="Group 72"/>
          <p:cNvGrpSpPr/>
          <p:nvPr/>
        </p:nvGrpSpPr>
        <p:grpSpPr>
          <a:xfrm>
            <a:off x="7017021" y="3364980"/>
            <a:ext cx="530156" cy="530156"/>
            <a:chOff x="5419726" y="3819525"/>
            <a:chExt cx="530225" cy="530225"/>
          </a:xfrm>
        </p:grpSpPr>
        <p:sp>
          <p:nvSpPr>
            <p:cNvPr id="130" name="Oval 324"/>
            <p:cNvSpPr>
              <a:spLocks noChangeArrowheads="1"/>
            </p:cNvSpPr>
            <p:nvPr/>
          </p:nvSpPr>
          <p:spPr bwMode="auto">
            <a:xfrm>
              <a:off x="5432426" y="3832225"/>
              <a:ext cx="504825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131" name="Group 74"/>
            <p:cNvGrpSpPr/>
            <p:nvPr/>
          </p:nvGrpSpPr>
          <p:grpSpPr>
            <a:xfrm>
              <a:off x="5419726" y="3819525"/>
              <a:ext cx="530225" cy="530225"/>
              <a:chOff x="5419726" y="3819525"/>
              <a:chExt cx="530225" cy="530225"/>
            </a:xfrm>
            <a:solidFill>
              <a:srgbClr val="B5B5B5"/>
            </a:solidFill>
          </p:grpSpPr>
          <p:sp>
            <p:nvSpPr>
              <p:cNvPr id="132" name="Freeform 311"/>
              <p:cNvSpPr>
                <a:spLocks noEditPoints="1"/>
              </p:cNvSpPr>
              <p:nvPr/>
            </p:nvSpPr>
            <p:spPr bwMode="auto">
              <a:xfrm>
                <a:off x="5575301" y="3949700"/>
                <a:ext cx="215900" cy="269875"/>
              </a:xfrm>
              <a:custGeom>
                <a:avLst/>
                <a:gdLst>
                  <a:gd name="T0" fmla="*/ 98 w 136"/>
                  <a:gd name="T1" fmla="*/ 28 h 170"/>
                  <a:gd name="T2" fmla="*/ 24 w 136"/>
                  <a:gd name="T3" fmla="*/ 28 h 170"/>
                  <a:gd name="T4" fmla="*/ 24 w 136"/>
                  <a:gd name="T5" fmla="*/ 38 h 170"/>
                  <a:gd name="T6" fmla="*/ 98 w 136"/>
                  <a:gd name="T7" fmla="*/ 38 h 170"/>
                  <a:gd name="T8" fmla="*/ 98 w 136"/>
                  <a:gd name="T9" fmla="*/ 28 h 170"/>
                  <a:gd name="T10" fmla="*/ 98 w 136"/>
                  <a:gd name="T11" fmla="*/ 48 h 170"/>
                  <a:gd name="T12" fmla="*/ 24 w 136"/>
                  <a:gd name="T13" fmla="*/ 48 h 170"/>
                  <a:gd name="T14" fmla="*/ 24 w 136"/>
                  <a:gd name="T15" fmla="*/ 58 h 170"/>
                  <a:gd name="T16" fmla="*/ 98 w 136"/>
                  <a:gd name="T17" fmla="*/ 58 h 170"/>
                  <a:gd name="T18" fmla="*/ 98 w 136"/>
                  <a:gd name="T19" fmla="*/ 48 h 170"/>
                  <a:gd name="T20" fmla="*/ 120 w 136"/>
                  <a:gd name="T21" fmla="*/ 14 h 170"/>
                  <a:gd name="T22" fmla="*/ 120 w 136"/>
                  <a:gd name="T23" fmla="*/ 0 h 170"/>
                  <a:gd name="T24" fmla="*/ 0 w 136"/>
                  <a:gd name="T25" fmla="*/ 0 h 170"/>
                  <a:gd name="T26" fmla="*/ 0 w 136"/>
                  <a:gd name="T27" fmla="*/ 154 h 170"/>
                  <a:gd name="T28" fmla="*/ 16 w 136"/>
                  <a:gd name="T29" fmla="*/ 154 h 170"/>
                  <a:gd name="T30" fmla="*/ 16 w 136"/>
                  <a:gd name="T31" fmla="*/ 170 h 170"/>
                  <a:gd name="T32" fmla="*/ 136 w 136"/>
                  <a:gd name="T33" fmla="*/ 170 h 170"/>
                  <a:gd name="T34" fmla="*/ 136 w 136"/>
                  <a:gd name="T35" fmla="*/ 14 h 170"/>
                  <a:gd name="T36" fmla="*/ 120 w 136"/>
                  <a:gd name="T37" fmla="*/ 14 h 170"/>
                  <a:gd name="T38" fmla="*/ 10 w 136"/>
                  <a:gd name="T39" fmla="*/ 146 h 170"/>
                  <a:gd name="T40" fmla="*/ 10 w 136"/>
                  <a:gd name="T41" fmla="*/ 8 h 170"/>
                  <a:gd name="T42" fmla="*/ 112 w 136"/>
                  <a:gd name="T43" fmla="*/ 8 h 170"/>
                  <a:gd name="T44" fmla="*/ 112 w 136"/>
                  <a:gd name="T45" fmla="*/ 110 h 170"/>
                  <a:gd name="T46" fmla="*/ 78 w 136"/>
                  <a:gd name="T47" fmla="*/ 110 h 170"/>
                  <a:gd name="T48" fmla="*/ 78 w 136"/>
                  <a:gd name="T49" fmla="*/ 146 h 170"/>
                  <a:gd name="T50" fmla="*/ 10 w 136"/>
                  <a:gd name="T51" fmla="*/ 146 h 170"/>
                  <a:gd name="T52" fmla="*/ 128 w 136"/>
                  <a:gd name="T53" fmla="*/ 162 h 170"/>
                  <a:gd name="T54" fmla="*/ 24 w 136"/>
                  <a:gd name="T55" fmla="*/ 162 h 170"/>
                  <a:gd name="T56" fmla="*/ 24 w 136"/>
                  <a:gd name="T57" fmla="*/ 154 h 170"/>
                  <a:gd name="T58" fmla="*/ 82 w 136"/>
                  <a:gd name="T59" fmla="*/ 154 h 170"/>
                  <a:gd name="T60" fmla="*/ 120 w 136"/>
                  <a:gd name="T61" fmla="*/ 114 h 170"/>
                  <a:gd name="T62" fmla="*/ 120 w 136"/>
                  <a:gd name="T63" fmla="*/ 22 h 170"/>
                  <a:gd name="T64" fmla="*/ 128 w 136"/>
                  <a:gd name="T65" fmla="*/ 22 h 170"/>
                  <a:gd name="T66" fmla="*/ 128 w 136"/>
                  <a:gd name="T67" fmla="*/ 162 h 170"/>
                  <a:gd name="T68" fmla="*/ 24 w 136"/>
                  <a:gd name="T69" fmla="*/ 100 h 170"/>
                  <a:gd name="T70" fmla="*/ 60 w 136"/>
                  <a:gd name="T71" fmla="*/ 100 h 170"/>
                  <a:gd name="T72" fmla="*/ 60 w 136"/>
                  <a:gd name="T73" fmla="*/ 90 h 170"/>
                  <a:gd name="T74" fmla="*/ 24 w 136"/>
                  <a:gd name="T75" fmla="*/ 90 h 170"/>
                  <a:gd name="T76" fmla="*/ 24 w 136"/>
                  <a:gd name="T77" fmla="*/ 100 h 170"/>
                  <a:gd name="T78" fmla="*/ 98 w 136"/>
                  <a:gd name="T79" fmla="*/ 68 h 170"/>
                  <a:gd name="T80" fmla="*/ 24 w 136"/>
                  <a:gd name="T81" fmla="*/ 68 h 170"/>
                  <a:gd name="T82" fmla="*/ 24 w 136"/>
                  <a:gd name="T83" fmla="*/ 80 h 170"/>
                  <a:gd name="T84" fmla="*/ 98 w 136"/>
                  <a:gd name="T85" fmla="*/ 80 h 170"/>
                  <a:gd name="T86" fmla="*/ 98 w 136"/>
                  <a:gd name="T87" fmla="*/ 6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6" h="170">
                    <a:moveTo>
                      <a:pt x="98" y="28"/>
                    </a:moveTo>
                    <a:lnTo>
                      <a:pt x="24" y="28"/>
                    </a:lnTo>
                    <a:lnTo>
                      <a:pt x="24" y="38"/>
                    </a:lnTo>
                    <a:lnTo>
                      <a:pt x="98" y="38"/>
                    </a:lnTo>
                    <a:lnTo>
                      <a:pt x="98" y="28"/>
                    </a:lnTo>
                    <a:close/>
                    <a:moveTo>
                      <a:pt x="98" y="48"/>
                    </a:moveTo>
                    <a:lnTo>
                      <a:pt x="24" y="48"/>
                    </a:lnTo>
                    <a:lnTo>
                      <a:pt x="24" y="58"/>
                    </a:lnTo>
                    <a:lnTo>
                      <a:pt x="98" y="58"/>
                    </a:lnTo>
                    <a:lnTo>
                      <a:pt x="98" y="48"/>
                    </a:lnTo>
                    <a:close/>
                    <a:moveTo>
                      <a:pt x="120" y="14"/>
                    </a:moveTo>
                    <a:lnTo>
                      <a:pt x="120" y="0"/>
                    </a:lnTo>
                    <a:lnTo>
                      <a:pt x="0" y="0"/>
                    </a:lnTo>
                    <a:lnTo>
                      <a:pt x="0" y="154"/>
                    </a:lnTo>
                    <a:lnTo>
                      <a:pt x="16" y="154"/>
                    </a:lnTo>
                    <a:lnTo>
                      <a:pt x="16" y="170"/>
                    </a:lnTo>
                    <a:lnTo>
                      <a:pt x="136" y="170"/>
                    </a:lnTo>
                    <a:lnTo>
                      <a:pt x="136" y="14"/>
                    </a:lnTo>
                    <a:lnTo>
                      <a:pt x="120" y="14"/>
                    </a:lnTo>
                    <a:close/>
                    <a:moveTo>
                      <a:pt x="10" y="146"/>
                    </a:moveTo>
                    <a:lnTo>
                      <a:pt x="10" y="8"/>
                    </a:lnTo>
                    <a:lnTo>
                      <a:pt x="112" y="8"/>
                    </a:lnTo>
                    <a:lnTo>
                      <a:pt x="112" y="110"/>
                    </a:lnTo>
                    <a:lnTo>
                      <a:pt x="78" y="110"/>
                    </a:lnTo>
                    <a:lnTo>
                      <a:pt x="78" y="146"/>
                    </a:lnTo>
                    <a:lnTo>
                      <a:pt x="10" y="146"/>
                    </a:lnTo>
                    <a:close/>
                    <a:moveTo>
                      <a:pt x="128" y="162"/>
                    </a:moveTo>
                    <a:lnTo>
                      <a:pt x="24" y="162"/>
                    </a:lnTo>
                    <a:lnTo>
                      <a:pt x="24" y="154"/>
                    </a:lnTo>
                    <a:lnTo>
                      <a:pt x="82" y="154"/>
                    </a:lnTo>
                    <a:lnTo>
                      <a:pt x="120" y="114"/>
                    </a:lnTo>
                    <a:lnTo>
                      <a:pt x="120" y="22"/>
                    </a:lnTo>
                    <a:lnTo>
                      <a:pt x="128" y="22"/>
                    </a:lnTo>
                    <a:lnTo>
                      <a:pt x="128" y="162"/>
                    </a:lnTo>
                    <a:close/>
                    <a:moveTo>
                      <a:pt x="24" y="100"/>
                    </a:moveTo>
                    <a:lnTo>
                      <a:pt x="60" y="100"/>
                    </a:lnTo>
                    <a:lnTo>
                      <a:pt x="60" y="90"/>
                    </a:lnTo>
                    <a:lnTo>
                      <a:pt x="24" y="90"/>
                    </a:lnTo>
                    <a:lnTo>
                      <a:pt x="24" y="100"/>
                    </a:lnTo>
                    <a:close/>
                    <a:moveTo>
                      <a:pt x="98" y="68"/>
                    </a:moveTo>
                    <a:lnTo>
                      <a:pt x="24" y="68"/>
                    </a:lnTo>
                    <a:lnTo>
                      <a:pt x="24" y="80"/>
                    </a:lnTo>
                    <a:lnTo>
                      <a:pt x="98" y="80"/>
                    </a:lnTo>
                    <a:lnTo>
                      <a:pt x="98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33" name="Freeform 325"/>
              <p:cNvSpPr>
                <a:spLocks noEditPoints="1"/>
              </p:cNvSpPr>
              <p:nvPr/>
            </p:nvSpPr>
            <p:spPr bwMode="auto">
              <a:xfrm>
                <a:off x="5419726" y="3819525"/>
                <a:ext cx="530225" cy="530225"/>
              </a:xfrm>
              <a:custGeom>
                <a:avLst/>
                <a:gdLst>
                  <a:gd name="T0" fmla="*/ 83 w 167"/>
                  <a:gd name="T1" fmla="*/ 167 h 167"/>
                  <a:gd name="T2" fmla="*/ 0 w 167"/>
                  <a:gd name="T3" fmla="*/ 84 h 167"/>
                  <a:gd name="T4" fmla="*/ 83 w 167"/>
                  <a:gd name="T5" fmla="*/ 0 h 167"/>
                  <a:gd name="T6" fmla="*/ 167 w 167"/>
                  <a:gd name="T7" fmla="*/ 84 h 167"/>
                  <a:gd name="T8" fmla="*/ 83 w 167"/>
                  <a:gd name="T9" fmla="*/ 167 h 167"/>
                  <a:gd name="T10" fmla="*/ 83 w 167"/>
                  <a:gd name="T11" fmla="*/ 8 h 167"/>
                  <a:gd name="T12" fmla="*/ 8 w 167"/>
                  <a:gd name="T13" fmla="*/ 84 h 167"/>
                  <a:gd name="T14" fmla="*/ 83 w 167"/>
                  <a:gd name="T15" fmla="*/ 159 h 167"/>
                  <a:gd name="T16" fmla="*/ 159 w 167"/>
                  <a:gd name="T17" fmla="*/ 84 h 167"/>
                  <a:gd name="T18" fmla="*/ 83 w 167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7">
                    <a:moveTo>
                      <a:pt x="83" y="167"/>
                    </a:moveTo>
                    <a:cubicBezTo>
                      <a:pt x="37" y="167"/>
                      <a:pt x="0" y="130"/>
                      <a:pt x="0" y="84"/>
                    </a:cubicBezTo>
                    <a:cubicBezTo>
                      <a:pt x="0" y="38"/>
                      <a:pt x="37" y="0"/>
                      <a:pt x="83" y="0"/>
                    </a:cubicBezTo>
                    <a:cubicBezTo>
                      <a:pt x="129" y="0"/>
                      <a:pt x="167" y="38"/>
                      <a:pt x="167" y="84"/>
                    </a:cubicBezTo>
                    <a:cubicBezTo>
                      <a:pt x="167" y="130"/>
                      <a:pt x="129" y="167"/>
                      <a:pt x="83" y="167"/>
                    </a:cubicBezTo>
                    <a:close/>
                    <a:moveTo>
                      <a:pt x="83" y="8"/>
                    </a:moveTo>
                    <a:cubicBezTo>
                      <a:pt x="42" y="8"/>
                      <a:pt x="8" y="42"/>
                      <a:pt x="8" y="84"/>
                    </a:cubicBezTo>
                    <a:cubicBezTo>
                      <a:pt x="8" y="125"/>
                      <a:pt x="42" y="159"/>
                      <a:pt x="83" y="159"/>
                    </a:cubicBezTo>
                    <a:cubicBezTo>
                      <a:pt x="125" y="159"/>
                      <a:pt x="159" y="125"/>
                      <a:pt x="159" y="84"/>
                    </a:cubicBezTo>
                    <a:cubicBezTo>
                      <a:pt x="159" y="42"/>
                      <a:pt x="125" y="8"/>
                      <a:pt x="8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sp>
        <p:nvSpPr>
          <p:cNvPr id="86" name="文本框 85"/>
          <p:cNvSpPr txBox="1"/>
          <p:nvPr/>
        </p:nvSpPr>
        <p:spPr>
          <a:xfrm>
            <a:off x="2834495" y="546882"/>
            <a:ext cx="7169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利用机器学习模型进行股价崩盘预测</a:t>
            </a:r>
            <a:endParaRPr lang="zh-CN" altLang="zh-CN" sz="2000" b="1" dirty="0">
              <a:solidFill>
                <a:srgbClr val="C0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74E00A7-D8DC-4EA7-92E8-6690361AF25E}"/>
              </a:ext>
            </a:extLst>
          </p:cNvPr>
          <p:cNvSpPr txBox="1"/>
          <p:nvPr/>
        </p:nvSpPr>
        <p:spPr>
          <a:xfrm>
            <a:off x="1401406" y="135071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BP</a:t>
            </a:r>
            <a:r>
              <a:rPr lang="zh-CN" altLang="en-US" dirty="0"/>
              <a:t>神经网络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37C8024-F2CB-4653-AC8D-89FDDC951691}"/>
              </a:ext>
            </a:extLst>
          </p:cNvPr>
          <p:cNvSpPr txBox="1"/>
          <p:nvPr/>
        </p:nvSpPr>
        <p:spPr>
          <a:xfrm>
            <a:off x="1548882" y="344539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SVR</a:t>
            </a:r>
            <a:r>
              <a:rPr lang="zh-CN" altLang="en-US" dirty="0"/>
              <a:t>模型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BDE0764-7B51-440F-A5FA-433EFFD686B9}"/>
              </a:ext>
            </a:extLst>
          </p:cNvPr>
          <p:cNvSpPr txBox="1"/>
          <p:nvPr/>
        </p:nvSpPr>
        <p:spPr>
          <a:xfrm>
            <a:off x="9735781" y="1315519"/>
            <a:ext cx="145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CART</a:t>
            </a:r>
            <a:r>
              <a:rPr lang="zh-CN" altLang="en-US" dirty="0"/>
              <a:t>模型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3BCF813-52E3-4E1A-8E3D-D5F99964BD13}"/>
              </a:ext>
            </a:extLst>
          </p:cNvPr>
          <p:cNvSpPr txBox="1"/>
          <p:nvPr/>
        </p:nvSpPr>
        <p:spPr>
          <a:xfrm>
            <a:off x="9832512" y="36064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随机森林模型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83B9DA-AF66-4B4D-B6E6-7D596D7655D1}"/>
              </a:ext>
            </a:extLst>
          </p:cNvPr>
          <p:cNvSpPr txBox="1"/>
          <p:nvPr/>
        </p:nvSpPr>
        <p:spPr>
          <a:xfrm>
            <a:off x="5275120" y="5549094"/>
            <a:ext cx="236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实验结果 对比分析</a:t>
            </a:r>
          </a:p>
        </p:txBody>
      </p:sp>
    </p:spTree>
    <p:extLst>
      <p:ext uri="{BB962C8B-B14F-4D97-AF65-F5344CB8AC3E}">
        <p14:creationId xmlns:p14="http://schemas.microsoft.com/office/powerpoint/2010/main" val="287899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85930" y="0"/>
            <a:ext cx="3315210" cy="6858000"/>
            <a:chOff x="2501011" y="330200"/>
            <a:chExt cx="4125595" cy="8534401"/>
          </a:xfrm>
        </p:grpSpPr>
        <p:sp>
          <p:nvSpPr>
            <p:cNvPr id="3" name="等腰三角形 2"/>
            <p:cNvSpPr/>
            <p:nvPr/>
          </p:nvSpPr>
          <p:spPr>
            <a:xfrm>
              <a:off x="3327908" y="330200"/>
              <a:ext cx="1649984" cy="1422400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flipV="1">
              <a:off x="3327908" y="1752600"/>
              <a:ext cx="1649984" cy="1422400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flipV="1">
              <a:off x="2501011" y="330200"/>
              <a:ext cx="1649984" cy="1422400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4151630" y="1752600"/>
              <a:ext cx="1649984" cy="1422400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flipV="1">
              <a:off x="4152900" y="3175000"/>
              <a:ext cx="1649984" cy="1422400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4976622" y="3175000"/>
              <a:ext cx="1649984" cy="1422400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flipV="1">
              <a:off x="4976622" y="4597400"/>
              <a:ext cx="1649984" cy="1422400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150995" y="4597400"/>
              <a:ext cx="1649984" cy="1422400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flipV="1">
              <a:off x="4150995" y="6019800"/>
              <a:ext cx="1649984" cy="142240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3324098" y="6019800"/>
              <a:ext cx="1649984" cy="142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3327907" y="7442200"/>
              <a:ext cx="1649984" cy="1422401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2501011" y="7442200"/>
              <a:ext cx="1649984" cy="142240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820914" y="3013502"/>
            <a:ext cx="3768205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sz="4800" b="1" i="1" dirty="0">
                <a:solidFill>
                  <a:srgbClr val="FF3737"/>
                </a:solidFill>
                <a:latin typeface="Century Gothic" panose="020B0502020202020204" pitchFamily="34" charset="0"/>
              </a:rPr>
              <a:t>CONTENT</a:t>
            </a:r>
            <a:endParaRPr lang="zh-CN" altLang="en-US" sz="4800" b="1" i="1" dirty="0">
              <a:solidFill>
                <a:srgbClr val="FF3737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63059" y="1143000"/>
            <a:ext cx="4336910" cy="707886"/>
            <a:chOff x="1278972" y="1858813"/>
            <a:chExt cx="4336910" cy="707886"/>
          </a:xfrm>
        </p:grpSpPr>
        <p:grpSp>
          <p:nvGrpSpPr>
            <p:cNvPr id="18" name="组合 17"/>
            <p:cNvGrpSpPr/>
            <p:nvPr/>
          </p:nvGrpSpPr>
          <p:grpSpPr>
            <a:xfrm>
              <a:off x="1278972" y="1858813"/>
              <a:ext cx="4336910" cy="707886"/>
              <a:chOff x="1591029" y="1914842"/>
              <a:chExt cx="4336910" cy="707886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2203402" y="1914842"/>
                <a:ext cx="372453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4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方正兰亭中黑_GBK" panose="02000000000000000000" pitchFamily="2" charset="-122"/>
                  </a:rPr>
                  <a:t>文献综述</a:t>
                </a:r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414141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1323339" y="2028090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1</a:t>
              </a:r>
              <a:endParaRPr lang="zh-CN" altLang="en-US" i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407426" y="2335706"/>
            <a:ext cx="4436456" cy="707886"/>
            <a:chOff x="1278972" y="1860782"/>
            <a:chExt cx="4436456" cy="707886"/>
          </a:xfrm>
        </p:grpSpPr>
        <p:grpSp>
          <p:nvGrpSpPr>
            <p:cNvPr id="49" name="组合 48"/>
            <p:cNvGrpSpPr/>
            <p:nvPr/>
          </p:nvGrpSpPr>
          <p:grpSpPr>
            <a:xfrm>
              <a:off x="1278972" y="1860782"/>
              <a:ext cx="4436456" cy="707886"/>
              <a:chOff x="1591029" y="1916811"/>
              <a:chExt cx="4436456" cy="707886"/>
            </a:xfrm>
          </p:grpSpPr>
          <p:sp>
            <p:nvSpPr>
              <p:cNvPr id="51" name="文本框 50"/>
              <p:cNvSpPr txBox="1"/>
              <p:nvPr/>
            </p:nvSpPr>
            <p:spPr>
              <a:xfrm>
                <a:off x="2203400" y="1916811"/>
                <a:ext cx="3824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4000" b="1" dirty="0">
                    <a:solidFill>
                      <a:schemeClr val="accent2"/>
                    </a:solidFill>
                    <a:latin typeface="微软雅黑" panose="020B0503020204020204" pitchFamily="34" charset="-122"/>
                  </a:rPr>
                  <a:t>实验数据</a:t>
                </a:r>
              </a:p>
            </p:txBody>
          </p:sp>
          <p:sp>
            <p:nvSpPr>
              <p:cNvPr id="52" name="圆角矩形 34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414141"/>
                  </a:solidFill>
                </a:endParaRPr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1323338" y="2028090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2</a:t>
              </a:r>
              <a:endParaRPr lang="zh-CN" altLang="en-US" i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A5852C8-D394-472C-A643-2E334BCD09DA}"/>
              </a:ext>
            </a:extLst>
          </p:cNvPr>
          <p:cNvGrpSpPr/>
          <p:nvPr/>
        </p:nvGrpSpPr>
        <p:grpSpPr>
          <a:xfrm>
            <a:off x="6407426" y="3556187"/>
            <a:ext cx="4436457" cy="707886"/>
            <a:chOff x="1278972" y="1817281"/>
            <a:chExt cx="4436457" cy="707886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F298284F-18A1-4A26-BB3C-E97DF7041A74}"/>
                </a:ext>
              </a:extLst>
            </p:cNvPr>
            <p:cNvGrpSpPr/>
            <p:nvPr/>
          </p:nvGrpSpPr>
          <p:grpSpPr>
            <a:xfrm>
              <a:off x="1278972" y="1817281"/>
              <a:ext cx="4436457" cy="707886"/>
              <a:chOff x="1591029" y="1873310"/>
              <a:chExt cx="4436457" cy="707886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577CD76-7AF0-4D20-B08B-349BE7CC150F}"/>
                  </a:ext>
                </a:extLst>
              </p:cNvPr>
              <p:cNvSpPr txBox="1"/>
              <p:nvPr/>
            </p:nvSpPr>
            <p:spPr>
              <a:xfrm>
                <a:off x="2203401" y="1873310"/>
                <a:ext cx="3824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4000" b="1" dirty="0">
                    <a:solidFill>
                      <a:schemeClr val="accent2"/>
                    </a:solidFill>
                    <a:latin typeface="微软雅黑" panose="020B0503020204020204" pitchFamily="34" charset="-122"/>
                  </a:rPr>
                  <a:t>实证分析</a:t>
                </a:r>
              </a:p>
            </p:txBody>
          </p:sp>
          <p:sp>
            <p:nvSpPr>
              <p:cNvPr id="38" name="圆角矩形 34">
                <a:extLst>
                  <a:ext uri="{FF2B5EF4-FFF2-40B4-BE49-F238E27FC236}">
                    <a16:creationId xmlns:a16="http://schemas.microsoft.com/office/drawing/2014/main" id="{3B9DE61F-7A7C-4EF4-8970-D538CDD2C179}"/>
                  </a:ext>
                </a:extLst>
              </p:cNvPr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414141"/>
                  </a:solidFill>
                </a:endParaRPr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E543A84-8EA0-479C-9D3F-55EC43228133}"/>
                </a:ext>
              </a:extLst>
            </p:cNvPr>
            <p:cNvSpPr txBox="1"/>
            <p:nvPr/>
          </p:nvSpPr>
          <p:spPr>
            <a:xfrm>
              <a:off x="1323338" y="2028090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3</a:t>
              </a:r>
              <a:endParaRPr lang="zh-CN" altLang="en-US" i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ADAFAF5-2C5A-4C14-B766-385A37CBD2A0}"/>
              </a:ext>
            </a:extLst>
          </p:cNvPr>
          <p:cNvGrpSpPr/>
          <p:nvPr/>
        </p:nvGrpSpPr>
        <p:grpSpPr>
          <a:xfrm>
            <a:off x="6407426" y="4776668"/>
            <a:ext cx="4436457" cy="707886"/>
            <a:chOff x="1278972" y="1817281"/>
            <a:chExt cx="4436457" cy="707886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B9C43BC-4DF2-427A-AC11-D9016049C7B5}"/>
                </a:ext>
              </a:extLst>
            </p:cNvPr>
            <p:cNvGrpSpPr/>
            <p:nvPr/>
          </p:nvGrpSpPr>
          <p:grpSpPr>
            <a:xfrm>
              <a:off x="1278972" y="1817281"/>
              <a:ext cx="4436457" cy="707886"/>
              <a:chOff x="1591029" y="1873310"/>
              <a:chExt cx="4436457" cy="707886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87FCA44-1C5D-4EAC-9433-1ED98AC6FA35}"/>
                  </a:ext>
                </a:extLst>
              </p:cNvPr>
              <p:cNvSpPr txBox="1"/>
              <p:nvPr/>
            </p:nvSpPr>
            <p:spPr>
              <a:xfrm>
                <a:off x="2203401" y="1873310"/>
                <a:ext cx="3824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4000" b="1" dirty="0">
                    <a:solidFill>
                      <a:schemeClr val="accent2"/>
                    </a:solidFill>
                    <a:latin typeface="微软雅黑" panose="020B0503020204020204" pitchFamily="34" charset="-122"/>
                  </a:rPr>
                  <a:t>实验结果</a:t>
                </a:r>
              </a:p>
            </p:txBody>
          </p:sp>
          <p:sp>
            <p:nvSpPr>
              <p:cNvPr id="45" name="圆角矩形 34">
                <a:extLst>
                  <a:ext uri="{FF2B5EF4-FFF2-40B4-BE49-F238E27FC236}">
                    <a16:creationId xmlns:a16="http://schemas.microsoft.com/office/drawing/2014/main" id="{C2A6F0A7-20BA-42DF-A21E-CF37C3D6CD69}"/>
                  </a:ext>
                </a:extLst>
              </p:cNvPr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414141"/>
                  </a:solidFill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95F74E8-C989-4DE3-9BB2-1DAF5077CF5D}"/>
                </a:ext>
              </a:extLst>
            </p:cNvPr>
            <p:cNvSpPr txBox="1"/>
            <p:nvPr/>
          </p:nvSpPr>
          <p:spPr>
            <a:xfrm>
              <a:off x="1323338" y="2028090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4</a:t>
              </a:r>
              <a:endParaRPr lang="zh-CN" altLang="en-US" i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73499B-8D61-4542-9541-EF633947D0B0}"/>
              </a:ext>
            </a:extLst>
          </p:cNvPr>
          <p:cNvSpPr txBox="1"/>
          <p:nvPr/>
        </p:nvSpPr>
        <p:spPr>
          <a:xfrm>
            <a:off x="4653280" y="37592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研究结论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F59B5A-F390-4F6F-98FE-7073FB300338}"/>
              </a:ext>
            </a:extLst>
          </p:cNvPr>
          <p:cNvSpPr txBox="1"/>
          <p:nvPr/>
        </p:nvSpPr>
        <p:spPr>
          <a:xfrm>
            <a:off x="1675559" y="1940560"/>
            <a:ext cx="884088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减持指标可以用于预测股价崩盘风险。</a:t>
            </a:r>
            <a:endParaRPr lang="en-US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非线性模型，可挖掘属性之间的更多关系，自动化程度高，适用于大数据集。</a:t>
            </a:r>
            <a:endParaRPr lang="en-US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1800" kern="100" dirty="0">
              <a:effectLst/>
              <a:latin typeface="Calibri" panose="020F0502020204030204" pitchFamily="34" charset="0"/>
              <a:ea typeface="Songti SC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相同模型对于不同特征的表现不同，对于选择模型需要考虑到数据集的特征属性。</a:t>
            </a:r>
            <a:endParaRPr lang="zh-CN" altLang="zh-CN" sz="1800" kern="100" dirty="0">
              <a:effectLst/>
              <a:latin typeface="Calibri" panose="020F0502020204030204" pitchFamily="34" charset="0"/>
              <a:ea typeface="Songti SC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神经网络模型更适用于实际中的预测股价崩盘。</a:t>
            </a:r>
            <a:endParaRPr lang="zh-CN" altLang="zh-CN" sz="1800" kern="100" dirty="0">
              <a:effectLst/>
              <a:latin typeface="Calibri" panose="020F0502020204030204" pitchFamily="34" charset="0"/>
              <a:ea typeface="Songti SC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1800" kern="100" dirty="0">
              <a:effectLst/>
              <a:latin typeface="Calibri" panose="020F0502020204030204" pitchFamily="34" charset="0"/>
              <a:ea typeface="Songti SC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817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占位符 2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5352084" y="0"/>
            <a:ext cx="6839917" cy="6858000"/>
          </a:xfrm>
          <a:custGeom>
            <a:avLst/>
            <a:gdLst>
              <a:gd name="connsiteX0" fmla="*/ 1330366 w 6839917"/>
              <a:gd name="connsiteY0" fmla="*/ 0 h 6873204"/>
              <a:gd name="connsiteX1" fmla="*/ 6839917 w 6839917"/>
              <a:gd name="connsiteY1" fmla="*/ 0 h 6873204"/>
              <a:gd name="connsiteX2" fmla="*/ 6839917 w 6839917"/>
              <a:gd name="connsiteY2" fmla="*/ 6873204 h 6873204"/>
              <a:gd name="connsiteX3" fmla="*/ 0 w 6839917"/>
              <a:gd name="connsiteY3" fmla="*/ 6873204 h 6873204"/>
              <a:gd name="connsiteX4" fmla="*/ 1982167 w 6839917"/>
              <a:gd name="connsiteY4" fmla="*/ 3453730 h 6873204"/>
              <a:gd name="connsiteX5" fmla="*/ 648667 w 6839917"/>
              <a:gd name="connsiteY5" fmla="*/ 1139155 h 687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39917" h="6873204">
                <a:moveTo>
                  <a:pt x="1330366" y="0"/>
                </a:moveTo>
                <a:lnTo>
                  <a:pt x="6839917" y="0"/>
                </a:lnTo>
                <a:lnTo>
                  <a:pt x="6839917" y="6873204"/>
                </a:lnTo>
                <a:lnTo>
                  <a:pt x="0" y="6873204"/>
                </a:lnTo>
                <a:lnTo>
                  <a:pt x="1982167" y="3453730"/>
                </a:lnTo>
                <a:lnTo>
                  <a:pt x="648667" y="1139155"/>
                </a:lnTo>
                <a:close/>
              </a:path>
            </a:pathLst>
          </a:custGeom>
        </p:spPr>
      </p:pic>
      <p:sp>
        <p:nvSpPr>
          <p:cNvPr id="2" name="等腰三角形 1"/>
          <p:cNvSpPr/>
          <p:nvPr/>
        </p:nvSpPr>
        <p:spPr>
          <a:xfrm>
            <a:off x="5984101" y="0"/>
            <a:ext cx="1325880" cy="1143000"/>
          </a:xfrm>
          <a:prstGeom prst="triangle">
            <a:avLst/>
          </a:pr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flipV="1">
            <a:off x="5984101" y="1143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flipV="1">
            <a:off x="6647041" y="0"/>
            <a:ext cx="1325880" cy="1143000"/>
          </a:xfrm>
          <a:prstGeom prst="triangle">
            <a:avLst/>
          </a:prstGeom>
          <a:solidFill>
            <a:srgbClr val="EB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6646020" y="1143000"/>
            <a:ext cx="1325880" cy="1143000"/>
          </a:xfrm>
          <a:prstGeom prst="triangle">
            <a:avLst/>
          </a:prstGeom>
          <a:solidFill>
            <a:srgbClr val="ED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6647041" y="2286000"/>
            <a:ext cx="1325880" cy="1143000"/>
          </a:xfrm>
          <a:prstGeom prst="triangle">
            <a:avLst/>
          </a:prstGeom>
          <a:solidFill>
            <a:srgbClr val="EB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7308960" y="2286000"/>
            <a:ext cx="1325880" cy="1143000"/>
          </a:xfrm>
          <a:prstGeom prst="triangle">
            <a:avLst/>
          </a:pr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971900" y="2286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flipV="1">
            <a:off x="7308960" y="3429000"/>
            <a:ext cx="1325880" cy="1143000"/>
          </a:xfrm>
          <a:prstGeom prst="triangle">
            <a:avLst/>
          </a:prstGeom>
          <a:solidFill>
            <a:srgbClr val="ED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6645510" y="3429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flipV="1">
            <a:off x="6645510" y="4571999"/>
            <a:ext cx="1325880" cy="1143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5981039" y="4571999"/>
            <a:ext cx="1325880" cy="1143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flipV="1">
            <a:off x="5984100" y="5714999"/>
            <a:ext cx="1325880" cy="114300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5319630" y="5714999"/>
            <a:ext cx="1325880" cy="11430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55186" y="2697281"/>
            <a:ext cx="5214563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</a:rPr>
              <a:t>感谢您的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</a:rPr>
              <a:t>观看指导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云形 24">
            <a:extLst>
              <a:ext uri="{FF2B5EF4-FFF2-40B4-BE49-F238E27FC236}">
                <a16:creationId xmlns:a16="http://schemas.microsoft.com/office/drawing/2014/main" id="{5073F06E-2525-447A-A16D-22AE0D493228}"/>
              </a:ext>
            </a:extLst>
          </p:cNvPr>
          <p:cNvSpPr/>
          <p:nvPr/>
        </p:nvSpPr>
        <p:spPr>
          <a:xfrm>
            <a:off x="3048037" y="1032281"/>
            <a:ext cx="1312433" cy="104628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69BCAD6-C797-4EDF-835C-62F9CE64AAB0}"/>
              </a:ext>
            </a:extLst>
          </p:cNvPr>
          <p:cNvSpPr/>
          <p:nvPr/>
        </p:nvSpPr>
        <p:spPr>
          <a:xfrm>
            <a:off x="1244338" y="1234911"/>
            <a:ext cx="179109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AD82C40-0A7B-40CD-8EA5-48DAC7B3FE3B}"/>
              </a:ext>
            </a:extLst>
          </p:cNvPr>
          <p:cNvSpPr/>
          <p:nvPr/>
        </p:nvSpPr>
        <p:spPr>
          <a:xfrm>
            <a:off x="1244338" y="2023620"/>
            <a:ext cx="179109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7C632A9-6CEE-43C7-BF07-2B5DF94DAAED}"/>
              </a:ext>
            </a:extLst>
          </p:cNvPr>
          <p:cNvSpPr/>
          <p:nvPr/>
        </p:nvSpPr>
        <p:spPr>
          <a:xfrm>
            <a:off x="1244338" y="2812329"/>
            <a:ext cx="179109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98ADB36-2B56-4B02-AE95-5860F6BAA193}"/>
              </a:ext>
            </a:extLst>
          </p:cNvPr>
          <p:cNvSpPr/>
          <p:nvPr/>
        </p:nvSpPr>
        <p:spPr>
          <a:xfrm>
            <a:off x="1244338" y="3687454"/>
            <a:ext cx="179109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281CBF5-8090-4E06-AEA9-1A4B826D12DD}"/>
              </a:ext>
            </a:extLst>
          </p:cNvPr>
          <p:cNvSpPr/>
          <p:nvPr/>
        </p:nvSpPr>
        <p:spPr>
          <a:xfrm>
            <a:off x="1244337" y="4473024"/>
            <a:ext cx="179109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BD0172F-7010-47AF-A1F0-E8B7A2E1C7C5}"/>
              </a:ext>
            </a:extLst>
          </p:cNvPr>
          <p:cNvSpPr/>
          <p:nvPr/>
        </p:nvSpPr>
        <p:spPr>
          <a:xfrm>
            <a:off x="5916891" y="1234911"/>
            <a:ext cx="179109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2D7F61C-9499-4AB2-B1C2-4A399F6F4C3D}"/>
              </a:ext>
            </a:extLst>
          </p:cNvPr>
          <p:cNvSpPr/>
          <p:nvPr/>
        </p:nvSpPr>
        <p:spPr>
          <a:xfrm>
            <a:off x="5916891" y="2023620"/>
            <a:ext cx="179109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3FFE957-2E36-48A8-86A4-9C3200F56F66}"/>
              </a:ext>
            </a:extLst>
          </p:cNvPr>
          <p:cNvSpPr/>
          <p:nvPr/>
        </p:nvSpPr>
        <p:spPr>
          <a:xfrm>
            <a:off x="5916891" y="2812329"/>
            <a:ext cx="179109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C26AEB4-6C44-4859-8EA0-A0D2FF7D2884}"/>
              </a:ext>
            </a:extLst>
          </p:cNvPr>
          <p:cNvSpPr/>
          <p:nvPr/>
        </p:nvSpPr>
        <p:spPr>
          <a:xfrm>
            <a:off x="5916891" y="3687454"/>
            <a:ext cx="179109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1CBCC7A-192A-4F47-8AB5-4F48184178B2}"/>
              </a:ext>
            </a:extLst>
          </p:cNvPr>
          <p:cNvSpPr/>
          <p:nvPr/>
        </p:nvSpPr>
        <p:spPr>
          <a:xfrm>
            <a:off x="5916890" y="4473024"/>
            <a:ext cx="179109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AEFAAD-847E-4367-9D9F-1EE53239DC91}"/>
              </a:ext>
            </a:extLst>
          </p:cNvPr>
          <p:cNvSpPr/>
          <p:nvPr/>
        </p:nvSpPr>
        <p:spPr>
          <a:xfrm>
            <a:off x="3665456" y="3518555"/>
            <a:ext cx="94268" cy="9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5A9CE0-E4AE-4E91-830C-86CEF16A213E}"/>
              </a:ext>
            </a:extLst>
          </p:cNvPr>
          <p:cNvSpPr/>
          <p:nvPr/>
        </p:nvSpPr>
        <p:spPr>
          <a:xfrm>
            <a:off x="3623035" y="1230197"/>
            <a:ext cx="94268" cy="9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2FB323-91A6-4516-8C88-939D1568B48A}"/>
              </a:ext>
            </a:extLst>
          </p:cNvPr>
          <p:cNvSpPr/>
          <p:nvPr/>
        </p:nvSpPr>
        <p:spPr>
          <a:xfrm>
            <a:off x="3665456" y="3334732"/>
            <a:ext cx="94268" cy="9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3C3F9A-3709-4A5A-A091-51B929B8619F}"/>
              </a:ext>
            </a:extLst>
          </p:cNvPr>
          <p:cNvSpPr/>
          <p:nvPr/>
        </p:nvSpPr>
        <p:spPr>
          <a:xfrm>
            <a:off x="3618322" y="1696824"/>
            <a:ext cx="94268" cy="9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7CF6DB6-7947-4B5E-8A45-9FC1174C74EF}"/>
              </a:ext>
            </a:extLst>
          </p:cNvPr>
          <p:cNvSpPr/>
          <p:nvPr/>
        </p:nvSpPr>
        <p:spPr>
          <a:xfrm>
            <a:off x="3623035" y="1461154"/>
            <a:ext cx="94268" cy="9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6F05722-E514-4653-8F39-7791635AA02C}"/>
              </a:ext>
            </a:extLst>
          </p:cNvPr>
          <p:cNvSpPr/>
          <p:nvPr/>
        </p:nvSpPr>
        <p:spPr>
          <a:xfrm>
            <a:off x="3663885" y="4604999"/>
            <a:ext cx="94268" cy="9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924679D-A6D9-4CF1-AA41-1EDA0C63D251}"/>
              </a:ext>
            </a:extLst>
          </p:cNvPr>
          <p:cNvCxnSpPr>
            <a:stCxn id="3" idx="6"/>
            <a:endCxn id="14" idx="3"/>
          </p:cNvCxnSpPr>
          <p:nvPr/>
        </p:nvCxnSpPr>
        <p:spPr>
          <a:xfrm flipV="1">
            <a:off x="1423447" y="1277331"/>
            <a:ext cx="2293856" cy="4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F096D32-329E-49C6-9189-B78B21C461FC}"/>
              </a:ext>
            </a:extLst>
          </p:cNvPr>
          <p:cNvCxnSpPr>
            <a:stCxn id="14" idx="3"/>
            <a:endCxn id="8" idx="2"/>
          </p:cNvCxnSpPr>
          <p:nvPr/>
        </p:nvCxnSpPr>
        <p:spPr>
          <a:xfrm>
            <a:off x="3717303" y="1277331"/>
            <a:ext cx="2199588" cy="4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33A510B-2442-4CBE-9370-324E97EE1B70}"/>
              </a:ext>
            </a:extLst>
          </p:cNvPr>
          <p:cNvCxnSpPr>
            <a:stCxn id="3" idx="6"/>
            <a:endCxn id="17" idx="3"/>
          </p:cNvCxnSpPr>
          <p:nvPr/>
        </p:nvCxnSpPr>
        <p:spPr>
          <a:xfrm>
            <a:off x="1423447" y="1324466"/>
            <a:ext cx="2293856" cy="183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04CFF94-3865-4314-BEA6-F04C33128E56}"/>
              </a:ext>
            </a:extLst>
          </p:cNvPr>
          <p:cNvCxnSpPr>
            <a:stCxn id="3" idx="6"/>
            <a:endCxn id="16" idx="1"/>
          </p:cNvCxnSpPr>
          <p:nvPr/>
        </p:nvCxnSpPr>
        <p:spPr>
          <a:xfrm>
            <a:off x="1423447" y="1324466"/>
            <a:ext cx="2194875" cy="419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0307968-ABF8-463C-91CC-B27759748357}"/>
              </a:ext>
            </a:extLst>
          </p:cNvPr>
          <p:cNvCxnSpPr>
            <a:stCxn id="16" idx="3"/>
            <a:endCxn id="9" idx="2"/>
          </p:cNvCxnSpPr>
          <p:nvPr/>
        </p:nvCxnSpPr>
        <p:spPr>
          <a:xfrm>
            <a:off x="3712590" y="1743958"/>
            <a:ext cx="2204301" cy="369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EF0F90A-242A-4431-83BB-EA9D1A0E926B}"/>
              </a:ext>
            </a:extLst>
          </p:cNvPr>
          <p:cNvCxnSpPr>
            <a:stCxn id="16" idx="3"/>
            <a:endCxn id="8" idx="2"/>
          </p:cNvCxnSpPr>
          <p:nvPr/>
        </p:nvCxnSpPr>
        <p:spPr>
          <a:xfrm flipV="1">
            <a:off x="3712590" y="1324466"/>
            <a:ext cx="2204301" cy="419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15DB64E-D384-45BA-B3F0-EAA0778D6926}"/>
              </a:ext>
            </a:extLst>
          </p:cNvPr>
          <p:cNvCxnSpPr>
            <a:stCxn id="17" idx="3"/>
            <a:endCxn id="8" idx="2"/>
          </p:cNvCxnSpPr>
          <p:nvPr/>
        </p:nvCxnSpPr>
        <p:spPr>
          <a:xfrm flipV="1">
            <a:off x="3717303" y="1324466"/>
            <a:ext cx="2199588" cy="183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3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2"/>
            <a:ext cx="3686629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38236" y="2802759"/>
            <a:ext cx="2238946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文献综述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174893" y="4257900"/>
            <a:ext cx="76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第一部分</a:t>
            </a:r>
          </a:p>
        </p:txBody>
      </p:sp>
    </p:spTree>
    <p:extLst>
      <p:ext uri="{BB962C8B-B14F-4D97-AF65-F5344CB8AC3E}">
        <p14:creationId xmlns:p14="http://schemas.microsoft.com/office/powerpoint/2010/main" val="427650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/>
          <p:cNvSpPr txBox="1"/>
          <p:nvPr/>
        </p:nvSpPr>
        <p:spPr>
          <a:xfrm>
            <a:off x="2106576" y="317845"/>
            <a:ext cx="654241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文献综述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A758E1-6376-48AA-9914-72E3FC5EAAD0}"/>
              </a:ext>
            </a:extLst>
          </p:cNvPr>
          <p:cNvSpPr txBox="1"/>
          <p:nvPr/>
        </p:nvSpPr>
        <p:spPr>
          <a:xfrm>
            <a:off x="1737360" y="1686560"/>
            <a:ext cx="4632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基金经理会相互讨论自己的私人信息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基金经理的私人信息会沿着网络传递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更高的收益率催使基金经理去根据自己的持仓，建立社交网络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越丰富的社交网络，越精确的信息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基金私人减持行为早于市场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股价崩盘研究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预测模型应用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任意多边形 15">
            <a:extLst>
              <a:ext uri="{FF2B5EF4-FFF2-40B4-BE49-F238E27FC236}">
                <a16:creationId xmlns:a16="http://schemas.microsoft.com/office/drawing/2014/main" id="{183D4DED-7C38-4559-B49F-031E382E1FA5}"/>
              </a:ext>
            </a:extLst>
          </p:cNvPr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任意多边形 16">
            <a:extLst>
              <a:ext uri="{FF2B5EF4-FFF2-40B4-BE49-F238E27FC236}">
                <a16:creationId xmlns:a16="http://schemas.microsoft.com/office/drawing/2014/main" id="{B26AB8AE-2AFF-4173-BEF1-453A77F27E29}"/>
              </a:ext>
            </a:extLst>
          </p:cNvPr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770B4D-8DC4-408D-A71C-205A78CFEDE9}"/>
              </a:ext>
            </a:extLst>
          </p:cNvPr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第一部分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2"/>
            <a:ext cx="3686629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38236" y="280275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</a:rPr>
              <a:t>实验数据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174893" y="4257900"/>
            <a:ext cx="76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第二部分</a:t>
            </a:r>
          </a:p>
        </p:txBody>
      </p:sp>
    </p:spTree>
    <p:extLst>
      <p:ext uri="{BB962C8B-B14F-4D97-AF65-F5344CB8AC3E}">
        <p14:creationId xmlns:p14="http://schemas.microsoft.com/office/powerpoint/2010/main" val="246857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数据来源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EEB7DB1-9B4E-4D24-9783-F670B0CF93C6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/>
              <a:t>数据的主要来源是</a:t>
            </a:r>
            <a:endParaRPr lang="en-US" altLang="zh-CN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/>
              <a:t>wind</a:t>
            </a:r>
            <a:r>
              <a:rPr lang="zh-CN" altLang="en-US" sz="2000"/>
              <a:t>的数据接口</a:t>
            </a:r>
            <a:endParaRPr lang="en-US" altLang="zh-CN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/>
              <a:t>以及</a:t>
            </a:r>
            <a:r>
              <a:rPr lang="en-US" altLang="zh-CN" sz="2000"/>
              <a:t>uqer</a:t>
            </a:r>
            <a:r>
              <a:rPr lang="zh-CN" altLang="en-US" sz="2000"/>
              <a:t>的数据</a:t>
            </a:r>
            <a:r>
              <a:rPr lang="en-US" altLang="zh-CN" sz="2000"/>
              <a:t>API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18638B-8A62-4B97-B455-4559E26DB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34" y="163616"/>
            <a:ext cx="4396707" cy="2868851"/>
          </a:xfrm>
          <a:prstGeom prst="rect">
            <a:avLst/>
          </a:prstGeom>
        </p:spPr>
      </p:pic>
      <p:sp>
        <p:nvSpPr>
          <p:cNvPr id="3" name="任意多边形 15">
            <a:extLst>
              <a:ext uri="{FF2B5EF4-FFF2-40B4-BE49-F238E27FC236}">
                <a16:creationId xmlns:a16="http://schemas.microsoft.com/office/drawing/2014/main" id="{2B2474A9-8DD7-4943-A0D7-6C3D610FC5C7}"/>
              </a:ext>
            </a:extLst>
          </p:cNvPr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任意多边形 16">
            <a:extLst>
              <a:ext uri="{FF2B5EF4-FFF2-40B4-BE49-F238E27FC236}">
                <a16:creationId xmlns:a16="http://schemas.microsoft.com/office/drawing/2014/main" id="{524E43B1-10BA-4E16-A575-E2FE588663EA}"/>
              </a:ext>
            </a:extLst>
          </p:cNvPr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708DD9-F35E-43C8-824D-2768B6659412}"/>
              </a:ext>
            </a:extLst>
          </p:cNvPr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spcAft>
                <a:spcPts val="600"/>
              </a:spcAft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第二部分</a:t>
            </a:r>
            <a:endParaRPr lang="zh-CN" altLang="en-US" sz="44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886D5B-88DE-4150-9360-65E02CFA7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407" y="3310359"/>
            <a:ext cx="4396707" cy="31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03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4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本框 27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数据展示</a:t>
            </a:r>
            <a:endParaRPr lang="en-US" altLang="zh-CN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外部数据</a:t>
            </a:r>
            <a:endParaRPr lang="zh-CN" alt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772995-15F0-4122-BA1D-E4BFD38CE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007636"/>
            <a:ext cx="7188199" cy="28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106575" y="410442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描述性统计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1A6E7A-AA56-4F10-8308-2E780DC23532}"/>
              </a:ext>
            </a:extLst>
          </p:cNvPr>
          <p:cNvSpPr txBox="1"/>
          <p:nvPr/>
        </p:nvSpPr>
        <p:spPr>
          <a:xfrm>
            <a:off x="2106412" y="1290383"/>
            <a:ext cx="317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市场的收益率（指数）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DF4957-57C9-4066-88DD-426BA49F1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0892"/>
            <a:ext cx="6914286" cy="180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F3C8FA0-A08B-4D56-938D-311F8E0B9248}"/>
              </a:ext>
            </a:extLst>
          </p:cNvPr>
          <p:cNvSpPr txBox="1"/>
          <p:nvPr/>
        </p:nvSpPr>
        <p:spPr>
          <a:xfrm>
            <a:off x="2106412" y="400936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基金经理、股票和城市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3DFBE4-A327-46D4-8C4E-D0F64641A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20" y="4529874"/>
            <a:ext cx="6866667" cy="14476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69A9BDF-3E67-47FC-B65E-CB70C6777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538" y="3146171"/>
            <a:ext cx="6885714" cy="204761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1BCAFDA-B9C4-46AA-A635-4134DFFF65E7}"/>
              </a:ext>
            </a:extLst>
          </p:cNvPr>
          <p:cNvSpPr txBox="1"/>
          <p:nvPr/>
        </p:nvSpPr>
        <p:spPr>
          <a:xfrm>
            <a:off x="7492615" y="23626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股票的控制变量</a:t>
            </a:r>
          </a:p>
        </p:txBody>
      </p:sp>
    </p:spTree>
    <p:extLst>
      <p:ext uri="{BB962C8B-B14F-4D97-AF65-F5344CB8AC3E}">
        <p14:creationId xmlns:p14="http://schemas.microsoft.com/office/powerpoint/2010/main" val="407371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253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3737"/>
      </a:accent1>
      <a:accent2>
        <a:srgbClr val="414141"/>
      </a:accent2>
      <a:accent3>
        <a:srgbClr val="FF3737"/>
      </a:accent3>
      <a:accent4>
        <a:srgbClr val="414141"/>
      </a:accent4>
      <a:accent5>
        <a:srgbClr val="FF3737"/>
      </a:accent5>
      <a:accent6>
        <a:srgbClr val="414141"/>
      </a:accent6>
      <a:hlink>
        <a:srgbClr val="262626"/>
      </a:hlink>
      <a:folHlink>
        <a:srgbClr val="3F3F3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361</Words>
  <Application>Microsoft Office PowerPoint</Application>
  <PresentationFormat>宽屏</PresentationFormat>
  <Paragraphs>115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宋体</vt:lpstr>
      <vt:lpstr>微软雅黑</vt:lpstr>
      <vt:lpstr>Arial</vt:lpstr>
      <vt:lpstr>Calibri</vt:lpstr>
      <vt:lpstr>Century Gothic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康 李</dc:creator>
  <cp:lastModifiedBy>康 李</cp:lastModifiedBy>
  <cp:revision>20</cp:revision>
  <dcterms:created xsi:type="dcterms:W3CDTF">2020-05-21T05:31:45Z</dcterms:created>
  <dcterms:modified xsi:type="dcterms:W3CDTF">2020-05-21T10:01:01Z</dcterms:modified>
</cp:coreProperties>
</file>