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3" r:id="rId2"/>
    <p:sldId id="461" r:id="rId3"/>
    <p:sldId id="490" r:id="rId4"/>
    <p:sldId id="421" r:id="rId5"/>
    <p:sldId id="491" r:id="rId6"/>
    <p:sldId id="492" r:id="rId7"/>
    <p:sldId id="493" r:id="rId8"/>
    <p:sldId id="508" r:id="rId9"/>
    <p:sldId id="494" r:id="rId10"/>
    <p:sldId id="495" r:id="rId11"/>
    <p:sldId id="496" r:id="rId12"/>
    <p:sldId id="497" r:id="rId13"/>
    <p:sldId id="515" r:id="rId14"/>
    <p:sldId id="513" r:id="rId15"/>
    <p:sldId id="500" r:id="rId16"/>
    <p:sldId id="509" r:id="rId17"/>
    <p:sldId id="510" r:id="rId18"/>
    <p:sldId id="512" r:id="rId19"/>
    <p:sldId id="514" r:id="rId20"/>
    <p:sldId id="480" r:id="rId21"/>
  </p:sldIdLst>
  <p:sldSz cx="12192000" cy="6858000"/>
  <p:notesSz cx="6797675" cy="9926638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lu" initials="h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227"/>
    <a:srgbClr val="880014"/>
    <a:srgbClr val="ED374D"/>
    <a:srgbClr val="EB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25" autoAdjust="0"/>
    <p:restoredTop sz="82699" autoAdjust="0"/>
  </p:normalViewPr>
  <p:slideViewPr>
    <p:cSldViewPr snapToGrid="0">
      <p:cViewPr varScale="1">
        <p:scale>
          <a:sx n="94" d="100"/>
          <a:sy n="94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08F7-40BD-4E2B-B69C-49BCEBF305B8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58A4-F945-405B-B193-3D176AA8B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8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0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6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5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4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64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67772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0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1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11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18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062058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2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1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2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1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8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4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2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4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61011" y="1753996"/>
            <a:ext cx="3733708" cy="3731274"/>
          </a:xfrm>
          <a:custGeom>
            <a:avLst/>
            <a:gdLst>
              <a:gd name="connsiteX0" fmla="*/ 1866854 w 3733708"/>
              <a:gd name="connsiteY0" fmla="*/ 0 h 3731274"/>
              <a:gd name="connsiteX1" fmla="*/ 3733708 w 3733708"/>
              <a:gd name="connsiteY1" fmla="*/ 1865637 h 3731274"/>
              <a:gd name="connsiteX2" fmla="*/ 1866854 w 3733708"/>
              <a:gd name="connsiteY2" fmla="*/ 3731274 h 3731274"/>
              <a:gd name="connsiteX3" fmla="*/ 0 w 3733708"/>
              <a:gd name="connsiteY3" fmla="*/ 1865637 h 3731274"/>
              <a:gd name="connsiteX4" fmla="*/ 1866854 w 3733708"/>
              <a:gd name="connsiteY4" fmla="*/ 0 h 3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08" h="3731274">
                <a:moveTo>
                  <a:pt x="1866854" y="0"/>
                </a:moveTo>
                <a:cubicBezTo>
                  <a:pt x="2897889" y="0"/>
                  <a:pt x="3733708" y="835274"/>
                  <a:pt x="3733708" y="1865637"/>
                </a:cubicBezTo>
                <a:cubicBezTo>
                  <a:pt x="3733708" y="2896000"/>
                  <a:pt x="2897889" y="3731274"/>
                  <a:pt x="1866854" y="3731274"/>
                </a:cubicBezTo>
                <a:cubicBezTo>
                  <a:pt x="835819" y="3731274"/>
                  <a:pt x="0" y="2896000"/>
                  <a:pt x="0" y="1865637"/>
                </a:cubicBezTo>
                <a:cubicBezTo>
                  <a:pt x="0" y="835274"/>
                  <a:pt x="835819" y="0"/>
                  <a:pt x="18668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D444-35CE-4684-8F6D-BDB946ED3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EF8949-76C5-403D-998E-499E9280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BF794-E990-4740-8F1E-3AA0CDD0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8C9A-6D2D-45F9-8B55-5918B360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3CC95-4B5B-4110-802C-FCB4A167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379942"/>
            <a:ext cx="1946431" cy="553508"/>
            <a:chOff x="-1340817" y="2714172"/>
            <a:chExt cx="5027446" cy="1429658"/>
          </a:xfrm>
        </p:grpSpPr>
        <p:sp>
          <p:nvSpPr>
            <p:cNvPr id="4" name="五边形 3"/>
            <p:cNvSpPr/>
            <p:nvPr/>
          </p:nvSpPr>
          <p:spPr>
            <a:xfrm>
              <a:off x="-1340817" y="2714172"/>
              <a:ext cx="5027446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-1340817" y="3429001"/>
              <a:ext cx="5027446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  <a:gd name="connsiteX0-1" fmla="*/ 0 w 3686629"/>
                <a:gd name="connsiteY0-2" fmla="*/ 0 h 714829"/>
                <a:gd name="connsiteX1-3" fmla="*/ 3686629 w 3686629"/>
                <a:gd name="connsiteY1-4" fmla="*/ 0 h 714829"/>
                <a:gd name="connsiteX2-5" fmla="*/ 3435202 w 3686629"/>
                <a:gd name="connsiteY2-6" fmla="*/ 714829 h 714829"/>
                <a:gd name="connsiteX3-7" fmla="*/ 0 w 3686629"/>
                <a:gd name="connsiteY3-8" fmla="*/ 714829 h 714829"/>
                <a:gd name="connsiteX4" fmla="*/ 0 w 3686629"/>
                <a:gd name="connsiteY4" fmla="*/ 0 h 7148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0" y="379942"/>
            <a:ext cx="1123498" cy="553508"/>
            <a:chOff x="0" y="202142"/>
            <a:chExt cx="919420" cy="45296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202142"/>
              <a:ext cx="394182" cy="452966"/>
              <a:chOff x="0" y="202142"/>
              <a:chExt cx="394182" cy="452966"/>
            </a:xfrm>
          </p:grpSpPr>
          <p:sp>
            <p:nvSpPr>
              <p:cNvPr id="18" name="等腰三角形 17"/>
              <p:cNvSpPr/>
              <p:nvPr/>
            </p:nvSpPr>
            <p:spPr>
              <a:xfrm flipV="1">
                <a:off x="303" y="202142"/>
                <a:ext cx="262721" cy="226483"/>
              </a:xfrm>
              <a:prstGeom prst="triangle">
                <a:avLst/>
              </a:prstGeom>
              <a:solidFill>
                <a:srgbClr val="EB1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131461" y="202142"/>
                <a:ext cx="262721" cy="226483"/>
              </a:xfrm>
              <a:prstGeom prst="triangle">
                <a:avLst/>
              </a:prstGeom>
              <a:solidFill>
                <a:srgbClr val="C2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V="1">
                <a:off x="131461" y="428625"/>
                <a:ext cx="262721" cy="226483"/>
              </a:xfrm>
              <a:prstGeom prst="triangle">
                <a:avLst/>
              </a:prstGeom>
              <a:solidFill>
                <a:srgbClr val="ED3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0" y="428625"/>
                <a:ext cx="262721" cy="226483"/>
              </a:xfrm>
              <a:prstGeom prst="triangle">
                <a:avLst/>
              </a:prstGeom>
              <a:solidFill>
                <a:srgbClr val="880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262922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94080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394080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62619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525541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56699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656699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25238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0" y="6705904"/>
            <a:ext cx="12192000" cy="150435"/>
            <a:chOff x="0" y="2714172"/>
            <a:chExt cx="3686629" cy="1429658"/>
          </a:xfrm>
        </p:grpSpPr>
        <p:sp>
          <p:nvSpPr>
            <p:cNvPr id="23" name="矩形 22"/>
            <p:cNvSpPr/>
            <p:nvPr/>
          </p:nvSpPr>
          <p:spPr>
            <a:xfrm>
              <a:off x="0" y="2714172"/>
              <a:ext cx="3686629" cy="1429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3429001"/>
              <a:ext cx="3686629" cy="714829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277403" y="5575851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4350" y="2661600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基金持股关系推断的社会网络</a:t>
            </a:r>
          </a:p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与股价崩盘风险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728BE4-D872-40C4-9CA4-F52B6462CD05}"/>
              </a:ext>
            </a:extLst>
          </p:cNvPr>
          <p:cNvSpPr txBox="1"/>
          <p:nvPr/>
        </p:nvSpPr>
        <p:spPr>
          <a:xfrm>
            <a:off x="404351" y="4404187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指导老师：方立兵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汇报人：李康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汇报时间：</a:t>
            </a:r>
            <a:r>
              <a:rPr lang="en-US" altLang="zh-CN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2020.5.21</a:t>
            </a:r>
            <a:endParaRPr lang="zh-CN" altLang="en-US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量化</a:t>
            </a:r>
            <a:r>
              <a:rPr lang="en-US" altLang="zh-CN" sz="3200" b="1" dirty="0">
                <a:solidFill>
                  <a:schemeClr val="accent1"/>
                </a:solidFill>
                <a:latin typeface="+mn-ea"/>
              </a:rPr>
              <a:t>MOM</a:t>
            </a:r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支持关键过程及人员投入</a:t>
            </a:r>
          </a:p>
        </p:txBody>
      </p:sp>
    </p:spTree>
    <p:extLst>
      <p:ext uri="{BB962C8B-B14F-4D97-AF65-F5344CB8AC3E}">
        <p14:creationId xmlns:p14="http://schemas.microsoft.com/office/powerpoint/2010/main" val="129313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50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实证分析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42177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8438E1-CF5B-4F59-926D-1C93F6023249}"/>
              </a:ext>
            </a:extLst>
          </p:cNvPr>
          <p:cNvSpPr txBox="1"/>
          <p:nvPr/>
        </p:nvSpPr>
        <p:spPr>
          <a:xfrm>
            <a:off x="7149286" y="1503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股价崩盘指标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2672080" y="1503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减持指标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16EBC-E4DD-4002-9336-EAF39F3FDA2B}"/>
              </a:ext>
            </a:extLst>
          </p:cNvPr>
          <p:cNvSpPr txBox="1"/>
          <p:nvPr/>
        </p:nvSpPr>
        <p:spPr>
          <a:xfrm>
            <a:off x="2519680" y="2844800"/>
            <a:ext cx="295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首先得到关系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其次得到信息准确度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然后得到减持指标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710D3-41F7-483A-903F-7C4DAAA4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449" y="2420256"/>
            <a:ext cx="1333333" cy="3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6D5083-6A94-4E2F-B374-5BBD5E34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449" y="3359654"/>
            <a:ext cx="1238095" cy="447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82E4F5-90F4-43A1-A3B9-901CBD16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861" y="4463777"/>
            <a:ext cx="3295238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5546009" y="168656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7CE2B3-41EC-47BE-8BA3-868E0FFC9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74" y="2055892"/>
            <a:ext cx="8825586" cy="347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99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68603" y="45115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48882" y="3445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735781" y="1315519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32512" y="3606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275120" y="5549094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模型介绍</a:t>
            </a:r>
          </a:p>
        </p:txBody>
      </p:sp>
    </p:spTree>
    <p:extLst>
      <p:ext uri="{BB962C8B-B14F-4D97-AF65-F5344CB8AC3E}">
        <p14:creationId xmlns:p14="http://schemas.microsoft.com/office/powerpoint/2010/main" val="271203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2485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假设检验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E5A36B-B8B4-45C0-9AC0-56547A6C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70" y="1339113"/>
            <a:ext cx="2711227" cy="584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48FAA1-CCE4-4443-9477-38C2F5F1D737}"/>
              </a:ext>
            </a:extLst>
          </p:cNvPr>
          <p:cNvSpPr txBox="1"/>
          <p:nvPr/>
        </p:nvSpPr>
        <p:spPr>
          <a:xfrm>
            <a:off x="1875099" y="1446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假设检验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02BCAB-5D70-49C0-BD35-95DA84D373A4}"/>
              </a:ext>
            </a:extLst>
          </p:cNvPr>
          <p:cNvSpPr txBox="1"/>
          <p:nvPr/>
        </p:nvSpPr>
        <p:spPr>
          <a:xfrm>
            <a:off x="2080774" y="4564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FBA265-435D-4692-A398-FAE4B026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34" y="4178555"/>
            <a:ext cx="6876190" cy="10857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00CBC5-7C89-4E30-8B2F-9D67517DCC99}"/>
              </a:ext>
            </a:extLst>
          </p:cNvPr>
          <p:cNvSpPr txBox="1"/>
          <p:nvPr/>
        </p:nvSpPr>
        <p:spPr>
          <a:xfrm>
            <a:off x="3376634" y="2335641"/>
            <a:ext cx="3539687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Songti SC"/>
                <a:cs typeface="Times New Roman" panose="02020603050405020304" pitchFamily="18" charset="0"/>
              </a:rPr>
              <a:t>H0: 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无相关性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Songti SC"/>
                <a:cs typeface="Times New Roman" panose="02020603050405020304" pitchFamily="18" charset="0"/>
              </a:rPr>
              <a:t>H1: 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有相关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57C222-F6DC-49FA-8C74-65FE783BBB31}"/>
              </a:ext>
            </a:extLst>
          </p:cNvPr>
          <p:cNvSpPr txBox="1"/>
          <p:nvPr/>
        </p:nvSpPr>
        <p:spPr>
          <a:xfrm>
            <a:off x="3376634" y="5893824"/>
            <a:ext cx="771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的置信水平下，拒绝原假设，认为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变量与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有相关性。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02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预测模型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7A486B-CCCE-41EC-AF25-DC18F2B11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05" y="1561871"/>
            <a:ext cx="6847619" cy="14380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46C424-A3E9-4E5E-A748-A3E3FAB27FF1}"/>
              </a:ext>
            </a:extLst>
          </p:cNvPr>
          <p:cNvSpPr txBox="1"/>
          <p:nvPr/>
        </p:nvSpPr>
        <p:spPr>
          <a:xfrm>
            <a:off x="4729128" y="10705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721696-17FE-4E92-8A41-E39BA58A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874" y="3861698"/>
            <a:ext cx="6857143" cy="2161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B12D628-3F06-4125-AE4F-CB02329BAD3D}"/>
              </a:ext>
            </a:extLst>
          </p:cNvPr>
          <p:cNvSpPr txBox="1"/>
          <p:nvPr/>
        </p:nvSpPr>
        <p:spPr>
          <a:xfrm>
            <a:off x="4876604" y="341939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46920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68603" y="45115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48882" y="3445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735781" y="1315519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32512" y="3606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275120" y="5549094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实验结果 对比分析</a:t>
            </a:r>
          </a:p>
        </p:txBody>
      </p:sp>
    </p:spTree>
    <p:extLst>
      <p:ext uri="{BB962C8B-B14F-4D97-AF65-F5344CB8AC3E}">
        <p14:creationId xmlns:p14="http://schemas.microsoft.com/office/powerpoint/2010/main" val="287899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3499B-8D61-4542-9541-EF633947D0B0}"/>
              </a:ext>
            </a:extLst>
          </p:cNvPr>
          <p:cNvSpPr txBox="1"/>
          <p:nvPr/>
        </p:nvSpPr>
        <p:spPr>
          <a:xfrm>
            <a:off x="4653280" y="37592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研究结论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59B5A-F390-4F6F-98FE-7073FB300338}"/>
              </a:ext>
            </a:extLst>
          </p:cNvPr>
          <p:cNvSpPr txBox="1"/>
          <p:nvPr/>
        </p:nvSpPr>
        <p:spPr>
          <a:xfrm>
            <a:off x="1675559" y="1940560"/>
            <a:ext cx="88408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减持指标可以用于预测股价崩盘风险。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非线性模型，可挖掘属性之间的更多关系，自动化程度高，适用于大数据集。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相同模型对于不同特征的表现不同，对于选择模型需要考虑到数据集的特征属性。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神经网络模型更适用于实际中的预测股价崩盘。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8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5930" y="0"/>
            <a:ext cx="3315210" cy="6858000"/>
            <a:chOff x="2501011" y="330200"/>
            <a:chExt cx="4125595" cy="8534401"/>
          </a:xfrm>
        </p:grpSpPr>
        <p:sp>
          <p:nvSpPr>
            <p:cNvPr id="3" name="等腰三角形 2"/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20914" y="3013502"/>
            <a:ext cx="376820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4800" b="1" i="1" dirty="0">
                <a:solidFill>
                  <a:srgbClr val="FF3737"/>
                </a:solidFill>
                <a:latin typeface="Century Gothic" panose="020B0502020202020204" pitchFamily="34" charset="0"/>
              </a:rPr>
              <a:t>CONTENT</a:t>
            </a:r>
            <a:endParaRPr lang="zh-CN" altLang="en-US" sz="4800" b="1" i="1" dirty="0">
              <a:solidFill>
                <a:srgbClr val="FF3737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63059" y="1143000"/>
            <a:ext cx="4336910" cy="707886"/>
            <a:chOff x="1278972" y="1858813"/>
            <a:chExt cx="4336910" cy="707886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8972" y="1858813"/>
              <a:ext cx="4336910" cy="707886"/>
              <a:chOff x="1591029" y="1914842"/>
              <a:chExt cx="4336910" cy="70788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203402" y="1914842"/>
                <a:ext cx="37245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方正兰亭中黑_GBK" panose="02000000000000000000" pitchFamily="2" charset="-122"/>
                  </a:rPr>
                  <a:t>文献综述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7426" y="2335706"/>
            <a:ext cx="4436456" cy="707886"/>
            <a:chOff x="1278972" y="1860782"/>
            <a:chExt cx="4436456" cy="707886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972" y="1860782"/>
              <a:ext cx="4436456" cy="707886"/>
              <a:chOff x="1591029" y="1916811"/>
              <a:chExt cx="4436456" cy="707886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203400" y="1916811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实验数据</a:t>
                </a:r>
              </a:p>
            </p:txBody>
          </p:sp>
          <p:sp>
            <p:nvSpPr>
              <p:cNvPr id="52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A5852C8-D394-472C-A643-2E334BCD09DA}"/>
              </a:ext>
            </a:extLst>
          </p:cNvPr>
          <p:cNvGrpSpPr/>
          <p:nvPr/>
        </p:nvGrpSpPr>
        <p:grpSpPr>
          <a:xfrm>
            <a:off x="6407426" y="3556187"/>
            <a:ext cx="4436457" cy="707886"/>
            <a:chOff x="1278972" y="1817281"/>
            <a:chExt cx="4436457" cy="70788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298284F-18A1-4A26-BB3C-E97DF7041A74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577CD76-7AF0-4D20-B08B-349BE7CC150F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实证分析</a:t>
                </a:r>
              </a:p>
            </p:txBody>
          </p:sp>
          <p:sp>
            <p:nvSpPr>
              <p:cNvPr id="38" name="圆角矩形 34">
                <a:extLst>
                  <a:ext uri="{FF2B5EF4-FFF2-40B4-BE49-F238E27FC236}">
                    <a16:creationId xmlns:a16="http://schemas.microsoft.com/office/drawing/2014/main" id="{3B9DE61F-7A7C-4EF4-8970-D538CDD2C17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E543A84-8EA0-479C-9D3F-55EC43228133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ADAFAF5-2C5A-4C14-B766-385A37CBD2A0}"/>
              </a:ext>
            </a:extLst>
          </p:cNvPr>
          <p:cNvGrpSpPr/>
          <p:nvPr/>
        </p:nvGrpSpPr>
        <p:grpSpPr>
          <a:xfrm>
            <a:off x="6407426" y="4776668"/>
            <a:ext cx="4436457" cy="707886"/>
            <a:chOff x="1278972" y="1817281"/>
            <a:chExt cx="4436457" cy="70788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B9C43BC-4DF2-427A-AC11-D9016049C7B5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87FCA44-1C5D-4EAC-9433-1ED98AC6FA35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实验结果</a:t>
                </a:r>
              </a:p>
            </p:txBody>
          </p:sp>
          <p:sp>
            <p:nvSpPr>
              <p:cNvPr id="45" name="圆角矩形 34">
                <a:extLst>
                  <a:ext uri="{FF2B5EF4-FFF2-40B4-BE49-F238E27FC236}">
                    <a16:creationId xmlns:a16="http://schemas.microsoft.com/office/drawing/2014/main" id="{C2A6F0A7-20BA-42DF-A21E-CF37C3D6CD6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95F74E8-C989-4DE3-9BB2-1DAF5077CF5D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5186" y="2697281"/>
            <a:ext cx="521456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感谢您的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观看指导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894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42765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2106576" y="317845"/>
            <a:ext cx="654241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758E1-6376-48AA-9914-72E3FC5EAAD0}"/>
              </a:ext>
            </a:extLst>
          </p:cNvPr>
          <p:cNvSpPr txBox="1"/>
          <p:nvPr/>
        </p:nvSpPr>
        <p:spPr>
          <a:xfrm>
            <a:off x="1737360" y="1686560"/>
            <a:ext cx="4632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基金经理会相互讨论自己的私人信息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基金经理的私人信息会沿着网络传递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更高的收益率催使基金经理去根据自己的持仓，建立社交网络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越丰富的社交网络，越精确的信息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基金私人减持行为早于市场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股价崩盘研究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预测模型应用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任意多边形 15">
            <a:extLst>
              <a:ext uri="{FF2B5EF4-FFF2-40B4-BE49-F238E27FC236}">
                <a16:creationId xmlns:a16="http://schemas.microsoft.com/office/drawing/2014/main" id="{183D4DED-7C38-4559-B49F-031E382E1FA5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16">
            <a:extLst>
              <a:ext uri="{FF2B5EF4-FFF2-40B4-BE49-F238E27FC236}">
                <a16:creationId xmlns:a16="http://schemas.microsoft.com/office/drawing/2014/main" id="{B26AB8AE-2AFF-4173-BEF1-453A77F27E29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0B4D-8DC4-408D-A71C-205A78CFEDE9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实验数据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24685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数据来源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EB7DB1-9B4E-4D24-9783-F670B0CF93C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数据的主要来源是</a:t>
            </a:r>
            <a:endParaRPr lang="en-US" altLang="zh-CN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wind</a:t>
            </a:r>
            <a:r>
              <a:rPr lang="zh-CN" altLang="en-US" sz="2000"/>
              <a:t>的数据接口</a:t>
            </a: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以及</a:t>
            </a:r>
            <a:r>
              <a:rPr lang="en-US" altLang="zh-CN" sz="2000"/>
              <a:t>uqer</a:t>
            </a:r>
            <a:r>
              <a:rPr lang="zh-CN" altLang="en-US" sz="2000"/>
              <a:t>的数据</a:t>
            </a:r>
            <a:r>
              <a:rPr lang="en-US" altLang="zh-CN" sz="2000"/>
              <a:t>API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18638B-8A62-4B97-B455-4559E26D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34" y="163616"/>
            <a:ext cx="4396707" cy="2868851"/>
          </a:xfrm>
          <a:prstGeom prst="rect">
            <a:avLst/>
          </a:prstGeom>
        </p:spPr>
      </p:pic>
      <p:sp>
        <p:nvSpPr>
          <p:cNvPr id="3" name="任意多边形 15">
            <a:extLst>
              <a:ext uri="{FF2B5EF4-FFF2-40B4-BE49-F238E27FC236}">
                <a16:creationId xmlns:a16="http://schemas.microsoft.com/office/drawing/2014/main" id="{2B2474A9-8DD7-4943-A0D7-6C3D610FC5C7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任意多边形 16">
            <a:extLst>
              <a:ext uri="{FF2B5EF4-FFF2-40B4-BE49-F238E27FC236}">
                <a16:creationId xmlns:a16="http://schemas.microsoft.com/office/drawing/2014/main" id="{524E43B1-10BA-4E16-A575-E2FE588663EA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08DD9-F35E-43C8-824D-2768B6659412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spcAft>
                <a:spcPts val="600"/>
              </a:spcAft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886D5B-88DE-4150-9360-65E02CFA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407" y="3310359"/>
            <a:ext cx="4396707" cy="31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0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数据展示</a:t>
            </a:r>
            <a:endParaRPr lang="en-US" altLang="zh-CN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外部数据</a:t>
            </a:r>
            <a:endParaRPr lang="zh-CN" alt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772995-15F0-4122-BA1D-E4BFD38C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07636"/>
            <a:ext cx="7188199" cy="28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A6E7A-AA56-4F10-8308-2E780DC23532}"/>
              </a:ext>
            </a:extLst>
          </p:cNvPr>
          <p:cNvSpPr txBox="1"/>
          <p:nvPr/>
        </p:nvSpPr>
        <p:spPr>
          <a:xfrm>
            <a:off x="2106412" y="1290383"/>
            <a:ext cx="317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市场的收益率（指数）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F4957-57C9-4066-88DD-426BA49F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0892"/>
            <a:ext cx="6914286" cy="18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3C8FA0-A08B-4D56-938D-311F8E0B9248}"/>
              </a:ext>
            </a:extLst>
          </p:cNvPr>
          <p:cNvSpPr txBox="1"/>
          <p:nvPr/>
        </p:nvSpPr>
        <p:spPr>
          <a:xfrm>
            <a:off x="2106412" y="40093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基金经理、股票和城市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DFBE4-A327-46D4-8C4E-D0F64641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0" y="4529874"/>
            <a:ext cx="6866667" cy="14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9A9BDF-3E67-47FC-B65E-CB70C6777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538" y="3146171"/>
            <a:ext cx="6885714" cy="20476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7492615" y="2362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股票的控制变量</a:t>
            </a:r>
          </a:p>
        </p:txBody>
      </p:sp>
    </p:spTree>
    <p:extLst>
      <p:ext uri="{BB962C8B-B14F-4D97-AF65-F5344CB8AC3E}">
        <p14:creationId xmlns:p14="http://schemas.microsoft.com/office/powerpoint/2010/main" val="40737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4887129" y="1429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用于机器学习的指标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3E242E-0C86-4EDF-A968-0D8A94E1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00" y="2233475"/>
            <a:ext cx="6866667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361</Words>
  <Application>Microsoft Office PowerPoint</Application>
  <PresentationFormat>宽屏</PresentationFormat>
  <Paragraphs>115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李</dc:creator>
  <cp:lastModifiedBy>康 李</cp:lastModifiedBy>
  <cp:revision>19</cp:revision>
  <dcterms:created xsi:type="dcterms:W3CDTF">2020-05-21T05:31:45Z</dcterms:created>
  <dcterms:modified xsi:type="dcterms:W3CDTF">2020-05-21T05:57:08Z</dcterms:modified>
</cp:coreProperties>
</file>