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9" r:id="rId2"/>
    <p:sldId id="327" r:id="rId3"/>
    <p:sldId id="366" r:id="rId4"/>
    <p:sldId id="357" r:id="rId5"/>
    <p:sldId id="420" r:id="rId6"/>
    <p:sldId id="385" r:id="rId7"/>
    <p:sldId id="411" r:id="rId8"/>
    <p:sldId id="422" r:id="rId9"/>
    <p:sldId id="423" r:id="rId10"/>
    <p:sldId id="421" r:id="rId11"/>
    <p:sldId id="413" r:id="rId12"/>
    <p:sldId id="424" r:id="rId13"/>
    <p:sldId id="415" r:id="rId14"/>
    <p:sldId id="416" r:id="rId15"/>
    <p:sldId id="417" r:id="rId16"/>
    <p:sldId id="418" r:id="rId17"/>
    <p:sldId id="419" r:id="rId18"/>
    <p:sldId id="414" r:id="rId19"/>
    <p:sldId id="355" r:id="rId20"/>
    <p:sldId id="332" r:id="rId21"/>
    <p:sldId id="369" r:id="rId22"/>
    <p:sldId id="368" r:id="rId23"/>
    <p:sldId id="370" r:id="rId24"/>
    <p:sldId id="371" r:id="rId25"/>
    <p:sldId id="380" r:id="rId26"/>
    <p:sldId id="386" r:id="rId27"/>
    <p:sldId id="372" r:id="rId28"/>
    <p:sldId id="373" r:id="rId29"/>
    <p:sldId id="374" r:id="rId30"/>
    <p:sldId id="379" r:id="rId31"/>
    <p:sldId id="381" r:id="rId32"/>
    <p:sldId id="382" r:id="rId33"/>
    <p:sldId id="397" r:id="rId34"/>
    <p:sldId id="398" r:id="rId35"/>
    <p:sldId id="426" r:id="rId36"/>
    <p:sldId id="387" r:id="rId37"/>
    <p:sldId id="389" r:id="rId38"/>
    <p:sldId id="390" r:id="rId39"/>
    <p:sldId id="391" r:id="rId40"/>
    <p:sldId id="425" r:id="rId41"/>
    <p:sldId id="393" r:id="rId42"/>
    <p:sldId id="394" r:id="rId43"/>
    <p:sldId id="395" r:id="rId44"/>
    <p:sldId id="409" r:id="rId45"/>
    <p:sldId id="410" r:id="rId46"/>
    <p:sldId id="281" r:id="rId47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FFF"/>
    <a:srgbClr val="2043A3"/>
    <a:srgbClr val="0B142D"/>
    <a:srgbClr val="0D69FF"/>
    <a:srgbClr val="1597FF"/>
    <a:srgbClr val="3672F5"/>
    <a:srgbClr val="D6FEFE"/>
    <a:srgbClr val="62B7F9"/>
    <a:srgbClr val="7CDFFC"/>
    <a:srgbClr val="90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5" autoAdjust="0"/>
    <p:restoredTop sz="94616"/>
  </p:normalViewPr>
  <p:slideViewPr>
    <p:cSldViewPr snapToGrid="0" showGuides="1">
      <p:cViewPr varScale="1">
        <p:scale>
          <a:sx n="111" d="100"/>
          <a:sy n="111" d="100"/>
        </p:scale>
        <p:origin x="7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1683-CAC2-450C-A10F-08F869C311AB}" type="datetimeFigureOut">
              <a:rPr lang="zh-CN" altLang="en-US" smtClean="0"/>
              <a:pPr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82688-F8B4-4AA7-B8B7-3F4F349331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7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71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4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2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55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47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34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69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8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4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7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2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84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5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32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83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17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1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06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6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1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02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84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页">
    <p:bg>
      <p:bgPr>
        <a:solidFill>
          <a:srgbClr val="272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 rot="6437539">
            <a:off x="1228063" y="3368969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4567827">
            <a:off x="1575303" y="3857822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9588275">
            <a:off x="591298" y="314458"/>
            <a:ext cx="2463389" cy="3653226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2792007">
            <a:off x="1575303" y="1553061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2792007">
            <a:off x="4532230" y="4077926"/>
            <a:ext cx="2215577" cy="2481636"/>
          </a:xfrm>
          <a:prstGeom prst="triangle">
            <a:avLst>
              <a:gd name="adj" fmla="val 30257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8385510">
            <a:off x="3393340" y="2330309"/>
            <a:ext cx="252406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16731432">
            <a:off x="8633552" y="3577368"/>
            <a:ext cx="2273350" cy="2334979"/>
          </a:xfrm>
          <a:prstGeom prst="triangle">
            <a:avLst>
              <a:gd name="adj" fmla="val 53974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6731432">
            <a:off x="6453300" y="2827022"/>
            <a:ext cx="2524064" cy="3570212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2145676">
            <a:off x="5384775" y="3368969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 userDrawn="1"/>
        </p:nvSpPr>
        <p:spPr>
          <a:xfrm rot="19858146">
            <a:off x="9073466" y="175780"/>
            <a:ext cx="2448074" cy="3867542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19858146">
            <a:off x="4787820" y="1275052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3474640">
            <a:off x="5563560" y="-132804"/>
            <a:ext cx="2096093" cy="1937367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 userDrawn="1"/>
        </p:nvSpPr>
        <p:spPr>
          <a:xfrm rot="9950758">
            <a:off x="7389999" y="644215"/>
            <a:ext cx="3271387" cy="3572067"/>
          </a:xfrm>
          <a:prstGeom prst="triangle">
            <a:avLst>
              <a:gd name="adj" fmla="val 73615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 userDrawn="1"/>
        </p:nvSpPr>
        <p:spPr>
          <a:xfrm rot="9950758">
            <a:off x="4987961" y="-154705"/>
            <a:ext cx="2524064" cy="3483980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 userDrawn="1"/>
        </p:nvSpPr>
        <p:spPr>
          <a:xfrm rot="14444175">
            <a:off x="2738986" y="655323"/>
            <a:ext cx="2524064" cy="2777014"/>
          </a:xfrm>
          <a:prstGeom prst="triangle">
            <a:avLst>
              <a:gd name="adj" fmla="val 77216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 userDrawn="1"/>
        </p:nvSpPr>
        <p:spPr>
          <a:xfrm rot="14444175">
            <a:off x="9161759" y="4783033"/>
            <a:ext cx="2524064" cy="3483980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 userDrawn="1"/>
        </p:nvSpPr>
        <p:spPr>
          <a:xfrm rot="16200000">
            <a:off x="6664703" y="1719181"/>
            <a:ext cx="1428978" cy="2282484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rot="16475617">
            <a:off x="-1336722" y="730174"/>
            <a:ext cx="2524064" cy="3483980"/>
          </a:xfrm>
          <a:prstGeom prst="triangle">
            <a:avLst>
              <a:gd name="adj" fmla="val 36197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 userDrawn="1"/>
        </p:nvSpPr>
        <p:spPr>
          <a:xfrm rot="14444175">
            <a:off x="1162328" y="-981805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rot="14444175">
            <a:off x="9948111" y="3146"/>
            <a:ext cx="2524064" cy="2493242"/>
          </a:xfrm>
          <a:prstGeom prst="triangle">
            <a:avLst>
              <a:gd name="adj" fmla="val 74614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 userDrawn="1"/>
        </p:nvSpPr>
        <p:spPr>
          <a:xfrm rot="2792007">
            <a:off x="3212086" y="1719486"/>
            <a:ext cx="1503924" cy="3483980"/>
          </a:xfrm>
          <a:prstGeom prst="triangle">
            <a:avLst>
              <a:gd name="adj" fmla="val 71348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 rot="8385510">
            <a:off x="7406416" y="5234358"/>
            <a:ext cx="252406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456389">
            <a:off x="11382002" y="2014760"/>
            <a:ext cx="2933809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 userDrawn="1"/>
        </p:nvSpPr>
        <p:spPr>
          <a:xfrm rot="18497302">
            <a:off x="862555" y="5342377"/>
            <a:ext cx="2660724" cy="2325863"/>
          </a:xfrm>
          <a:prstGeom prst="triangle">
            <a:avLst>
              <a:gd name="adj" fmla="val 55588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8253861">
            <a:off x="8149276" y="267414"/>
            <a:ext cx="2416134" cy="3205897"/>
          </a:xfrm>
          <a:prstGeom prst="triangle">
            <a:avLst>
              <a:gd name="adj" fmla="val 71983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148746">
            <a:off x="7733696" y="1307733"/>
            <a:ext cx="2121249" cy="1780212"/>
          </a:xfrm>
          <a:prstGeom prst="triangle">
            <a:avLst>
              <a:gd name="adj" fmla="val 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副标题 2"/>
          <p:cNvSpPr>
            <a:spLocks noGrp="1"/>
          </p:cNvSpPr>
          <p:nvPr>
            <p:ph type="subTitle" idx="1"/>
          </p:nvPr>
        </p:nvSpPr>
        <p:spPr>
          <a:xfrm>
            <a:off x="669926" y="3539151"/>
            <a:ext cx="10850562" cy="5587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37" name="标题 1"/>
          <p:cNvSpPr>
            <a:spLocks noGrp="1"/>
          </p:cNvSpPr>
          <p:nvPr>
            <p:ph type="ctrTitle"/>
          </p:nvPr>
        </p:nvSpPr>
        <p:spPr>
          <a:xfrm>
            <a:off x="669926" y="2840560"/>
            <a:ext cx="10850562" cy="6985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5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D86C3A-838C-4527-8FAD-2CDA50691DB2}"/>
              </a:ext>
            </a:extLst>
          </p:cNvPr>
          <p:cNvGrpSpPr/>
          <p:nvPr userDrawn="1"/>
        </p:nvGrpSpPr>
        <p:grpSpPr>
          <a:xfrm>
            <a:off x="-44096" y="-45998"/>
            <a:ext cx="12332628" cy="7371695"/>
            <a:chOff x="-44096" y="-45998"/>
            <a:chExt cx="12332628" cy="7371695"/>
          </a:xfrm>
        </p:grpSpPr>
        <p:sp>
          <p:nvSpPr>
            <p:cNvPr id="2" name="等腰三角形 1"/>
            <p:cNvSpPr/>
            <p:nvPr userDrawn="1"/>
          </p:nvSpPr>
          <p:spPr>
            <a:xfrm rot="6437539">
              <a:off x="1228063" y="3368969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 userDrawn="1"/>
          </p:nvSpPr>
          <p:spPr>
            <a:xfrm rot="4567827">
              <a:off x="1575303" y="3857822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 rot="9588275">
              <a:off x="591298" y="314458"/>
              <a:ext cx="2463389" cy="36532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 rot="2792007">
              <a:off x="1575303" y="1553061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 rot="2792007">
              <a:off x="4471454" y="3792587"/>
              <a:ext cx="1612746" cy="2908323"/>
            </a:xfrm>
            <a:prstGeom prst="triangle">
              <a:avLst>
                <a:gd name="adj" fmla="val 3025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 rot="8385510">
              <a:off x="3393340" y="2330309"/>
              <a:ext cx="252406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rot="16731432">
              <a:off x="8633552" y="3577368"/>
              <a:ext cx="2273350" cy="2334979"/>
            </a:xfrm>
            <a:prstGeom prst="triangle">
              <a:avLst>
                <a:gd name="adj" fmla="val 5397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6731432">
              <a:off x="6453300" y="2827022"/>
              <a:ext cx="2524064" cy="357021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2145676">
              <a:off x="5477858" y="3253437"/>
              <a:ext cx="2072875" cy="3310987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19858146">
              <a:off x="9065646" y="215267"/>
              <a:ext cx="2303380" cy="3797850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9858146">
              <a:off x="4787820" y="1275052"/>
              <a:ext cx="2524064" cy="348398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3474640">
              <a:off x="5559848" y="430242"/>
              <a:ext cx="2096093" cy="193736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9950758">
              <a:off x="7220378" y="355037"/>
              <a:ext cx="3271387" cy="3572067"/>
            </a:xfrm>
            <a:prstGeom prst="triangle">
              <a:avLst>
                <a:gd name="adj" fmla="val 73615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9950758">
              <a:off x="5031500" y="195992"/>
              <a:ext cx="2524064" cy="312787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4444175">
              <a:off x="2738986" y="655323"/>
              <a:ext cx="2524064" cy="2777014"/>
            </a:xfrm>
            <a:prstGeom prst="triangle">
              <a:avLst>
                <a:gd name="adj" fmla="val 7721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045770">
              <a:off x="9333880" y="4063297"/>
              <a:ext cx="2524064" cy="3125528"/>
            </a:xfrm>
            <a:prstGeom prst="triangle">
              <a:avLst>
                <a:gd name="adj" fmla="val 3948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16200000">
              <a:off x="6664703" y="1719181"/>
              <a:ext cx="1428978" cy="228248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475617">
              <a:off x="-317511" y="1554642"/>
              <a:ext cx="2265735" cy="1718905"/>
            </a:xfrm>
            <a:prstGeom prst="triangle">
              <a:avLst>
                <a:gd name="adj" fmla="val 3619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15194296">
              <a:off x="1844455" y="-467876"/>
              <a:ext cx="1540800" cy="336974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16200000">
              <a:off x="9658058" y="-30587"/>
              <a:ext cx="2524064" cy="2493242"/>
            </a:xfrm>
            <a:prstGeom prst="triangle">
              <a:avLst>
                <a:gd name="adj" fmla="val 7461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2792007">
              <a:off x="3212086" y="1719486"/>
              <a:ext cx="1503924" cy="3483980"/>
            </a:xfrm>
            <a:prstGeom prst="triangle">
              <a:avLst>
                <a:gd name="adj" fmla="val 7134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6300000">
              <a:off x="8005204" y="4698725"/>
              <a:ext cx="1769965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9456389">
              <a:off x="10934923" y="2548137"/>
              <a:ext cx="1353609" cy="16918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18497302">
              <a:off x="2455906" y="4930870"/>
              <a:ext cx="1355958" cy="1798208"/>
            </a:xfrm>
            <a:prstGeom prst="triangle">
              <a:avLst>
                <a:gd name="adj" fmla="val 5558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18253861">
              <a:off x="8149276" y="267414"/>
              <a:ext cx="2416134" cy="3205897"/>
            </a:xfrm>
            <a:prstGeom prst="triangle">
              <a:avLst>
                <a:gd name="adj" fmla="val 71983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9148746">
              <a:off x="7733696" y="1307733"/>
              <a:ext cx="2121249" cy="1780212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989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结尾页">
    <p:bg>
      <p:bgPr>
        <a:solidFill>
          <a:srgbClr val="272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 rot="6437539">
            <a:off x="1228063" y="3368969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4567827">
            <a:off x="1575303" y="3857822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9588275">
            <a:off x="591298" y="314458"/>
            <a:ext cx="2463389" cy="3653226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2792007">
            <a:off x="1575303" y="1553061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2792007">
            <a:off x="4532230" y="4077926"/>
            <a:ext cx="2215577" cy="2481636"/>
          </a:xfrm>
          <a:prstGeom prst="triangle">
            <a:avLst>
              <a:gd name="adj" fmla="val 30257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8385510">
            <a:off x="3393340" y="2330309"/>
            <a:ext cx="252406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16731432">
            <a:off x="8633552" y="3577368"/>
            <a:ext cx="2273350" cy="2334979"/>
          </a:xfrm>
          <a:prstGeom prst="triangle">
            <a:avLst>
              <a:gd name="adj" fmla="val 53974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6731432">
            <a:off x="6453300" y="2827022"/>
            <a:ext cx="2524064" cy="3570212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2145676">
            <a:off x="5384775" y="3368969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 userDrawn="1"/>
        </p:nvSpPr>
        <p:spPr>
          <a:xfrm rot="19858146">
            <a:off x="9073466" y="175780"/>
            <a:ext cx="2448074" cy="3867542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19858146">
            <a:off x="4787820" y="1275052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3474640">
            <a:off x="5563560" y="-132804"/>
            <a:ext cx="2096093" cy="1937367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 userDrawn="1"/>
        </p:nvSpPr>
        <p:spPr>
          <a:xfrm rot="9950758">
            <a:off x="7389999" y="644215"/>
            <a:ext cx="3271387" cy="3572067"/>
          </a:xfrm>
          <a:prstGeom prst="triangle">
            <a:avLst>
              <a:gd name="adj" fmla="val 73615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 userDrawn="1"/>
        </p:nvSpPr>
        <p:spPr>
          <a:xfrm rot="9950758">
            <a:off x="4987961" y="-154705"/>
            <a:ext cx="2524064" cy="3483980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 userDrawn="1"/>
        </p:nvSpPr>
        <p:spPr>
          <a:xfrm rot="14444175">
            <a:off x="2738986" y="655323"/>
            <a:ext cx="2524064" cy="2777014"/>
          </a:xfrm>
          <a:prstGeom prst="triangle">
            <a:avLst>
              <a:gd name="adj" fmla="val 77216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 userDrawn="1"/>
        </p:nvSpPr>
        <p:spPr>
          <a:xfrm rot="14444175">
            <a:off x="9161759" y="4783033"/>
            <a:ext cx="2524064" cy="3483980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 userDrawn="1"/>
        </p:nvSpPr>
        <p:spPr>
          <a:xfrm rot="16200000">
            <a:off x="6664703" y="1719181"/>
            <a:ext cx="1428978" cy="2282484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rot="16475617">
            <a:off x="-1336722" y="730174"/>
            <a:ext cx="2524064" cy="3483980"/>
          </a:xfrm>
          <a:prstGeom prst="triangle">
            <a:avLst>
              <a:gd name="adj" fmla="val 36197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 userDrawn="1"/>
        </p:nvSpPr>
        <p:spPr>
          <a:xfrm rot="14444175">
            <a:off x="1162328" y="-981805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rot="14444175">
            <a:off x="9948111" y="3146"/>
            <a:ext cx="2524064" cy="2493242"/>
          </a:xfrm>
          <a:prstGeom prst="triangle">
            <a:avLst>
              <a:gd name="adj" fmla="val 74614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 userDrawn="1"/>
        </p:nvSpPr>
        <p:spPr>
          <a:xfrm rot="2792007">
            <a:off x="3212086" y="1719486"/>
            <a:ext cx="1503924" cy="3483980"/>
          </a:xfrm>
          <a:prstGeom prst="triangle">
            <a:avLst>
              <a:gd name="adj" fmla="val 71348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 rot="8385510">
            <a:off x="7406416" y="5234358"/>
            <a:ext cx="252406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456389">
            <a:off x="11382002" y="2014760"/>
            <a:ext cx="2933809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 userDrawn="1"/>
        </p:nvSpPr>
        <p:spPr>
          <a:xfrm rot="18497302">
            <a:off x="862555" y="5342377"/>
            <a:ext cx="2660724" cy="2325863"/>
          </a:xfrm>
          <a:prstGeom prst="triangle">
            <a:avLst>
              <a:gd name="adj" fmla="val 55588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8253861">
            <a:off x="8149276" y="267414"/>
            <a:ext cx="2416134" cy="3205897"/>
          </a:xfrm>
          <a:prstGeom prst="triangle">
            <a:avLst>
              <a:gd name="adj" fmla="val 71983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148746">
            <a:off x="7733696" y="1307733"/>
            <a:ext cx="2121249" cy="1780212"/>
          </a:xfrm>
          <a:prstGeom prst="triangle">
            <a:avLst>
              <a:gd name="adj" fmla="val 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2689270"/>
            <a:ext cx="10850563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3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627511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3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943145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913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" y="0"/>
            <a:ext cx="12187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0343" y="2119232"/>
            <a:ext cx="8358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PMQ</a:t>
            </a:r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消息系统核心原理与应用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72553" y="4114249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资深研发专家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李乘胜</a:t>
            </a:r>
          </a:p>
        </p:txBody>
      </p:sp>
    </p:spTree>
    <p:extLst>
      <p:ext uri="{BB962C8B-B14F-4D97-AF65-F5344CB8AC3E}">
        <p14:creationId xmlns:p14="http://schemas.microsoft.com/office/powerpoint/2010/main" val="282200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模型</a:t>
            </a:r>
          </a:p>
        </p:txBody>
      </p:sp>
      <p:sp>
        <p:nvSpPr>
          <p:cNvPr id="5" name="圆角矩形 38">
            <a:extLst>
              <a:ext uri="{FF2B5EF4-FFF2-40B4-BE49-F238E27FC236}">
                <a16:creationId xmlns:a16="http://schemas.microsoft.com/office/drawing/2014/main" id="{346FD5E3-B160-4168-BF3B-3C38D6C48AEF}"/>
              </a:ext>
            </a:extLst>
          </p:cNvPr>
          <p:cNvSpPr/>
          <p:nvPr/>
        </p:nvSpPr>
        <p:spPr>
          <a:xfrm>
            <a:off x="849416" y="1463639"/>
            <a:ext cx="2038539" cy="408008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39">
            <a:extLst>
              <a:ext uri="{FF2B5EF4-FFF2-40B4-BE49-F238E27FC236}">
                <a16:creationId xmlns:a16="http://schemas.microsoft.com/office/drawing/2014/main" id="{7804A2AF-7A49-43C3-93D7-E8AB0707A619}"/>
              </a:ext>
            </a:extLst>
          </p:cNvPr>
          <p:cNvSpPr/>
          <p:nvPr/>
        </p:nvSpPr>
        <p:spPr>
          <a:xfrm>
            <a:off x="6916945" y="1654656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7" name="圆角矩形 40">
            <a:extLst>
              <a:ext uri="{FF2B5EF4-FFF2-40B4-BE49-F238E27FC236}">
                <a16:creationId xmlns:a16="http://schemas.microsoft.com/office/drawing/2014/main" id="{67A5BCEE-7CC2-44EB-AF2A-150DAC43856E}"/>
              </a:ext>
            </a:extLst>
          </p:cNvPr>
          <p:cNvSpPr/>
          <p:nvPr/>
        </p:nvSpPr>
        <p:spPr>
          <a:xfrm>
            <a:off x="6944107" y="2911979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8" name="圆角矩形 44">
            <a:extLst>
              <a:ext uri="{FF2B5EF4-FFF2-40B4-BE49-F238E27FC236}">
                <a16:creationId xmlns:a16="http://schemas.microsoft.com/office/drawing/2014/main" id="{302798E6-79AD-47C5-A208-B245E5BF039F}"/>
              </a:ext>
            </a:extLst>
          </p:cNvPr>
          <p:cNvSpPr/>
          <p:nvPr/>
        </p:nvSpPr>
        <p:spPr>
          <a:xfrm>
            <a:off x="6944107" y="4344736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31618CF-7250-4B00-B844-F0FBCA29F01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67596" y="2021321"/>
            <a:ext cx="1049349" cy="1257323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D23918-4E14-478A-9F53-3609B1E04B2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868688" y="3278644"/>
            <a:ext cx="1075419" cy="6408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76B167-CE06-47A2-8FB9-711A7676AEE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867596" y="3291439"/>
            <a:ext cx="1076511" cy="1419962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圆角矩形 50">
            <a:extLst>
              <a:ext uri="{FF2B5EF4-FFF2-40B4-BE49-F238E27FC236}">
                <a16:creationId xmlns:a16="http://schemas.microsoft.com/office/drawing/2014/main" id="{F9BEA73C-E98C-4B0F-A50F-CF7619EF2BFD}"/>
              </a:ext>
            </a:extLst>
          </p:cNvPr>
          <p:cNvSpPr/>
          <p:nvPr/>
        </p:nvSpPr>
        <p:spPr>
          <a:xfrm>
            <a:off x="9705415" y="1567151"/>
            <a:ext cx="1618306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Queue(table)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749A79-D79A-4B8C-932E-23E5770933EF}"/>
              </a:ext>
            </a:extLst>
          </p:cNvPr>
          <p:cNvSpPr txBox="1"/>
          <p:nvPr/>
        </p:nvSpPr>
        <p:spPr>
          <a:xfrm>
            <a:off x="6278814" y="29029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1:n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D9A1FB1-61F6-4DFE-A9DB-5D4C24929A89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8311180" y="1933816"/>
            <a:ext cx="1394235" cy="1344828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圆角矩形 58">
            <a:extLst>
              <a:ext uri="{FF2B5EF4-FFF2-40B4-BE49-F238E27FC236}">
                <a16:creationId xmlns:a16="http://schemas.microsoft.com/office/drawing/2014/main" id="{BC97C0CD-3ED2-4060-BA78-1483258FEFE3}"/>
              </a:ext>
            </a:extLst>
          </p:cNvPr>
          <p:cNvSpPr/>
          <p:nvPr/>
        </p:nvSpPr>
        <p:spPr>
          <a:xfrm>
            <a:off x="9724278" y="2847750"/>
            <a:ext cx="1618306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Queue(table)</a:t>
            </a:r>
            <a:endParaRPr lang="zh-CN" altLang="en-US" dirty="0"/>
          </a:p>
        </p:txBody>
      </p:sp>
      <p:sp>
        <p:nvSpPr>
          <p:cNvPr id="16" name="圆角矩形 59">
            <a:extLst>
              <a:ext uri="{FF2B5EF4-FFF2-40B4-BE49-F238E27FC236}">
                <a16:creationId xmlns:a16="http://schemas.microsoft.com/office/drawing/2014/main" id="{EC23C578-C2E3-473C-A8BD-6F62E8D7A52F}"/>
              </a:ext>
            </a:extLst>
          </p:cNvPr>
          <p:cNvSpPr/>
          <p:nvPr/>
        </p:nvSpPr>
        <p:spPr>
          <a:xfrm>
            <a:off x="9724278" y="4216278"/>
            <a:ext cx="1618306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Queue(table)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7B2764C-32D8-422F-8376-54E24EA5751E}"/>
              </a:ext>
            </a:extLst>
          </p:cNvPr>
          <p:cNvCxnSpPr>
            <a:stCxn id="7" idx="3"/>
          </p:cNvCxnSpPr>
          <p:nvPr/>
        </p:nvCxnSpPr>
        <p:spPr>
          <a:xfrm flipV="1">
            <a:off x="8311180" y="3273187"/>
            <a:ext cx="1394235" cy="5457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071FE0-BDAB-41D7-8067-DC227E8C0A34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8311180" y="3278644"/>
            <a:ext cx="1413098" cy="1304299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52AFB0B-5E56-445C-AE75-2F6F3DD7E6C2}"/>
              </a:ext>
            </a:extLst>
          </p:cNvPr>
          <p:cNvSpPr txBox="1"/>
          <p:nvPr/>
        </p:nvSpPr>
        <p:spPr>
          <a:xfrm>
            <a:off x="8878119" y="291572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1:n</a:t>
            </a:r>
            <a:endParaRPr lang="zh-CN" altLang="en-US" dirty="0"/>
          </a:p>
        </p:txBody>
      </p:sp>
      <p:sp>
        <p:nvSpPr>
          <p:cNvPr id="20" name="圆角矩形 26">
            <a:extLst>
              <a:ext uri="{FF2B5EF4-FFF2-40B4-BE49-F238E27FC236}">
                <a16:creationId xmlns:a16="http://schemas.microsoft.com/office/drawing/2014/main" id="{B370FC2F-757A-4935-973D-5405A00FE56F}"/>
              </a:ext>
            </a:extLst>
          </p:cNvPr>
          <p:cNvSpPr/>
          <p:nvPr/>
        </p:nvSpPr>
        <p:spPr>
          <a:xfrm>
            <a:off x="1185147" y="1661421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2" name="圆角矩形 28">
            <a:extLst>
              <a:ext uri="{FF2B5EF4-FFF2-40B4-BE49-F238E27FC236}">
                <a16:creationId xmlns:a16="http://schemas.microsoft.com/office/drawing/2014/main" id="{3FE2FC5B-9E5E-4691-BD7E-DFDBC77B1B14}"/>
              </a:ext>
            </a:extLst>
          </p:cNvPr>
          <p:cNvSpPr/>
          <p:nvPr/>
        </p:nvSpPr>
        <p:spPr>
          <a:xfrm>
            <a:off x="1194716" y="2615418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3" name="圆角矩形 29">
            <a:extLst>
              <a:ext uri="{FF2B5EF4-FFF2-40B4-BE49-F238E27FC236}">
                <a16:creationId xmlns:a16="http://schemas.microsoft.com/office/drawing/2014/main" id="{EADFF49A-6A3F-4C3C-8C36-70737870FDB0}"/>
              </a:ext>
            </a:extLst>
          </p:cNvPr>
          <p:cNvSpPr/>
          <p:nvPr/>
        </p:nvSpPr>
        <p:spPr>
          <a:xfrm>
            <a:off x="1185146" y="3645366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4" name="圆角矩形 31">
            <a:extLst>
              <a:ext uri="{FF2B5EF4-FFF2-40B4-BE49-F238E27FC236}">
                <a16:creationId xmlns:a16="http://schemas.microsoft.com/office/drawing/2014/main" id="{A53E5D5E-6210-477F-82E0-BF2313EE474B}"/>
              </a:ext>
            </a:extLst>
          </p:cNvPr>
          <p:cNvSpPr/>
          <p:nvPr/>
        </p:nvSpPr>
        <p:spPr>
          <a:xfrm>
            <a:off x="1194715" y="4563363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38" name="圆角矩形 40">
            <a:extLst>
              <a:ext uri="{FF2B5EF4-FFF2-40B4-BE49-F238E27FC236}">
                <a16:creationId xmlns:a16="http://schemas.microsoft.com/office/drawing/2014/main" id="{00D6DD8D-C46E-496D-89A5-0C11163B9CE6}"/>
              </a:ext>
            </a:extLst>
          </p:cNvPr>
          <p:cNvSpPr/>
          <p:nvPr/>
        </p:nvSpPr>
        <p:spPr>
          <a:xfrm>
            <a:off x="4486942" y="2902925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ConsumerGroup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C49819-A0FD-466D-994D-F504E73CF145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877544" y="2131598"/>
            <a:ext cx="1609398" cy="1137992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BF42BB0-5786-4FA8-A4C6-F652E35E0659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923519" y="3269590"/>
            <a:ext cx="1563423" cy="0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810CD04-381A-49EA-B722-3F1264BE2112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2886792" y="3269590"/>
            <a:ext cx="1600150" cy="1432829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63415B7-57F3-4BE6-B527-FA108C3A95B9}"/>
              </a:ext>
            </a:extLst>
          </p:cNvPr>
          <p:cNvSpPr txBox="1"/>
          <p:nvPr/>
        </p:nvSpPr>
        <p:spPr>
          <a:xfrm>
            <a:off x="3342858" y="27877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n:1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62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>
            <a:extLst>
              <a:ext uri="{FF2B5EF4-FFF2-40B4-BE49-F238E27FC236}">
                <a16:creationId xmlns:a16="http://schemas.microsoft.com/office/drawing/2014/main" id="{649C1EB3-64EA-4948-9CF0-A1A941E47FB2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12DD626A-82AB-48A6-98E9-3A838236E100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022AEC-F888-4317-B913-551A690703C6}"/>
              </a:ext>
            </a:extLst>
          </p:cNvPr>
          <p:cNvSpPr/>
          <p:nvPr/>
        </p:nvSpPr>
        <p:spPr>
          <a:xfrm>
            <a:off x="5007354" y="1310158"/>
            <a:ext cx="2503344" cy="1985698"/>
          </a:xfrm>
          <a:prstGeom prst="rect">
            <a:avLst/>
          </a:prstGeom>
          <a:ln w="19050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F8C2D6-3679-4E7C-8135-7536F1AB79B4}"/>
              </a:ext>
            </a:extLst>
          </p:cNvPr>
          <p:cNvSpPr/>
          <p:nvPr/>
        </p:nvSpPr>
        <p:spPr>
          <a:xfrm>
            <a:off x="1149945" y="3018885"/>
            <a:ext cx="3022746" cy="2126613"/>
          </a:xfrm>
          <a:prstGeom prst="rect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7917C0-5A54-46AD-9BD5-808B884B9C27}"/>
              </a:ext>
            </a:extLst>
          </p:cNvPr>
          <p:cNvSpPr/>
          <p:nvPr/>
        </p:nvSpPr>
        <p:spPr>
          <a:xfrm>
            <a:off x="5163776" y="5423933"/>
            <a:ext cx="1574837" cy="1311563"/>
          </a:xfrm>
          <a:prstGeom prst="rect">
            <a:avLst/>
          </a:prstGeom>
          <a:ln w="19050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4" descr="mysql db icon 的图像结果">
            <a:extLst>
              <a:ext uri="{FF2B5EF4-FFF2-40B4-BE49-F238E27FC236}">
                <a16:creationId xmlns:a16="http://schemas.microsoft.com/office/drawing/2014/main" id="{D9E2BACA-8627-469A-BBCF-002D1447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23" y="5926097"/>
            <a:ext cx="521711" cy="5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892336F-BAAD-439B-8F21-90B58003D6C6}"/>
              </a:ext>
            </a:extLst>
          </p:cNvPr>
          <p:cNvSpPr/>
          <p:nvPr/>
        </p:nvSpPr>
        <p:spPr>
          <a:xfrm>
            <a:off x="5561536" y="3600202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Broker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6298D6-B4C6-4564-B21E-48F095D976D8}"/>
              </a:ext>
            </a:extLst>
          </p:cNvPr>
          <p:cNvSpPr/>
          <p:nvPr/>
        </p:nvSpPr>
        <p:spPr>
          <a:xfrm>
            <a:off x="5421548" y="3757220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Broker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EA958C-0980-4D00-84D6-3DE0F44F475E}"/>
              </a:ext>
            </a:extLst>
          </p:cNvPr>
          <p:cNvSpPr/>
          <p:nvPr/>
        </p:nvSpPr>
        <p:spPr>
          <a:xfrm>
            <a:off x="5281560" y="3928092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Broker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08F136-B5DA-44E4-ADF8-A40F94A991D4}"/>
              </a:ext>
            </a:extLst>
          </p:cNvPr>
          <p:cNvSpPr txBox="1"/>
          <p:nvPr/>
        </p:nvSpPr>
        <p:spPr>
          <a:xfrm>
            <a:off x="5432227" y="5553473"/>
            <a:ext cx="107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Storage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2" name="Picture 4" descr="mysql db icon 的图像结果">
            <a:extLst>
              <a:ext uri="{FF2B5EF4-FFF2-40B4-BE49-F238E27FC236}">
                <a16:creationId xmlns:a16="http://schemas.microsoft.com/office/drawing/2014/main" id="{87328733-0848-4C2E-B693-8CDCA8F9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50" y="2673005"/>
            <a:ext cx="521711" cy="5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dmin icon 的图像结果">
            <a:extLst>
              <a:ext uri="{FF2B5EF4-FFF2-40B4-BE49-F238E27FC236}">
                <a16:creationId xmlns:a16="http://schemas.microsoft.com/office/drawing/2014/main" id="{76BE009F-E514-42D3-8FF9-A4B243F4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85" y="1447614"/>
            <a:ext cx="918452" cy="89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77E8CC8-52CC-4DE8-95AC-90544D878BEA}"/>
              </a:ext>
            </a:extLst>
          </p:cNvPr>
          <p:cNvSpPr/>
          <p:nvPr/>
        </p:nvSpPr>
        <p:spPr>
          <a:xfrm>
            <a:off x="2156708" y="3542868"/>
            <a:ext cx="1625600" cy="119623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C3F118-9B45-479A-ACE7-1D5811FB8E36}"/>
              </a:ext>
            </a:extLst>
          </p:cNvPr>
          <p:cNvSpPr/>
          <p:nvPr/>
        </p:nvSpPr>
        <p:spPr>
          <a:xfrm>
            <a:off x="2299872" y="4170941"/>
            <a:ext cx="1339272" cy="3140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Producer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ACD623-6E87-4878-80D7-55B6F66BCC2D}"/>
              </a:ext>
            </a:extLst>
          </p:cNvPr>
          <p:cNvSpPr txBox="1"/>
          <p:nvPr/>
        </p:nvSpPr>
        <p:spPr>
          <a:xfrm>
            <a:off x="2581580" y="3699886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APP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0EAE54-3E2D-49A0-B4A1-E8AF209AF4E9}"/>
              </a:ext>
            </a:extLst>
          </p:cNvPr>
          <p:cNvSpPr/>
          <p:nvPr/>
        </p:nvSpPr>
        <p:spPr>
          <a:xfrm>
            <a:off x="8197291" y="3018885"/>
            <a:ext cx="3022746" cy="2126613"/>
          </a:xfrm>
          <a:prstGeom prst="rect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21F6E0-0FF7-4988-93AE-01B7C4B52A5B}"/>
              </a:ext>
            </a:extLst>
          </p:cNvPr>
          <p:cNvSpPr/>
          <p:nvPr/>
        </p:nvSpPr>
        <p:spPr>
          <a:xfrm>
            <a:off x="8631399" y="3542868"/>
            <a:ext cx="1625600" cy="119623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3DA4EE-AC89-4AB3-8A41-8845CFF1B91D}"/>
              </a:ext>
            </a:extLst>
          </p:cNvPr>
          <p:cNvSpPr/>
          <p:nvPr/>
        </p:nvSpPr>
        <p:spPr>
          <a:xfrm>
            <a:off x="8774563" y="4170941"/>
            <a:ext cx="1339272" cy="31403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Consumer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3EBC85-1F48-4B60-BC49-750A7B8C9FF3}"/>
              </a:ext>
            </a:extLst>
          </p:cNvPr>
          <p:cNvSpPr txBox="1"/>
          <p:nvPr/>
        </p:nvSpPr>
        <p:spPr>
          <a:xfrm>
            <a:off x="9056271" y="3699886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APP</a:t>
            </a:r>
            <a:endParaRPr lang="zh-CN" altLang="en-US" b="1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24E4516-B932-42DD-BB65-BD7DC70676FA}"/>
              </a:ext>
            </a:extLst>
          </p:cNvPr>
          <p:cNvCxnSpPr>
            <a:stCxn id="5" idx="3"/>
          </p:cNvCxnSpPr>
          <p:nvPr/>
        </p:nvCxnSpPr>
        <p:spPr>
          <a:xfrm>
            <a:off x="4172691" y="4082192"/>
            <a:ext cx="110886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F742360-0C30-4266-901A-327B3B03011B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6900809" y="4077870"/>
            <a:ext cx="1296482" cy="432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C823767-2F6D-4B71-9D8F-CD684EF50048}"/>
              </a:ext>
            </a:extLst>
          </p:cNvPr>
          <p:cNvSpPr/>
          <p:nvPr/>
        </p:nvSpPr>
        <p:spPr>
          <a:xfrm>
            <a:off x="5453875" y="1583568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Admin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3C484F-EEF6-4772-B9DD-648F9CF2ED61}"/>
              </a:ext>
            </a:extLst>
          </p:cNvPr>
          <p:cNvSpPr/>
          <p:nvPr/>
        </p:nvSpPr>
        <p:spPr>
          <a:xfrm>
            <a:off x="5343040" y="1718851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Admin</a:t>
            </a:r>
            <a:endParaRPr lang="zh-CN" altLang="en-US" dirty="0">
              <a:solidFill>
                <a:schemeClr val="lt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D7C2BBC-51B0-4CCA-96F2-353EFB8A37E9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5951195" y="4556165"/>
            <a:ext cx="1" cy="867768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1BF4B4B-E266-4563-89C4-C9F20C9E4A8E}"/>
              </a:ext>
            </a:extLst>
          </p:cNvPr>
          <p:cNvSpPr txBox="1"/>
          <p:nvPr/>
        </p:nvSpPr>
        <p:spPr>
          <a:xfrm>
            <a:off x="6123511" y="2761364"/>
            <a:ext cx="138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Metadata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871F99D-8C94-4EF0-85E2-B495C4ED86AB}"/>
              </a:ext>
            </a:extLst>
          </p:cNvPr>
          <p:cNvCxnSpPr>
            <a:stCxn id="24" idx="2"/>
            <a:endCxn id="12" idx="0"/>
          </p:cNvCxnSpPr>
          <p:nvPr/>
        </p:nvCxnSpPr>
        <p:spPr>
          <a:xfrm flipH="1">
            <a:off x="6010006" y="2346924"/>
            <a:ext cx="2670" cy="32608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7851A08-F602-423F-AF42-B7719D64DEAB}"/>
              </a:ext>
            </a:extLst>
          </p:cNvPr>
          <p:cNvCxnSpPr>
            <a:stCxn id="12" idx="2"/>
          </p:cNvCxnSpPr>
          <p:nvPr/>
        </p:nvCxnSpPr>
        <p:spPr>
          <a:xfrm>
            <a:off x="6010006" y="3194716"/>
            <a:ext cx="6461" cy="4066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6E2FB1A-F70D-4957-9153-483CBE8FD384}"/>
              </a:ext>
            </a:extLst>
          </p:cNvPr>
          <p:cNvCxnSpPr>
            <a:stCxn id="13" idx="1"/>
            <a:endCxn id="23" idx="3"/>
          </p:cNvCxnSpPr>
          <p:nvPr/>
        </p:nvCxnSpPr>
        <p:spPr>
          <a:xfrm flipH="1">
            <a:off x="6793147" y="1897604"/>
            <a:ext cx="1321938" cy="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123BA6E-18B3-4FBA-9725-B694E37604C6}"/>
              </a:ext>
            </a:extLst>
          </p:cNvPr>
          <p:cNvSpPr txBox="1"/>
          <p:nvPr/>
        </p:nvSpPr>
        <p:spPr>
          <a:xfrm>
            <a:off x="1830045" y="3030006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Producers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734BDB2-0871-4486-9089-8684534180CA}"/>
              </a:ext>
            </a:extLst>
          </p:cNvPr>
          <p:cNvSpPr txBox="1"/>
          <p:nvPr/>
        </p:nvSpPr>
        <p:spPr>
          <a:xfrm>
            <a:off x="8986998" y="3044166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Consumers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FC1F4AA-B050-4FD0-8B3B-2FF6D30BAC4B}"/>
              </a:ext>
            </a:extLst>
          </p:cNvPr>
          <p:cNvSpPr txBox="1"/>
          <p:nvPr/>
        </p:nvSpPr>
        <p:spPr>
          <a:xfrm>
            <a:off x="5369158" y="6387090"/>
            <a:ext cx="107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MySQL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BC5887-BC67-4931-B601-082A1FB39450}"/>
              </a:ext>
            </a:extLst>
          </p:cNvPr>
          <p:cNvSpPr txBox="1"/>
          <p:nvPr/>
        </p:nvSpPr>
        <p:spPr>
          <a:xfrm>
            <a:off x="4351103" y="3729572"/>
            <a:ext cx="75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2B1645B-C0F6-4BF8-96AD-40FA31B80993}"/>
              </a:ext>
            </a:extLst>
          </p:cNvPr>
          <p:cNvSpPr txBox="1"/>
          <p:nvPr/>
        </p:nvSpPr>
        <p:spPr>
          <a:xfrm>
            <a:off x="7131032" y="3717860"/>
            <a:ext cx="75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pic>
        <p:nvPicPr>
          <p:cNvPr id="35" name="Picture 4" descr="mysql db icon 的图像结果">
            <a:extLst>
              <a:ext uri="{FF2B5EF4-FFF2-40B4-BE49-F238E27FC236}">
                <a16:creationId xmlns:a16="http://schemas.microsoft.com/office/drawing/2014/main" id="{D9E2BACA-8627-469A-BBCF-002D1447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338" y="5932079"/>
            <a:ext cx="521711" cy="5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mysql db icon 的图像结果">
            <a:extLst>
              <a:ext uri="{FF2B5EF4-FFF2-40B4-BE49-F238E27FC236}">
                <a16:creationId xmlns:a16="http://schemas.microsoft.com/office/drawing/2014/main" id="{D9E2BACA-8627-469A-BBCF-002D1447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25" y="5926097"/>
            <a:ext cx="521711" cy="5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02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消费模型</a:t>
            </a:r>
          </a:p>
        </p:txBody>
      </p:sp>
      <p:sp>
        <p:nvSpPr>
          <p:cNvPr id="51" name="TextBox 11">
            <a:extLst>
              <a:ext uri="{FF2B5EF4-FFF2-40B4-BE49-F238E27FC236}">
                <a16:creationId xmlns:a16="http://schemas.microsoft.com/office/drawing/2014/main" id="{A4DFCB82-5E67-48DA-BF17-4E424A00D86A}"/>
              </a:ext>
            </a:extLst>
          </p:cNvPr>
          <p:cNvSpPr txBox="1"/>
          <p:nvPr/>
        </p:nvSpPr>
        <p:spPr>
          <a:xfrm>
            <a:off x="7734431" y="3251034"/>
            <a:ext cx="2990178" cy="830997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noFill/>
          <a:ln>
            <a:noFill/>
            <a:prstDash val="lg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  <a:ea typeface="+mj-ea"/>
              </a:rPr>
              <a:t>客户端隔离性好</a:t>
            </a:r>
            <a:endParaRPr lang="en-US" altLang="zh-CN" sz="2400" dirty="0">
              <a:latin typeface="+mj-ea"/>
              <a:ea typeface="+mj-ea"/>
            </a:endParaRPr>
          </a:p>
          <a:p>
            <a:pPr algn="ctr"/>
            <a:r>
              <a:rPr lang="en-US" altLang="zh-CN" sz="2400" dirty="0">
                <a:latin typeface="+mj-ea"/>
                <a:ea typeface="+mj-ea"/>
              </a:rPr>
              <a:t>broker</a:t>
            </a:r>
            <a:r>
              <a:rPr lang="zh-CN" altLang="en-US" sz="2400" dirty="0">
                <a:latin typeface="+mj-ea"/>
                <a:ea typeface="+mj-ea"/>
              </a:rPr>
              <a:t>容易水平扩展</a:t>
            </a:r>
          </a:p>
        </p:txBody>
      </p:sp>
      <p:sp>
        <p:nvSpPr>
          <p:cNvPr id="52" name="check_97186">
            <a:extLst>
              <a:ext uri="{FF2B5EF4-FFF2-40B4-BE49-F238E27FC236}">
                <a16:creationId xmlns:a16="http://schemas.microsoft.com/office/drawing/2014/main" id="{E4E8A580-FDA5-4259-9FCB-A9C56B8CC899}"/>
              </a:ext>
            </a:extLst>
          </p:cNvPr>
          <p:cNvSpPr>
            <a:spLocks noChangeAspect="1"/>
          </p:cNvSpPr>
          <p:nvPr/>
        </p:nvSpPr>
        <p:spPr bwMode="auto">
          <a:xfrm>
            <a:off x="6927044" y="3666533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DB354BFB-EA7A-4B7F-BD93-82B507A39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677" y="2520283"/>
            <a:ext cx="2457450" cy="142875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73D9020-904D-4E63-85E1-DA7936163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96" y="2520283"/>
            <a:ext cx="1114425" cy="1876425"/>
          </a:xfrm>
          <a:prstGeom prst="rect">
            <a:avLst/>
          </a:prstGeom>
        </p:spPr>
      </p:pic>
      <p:sp>
        <p:nvSpPr>
          <p:cNvPr id="55" name="圆角矩形 20">
            <a:extLst>
              <a:ext uri="{FF2B5EF4-FFF2-40B4-BE49-F238E27FC236}">
                <a16:creationId xmlns:a16="http://schemas.microsoft.com/office/drawing/2014/main" id="{51E240BD-04B4-4A96-ABA6-C58AE5977ACA}"/>
              </a:ext>
            </a:extLst>
          </p:cNvPr>
          <p:cNvSpPr/>
          <p:nvPr/>
        </p:nvSpPr>
        <p:spPr>
          <a:xfrm>
            <a:off x="3540341" y="1800776"/>
            <a:ext cx="1081548" cy="290051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241500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高可用设计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EB6336-FBCA-4D0C-A0BB-D713C2541E92}"/>
              </a:ext>
            </a:extLst>
          </p:cNvPr>
          <p:cNvSpPr/>
          <p:nvPr/>
        </p:nvSpPr>
        <p:spPr>
          <a:xfrm>
            <a:off x="3888529" y="4203051"/>
            <a:ext cx="6153912" cy="2487208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6F228A-8104-4799-B2F8-2279EC0F7234}"/>
              </a:ext>
            </a:extLst>
          </p:cNvPr>
          <p:cNvSpPr/>
          <p:nvPr/>
        </p:nvSpPr>
        <p:spPr>
          <a:xfrm>
            <a:off x="3888530" y="1110070"/>
            <a:ext cx="6153912" cy="2167827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5C547D-D82C-4D71-830B-D12DEA433A82}"/>
              </a:ext>
            </a:extLst>
          </p:cNvPr>
          <p:cNvSpPr txBox="1"/>
          <p:nvPr/>
        </p:nvSpPr>
        <p:spPr>
          <a:xfrm>
            <a:off x="6547744" y="1203044"/>
            <a:ext cx="835485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590A21-6844-40C2-8671-F48CA3668A2F}"/>
              </a:ext>
            </a:extLst>
          </p:cNvPr>
          <p:cNvSpPr txBox="1"/>
          <p:nvPr/>
        </p:nvSpPr>
        <p:spPr>
          <a:xfrm>
            <a:off x="4473073" y="2570761"/>
            <a:ext cx="95731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E42D34-76DF-4053-BB17-1DE2A74F7F58}"/>
              </a:ext>
            </a:extLst>
          </p:cNvPr>
          <p:cNvSpPr txBox="1"/>
          <p:nvPr/>
        </p:nvSpPr>
        <p:spPr>
          <a:xfrm>
            <a:off x="5840700" y="2570761"/>
            <a:ext cx="95731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A1A652-CDF7-4E23-AC27-5017AC45B816}"/>
              </a:ext>
            </a:extLst>
          </p:cNvPr>
          <p:cNvSpPr txBox="1"/>
          <p:nvPr/>
        </p:nvSpPr>
        <p:spPr>
          <a:xfrm>
            <a:off x="7208327" y="2587787"/>
            <a:ext cx="95731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F0B4A4-CBF0-41B0-897D-7F4AC73871E6}"/>
              </a:ext>
            </a:extLst>
          </p:cNvPr>
          <p:cNvSpPr txBox="1"/>
          <p:nvPr/>
        </p:nvSpPr>
        <p:spPr>
          <a:xfrm>
            <a:off x="8663616" y="2570761"/>
            <a:ext cx="95731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broker1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A64DCB5-6F6C-449E-B601-281D7234200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951730" y="1572376"/>
            <a:ext cx="2013757" cy="9983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E9B789-3F4A-4A0A-A926-CE5649A1E8AE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6319357" y="1572376"/>
            <a:ext cx="646130" cy="9983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5B1484E-E7BB-41AE-A3EC-68616408E7B7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965487" y="1572376"/>
            <a:ext cx="721497" cy="10154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71C94BA-70E3-4124-BB21-41DF0CB44F35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6965487" y="1572376"/>
            <a:ext cx="2176786" cy="9983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A6BCF9F-0BA1-4C17-9FF1-04977B9EDBC5}"/>
              </a:ext>
            </a:extLst>
          </p:cNvPr>
          <p:cNvSpPr txBox="1"/>
          <p:nvPr/>
        </p:nvSpPr>
        <p:spPr>
          <a:xfrm>
            <a:off x="479317" y="1740190"/>
            <a:ext cx="2371162" cy="923330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Broker</a:t>
            </a:r>
            <a:r>
              <a:rPr lang="zh-CN" altLang="en-US" dirty="0"/>
              <a:t>集群</a:t>
            </a:r>
            <a:r>
              <a:rPr lang="en-US" altLang="zh-CN" dirty="0"/>
              <a:t>,</a:t>
            </a:r>
            <a:r>
              <a:rPr lang="zh-CN" altLang="en-US" dirty="0"/>
              <a:t>无单点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Broker</a:t>
            </a:r>
            <a:r>
              <a:rPr lang="zh-CN" altLang="en-US" dirty="0"/>
              <a:t>无状态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水平扩展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084313-CD88-4F1D-82AE-EBBE60523DF3}"/>
              </a:ext>
            </a:extLst>
          </p:cNvPr>
          <p:cNvCxnSpPr/>
          <p:nvPr/>
        </p:nvCxnSpPr>
        <p:spPr>
          <a:xfrm flipH="1">
            <a:off x="10042443" y="2071568"/>
            <a:ext cx="41714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FD61C9D-ECA3-41A5-9310-828E62779D7B}"/>
              </a:ext>
            </a:extLst>
          </p:cNvPr>
          <p:cNvSpPr txBox="1"/>
          <p:nvPr/>
        </p:nvSpPr>
        <p:spPr>
          <a:xfrm>
            <a:off x="4498397" y="5243346"/>
            <a:ext cx="9300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EC74D6-B34B-439D-B3F0-12B26BBF41B1}"/>
              </a:ext>
            </a:extLst>
          </p:cNvPr>
          <p:cNvSpPr txBox="1"/>
          <p:nvPr/>
        </p:nvSpPr>
        <p:spPr>
          <a:xfrm>
            <a:off x="5893491" y="5266718"/>
            <a:ext cx="9300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19E1D2-3FF9-4D5A-8C87-FE83C4E47B8E}"/>
              </a:ext>
            </a:extLst>
          </p:cNvPr>
          <p:cNvSpPr txBox="1"/>
          <p:nvPr/>
        </p:nvSpPr>
        <p:spPr>
          <a:xfrm>
            <a:off x="7379026" y="5276270"/>
            <a:ext cx="9300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queue3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BA505AB-3DB7-4CD4-856B-CA957A5B9D30}"/>
              </a:ext>
            </a:extLst>
          </p:cNvPr>
          <p:cNvSpPr txBox="1"/>
          <p:nvPr/>
        </p:nvSpPr>
        <p:spPr>
          <a:xfrm>
            <a:off x="8865485" y="5266718"/>
            <a:ext cx="9300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queue4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C36A0BF-DBBC-4B9A-AC46-26142932C6FF}"/>
              </a:ext>
            </a:extLst>
          </p:cNvPr>
          <p:cNvSpPr txBox="1"/>
          <p:nvPr/>
        </p:nvSpPr>
        <p:spPr>
          <a:xfrm>
            <a:off x="6625489" y="4395164"/>
            <a:ext cx="679994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topic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2365401-E6B7-4879-B6F1-DE59C624402A}"/>
              </a:ext>
            </a:extLst>
          </p:cNvPr>
          <p:cNvCxnSpPr>
            <a:endCxn id="22" idx="0"/>
          </p:cNvCxnSpPr>
          <p:nvPr/>
        </p:nvCxnSpPr>
        <p:spPr>
          <a:xfrm flipH="1">
            <a:off x="4963429" y="4760060"/>
            <a:ext cx="1981919" cy="4832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9EB1821-95F2-498A-8E43-103E23F776E2}"/>
              </a:ext>
            </a:extLst>
          </p:cNvPr>
          <p:cNvCxnSpPr>
            <a:stCxn id="33" idx="2"/>
            <a:endCxn id="23" idx="0"/>
          </p:cNvCxnSpPr>
          <p:nvPr/>
        </p:nvCxnSpPr>
        <p:spPr>
          <a:xfrm flipH="1">
            <a:off x="6358523" y="4764496"/>
            <a:ext cx="606963" cy="5022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7734305-AE39-4137-93FD-A357A72DB308}"/>
              </a:ext>
            </a:extLst>
          </p:cNvPr>
          <p:cNvCxnSpPr>
            <a:stCxn id="33" idx="2"/>
            <a:endCxn id="24" idx="0"/>
          </p:cNvCxnSpPr>
          <p:nvPr/>
        </p:nvCxnSpPr>
        <p:spPr>
          <a:xfrm>
            <a:off x="6965486" y="4764496"/>
            <a:ext cx="878572" cy="5117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D6B616F-8CFB-4EDC-854F-BBA10C1D997D}"/>
              </a:ext>
            </a:extLst>
          </p:cNvPr>
          <p:cNvCxnSpPr>
            <a:stCxn id="33" idx="2"/>
            <a:endCxn id="28" idx="0"/>
          </p:cNvCxnSpPr>
          <p:nvPr/>
        </p:nvCxnSpPr>
        <p:spPr>
          <a:xfrm>
            <a:off x="6965486" y="4764496"/>
            <a:ext cx="2365031" cy="5022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DA55616-FF21-45C4-8250-CBC659D79276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6965485" y="3277897"/>
            <a:ext cx="1" cy="9251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F952D72-300E-4F01-BD69-0E949F19EC76}"/>
              </a:ext>
            </a:extLst>
          </p:cNvPr>
          <p:cNvSpPr txBox="1"/>
          <p:nvPr/>
        </p:nvSpPr>
        <p:spPr>
          <a:xfrm>
            <a:off x="6609358" y="35986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save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2BA8C10-F47B-474E-B6DE-CD9C6BDECA4B}"/>
              </a:ext>
            </a:extLst>
          </p:cNvPr>
          <p:cNvSpPr txBox="1"/>
          <p:nvPr/>
        </p:nvSpPr>
        <p:spPr>
          <a:xfrm>
            <a:off x="479317" y="4688121"/>
            <a:ext cx="2550698" cy="1200329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zh-CN" altLang="en-US" dirty="0"/>
              <a:t>消息发送，轮询保存</a:t>
            </a:r>
            <a:endParaRPr lang="en-US" altLang="zh-CN" dirty="0"/>
          </a:p>
          <a:p>
            <a:r>
              <a:rPr lang="zh-CN" altLang="en-US" dirty="0"/>
              <a:t>发送失败，重试</a:t>
            </a:r>
            <a:endParaRPr lang="en-US" altLang="zh-CN" dirty="0"/>
          </a:p>
          <a:p>
            <a:r>
              <a:rPr lang="en-US" altLang="zh-CN" dirty="0"/>
              <a:t>Topic</a:t>
            </a:r>
            <a:r>
              <a:rPr lang="zh-CN" altLang="en-US" dirty="0"/>
              <a:t>可以水平扩容</a:t>
            </a:r>
            <a:endParaRPr lang="en-US" altLang="zh-CN" dirty="0"/>
          </a:p>
          <a:p>
            <a:r>
              <a:rPr lang="en-US" altLang="zh-CN" dirty="0"/>
              <a:t>Queue</a:t>
            </a:r>
            <a:r>
              <a:rPr lang="zh-CN" altLang="en-US" dirty="0"/>
              <a:t>主备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51BC2C6-6AB9-4EC1-BCFE-1551382F6023}"/>
              </a:ext>
            </a:extLst>
          </p:cNvPr>
          <p:cNvSpPr txBox="1"/>
          <p:nvPr/>
        </p:nvSpPr>
        <p:spPr>
          <a:xfrm>
            <a:off x="4473072" y="6094346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C1AC097-F82A-4F33-9A33-2A7685147009}"/>
              </a:ext>
            </a:extLst>
          </p:cNvPr>
          <p:cNvCxnSpPr>
            <a:stCxn id="22" idx="2"/>
          </p:cNvCxnSpPr>
          <p:nvPr/>
        </p:nvCxnSpPr>
        <p:spPr>
          <a:xfrm flipH="1">
            <a:off x="4951728" y="5612678"/>
            <a:ext cx="11701" cy="4816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9A11FAC-8356-4655-AB93-F6622082A148}"/>
              </a:ext>
            </a:extLst>
          </p:cNvPr>
          <p:cNvSpPr txBox="1"/>
          <p:nvPr/>
        </p:nvSpPr>
        <p:spPr>
          <a:xfrm>
            <a:off x="5857745" y="6144204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158541B-266B-47A5-96B5-642F0B5365B6}"/>
              </a:ext>
            </a:extLst>
          </p:cNvPr>
          <p:cNvCxnSpPr/>
          <p:nvPr/>
        </p:nvCxnSpPr>
        <p:spPr>
          <a:xfrm flipH="1">
            <a:off x="6336401" y="5662536"/>
            <a:ext cx="11701" cy="4816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A506190-EC0D-4265-80E1-A3C7E1FE6E72}"/>
              </a:ext>
            </a:extLst>
          </p:cNvPr>
          <p:cNvSpPr txBox="1"/>
          <p:nvPr/>
        </p:nvSpPr>
        <p:spPr>
          <a:xfrm>
            <a:off x="7363294" y="6124528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884D216-82C3-47B4-A9E7-BB9D3DEF6321}"/>
              </a:ext>
            </a:extLst>
          </p:cNvPr>
          <p:cNvCxnSpPr/>
          <p:nvPr/>
        </p:nvCxnSpPr>
        <p:spPr>
          <a:xfrm flipH="1">
            <a:off x="7841950" y="5642860"/>
            <a:ext cx="11701" cy="4816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4BB156-FA3B-4126-BE63-9A28855C2D3A}"/>
              </a:ext>
            </a:extLst>
          </p:cNvPr>
          <p:cNvSpPr txBox="1"/>
          <p:nvPr/>
        </p:nvSpPr>
        <p:spPr>
          <a:xfrm>
            <a:off x="8896920" y="6112634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CAD3E6F-30AC-4BC3-B30F-24CD3E7F3E05}"/>
              </a:ext>
            </a:extLst>
          </p:cNvPr>
          <p:cNvCxnSpPr/>
          <p:nvPr/>
        </p:nvCxnSpPr>
        <p:spPr>
          <a:xfrm flipH="1">
            <a:off x="9375576" y="5630966"/>
            <a:ext cx="11701" cy="4816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BC33734-3A34-4502-BFFC-17A72110544D}"/>
              </a:ext>
            </a:extLst>
          </p:cNvPr>
          <p:cNvSpPr txBox="1"/>
          <p:nvPr/>
        </p:nvSpPr>
        <p:spPr>
          <a:xfrm>
            <a:off x="10399857" y="18869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 err="1"/>
              <a:t>slb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30399" y="5053264"/>
            <a:ext cx="2635086" cy="1540042"/>
          </a:xfrm>
          <a:prstGeom prst="rect">
            <a:avLst/>
          </a:prstGeom>
          <a:noFill/>
          <a:ln>
            <a:solidFill>
              <a:srgbClr val="00BBA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88585" y="5068817"/>
            <a:ext cx="2635086" cy="1524489"/>
          </a:xfrm>
          <a:prstGeom prst="rect">
            <a:avLst/>
          </a:prstGeom>
          <a:noFill/>
          <a:ln>
            <a:solidFill>
              <a:srgbClr val="00BBA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2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消息复用与偏移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F4B77D0-7B50-4C9F-A066-F03B21C990E7}"/>
              </a:ext>
            </a:extLst>
          </p:cNvPr>
          <p:cNvSpPr txBox="1"/>
          <p:nvPr/>
        </p:nvSpPr>
        <p:spPr>
          <a:xfrm>
            <a:off x="1572793" y="3373934"/>
            <a:ext cx="197361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ConsumerGroupA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379FE7F-4391-45F1-91C8-560525817BC3}"/>
              </a:ext>
            </a:extLst>
          </p:cNvPr>
          <p:cNvSpPr txBox="1"/>
          <p:nvPr/>
        </p:nvSpPr>
        <p:spPr>
          <a:xfrm>
            <a:off x="1572792" y="4389170"/>
            <a:ext cx="195438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ConsumerGroupB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07AF6CD-DABB-44BF-9370-A9CC5E8A043C}"/>
              </a:ext>
            </a:extLst>
          </p:cNvPr>
          <p:cNvSpPr txBox="1"/>
          <p:nvPr/>
        </p:nvSpPr>
        <p:spPr>
          <a:xfrm>
            <a:off x="4668059" y="3878437"/>
            <a:ext cx="679994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topic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1B5275F-AEC3-4F01-87B1-130B5806D11E}"/>
              </a:ext>
            </a:extLst>
          </p:cNvPr>
          <p:cNvCxnSpPr>
            <a:stCxn id="51" idx="3"/>
            <a:endCxn id="53" idx="1"/>
          </p:cNvCxnSpPr>
          <p:nvPr/>
        </p:nvCxnSpPr>
        <p:spPr>
          <a:xfrm>
            <a:off x="3546410" y="3558600"/>
            <a:ext cx="1121649" cy="5045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3BAB9B5-5693-4C6A-A0D5-B543B4BB48A5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 flipV="1">
            <a:off x="3527173" y="4063103"/>
            <a:ext cx="1140886" cy="5107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FA70DB7-BD3E-461C-B2FB-D8436B00FA8F}"/>
              </a:ext>
            </a:extLst>
          </p:cNvPr>
          <p:cNvSpPr txBox="1"/>
          <p:nvPr/>
        </p:nvSpPr>
        <p:spPr>
          <a:xfrm>
            <a:off x="6365794" y="3373050"/>
            <a:ext cx="97174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Queue1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7E3D99F-3F08-443B-8590-35D326C29D13}"/>
              </a:ext>
            </a:extLst>
          </p:cNvPr>
          <p:cNvSpPr txBox="1"/>
          <p:nvPr/>
        </p:nvSpPr>
        <p:spPr>
          <a:xfrm>
            <a:off x="6365795" y="4333689"/>
            <a:ext cx="97174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Queue2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4E0034A-5F70-421A-BF97-CB2F22ADEC01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 flipV="1">
            <a:off x="5348053" y="3557716"/>
            <a:ext cx="1017741" cy="50538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8C35E99-B41E-4345-AD33-46485044226F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5348053" y="4063103"/>
            <a:ext cx="1017742" cy="45525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右大括号 59">
            <a:extLst>
              <a:ext uri="{FF2B5EF4-FFF2-40B4-BE49-F238E27FC236}">
                <a16:creationId xmlns:a16="http://schemas.microsoft.com/office/drawing/2014/main" id="{414AC396-16C3-443B-B134-D483546A8F8E}"/>
              </a:ext>
            </a:extLst>
          </p:cNvPr>
          <p:cNvSpPr/>
          <p:nvPr/>
        </p:nvSpPr>
        <p:spPr>
          <a:xfrm rot="16200000">
            <a:off x="4675391" y="1195202"/>
            <a:ext cx="283464" cy="3950208"/>
          </a:xfrm>
          <a:prstGeom prst="rightBrace">
            <a:avLst>
              <a:gd name="adj1" fmla="val 8333"/>
              <a:gd name="adj2" fmla="val 5264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2F99C0A-5FCD-4386-A78B-1F2434F90810}"/>
              </a:ext>
            </a:extLst>
          </p:cNvPr>
          <p:cNvSpPr/>
          <p:nvPr/>
        </p:nvSpPr>
        <p:spPr>
          <a:xfrm>
            <a:off x="3355989" y="2636018"/>
            <a:ext cx="320040" cy="25298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79D713C-6277-4CA5-A713-72DB12BD6AFF}"/>
              </a:ext>
            </a:extLst>
          </p:cNvPr>
          <p:cNvSpPr/>
          <p:nvPr/>
        </p:nvSpPr>
        <p:spPr>
          <a:xfrm>
            <a:off x="3677555" y="2636018"/>
            <a:ext cx="320040" cy="25298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F9A8302-BB25-4862-AA4E-02AF75FFF072}"/>
              </a:ext>
            </a:extLst>
          </p:cNvPr>
          <p:cNvSpPr/>
          <p:nvPr/>
        </p:nvSpPr>
        <p:spPr>
          <a:xfrm>
            <a:off x="3983877" y="2632970"/>
            <a:ext cx="320040" cy="256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0AD3DB3-3538-47AA-B1E7-32E4EA0BD3A3}"/>
              </a:ext>
            </a:extLst>
          </p:cNvPr>
          <p:cNvSpPr/>
          <p:nvPr/>
        </p:nvSpPr>
        <p:spPr>
          <a:xfrm>
            <a:off x="4305443" y="2632970"/>
            <a:ext cx="320040" cy="256032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18B0F5B-2A8F-45E4-9F6E-D64036208659}"/>
              </a:ext>
            </a:extLst>
          </p:cNvPr>
          <p:cNvSpPr/>
          <p:nvPr/>
        </p:nvSpPr>
        <p:spPr>
          <a:xfrm>
            <a:off x="4608277" y="2633324"/>
            <a:ext cx="320040" cy="256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17AC1C6-43CB-4BAF-94CA-A73C9C96EFBA}"/>
              </a:ext>
            </a:extLst>
          </p:cNvPr>
          <p:cNvSpPr/>
          <p:nvPr/>
        </p:nvSpPr>
        <p:spPr>
          <a:xfrm>
            <a:off x="4929843" y="2633324"/>
            <a:ext cx="320040" cy="256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55D1969-4518-4395-A732-3BE1CECF2B28}"/>
              </a:ext>
            </a:extLst>
          </p:cNvPr>
          <p:cNvSpPr/>
          <p:nvPr/>
        </p:nvSpPr>
        <p:spPr>
          <a:xfrm>
            <a:off x="5236165" y="2640108"/>
            <a:ext cx="320040" cy="24889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A2A1CA0-5153-47FD-BF32-E5B9F54765A1}"/>
              </a:ext>
            </a:extLst>
          </p:cNvPr>
          <p:cNvSpPr/>
          <p:nvPr/>
        </p:nvSpPr>
        <p:spPr>
          <a:xfrm>
            <a:off x="5557731" y="2640108"/>
            <a:ext cx="320040" cy="24889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AAE4FE4-DA2C-49DC-B26A-041A91B8B858}"/>
              </a:ext>
            </a:extLst>
          </p:cNvPr>
          <p:cNvSpPr/>
          <p:nvPr/>
        </p:nvSpPr>
        <p:spPr>
          <a:xfrm>
            <a:off x="5877318" y="2635122"/>
            <a:ext cx="320040" cy="256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75820EA-1D00-49E8-9928-0F875660B3F9}"/>
              </a:ext>
            </a:extLst>
          </p:cNvPr>
          <p:cNvCxnSpPr/>
          <p:nvPr/>
        </p:nvCxnSpPr>
        <p:spPr>
          <a:xfrm>
            <a:off x="6212823" y="2753146"/>
            <a:ext cx="112471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30F8C64-2CB4-4A28-A381-8EFB46ACE03A}"/>
              </a:ext>
            </a:extLst>
          </p:cNvPr>
          <p:cNvSpPr txBox="1"/>
          <p:nvPr/>
        </p:nvSpPr>
        <p:spPr>
          <a:xfrm>
            <a:off x="2611479" y="4966939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，不同</a:t>
            </a:r>
            <a:r>
              <a:rPr lang="en-US" altLang="zh-CN" dirty="0"/>
              <a:t>ConsumerGroup</a:t>
            </a:r>
            <a:r>
              <a:rPr lang="zh-CN" altLang="en-US" dirty="0"/>
              <a:t>消费同一份消息。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，不同</a:t>
            </a:r>
            <a:r>
              <a:rPr lang="en-US" altLang="zh-CN" dirty="0"/>
              <a:t>ConsumerGroup</a:t>
            </a:r>
            <a:r>
              <a:rPr lang="zh-CN" altLang="en-US" dirty="0"/>
              <a:t>维护自己的偏移。</a:t>
            </a:r>
          </a:p>
        </p:txBody>
      </p:sp>
      <p:graphicFrame>
        <p:nvGraphicFramePr>
          <p:cNvPr id="72" name="表格 71"/>
          <p:cNvGraphicFramePr>
            <a:graphicFrameLocks noGrp="1"/>
          </p:cNvGraphicFramePr>
          <p:nvPr/>
        </p:nvGraphicFramePr>
        <p:xfrm>
          <a:off x="984021" y="1380557"/>
          <a:ext cx="73680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618">
                  <a:extLst>
                    <a:ext uri="{9D8B030D-6E8A-4147-A177-3AD203B41FA5}">
                      <a16:colId xmlns:a16="http://schemas.microsoft.com/office/drawing/2014/main" val="1356949405"/>
                    </a:ext>
                  </a:extLst>
                </a:gridCol>
                <a:gridCol w="990612">
                  <a:extLst>
                    <a:ext uri="{9D8B030D-6E8A-4147-A177-3AD203B41FA5}">
                      <a16:colId xmlns:a16="http://schemas.microsoft.com/office/drawing/2014/main" val="2757745171"/>
                    </a:ext>
                  </a:extLst>
                </a:gridCol>
                <a:gridCol w="1473615">
                  <a:extLst>
                    <a:ext uri="{9D8B030D-6E8A-4147-A177-3AD203B41FA5}">
                      <a16:colId xmlns:a16="http://schemas.microsoft.com/office/drawing/2014/main" val="2975937735"/>
                    </a:ext>
                  </a:extLst>
                </a:gridCol>
                <a:gridCol w="1473615">
                  <a:extLst>
                    <a:ext uri="{9D8B030D-6E8A-4147-A177-3AD203B41FA5}">
                      <a16:colId xmlns:a16="http://schemas.microsoft.com/office/drawing/2014/main" val="736221459"/>
                    </a:ext>
                  </a:extLst>
                </a:gridCol>
                <a:gridCol w="1473615">
                  <a:extLst>
                    <a:ext uri="{9D8B030D-6E8A-4147-A177-3AD203B41FA5}">
                      <a16:colId xmlns:a16="http://schemas.microsoft.com/office/drawing/2014/main" val="2694493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consumerGroup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topic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consumer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queue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offset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87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consumerGroup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topic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consumer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queue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offset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30982"/>
                  </a:ext>
                </a:extLst>
              </a:tr>
            </a:tbl>
          </a:graphicData>
        </a:graphic>
      </p:graphicFrame>
      <p:sp>
        <p:nvSpPr>
          <p:cNvPr id="73" name="文本框 72"/>
          <p:cNvSpPr txBox="1"/>
          <p:nvPr/>
        </p:nvSpPr>
        <p:spPr>
          <a:xfrm>
            <a:off x="7334877" y="2557474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Offset</a:t>
            </a:r>
            <a:r>
              <a:rPr lang="zh-CN" altLang="en-US" dirty="0"/>
              <a:t>，消息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" name="右大括号 1"/>
          <p:cNvSpPr/>
          <p:nvPr/>
        </p:nvSpPr>
        <p:spPr>
          <a:xfrm>
            <a:off x="8479857" y="1530416"/>
            <a:ext cx="173255" cy="5101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53112" y="16008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表结构</a:t>
            </a:r>
          </a:p>
        </p:txBody>
      </p:sp>
    </p:spTree>
    <p:extLst>
      <p:ext uri="{BB962C8B-B14F-4D97-AF65-F5344CB8AC3E}">
        <p14:creationId xmlns:p14="http://schemas.microsoft.com/office/powerpoint/2010/main" val="7779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600" b="1" dirty="0"/>
              <a:t>动态重平衡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3600" b="1" dirty="0"/>
          </a:p>
        </p:txBody>
      </p:sp>
      <p:sp>
        <p:nvSpPr>
          <p:cNvPr id="50" name="圆角矩形 2">
            <a:extLst>
              <a:ext uri="{FF2B5EF4-FFF2-40B4-BE49-F238E27FC236}">
                <a16:creationId xmlns:a16="http://schemas.microsoft.com/office/drawing/2014/main" id="{58E66413-F3F3-4D8E-953C-940AF50F5844}"/>
              </a:ext>
            </a:extLst>
          </p:cNvPr>
          <p:cNvSpPr/>
          <p:nvPr/>
        </p:nvSpPr>
        <p:spPr>
          <a:xfrm>
            <a:off x="3324432" y="2865441"/>
            <a:ext cx="1439502" cy="78765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重平衡器</a:t>
            </a:r>
          </a:p>
        </p:txBody>
      </p:sp>
      <p:sp>
        <p:nvSpPr>
          <p:cNvPr id="51" name="圆角矩形 3">
            <a:extLst>
              <a:ext uri="{FF2B5EF4-FFF2-40B4-BE49-F238E27FC236}">
                <a16:creationId xmlns:a16="http://schemas.microsoft.com/office/drawing/2014/main" id="{D840E8BF-AEC4-4127-A664-0FF713F9EF8E}"/>
              </a:ext>
            </a:extLst>
          </p:cNvPr>
          <p:cNvSpPr/>
          <p:nvPr/>
        </p:nvSpPr>
        <p:spPr>
          <a:xfrm>
            <a:off x="508804" y="2009890"/>
            <a:ext cx="1176951" cy="57036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客户加入</a:t>
            </a:r>
          </a:p>
        </p:txBody>
      </p:sp>
      <p:sp>
        <p:nvSpPr>
          <p:cNvPr id="52" name="圆角矩形 46">
            <a:extLst>
              <a:ext uri="{FF2B5EF4-FFF2-40B4-BE49-F238E27FC236}">
                <a16:creationId xmlns:a16="http://schemas.microsoft.com/office/drawing/2014/main" id="{83342AB3-5C2C-4F2D-B508-13BD4A768797}"/>
              </a:ext>
            </a:extLst>
          </p:cNvPr>
          <p:cNvSpPr/>
          <p:nvPr/>
        </p:nvSpPr>
        <p:spPr>
          <a:xfrm>
            <a:off x="508803" y="2974083"/>
            <a:ext cx="1176951" cy="57036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客户退出</a:t>
            </a:r>
          </a:p>
        </p:txBody>
      </p:sp>
      <p:sp>
        <p:nvSpPr>
          <p:cNvPr id="53" name="圆角矩形 47">
            <a:extLst>
              <a:ext uri="{FF2B5EF4-FFF2-40B4-BE49-F238E27FC236}">
                <a16:creationId xmlns:a16="http://schemas.microsoft.com/office/drawing/2014/main" id="{833CB734-3A06-4F38-A3A2-37A4A6D857A9}"/>
              </a:ext>
            </a:extLst>
          </p:cNvPr>
          <p:cNvSpPr/>
          <p:nvPr/>
        </p:nvSpPr>
        <p:spPr>
          <a:xfrm>
            <a:off x="508803" y="4004669"/>
            <a:ext cx="1176951" cy="57036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扩容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04CE549-375C-45A2-B167-4AB4D1994A6E}"/>
              </a:ext>
            </a:extLst>
          </p:cNvPr>
          <p:cNvCxnSpPr>
            <a:stCxn id="50" idx="1"/>
            <a:endCxn id="51" idx="3"/>
          </p:cNvCxnSpPr>
          <p:nvPr/>
        </p:nvCxnSpPr>
        <p:spPr>
          <a:xfrm flipH="1" flipV="1">
            <a:off x="1685755" y="2295074"/>
            <a:ext cx="1638677" cy="96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35B7500-62D4-4B21-A8C0-A49C375BF59B}"/>
              </a:ext>
            </a:extLst>
          </p:cNvPr>
          <p:cNvCxnSpPr>
            <a:stCxn id="50" idx="1"/>
            <a:endCxn id="53" idx="3"/>
          </p:cNvCxnSpPr>
          <p:nvPr/>
        </p:nvCxnSpPr>
        <p:spPr>
          <a:xfrm flipH="1">
            <a:off x="1685754" y="3259267"/>
            <a:ext cx="1638678" cy="1030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1C77A3B-7918-4362-8C14-CFCAB94CF629}"/>
              </a:ext>
            </a:extLst>
          </p:cNvPr>
          <p:cNvCxnSpPr>
            <a:stCxn id="50" idx="1"/>
            <a:endCxn id="52" idx="3"/>
          </p:cNvCxnSpPr>
          <p:nvPr/>
        </p:nvCxnSpPr>
        <p:spPr>
          <a:xfrm flipH="1">
            <a:off x="1685754" y="3259267"/>
            <a:ext cx="16386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4BE93F0-40F7-4E88-965B-D14C4281077E}"/>
              </a:ext>
            </a:extLst>
          </p:cNvPr>
          <p:cNvSpPr txBox="1"/>
          <p:nvPr/>
        </p:nvSpPr>
        <p:spPr>
          <a:xfrm>
            <a:off x="2181927" y="30746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监控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6D1B716-1456-4D13-8036-396243DAFBAE}"/>
              </a:ext>
            </a:extLst>
          </p:cNvPr>
          <p:cNvSpPr/>
          <p:nvPr/>
        </p:nvSpPr>
        <p:spPr>
          <a:xfrm>
            <a:off x="6124971" y="1597955"/>
            <a:ext cx="1756372" cy="3322622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22">
            <a:extLst>
              <a:ext uri="{FF2B5EF4-FFF2-40B4-BE49-F238E27FC236}">
                <a16:creationId xmlns:a16="http://schemas.microsoft.com/office/drawing/2014/main" id="{3CD1BFA8-BCB9-488D-AD05-98AB7A9946C4}"/>
              </a:ext>
            </a:extLst>
          </p:cNvPr>
          <p:cNvSpPr/>
          <p:nvPr/>
        </p:nvSpPr>
        <p:spPr>
          <a:xfrm>
            <a:off x="6315093" y="1785767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Queue1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60" name="圆角矩形 64">
            <a:extLst>
              <a:ext uri="{FF2B5EF4-FFF2-40B4-BE49-F238E27FC236}">
                <a16:creationId xmlns:a16="http://schemas.microsoft.com/office/drawing/2014/main" id="{2D9369C1-2D1C-467D-BBC1-A3E7179F011A}"/>
              </a:ext>
            </a:extLst>
          </p:cNvPr>
          <p:cNvSpPr/>
          <p:nvPr/>
        </p:nvSpPr>
        <p:spPr>
          <a:xfrm>
            <a:off x="6315093" y="2830333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Queue2</a:t>
            </a:r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61" name="圆角矩形 65">
            <a:extLst>
              <a:ext uri="{FF2B5EF4-FFF2-40B4-BE49-F238E27FC236}">
                <a16:creationId xmlns:a16="http://schemas.microsoft.com/office/drawing/2014/main" id="{38A8A0E1-8DA0-4104-98DB-C2973CA2F1E0}"/>
              </a:ext>
            </a:extLst>
          </p:cNvPr>
          <p:cNvSpPr/>
          <p:nvPr/>
        </p:nvSpPr>
        <p:spPr>
          <a:xfrm>
            <a:off x="6315093" y="3874899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Queue3</a:t>
            </a:r>
          </a:p>
          <a:p>
            <a:pPr algn="ctr"/>
            <a:r>
              <a:rPr lang="en-US" altLang="zh-CN" dirty="0"/>
              <a:t>C3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119863A-A4DB-48E2-80B6-BC0BB894B979}"/>
              </a:ext>
            </a:extLst>
          </p:cNvPr>
          <p:cNvCxnSpPr>
            <a:stCxn id="50" idx="3"/>
            <a:endCxn id="58" idx="1"/>
          </p:cNvCxnSpPr>
          <p:nvPr/>
        </p:nvCxnSpPr>
        <p:spPr>
          <a:xfrm flipV="1">
            <a:off x="4763934" y="3259266"/>
            <a:ext cx="13610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88D96993-27CB-4A2F-8316-37A37F6ED311}"/>
              </a:ext>
            </a:extLst>
          </p:cNvPr>
          <p:cNvSpPr/>
          <p:nvPr/>
        </p:nvSpPr>
        <p:spPr>
          <a:xfrm>
            <a:off x="8873454" y="1648859"/>
            <a:ext cx="1756372" cy="3322622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8">
            <a:extLst>
              <a:ext uri="{FF2B5EF4-FFF2-40B4-BE49-F238E27FC236}">
                <a16:creationId xmlns:a16="http://schemas.microsoft.com/office/drawing/2014/main" id="{8FC7B16B-CA4F-436D-A3E4-E25D6A7F9E1A}"/>
              </a:ext>
            </a:extLst>
          </p:cNvPr>
          <p:cNvSpPr/>
          <p:nvPr/>
        </p:nvSpPr>
        <p:spPr>
          <a:xfrm>
            <a:off x="9063576" y="1836671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Queue1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65" name="圆角矩形 69">
            <a:extLst>
              <a:ext uri="{FF2B5EF4-FFF2-40B4-BE49-F238E27FC236}">
                <a16:creationId xmlns:a16="http://schemas.microsoft.com/office/drawing/2014/main" id="{F790BBDD-AD33-47CC-9564-FDF13F222B52}"/>
              </a:ext>
            </a:extLst>
          </p:cNvPr>
          <p:cNvSpPr/>
          <p:nvPr/>
        </p:nvSpPr>
        <p:spPr>
          <a:xfrm>
            <a:off x="9063576" y="2881237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Queue2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66" name="圆角矩形 70">
            <a:extLst>
              <a:ext uri="{FF2B5EF4-FFF2-40B4-BE49-F238E27FC236}">
                <a16:creationId xmlns:a16="http://schemas.microsoft.com/office/drawing/2014/main" id="{D8304B90-368E-4EE6-9994-EE54B1CE42C4}"/>
              </a:ext>
            </a:extLst>
          </p:cNvPr>
          <p:cNvSpPr/>
          <p:nvPr/>
        </p:nvSpPr>
        <p:spPr>
          <a:xfrm>
            <a:off x="9063576" y="3925803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Queue3</a:t>
            </a:r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E337C68-EDFD-4CBE-B5E8-4B36536A2024}"/>
              </a:ext>
            </a:extLst>
          </p:cNvPr>
          <p:cNvCxnSpPr/>
          <p:nvPr/>
        </p:nvCxnSpPr>
        <p:spPr>
          <a:xfrm flipV="1">
            <a:off x="7881343" y="3195890"/>
            <a:ext cx="9921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443A2E6-914F-43E8-BAAE-9900D54CFCD7}"/>
              </a:ext>
            </a:extLst>
          </p:cNvPr>
          <p:cNvSpPr txBox="1"/>
          <p:nvPr/>
        </p:nvSpPr>
        <p:spPr>
          <a:xfrm>
            <a:off x="6564575" y="11991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分配前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D3574C9-6B3B-411F-9154-E726D952D660}"/>
              </a:ext>
            </a:extLst>
          </p:cNvPr>
          <p:cNvSpPr txBox="1"/>
          <p:nvPr/>
        </p:nvSpPr>
        <p:spPr>
          <a:xfrm>
            <a:off x="9349271" y="12286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分配后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9F1960E-77F9-4AD0-BCC7-A37FBCB26734}"/>
              </a:ext>
            </a:extLst>
          </p:cNvPr>
          <p:cNvSpPr txBox="1"/>
          <p:nvPr/>
        </p:nvSpPr>
        <p:spPr>
          <a:xfrm>
            <a:off x="4982584" y="30746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重平衡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29F0644-4CBC-4EFF-A55A-717ED5B18B9A}"/>
              </a:ext>
            </a:extLst>
          </p:cNvPr>
          <p:cNvSpPr txBox="1"/>
          <p:nvPr/>
        </p:nvSpPr>
        <p:spPr>
          <a:xfrm>
            <a:off x="848908" y="5490944"/>
            <a:ext cx="11431334" cy="923330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注</a:t>
            </a:r>
            <a:r>
              <a:rPr lang="en-US" altLang="zh-CN" dirty="0"/>
              <a:t>:  C1, C2, C3</a:t>
            </a:r>
            <a:r>
              <a:rPr lang="zh-CN" altLang="en-US" dirty="0"/>
              <a:t>代表一个</a:t>
            </a:r>
            <a:r>
              <a:rPr lang="en-US" altLang="zh-CN" dirty="0"/>
              <a:t>consumer</a:t>
            </a:r>
            <a:r>
              <a:rPr lang="zh-CN" altLang="en-US" dirty="0"/>
              <a:t>组中的实例。</a:t>
            </a:r>
            <a:endParaRPr lang="en-US" altLang="zh-CN" dirty="0"/>
          </a:p>
          <a:p>
            <a:r>
              <a:rPr lang="en-US" altLang="zh-CN" dirty="0"/>
              <a:t>       Queue1,Queue2,Queue3</a:t>
            </a:r>
            <a:r>
              <a:rPr lang="zh-CN" altLang="en-US" dirty="0"/>
              <a:t>代表一个消费者组中的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分配完成后会将重平衡结果通知给</a:t>
            </a:r>
            <a:r>
              <a:rPr lang="en-US" altLang="zh-CN" dirty="0"/>
              <a:t>consumer</a:t>
            </a:r>
            <a:r>
              <a:rPr lang="zh-CN" altLang="en-US" dirty="0"/>
              <a:t>实例，</a:t>
            </a:r>
            <a:r>
              <a:rPr lang="en-US" altLang="zh-CN" dirty="0"/>
              <a:t>consumer</a:t>
            </a:r>
            <a:r>
              <a:rPr lang="zh-CN" altLang="en-US" dirty="0"/>
              <a:t>实例会提交自己的偏移量，然后重新拉取消费</a:t>
            </a:r>
          </a:p>
        </p:txBody>
      </p:sp>
    </p:spTree>
    <p:extLst>
      <p:ext uri="{BB962C8B-B14F-4D97-AF65-F5344CB8AC3E}">
        <p14:creationId xmlns:p14="http://schemas.microsoft.com/office/powerpoint/2010/main" val="57939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600" b="1" dirty="0"/>
              <a:t>定时器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36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2929D6-0A52-42D9-9775-B2012C404F27}"/>
              </a:ext>
            </a:extLst>
          </p:cNvPr>
          <p:cNvSpPr txBox="1"/>
          <p:nvPr/>
        </p:nvSpPr>
        <p:spPr>
          <a:xfrm>
            <a:off x="5038338" y="2595366"/>
            <a:ext cx="1616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定时清理历史数据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766597" y="2071191"/>
            <a:ext cx="2292072" cy="20451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34743" y="2071191"/>
            <a:ext cx="2292072" cy="20451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3"/>
            <a:endCxn id="29" idx="1"/>
          </p:cNvCxnSpPr>
          <p:nvPr/>
        </p:nvCxnSpPr>
        <p:spPr>
          <a:xfrm>
            <a:off x="4058669" y="3093746"/>
            <a:ext cx="3576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82929D6-0A52-42D9-9775-B2012C404F27}"/>
              </a:ext>
            </a:extLst>
          </p:cNvPr>
          <p:cNvSpPr txBox="1"/>
          <p:nvPr/>
        </p:nvSpPr>
        <p:spPr>
          <a:xfrm>
            <a:off x="5042355" y="3288010"/>
            <a:ext cx="1616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定时检查，堆积告警</a:t>
            </a:r>
          </a:p>
        </p:txBody>
      </p:sp>
    </p:spTree>
    <p:extLst>
      <p:ext uri="{BB962C8B-B14F-4D97-AF65-F5344CB8AC3E}">
        <p14:creationId xmlns:p14="http://schemas.microsoft.com/office/powerpoint/2010/main" val="106448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600" b="1" dirty="0"/>
              <a:t>多语言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3600" b="1" dirty="0"/>
          </a:p>
        </p:txBody>
      </p:sp>
      <p:sp>
        <p:nvSpPr>
          <p:cNvPr id="9" name="圆角矩形 8"/>
          <p:cNvSpPr/>
          <p:nvPr/>
        </p:nvSpPr>
        <p:spPr>
          <a:xfrm>
            <a:off x="408335" y="2741797"/>
            <a:ext cx="1135456" cy="62468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broker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9" idx="3"/>
          </p:cNvCxnSpPr>
          <p:nvPr/>
        </p:nvCxnSpPr>
        <p:spPr>
          <a:xfrm flipH="1">
            <a:off x="1543791" y="3054141"/>
            <a:ext cx="166055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733509" y="268480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1,</a:t>
            </a:r>
            <a:r>
              <a:rPr lang="zh-CN" altLang="en-US" dirty="0"/>
              <a:t>拉取消息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846213" y="2730162"/>
            <a:ext cx="1738266" cy="56131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远程实例方法</a:t>
            </a:r>
          </a:p>
        </p:txBody>
      </p:sp>
      <p:cxnSp>
        <p:nvCxnSpPr>
          <p:cNvPr id="13" name="直接箭头连接符 12"/>
          <p:cNvCxnSpPr>
            <a:stCxn id="31" idx="3"/>
            <a:endCxn id="12" idx="1"/>
          </p:cNvCxnSpPr>
          <p:nvPr/>
        </p:nvCxnSpPr>
        <p:spPr>
          <a:xfrm flipV="1">
            <a:off x="7334667" y="3010819"/>
            <a:ext cx="1511546" cy="20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500407" y="267013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2,http</a:t>
            </a:r>
            <a:r>
              <a:rPr lang="zh-CN" altLang="en-US" dirty="0"/>
              <a:t>调用</a:t>
            </a:r>
          </a:p>
        </p:txBody>
      </p:sp>
      <p:sp>
        <p:nvSpPr>
          <p:cNvPr id="15" name="右大括号 14"/>
          <p:cNvSpPr/>
          <p:nvPr/>
        </p:nvSpPr>
        <p:spPr>
          <a:xfrm rot="5400000">
            <a:off x="6866982" y="2266260"/>
            <a:ext cx="587546" cy="5332777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330399" y="5232641"/>
            <a:ext cx="577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Proxy</a:t>
            </a:r>
            <a:r>
              <a:rPr lang="zh-CN" altLang="en-US" dirty="0"/>
              <a:t>实例和远程实例不在同一进程中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232289" y="2515505"/>
            <a:ext cx="2196220" cy="103214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317000" y="2734402"/>
            <a:ext cx="1931262" cy="340561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Mq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835535" y="3075603"/>
            <a:ext cx="1136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proxy</a:t>
            </a:r>
            <a:r>
              <a:rPr lang="zh-CN" altLang="en-US" sz="1400" dirty="0">
                <a:solidFill>
                  <a:schemeClr val="bg1"/>
                </a:solidFill>
              </a:rPr>
              <a:t>实例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617930" y="3986058"/>
            <a:ext cx="2194832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php</a:t>
            </a:r>
            <a:r>
              <a:rPr lang="zh-CN" altLang="en-US" dirty="0"/>
              <a:t>等接口</a:t>
            </a:r>
          </a:p>
        </p:txBody>
      </p:sp>
      <p:cxnSp>
        <p:nvCxnSpPr>
          <p:cNvPr id="24" name="直接箭头连接符 23"/>
          <p:cNvCxnSpPr>
            <a:stCxn id="12" idx="2"/>
            <a:endCxn id="23" idx="0"/>
          </p:cNvCxnSpPr>
          <p:nvPr/>
        </p:nvCxnSpPr>
        <p:spPr>
          <a:xfrm>
            <a:off x="9715346" y="3291476"/>
            <a:ext cx="0" cy="6945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6082977" y="2750240"/>
            <a:ext cx="1251690" cy="56131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本地方法</a:t>
            </a:r>
          </a:p>
        </p:txBody>
      </p:sp>
      <p:cxnSp>
        <p:nvCxnSpPr>
          <p:cNvPr id="7" name="直接箭头连接符 6"/>
          <p:cNvCxnSpPr>
            <a:stCxn id="20" idx="3"/>
            <a:endCxn id="31" idx="1"/>
          </p:cNvCxnSpPr>
          <p:nvPr/>
        </p:nvCxnSpPr>
        <p:spPr>
          <a:xfrm flipV="1">
            <a:off x="5428509" y="3030897"/>
            <a:ext cx="654468" cy="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3"/>
            <a:endCxn id="31" idx="1"/>
          </p:cNvCxnSpPr>
          <p:nvPr/>
        </p:nvCxnSpPr>
        <p:spPr>
          <a:xfrm flipV="1">
            <a:off x="5428509" y="3030897"/>
            <a:ext cx="654468" cy="6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118585" y="2242686"/>
            <a:ext cx="4302493" cy="15304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>
            <a:extLst>
              <a:ext uri="{FF2B5EF4-FFF2-40B4-BE49-F238E27FC236}">
                <a16:creationId xmlns:a16="http://schemas.microsoft.com/office/drawing/2014/main" id="{649C1EB3-64EA-4948-9CF0-A1A941E47FB2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12DD626A-82AB-48A6-98E9-3A838236E100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总结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099DF16-CFEA-45FB-9A7E-D20CAEA49C14}"/>
              </a:ext>
            </a:extLst>
          </p:cNvPr>
          <p:cNvSpPr/>
          <p:nvPr/>
        </p:nvSpPr>
        <p:spPr>
          <a:xfrm>
            <a:off x="8115835" y="2371453"/>
            <a:ext cx="1720158" cy="2192617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33A9F3-187B-47BD-B5BA-2185F40CE3C6}"/>
              </a:ext>
            </a:extLst>
          </p:cNvPr>
          <p:cNvSpPr/>
          <p:nvPr/>
        </p:nvSpPr>
        <p:spPr>
          <a:xfrm>
            <a:off x="4701002" y="2212148"/>
            <a:ext cx="1580586" cy="138758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24">
            <a:extLst>
              <a:ext uri="{FF2B5EF4-FFF2-40B4-BE49-F238E27FC236}">
                <a16:creationId xmlns:a16="http://schemas.microsoft.com/office/drawing/2014/main" id="{C560065B-55D4-44B9-8EB7-76F363C27B32}"/>
              </a:ext>
            </a:extLst>
          </p:cNvPr>
          <p:cNvSpPr/>
          <p:nvPr/>
        </p:nvSpPr>
        <p:spPr>
          <a:xfrm>
            <a:off x="1149792" y="2548826"/>
            <a:ext cx="1367073" cy="7333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9269BB9-3135-4F2E-B095-21381EF8333E}"/>
              </a:ext>
            </a:extLst>
          </p:cNvPr>
          <p:cNvCxnSpPr/>
          <p:nvPr/>
        </p:nvCxnSpPr>
        <p:spPr>
          <a:xfrm flipH="1">
            <a:off x="3668167" y="2154393"/>
            <a:ext cx="7541" cy="322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FBAC43E-AB0C-4523-90CC-C938797ADAAB}"/>
              </a:ext>
            </a:extLst>
          </p:cNvPr>
          <p:cNvCxnSpPr/>
          <p:nvPr/>
        </p:nvCxnSpPr>
        <p:spPr>
          <a:xfrm>
            <a:off x="3675708" y="2521058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8">
            <a:extLst>
              <a:ext uri="{FF2B5EF4-FFF2-40B4-BE49-F238E27FC236}">
                <a16:creationId xmlns:a16="http://schemas.microsoft.com/office/drawing/2014/main" id="{5ECD963E-49FC-49D5-94F0-12F1B427691C}"/>
              </a:ext>
            </a:extLst>
          </p:cNvPr>
          <p:cNvSpPr/>
          <p:nvPr/>
        </p:nvSpPr>
        <p:spPr>
          <a:xfrm>
            <a:off x="4838319" y="2332432"/>
            <a:ext cx="1367073" cy="37097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41" name="圆角矩形 39">
            <a:extLst>
              <a:ext uri="{FF2B5EF4-FFF2-40B4-BE49-F238E27FC236}">
                <a16:creationId xmlns:a16="http://schemas.microsoft.com/office/drawing/2014/main" id="{F31D6E97-F263-4836-AC21-4011D0F38B85}"/>
              </a:ext>
            </a:extLst>
          </p:cNvPr>
          <p:cNvSpPr/>
          <p:nvPr/>
        </p:nvSpPr>
        <p:spPr>
          <a:xfrm>
            <a:off x="4844285" y="3056674"/>
            <a:ext cx="1367073" cy="3906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285E7AC-3670-4BFA-B0C7-2FEF4EF8C252}"/>
              </a:ext>
            </a:extLst>
          </p:cNvPr>
          <p:cNvCxnSpPr/>
          <p:nvPr/>
        </p:nvCxnSpPr>
        <p:spPr>
          <a:xfrm>
            <a:off x="3683250" y="3278599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ACD7246-D16C-4670-B4BE-EBD35354C0D2}"/>
              </a:ext>
            </a:extLst>
          </p:cNvPr>
          <p:cNvSpPr/>
          <p:nvPr/>
        </p:nvSpPr>
        <p:spPr>
          <a:xfrm>
            <a:off x="4708537" y="3818855"/>
            <a:ext cx="1573051" cy="145931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9CC717E-A664-4241-A85D-6F83CA121A33}"/>
              </a:ext>
            </a:extLst>
          </p:cNvPr>
          <p:cNvCxnSpPr>
            <a:endCxn id="45" idx="1"/>
          </p:cNvCxnSpPr>
          <p:nvPr/>
        </p:nvCxnSpPr>
        <p:spPr>
          <a:xfrm>
            <a:off x="3668167" y="4160070"/>
            <a:ext cx="11739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58">
            <a:extLst>
              <a:ext uri="{FF2B5EF4-FFF2-40B4-BE49-F238E27FC236}">
                <a16:creationId xmlns:a16="http://schemas.microsoft.com/office/drawing/2014/main" id="{195B9832-FD1D-46D1-BFE8-8837D3E411F1}"/>
              </a:ext>
            </a:extLst>
          </p:cNvPr>
          <p:cNvSpPr/>
          <p:nvPr/>
        </p:nvSpPr>
        <p:spPr>
          <a:xfrm>
            <a:off x="4842092" y="3974584"/>
            <a:ext cx="1367073" cy="37097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46" name="圆角矩形 59">
            <a:extLst>
              <a:ext uri="{FF2B5EF4-FFF2-40B4-BE49-F238E27FC236}">
                <a16:creationId xmlns:a16="http://schemas.microsoft.com/office/drawing/2014/main" id="{DC5C3394-446B-4D71-B6CC-2F8F4B596AA3}"/>
              </a:ext>
            </a:extLst>
          </p:cNvPr>
          <p:cNvSpPr/>
          <p:nvPr/>
        </p:nvSpPr>
        <p:spPr>
          <a:xfrm>
            <a:off x="4827009" y="4707997"/>
            <a:ext cx="1367073" cy="3906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6EB0175-EBA4-429B-ACBC-D8B0E5FF1317}"/>
              </a:ext>
            </a:extLst>
          </p:cNvPr>
          <p:cNvSpPr txBox="1"/>
          <p:nvPr/>
        </p:nvSpPr>
        <p:spPr>
          <a:xfrm>
            <a:off x="5069744" y="432393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TopicB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69171B2-B5B5-45CC-AF6C-CD262E4FE196}"/>
              </a:ext>
            </a:extLst>
          </p:cNvPr>
          <p:cNvCxnSpPr/>
          <p:nvPr/>
        </p:nvCxnSpPr>
        <p:spPr>
          <a:xfrm>
            <a:off x="3668167" y="4908561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A05955B-46FB-40AA-90C8-E829C648B2D2}"/>
              </a:ext>
            </a:extLst>
          </p:cNvPr>
          <p:cNvSpPr txBox="1"/>
          <p:nvPr/>
        </p:nvSpPr>
        <p:spPr>
          <a:xfrm>
            <a:off x="5135581" y="26635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TopicA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72D5638-CA89-488A-9B76-D348B4B86CF1}"/>
              </a:ext>
            </a:extLst>
          </p:cNvPr>
          <p:cNvSpPr txBox="1"/>
          <p:nvPr/>
        </p:nvSpPr>
        <p:spPr>
          <a:xfrm>
            <a:off x="3267911" y="183871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51" name="圆角矩形 75">
            <a:extLst>
              <a:ext uri="{FF2B5EF4-FFF2-40B4-BE49-F238E27FC236}">
                <a16:creationId xmlns:a16="http://schemas.microsoft.com/office/drawing/2014/main" id="{1A5ECBD0-D772-4AC1-8572-454B4279065A}"/>
              </a:ext>
            </a:extLst>
          </p:cNvPr>
          <p:cNvSpPr/>
          <p:nvPr/>
        </p:nvSpPr>
        <p:spPr>
          <a:xfrm>
            <a:off x="1149791" y="4181848"/>
            <a:ext cx="1367073" cy="7333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E615320-CE83-4536-9128-7C0209406263}"/>
              </a:ext>
            </a:extLst>
          </p:cNvPr>
          <p:cNvCxnSpPr/>
          <p:nvPr/>
        </p:nvCxnSpPr>
        <p:spPr>
          <a:xfrm>
            <a:off x="2524408" y="2914176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AE7F0E2-481E-4EDF-88FE-35EAD7484329}"/>
              </a:ext>
            </a:extLst>
          </p:cNvPr>
          <p:cNvCxnSpPr/>
          <p:nvPr/>
        </p:nvCxnSpPr>
        <p:spPr>
          <a:xfrm>
            <a:off x="2516864" y="4564070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89333C2-3439-403B-80CC-4061C1E2EDE0}"/>
              </a:ext>
            </a:extLst>
          </p:cNvPr>
          <p:cNvSpPr txBox="1"/>
          <p:nvPr/>
        </p:nvSpPr>
        <p:spPr>
          <a:xfrm>
            <a:off x="2677177" y="26304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69FCFAA-F55C-4004-B242-C6BDFE611B01}"/>
              </a:ext>
            </a:extLst>
          </p:cNvPr>
          <p:cNvSpPr txBox="1"/>
          <p:nvPr/>
        </p:nvSpPr>
        <p:spPr>
          <a:xfrm>
            <a:off x="6707975" y="180818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D24BBD7-44EE-4E1F-B445-D9DEFAED5BB2}"/>
              </a:ext>
            </a:extLst>
          </p:cNvPr>
          <p:cNvCxnSpPr/>
          <p:nvPr/>
        </p:nvCxnSpPr>
        <p:spPr>
          <a:xfrm flipH="1">
            <a:off x="7123314" y="2096234"/>
            <a:ext cx="7541" cy="322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87">
            <a:extLst>
              <a:ext uri="{FF2B5EF4-FFF2-40B4-BE49-F238E27FC236}">
                <a16:creationId xmlns:a16="http://schemas.microsoft.com/office/drawing/2014/main" id="{CD2A9E6B-6C2C-455A-AE5F-91AE47BA6764}"/>
              </a:ext>
            </a:extLst>
          </p:cNvPr>
          <p:cNvSpPr/>
          <p:nvPr/>
        </p:nvSpPr>
        <p:spPr>
          <a:xfrm>
            <a:off x="8330930" y="2547511"/>
            <a:ext cx="1367073" cy="7333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58" name="圆角矩形 88">
            <a:extLst>
              <a:ext uri="{FF2B5EF4-FFF2-40B4-BE49-F238E27FC236}">
                <a16:creationId xmlns:a16="http://schemas.microsoft.com/office/drawing/2014/main" id="{9F392055-1159-4D7B-9463-C98CB30625C0}"/>
              </a:ext>
            </a:extLst>
          </p:cNvPr>
          <p:cNvSpPr/>
          <p:nvPr/>
        </p:nvSpPr>
        <p:spPr>
          <a:xfrm>
            <a:off x="8395895" y="3657263"/>
            <a:ext cx="1367073" cy="7333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4F13D6F-A6AF-4B1C-8D5C-86DB1C249549}"/>
              </a:ext>
            </a:extLst>
          </p:cNvPr>
          <p:cNvCxnSpPr>
            <a:stCxn id="57" idx="1"/>
            <a:endCxn id="40" idx="3"/>
          </p:cNvCxnSpPr>
          <p:nvPr/>
        </p:nvCxnSpPr>
        <p:spPr>
          <a:xfrm flipH="1" flipV="1">
            <a:off x="6205392" y="2517919"/>
            <a:ext cx="2125538" cy="39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E369866-F08E-4703-B25E-AC07A6B75918}"/>
              </a:ext>
            </a:extLst>
          </p:cNvPr>
          <p:cNvCxnSpPr>
            <a:stCxn id="57" idx="1"/>
            <a:endCxn id="45" idx="3"/>
          </p:cNvCxnSpPr>
          <p:nvPr/>
        </p:nvCxnSpPr>
        <p:spPr>
          <a:xfrm flipH="1">
            <a:off x="6209165" y="2914176"/>
            <a:ext cx="2121765" cy="124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A2CA07B-F34C-4DF2-93DE-B6DB14195E69}"/>
              </a:ext>
            </a:extLst>
          </p:cNvPr>
          <p:cNvCxnSpPr>
            <a:stCxn id="58" idx="1"/>
            <a:endCxn id="41" idx="3"/>
          </p:cNvCxnSpPr>
          <p:nvPr/>
        </p:nvCxnSpPr>
        <p:spPr>
          <a:xfrm flipH="1" flipV="1">
            <a:off x="6211358" y="3251993"/>
            <a:ext cx="2184537" cy="77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148B7D9-36C0-46C3-B5C3-120659D635D6}"/>
              </a:ext>
            </a:extLst>
          </p:cNvPr>
          <p:cNvCxnSpPr>
            <a:stCxn id="58" idx="1"/>
            <a:endCxn id="46" idx="3"/>
          </p:cNvCxnSpPr>
          <p:nvPr/>
        </p:nvCxnSpPr>
        <p:spPr>
          <a:xfrm flipH="1">
            <a:off x="6194082" y="4023928"/>
            <a:ext cx="2201813" cy="87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B9F9391-40ED-47BA-B168-ACC9FE58FD2F}"/>
              </a:ext>
            </a:extLst>
          </p:cNvPr>
          <p:cNvSpPr txBox="1"/>
          <p:nvPr/>
        </p:nvSpPr>
        <p:spPr>
          <a:xfrm>
            <a:off x="7245445" y="253234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6112865-6361-4234-8010-665C2BF99452}"/>
              </a:ext>
            </a:extLst>
          </p:cNvPr>
          <p:cNvSpPr txBox="1"/>
          <p:nvPr/>
        </p:nvSpPr>
        <p:spPr>
          <a:xfrm>
            <a:off x="8009852" y="192226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íšľïďe">
            <a:extLst>
              <a:ext uri="{FF2B5EF4-FFF2-40B4-BE49-F238E27FC236}">
                <a16:creationId xmlns:a16="http://schemas.microsoft.com/office/drawing/2014/main" id="{6A1C661C-3FC0-4082-BB13-EC285E29ECE9}"/>
              </a:ext>
            </a:extLst>
          </p:cNvPr>
          <p:cNvSpPr txBox="1"/>
          <p:nvPr/>
        </p:nvSpPr>
        <p:spPr>
          <a:xfrm>
            <a:off x="3684071" y="2657153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7" name="işļíḋê">
            <a:extLst>
              <a:ext uri="{FF2B5EF4-FFF2-40B4-BE49-F238E27FC236}">
                <a16:creationId xmlns:a16="http://schemas.microsoft.com/office/drawing/2014/main" id="{BDD43F53-B057-4B5E-B9D8-D60D2B65D3A3}"/>
              </a:ext>
            </a:extLst>
          </p:cNvPr>
          <p:cNvSpPr txBox="1"/>
          <p:nvPr/>
        </p:nvSpPr>
        <p:spPr bwMode="auto">
          <a:xfrm>
            <a:off x="4916100" y="2764856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5400" b="1" dirty="0"/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1716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956" y="1713712"/>
            <a:ext cx="11790465" cy="3918158"/>
            <a:chOff x="35956" y="1713712"/>
            <a:chExt cx="11790465" cy="3918158"/>
          </a:xfrm>
        </p:grpSpPr>
        <p:grpSp>
          <p:nvGrpSpPr>
            <p:cNvPr id="2" name="26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B03FD206-989D-4BF1-B994-3BD255010E8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35956" y="1713712"/>
              <a:ext cx="11790465" cy="3918158"/>
              <a:chOff x="696917" y="1952909"/>
              <a:chExt cx="10509026" cy="3492315"/>
            </a:xfrm>
          </p:grpSpPr>
          <p:grpSp>
            <p:nvGrpSpPr>
              <p:cNvPr id="4" name="íśľíḓè">
                <a:extLst>
                  <a:ext uri="{FF2B5EF4-FFF2-40B4-BE49-F238E27FC236}">
                    <a16:creationId xmlns:a16="http://schemas.microsoft.com/office/drawing/2014/main" id="{6733B156-15E0-449A-A9AA-78CB2C92F3F4}"/>
                  </a:ext>
                </a:extLst>
              </p:cNvPr>
              <p:cNvGrpSpPr/>
              <p:nvPr/>
            </p:nvGrpSpPr>
            <p:grpSpPr>
              <a:xfrm>
                <a:off x="696917" y="1952909"/>
                <a:ext cx="10509026" cy="3314197"/>
                <a:chOff x="452351" y="1952909"/>
                <a:chExt cx="10815496" cy="3314197"/>
              </a:xfrm>
            </p:grpSpPr>
            <p:grpSp>
              <p:nvGrpSpPr>
                <p:cNvPr id="9" name="ï$ļïdê">
                  <a:extLst>
                    <a:ext uri="{FF2B5EF4-FFF2-40B4-BE49-F238E27FC236}">
                      <a16:creationId xmlns:a16="http://schemas.microsoft.com/office/drawing/2014/main" id="{E2438AA2-9CB4-4F2D-A715-E38BDEB52F13}"/>
                    </a:ext>
                  </a:extLst>
                </p:cNvPr>
                <p:cNvGrpSpPr/>
                <p:nvPr/>
              </p:nvGrpSpPr>
              <p:grpSpPr>
                <a:xfrm>
                  <a:off x="452351" y="1952909"/>
                  <a:ext cx="2440195" cy="1619397"/>
                  <a:chOff x="701668" y="1952909"/>
                  <a:chExt cx="2440195" cy="1619397"/>
                </a:xfrm>
              </p:grpSpPr>
              <p:sp>
                <p:nvSpPr>
                  <p:cNvPr id="30" name="íšľïďe">
                    <a:extLst>
                      <a:ext uri="{FF2B5EF4-FFF2-40B4-BE49-F238E27FC236}">
                        <a16:creationId xmlns:a16="http://schemas.microsoft.com/office/drawing/2014/main" id="{9347FEF5-F17D-4563-8E5E-10F2F7D6F774}"/>
                      </a:ext>
                    </a:extLst>
                  </p:cNvPr>
                  <p:cNvSpPr txBox="1"/>
                  <p:nvPr/>
                </p:nvSpPr>
                <p:spPr>
                  <a:xfrm>
                    <a:off x="1115788" y="1952909"/>
                    <a:ext cx="1584176" cy="158417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0">
                    <a:normAutofit/>
                  </a:bodyPr>
                  <a:lstStyle/>
                  <a:p>
                    <a:pPr algn="ctr"/>
                    <a:r>
                      <a:rPr lang="en-US" altLang="zh-CN" sz="7200" dirty="0">
                        <a:solidFill>
                          <a:schemeClr val="accent1"/>
                        </a:solidFill>
                        <a:latin typeface="Impact" panose="020B0806030902050204" pitchFamily="34" charset="0"/>
                      </a:rPr>
                      <a:t>01</a:t>
                    </a:r>
                  </a:p>
                </p:txBody>
              </p:sp>
              <p:sp>
                <p:nvSpPr>
                  <p:cNvPr id="33" name="işļíḋê">
                    <a:extLst>
                      <a:ext uri="{FF2B5EF4-FFF2-40B4-BE49-F238E27FC236}">
                        <a16:creationId xmlns:a16="http://schemas.microsoft.com/office/drawing/2014/main" id="{09699F13-3FC0-4095-9D86-9FD039979654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01668" y="3232840"/>
                    <a:ext cx="2440195" cy="3394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ct val="0"/>
                      </a:spcBef>
                      <a:buNone/>
                    </a:pPr>
                    <a:r>
                      <a:rPr lang="zh-CN" altLang="en-US" b="1" dirty="0"/>
                      <a:t>介绍</a:t>
                    </a:r>
                    <a:endParaRPr lang="zh-CN" altLang="en-US" sz="1800" b="1" dirty="0"/>
                  </a:p>
                </p:txBody>
              </p:sp>
            </p:grpSp>
            <p:grpSp>
              <p:nvGrpSpPr>
                <p:cNvPr id="10" name="îṧlïḋe">
                  <a:extLst>
                    <a:ext uri="{FF2B5EF4-FFF2-40B4-BE49-F238E27FC236}">
                      <a16:creationId xmlns:a16="http://schemas.microsoft.com/office/drawing/2014/main" id="{CB255B99-883F-45EA-878C-4172C5A5E3D1}"/>
                    </a:ext>
                  </a:extLst>
                </p:cNvPr>
                <p:cNvGrpSpPr/>
                <p:nvPr/>
              </p:nvGrpSpPr>
              <p:grpSpPr>
                <a:xfrm>
                  <a:off x="6992581" y="2856767"/>
                  <a:ext cx="2165805" cy="1601807"/>
                  <a:chOff x="7032937" y="2856767"/>
                  <a:chExt cx="2165805" cy="1601807"/>
                </a:xfrm>
              </p:grpSpPr>
              <p:sp>
                <p:nvSpPr>
                  <p:cNvPr id="26" name="í$1ïḍè">
                    <a:extLst>
                      <a:ext uri="{FF2B5EF4-FFF2-40B4-BE49-F238E27FC236}">
                        <a16:creationId xmlns:a16="http://schemas.microsoft.com/office/drawing/2014/main" id="{5E959A13-488F-418D-A155-228C537E42B4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752" y="2874398"/>
                    <a:ext cx="1584176" cy="158417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0">
                    <a:normAutofit/>
                  </a:bodyPr>
                  <a:lstStyle/>
                  <a:p>
                    <a:pPr algn="ctr"/>
                    <a:r>
                      <a:rPr lang="en-US" altLang="zh-CN" sz="7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Impact" panose="020B0806030902050204" pitchFamily="34" charset="0"/>
                      </a:rPr>
                      <a:t>04</a:t>
                    </a:r>
                  </a:p>
                </p:txBody>
              </p:sp>
              <p:sp>
                <p:nvSpPr>
                  <p:cNvPr id="29" name="íšḷïdê">
                    <a:extLst>
                      <a:ext uri="{FF2B5EF4-FFF2-40B4-BE49-F238E27FC236}">
                        <a16:creationId xmlns:a16="http://schemas.microsoft.com/office/drawing/2014/main" id="{105A0117-991D-4BCA-AAB1-E83713C686B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032937" y="2856767"/>
                    <a:ext cx="2165805" cy="5091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ct val="0"/>
                      </a:spcBef>
                    </a:pPr>
                    <a:r>
                      <a:rPr lang="zh-CN" altLang="en-US" b="1" dirty="0"/>
                      <a:t>监控治理</a:t>
                    </a:r>
                  </a:p>
                  <a:p>
                    <a:pPr algn="ctr">
                      <a:lnSpc>
                        <a:spcPct val="110000"/>
                      </a:lnSpc>
                      <a:spcBef>
                        <a:spcPct val="0"/>
                      </a:spcBef>
                      <a:buNone/>
                    </a:pPr>
                    <a:endParaRPr lang="zh-CN" altLang="en-US" sz="1800" b="1" dirty="0"/>
                  </a:p>
                </p:txBody>
              </p:sp>
            </p:grpSp>
            <p:grpSp>
              <p:nvGrpSpPr>
                <p:cNvPr id="12" name="ïš1ïďe">
                  <a:extLst>
                    <a:ext uri="{FF2B5EF4-FFF2-40B4-BE49-F238E27FC236}">
                      <a16:creationId xmlns:a16="http://schemas.microsoft.com/office/drawing/2014/main" id="{0A73F991-DC8E-4086-8F81-A251947D96D1}"/>
                    </a:ext>
                  </a:extLst>
                </p:cNvPr>
                <p:cNvGrpSpPr/>
                <p:nvPr/>
              </p:nvGrpSpPr>
              <p:grpSpPr>
                <a:xfrm>
                  <a:off x="4939035" y="3627617"/>
                  <a:ext cx="2158158" cy="1639489"/>
                  <a:chOff x="5180253" y="3627617"/>
                  <a:chExt cx="2158158" cy="1639489"/>
                </a:xfrm>
              </p:grpSpPr>
              <p:sp>
                <p:nvSpPr>
                  <p:cNvPr id="18" name="íṣľiḋe">
                    <a:extLst>
                      <a:ext uri="{FF2B5EF4-FFF2-40B4-BE49-F238E27FC236}">
                        <a16:creationId xmlns:a16="http://schemas.microsoft.com/office/drawing/2014/main" id="{0BF4FE27-E88E-46EF-AA60-3406E8FE6A18}"/>
                      </a:ext>
                    </a:extLst>
                  </p:cNvPr>
                  <p:cNvSpPr txBox="1"/>
                  <p:nvPr/>
                </p:nvSpPr>
                <p:spPr>
                  <a:xfrm>
                    <a:off x="5453497" y="3682930"/>
                    <a:ext cx="1584176" cy="158417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0">
                    <a:normAutofit/>
                  </a:bodyPr>
                  <a:lstStyle/>
                  <a:p>
                    <a:pPr algn="ctr"/>
                    <a:r>
                      <a:rPr lang="en-US" altLang="zh-CN" sz="7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Impact" panose="020B0806030902050204" pitchFamily="34" charset="0"/>
                      </a:rPr>
                      <a:t>03</a:t>
                    </a:r>
                  </a:p>
                </p:txBody>
              </p:sp>
              <p:sp>
                <p:nvSpPr>
                  <p:cNvPr id="21" name="íSḻîďé">
                    <a:extLst>
                      <a:ext uri="{FF2B5EF4-FFF2-40B4-BE49-F238E27FC236}">
                        <a16:creationId xmlns:a16="http://schemas.microsoft.com/office/drawing/2014/main" id="{AF89EBAA-F124-484C-A7E8-DBF7CB149A2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180253" y="3627617"/>
                    <a:ext cx="2158158" cy="3394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ct val="0"/>
                      </a:spcBef>
                    </a:pPr>
                    <a:r>
                      <a:rPr lang="zh-CN" altLang="en-US" b="1" dirty="0"/>
                      <a:t>功能介绍</a:t>
                    </a:r>
                  </a:p>
                </p:txBody>
              </p:sp>
            </p:grpSp>
            <p:grpSp>
              <p:nvGrpSpPr>
                <p:cNvPr id="13" name="iṩ1iďé">
                  <a:extLst>
                    <a:ext uri="{FF2B5EF4-FFF2-40B4-BE49-F238E27FC236}">
                      <a16:creationId xmlns:a16="http://schemas.microsoft.com/office/drawing/2014/main" id="{1C5AD3A1-A00D-4AC4-92E5-4AAA69AD82B7}"/>
                    </a:ext>
                  </a:extLst>
                </p:cNvPr>
                <p:cNvGrpSpPr/>
                <p:nvPr/>
              </p:nvGrpSpPr>
              <p:grpSpPr>
                <a:xfrm>
                  <a:off x="9122402" y="1988130"/>
                  <a:ext cx="2145445" cy="1876065"/>
                  <a:chOff x="8930108" y="1988130"/>
                  <a:chExt cx="2145445" cy="1876065"/>
                </a:xfrm>
              </p:grpSpPr>
              <p:sp>
                <p:nvSpPr>
                  <p:cNvPr id="14" name="í$1îḋè">
                    <a:extLst>
                      <a:ext uri="{FF2B5EF4-FFF2-40B4-BE49-F238E27FC236}">
                        <a16:creationId xmlns:a16="http://schemas.microsoft.com/office/drawing/2014/main" id="{90AD1FAD-9E8A-468A-BE09-226723136FA2}"/>
                      </a:ext>
                    </a:extLst>
                  </p:cNvPr>
                  <p:cNvSpPr txBox="1"/>
                  <p:nvPr/>
                </p:nvSpPr>
                <p:spPr>
                  <a:xfrm>
                    <a:off x="9210743" y="1988130"/>
                    <a:ext cx="1584176" cy="158417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0">
                    <a:normAutofit/>
                  </a:bodyPr>
                  <a:lstStyle/>
                  <a:p>
                    <a:pPr algn="ctr"/>
                    <a:r>
                      <a:rPr lang="en-US" altLang="zh-CN" sz="7200" dirty="0">
                        <a:solidFill>
                          <a:schemeClr val="accent1"/>
                        </a:solidFill>
                        <a:latin typeface="Impact" panose="020B0806030902050204" pitchFamily="34" charset="0"/>
                      </a:rPr>
                      <a:t>05</a:t>
                    </a:r>
                  </a:p>
                </p:txBody>
              </p:sp>
              <p:sp>
                <p:nvSpPr>
                  <p:cNvPr id="17" name="iŝḷïḑè">
                    <a:extLst>
                      <a:ext uri="{FF2B5EF4-FFF2-40B4-BE49-F238E27FC236}">
                        <a16:creationId xmlns:a16="http://schemas.microsoft.com/office/drawing/2014/main" id="{597BB6BF-C80E-44B3-A012-86306A5A874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8930108" y="3232840"/>
                    <a:ext cx="2145445" cy="6313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ct val="0"/>
                      </a:spcBef>
                      <a:buNone/>
                    </a:pPr>
                    <a:r>
                      <a:rPr lang="en-US" altLang="zh-CN" sz="1800" b="1" dirty="0"/>
                      <a:t>QA</a:t>
                    </a:r>
                    <a:endParaRPr lang="zh-CN" altLang="en-US" sz="1800" b="1" dirty="0"/>
                  </a:p>
                </p:txBody>
              </p:sp>
            </p:grpSp>
          </p:grp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73B2CA82-9B13-4E7E-ACE5-3DBBB764D3FA}"/>
                  </a:ext>
                </a:extLst>
              </p:cNvPr>
              <p:cNvCxnSpPr/>
              <p:nvPr/>
            </p:nvCxnSpPr>
            <p:spPr>
              <a:xfrm>
                <a:off x="3040974" y="1952909"/>
                <a:ext cx="0" cy="3492315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45DDD518-2A27-4566-97CD-1F7D585A14F0}"/>
                  </a:ext>
                </a:extLst>
              </p:cNvPr>
              <p:cNvCxnSpPr/>
              <p:nvPr/>
            </p:nvCxnSpPr>
            <p:spPr>
              <a:xfrm>
                <a:off x="5133859" y="1952909"/>
                <a:ext cx="0" cy="3492315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CE8AFFBC-8263-4BC5-A489-CDA02C44F033}"/>
                  </a:ext>
                </a:extLst>
              </p:cNvPr>
              <p:cNvCxnSpPr/>
              <p:nvPr/>
            </p:nvCxnSpPr>
            <p:spPr>
              <a:xfrm>
                <a:off x="7226745" y="1952909"/>
                <a:ext cx="0" cy="3492315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C8C45BFD-1100-45C6-9741-3BD764CA4838}"/>
                  </a:ext>
                </a:extLst>
              </p:cNvPr>
              <p:cNvCxnSpPr/>
              <p:nvPr/>
            </p:nvCxnSpPr>
            <p:spPr>
              <a:xfrm>
                <a:off x="9319631" y="1952909"/>
                <a:ext cx="0" cy="3492315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íṣľiḋe">
              <a:extLst>
                <a:ext uri="{FF2B5EF4-FFF2-40B4-BE49-F238E27FC236}">
                  <a16:creationId xmlns:a16="http://schemas.microsoft.com/office/drawing/2014/main" id="{0BF4FE27-E88E-46EF-AA60-3406E8FE6A18}"/>
                </a:ext>
              </a:extLst>
            </p:cNvPr>
            <p:cNvSpPr txBox="1"/>
            <p:nvPr/>
          </p:nvSpPr>
          <p:spPr>
            <a:xfrm>
              <a:off x="2804531" y="2738683"/>
              <a:ext cx="1726982" cy="1777346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ctr"/>
              <a:r>
                <a:rPr lang="en-US" altLang="zh-CN" sz="72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22" name="íSḻîďé">
              <a:extLst>
                <a:ext uri="{FF2B5EF4-FFF2-40B4-BE49-F238E27FC236}">
                  <a16:creationId xmlns:a16="http://schemas.microsoft.com/office/drawing/2014/main" id="{AF89EBAA-F124-484C-A7E8-DBF7CB149A25}"/>
                </a:ext>
              </a:extLst>
            </p:cNvPr>
            <p:cNvSpPr txBox="1"/>
            <p:nvPr/>
          </p:nvSpPr>
          <p:spPr bwMode="auto">
            <a:xfrm>
              <a:off x="2506655" y="2676625"/>
              <a:ext cx="2352706" cy="380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b="1" dirty="0"/>
                <a:t>架构</a:t>
              </a:r>
              <a:endParaRPr lang="zh-CN" altLang="en-US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307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/>
              <a:t>自助创建</a:t>
            </a:r>
            <a:r>
              <a:rPr lang="en-US" altLang="zh-CN" sz="3600" dirty="0"/>
              <a:t>Topic</a:t>
            </a:r>
            <a:endParaRPr lang="zh-CN" altLang="en-US" sz="36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59" y="1028700"/>
            <a:ext cx="6876664" cy="589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63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en-US" altLang="zh-CN" sz="3600" dirty="0"/>
              <a:t>Topic</a:t>
            </a:r>
            <a:r>
              <a:rPr lang="zh-CN" altLang="en-US" sz="3600" dirty="0"/>
              <a:t>自助管理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" y="1752009"/>
            <a:ext cx="11270231" cy="153839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5385" y="379658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采取谁创建，谁管理的原则，对</a:t>
            </a:r>
            <a:r>
              <a:rPr lang="en-US" altLang="zh-CN" dirty="0"/>
              <a:t>topic</a:t>
            </a:r>
            <a:r>
              <a:rPr lang="zh-CN" altLang="en-US" dirty="0"/>
              <a:t>进行管理。</a:t>
            </a:r>
          </a:p>
        </p:txBody>
      </p:sp>
    </p:spTree>
    <p:extLst>
      <p:ext uri="{BB962C8B-B14F-4D97-AF65-F5344CB8AC3E}">
        <p14:creationId xmlns:p14="http://schemas.microsoft.com/office/powerpoint/2010/main" val="2797607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en-US" altLang="zh-CN" sz="3600" dirty="0"/>
              <a:t>Topic</a:t>
            </a:r>
            <a:r>
              <a:rPr lang="zh-CN" altLang="en-US" sz="3600" dirty="0"/>
              <a:t>自助扩容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2" y="2047735"/>
            <a:ext cx="11251933" cy="22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5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/>
              <a:t>自助创建</a:t>
            </a:r>
            <a:r>
              <a:rPr lang="en-US" altLang="zh-CN" sz="3600" dirty="0"/>
              <a:t>ConsumerGroup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34" y="1028700"/>
            <a:ext cx="6800850" cy="6524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69432" y="4042611"/>
            <a:ext cx="1743313" cy="774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7162" y="2579570"/>
            <a:ext cx="2973237" cy="38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11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/>
              <a:t>自助订阅</a:t>
            </a:r>
            <a:r>
              <a:rPr lang="en-US" altLang="zh-CN" sz="3600" dirty="0"/>
              <a:t>topic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" y="1347574"/>
            <a:ext cx="12192000" cy="38740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36219" y="1301250"/>
            <a:ext cx="2685448" cy="460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916455"/>
            <a:ext cx="1177534" cy="616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41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/>
              <a:t>失败消息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" y="1467048"/>
            <a:ext cx="11636943" cy="31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8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/>
              <a:t>支持延时消息，支持多线程消费，动态调整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971550"/>
            <a:ext cx="7496175" cy="58864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10653" y="3859731"/>
            <a:ext cx="1743313" cy="1020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10176" y="2382252"/>
            <a:ext cx="1443789" cy="925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45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en-US" altLang="zh-CN" sz="3600" dirty="0"/>
              <a:t>9.</a:t>
            </a:r>
            <a:r>
              <a:rPr lang="zh-CN" altLang="en-US" sz="3600" dirty="0"/>
              <a:t>消息消费情况查看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4" y="1746277"/>
            <a:ext cx="11520488" cy="23451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03520" y="2666198"/>
            <a:ext cx="2184935" cy="142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96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/>
              <a:t>动态调整偏移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52" y="1130300"/>
            <a:ext cx="5649113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00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/>
              <a:t>动态启停消费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34" y="1242461"/>
            <a:ext cx="6772275" cy="5181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76413" y="5105402"/>
            <a:ext cx="2953986" cy="390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5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3955983" y="2503148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5133517" y="2591577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5400" b="1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702153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/>
              <a:t>消息查看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8" y="1493637"/>
            <a:ext cx="11444437" cy="25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88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/>
              <a:t>指定失败消息重新消费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255"/>
            <a:ext cx="12041204" cy="24552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895798" y="3111366"/>
            <a:ext cx="624690" cy="390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64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/>
              <a:t>操作审计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4" y="1239838"/>
            <a:ext cx="11723571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/>
              <a:t>客户端发送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7280" y="1578543"/>
            <a:ext cx="724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MqClient.</a:t>
            </a:r>
            <a:r>
              <a:rPr lang="en-US" altLang="zh-CN" i="1" dirty="0" err="1"/>
              <a:t>publish</a:t>
            </a:r>
            <a:r>
              <a:rPr lang="en-US" altLang="zh-CN" i="1" dirty="0"/>
              <a:t>("Test1", "", </a:t>
            </a:r>
            <a:r>
              <a:rPr lang="en-US" altLang="zh-CN" b="1" i="1" dirty="0"/>
              <a:t>new </a:t>
            </a:r>
            <a:r>
              <a:rPr lang="en-US" altLang="zh-CN" b="1" i="1" dirty="0" err="1"/>
              <a:t>ProducerDataDto</a:t>
            </a:r>
            <a:r>
              <a:rPr lang="en-US" altLang="zh-CN" b="1" i="1" dirty="0"/>
              <a:t>(“111111"));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504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/>
              <a:t>客户端消费</a:t>
            </a:r>
          </a:p>
        </p:txBody>
      </p:sp>
      <p:sp>
        <p:nvSpPr>
          <p:cNvPr id="5" name="矩形 4"/>
          <p:cNvSpPr/>
          <p:nvPr/>
        </p:nvSpPr>
        <p:spPr>
          <a:xfrm>
            <a:off x="808522" y="1504712"/>
            <a:ext cx="120065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zh-CN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 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messageQueue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consumer </a:t>
            </a:r>
            <a:r>
              <a:rPr lang="en-US" altLang="zh-CN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groupName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"Test1Sub"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topics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topic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"Test1"  </a:t>
            </a:r>
            <a:r>
              <a:rPr lang="en-US" altLang="zh-CN" sz="16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receiverType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com.ppdai.infrastructure.demo.TestSub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topic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topics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consumer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messageQueue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808522" y="11303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，配置订阅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08522" y="369187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，代码订阅</a:t>
            </a:r>
          </a:p>
        </p:txBody>
      </p:sp>
      <p:sp>
        <p:nvSpPr>
          <p:cNvPr id="8" name="矩形 7"/>
          <p:cNvSpPr/>
          <p:nvPr/>
        </p:nvSpPr>
        <p:spPr>
          <a:xfrm>
            <a:off x="808522" y="4044863"/>
            <a:ext cx="1043473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ConsumerGroupVo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consumerGroup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ConsumerGroupVo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“Test1Sub"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ConsumerGroupTopicVo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topicVo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ConsumerGroupTopicVo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topicVo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"Test"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topicVo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.setSubscriber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ISubscriber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List&lt;Long&gt;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onMessageReceived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MessageDto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consumerGroup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.addTopic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topicVo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MqClient.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registerConsumerGroup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consumerGroup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121668" y="2448829"/>
            <a:ext cx="4119612" cy="39062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38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/>
              <a:t>其他功能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6F3C4E-DF41-4D7F-B882-71CBF7F8BA3B}"/>
              </a:ext>
            </a:extLst>
          </p:cNvPr>
          <p:cNvSpPr txBox="1"/>
          <p:nvPr/>
        </p:nvSpPr>
        <p:spPr>
          <a:xfrm>
            <a:off x="1097280" y="1061161"/>
            <a:ext cx="63533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支持动态重平衡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支持动态修改偏移量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支持动态修改线程数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支持动态修改延迟时间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支持动态设置黑白名单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支持动态修改批量消费条数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支持消息发送令牌防止乱发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支持动态启停消费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支持自助创建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topic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，自助扩容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支持自助创建消费者组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支持自助添加和解除绑定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topic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支持一个应用订阅多个消费者组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失败消息重新消费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支持消息无缝迁移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支持实时消息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支持多环境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支持广播消息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22815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3763477" y="3061413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4941011" y="3149842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5400" b="1" dirty="0"/>
              <a:t>监控治理</a:t>
            </a:r>
          </a:p>
        </p:txBody>
      </p:sp>
    </p:spTree>
    <p:extLst>
      <p:ext uri="{BB962C8B-B14F-4D97-AF65-F5344CB8AC3E}">
        <p14:creationId xmlns:p14="http://schemas.microsoft.com/office/powerpoint/2010/main" val="1064060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消费失败告警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7" y="1451623"/>
            <a:ext cx="11174384" cy="19719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6135" y="2881965"/>
            <a:ext cx="11086425" cy="541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91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消息堆积告警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0" y="1488541"/>
            <a:ext cx="10659963" cy="1667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21077" y="2800952"/>
            <a:ext cx="394637" cy="202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25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600" b="1" dirty="0"/>
              <a:t>Topic</a:t>
            </a:r>
            <a:r>
              <a:rPr lang="zh-CN" altLang="en-US" sz="3600" b="1" dirty="0"/>
              <a:t>消息报表</a:t>
            </a:r>
          </a:p>
        </p:txBody>
      </p:sp>
      <p:sp>
        <p:nvSpPr>
          <p:cNvPr id="6" name="矩形 5"/>
          <p:cNvSpPr/>
          <p:nvPr/>
        </p:nvSpPr>
        <p:spPr>
          <a:xfrm>
            <a:off x="7421077" y="2800952"/>
            <a:ext cx="394637" cy="202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824539"/>
            <a:ext cx="11903242" cy="29009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267074" y="2800952"/>
            <a:ext cx="3724977" cy="1924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6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4C30D4-0EC2-498F-93C4-D801A6DBDF5C}"/>
              </a:ext>
            </a:extLst>
          </p:cNvPr>
          <p:cNvSpPr txBox="1"/>
          <p:nvPr/>
        </p:nvSpPr>
        <p:spPr>
          <a:xfrm>
            <a:off x="1463350" y="1997839"/>
            <a:ext cx="958645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项目简介：</a:t>
            </a:r>
            <a:endParaRPr lang="en-US" altLang="zh-CN" dirty="0"/>
          </a:p>
          <a:p>
            <a:r>
              <a:rPr lang="en-US" altLang="zh-CN" dirty="0"/>
              <a:t>       PMQ</a:t>
            </a:r>
            <a:r>
              <a:rPr lang="zh-CN" altLang="en-US" dirty="0"/>
              <a:t>消息系统是拍拍贷中间件团队，在广泛调研业界开源消息系统的基础上，结合公司现状和自身实践，研发的一款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轻量级</a:t>
            </a:r>
            <a:r>
              <a:rPr lang="zh-CN" altLang="en-US" dirty="0"/>
              <a:t>消息系统。具有丰富的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功能</a:t>
            </a:r>
            <a:r>
              <a:rPr lang="zh-CN" altLang="en-US" dirty="0"/>
              <a:t>和完善的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治理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成果：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）支撑信也科技每天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30+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亿</a:t>
            </a:r>
            <a:r>
              <a:rPr lang="zh-CN" altLang="en-US" dirty="0"/>
              <a:t>读写消息量、</a:t>
            </a:r>
            <a:r>
              <a:rPr lang="en-US" altLang="zh-CN" dirty="0"/>
              <a:t>1000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的消息数据量。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）日常高峰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万</a:t>
            </a:r>
            <a:r>
              <a:rPr lang="en-US" altLang="zh-CN" sz="3200" dirty="0" err="1">
                <a:solidFill>
                  <a:schemeClr val="accent5">
                    <a:lumMod val="75000"/>
                  </a:schemeClr>
                </a:solidFill>
              </a:rPr>
              <a:t>Tps</a:t>
            </a:r>
            <a:r>
              <a:rPr lang="zh-CN" altLang="en-US" dirty="0"/>
              <a:t>写入。</a:t>
            </a:r>
          </a:p>
        </p:txBody>
      </p:sp>
    </p:spTree>
    <p:extLst>
      <p:ext uri="{BB962C8B-B14F-4D97-AF65-F5344CB8AC3E}">
        <p14:creationId xmlns:p14="http://schemas.microsoft.com/office/powerpoint/2010/main" val="3643515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</a:t>
            </a:r>
            <a:r>
              <a:rPr lang="en-US" altLang="zh-CN" sz="3600" b="1" dirty="0"/>
              <a:t>Queue</a:t>
            </a:r>
            <a:r>
              <a:rPr lang="zh-CN" altLang="en-US" sz="3600" b="1" dirty="0"/>
              <a:t>报表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8EE708-FCAD-4C8B-80C3-5BC55CDA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2" y="1289873"/>
            <a:ext cx="10961341" cy="395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69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消息堆积报表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9558"/>
            <a:ext cx="12192000" cy="31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10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客户端</a:t>
            </a:r>
            <a:r>
              <a:rPr lang="en-US" altLang="zh-CN" sz="3600" b="1" dirty="0"/>
              <a:t>cat</a:t>
            </a:r>
            <a:r>
              <a:rPr lang="zh-CN" altLang="en-US" sz="3600" b="1" dirty="0"/>
              <a:t>监控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7" y="1685681"/>
            <a:ext cx="10783805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68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客户端</a:t>
            </a:r>
            <a:r>
              <a:rPr lang="en-US" altLang="zh-CN" sz="3600" b="1" dirty="0"/>
              <a:t>cat</a:t>
            </a:r>
            <a:r>
              <a:rPr lang="zh-CN" altLang="en-US" sz="3600" b="1" dirty="0"/>
              <a:t>监控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1286169"/>
            <a:ext cx="11288700" cy="44011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8897" y="1982805"/>
            <a:ext cx="3744227" cy="1440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35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3763477" y="3061413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4941011" y="3149842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5400" b="1" dirty="0"/>
              <a:t>QA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601481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消息系统常见问题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1085778" y="1061161"/>
            <a:ext cx="8630609" cy="4092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消息发送慢怎么办？</a:t>
            </a:r>
            <a:r>
              <a:rPr lang="zh-CN" altLang="en-US" dirty="0">
                <a:solidFill>
                  <a:srgbClr val="FF0000"/>
                </a:solidFill>
              </a:rPr>
              <a:t>扩容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消息堆积了，如何快速知晓与处理？</a:t>
            </a:r>
            <a:r>
              <a:rPr lang="zh-CN" altLang="en-US" dirty="0">
                <a:solidFill>
                  <a:srgbClr val="FF0000"/>
                </a:solidFill>
              </a:rPr>
              <a:t>扩容，添加线程数，添加消费实例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失败消息如何处理？</a:t>
            </a:r>
            <a:r>
              <a:rPr lang="zh-CN" altLang="en-US" dirty="0">
                <a:solidFill>
                  <a:srgbClr val="FF0000"/>
                </a:solidFill>
              </a:rPr>
              <a:t>独立的失败队列，重试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Topic</a:t>
            </a:r>
            <a:r>
              <a:rPr lang="zh-CN" altLang="en-US" dirty="0"/>
              <a:t>如何治理，队列如何分配，分配位置，消息量大小，扩容缩容，消息量大小，历史消息如何清理？</a:t>
            </a:r>
            <a:r>
              <a:rPr lang="zh-CN" altLang="en-US" dirty="0">
                <a:solidFill>
                  <a:srgbClr val="FF0000"/>
                </a:solidFill>
              </a:rPr>
              <a:t>根据各种报表数据综合判断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如何保障消息的高可靠？</a:t>
            </a:r>
            <a:r>
              <a:rPr lang="zh-CN" altLang="en-US" dirty="0">
                <a:solidFill>
                  <a:srgbClr val="FF0000"/>
                </a:solidFill>
              </a:rPr>
              <a:t>集群，数据库主备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300000"/>
              </a:lnSpc>
            </a:pPr>
            <a:endParaRPr lang="en-US" altLang="zh-C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84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05132" y="2687255"/>
            <a:ext cx="3392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01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介绍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BACE2C8-ABAC-4F89-812B-DC0A3FE0058F}"/>
              </a:ext>
            </a:extLst>
          </p:cNvPr>
          <p:cNvSpPr/>
          <p:nvPr/>
        </p:nvSpPr>
        <p:spPr>
          <a:xfrm>
            <a:off x="4666890" y="1871932"/>
            <a:ext cx="2087593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轻量级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ABD960-3964-4DF4-BAF0-31C4CAC96B3A}"/>
              </a:ext>
            </a:extLst>
          </p:cNvPr>
          <p:cNvSpPr/>
          <p:nvPr/>
        </p:nvSpPr>
        <p:spPr>
          <a:xfrm>
            <a:off x="3223403" y="3956649"/>
            <a:ext cx="2087593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019D265-3820-47D2-8FFC-F00D2EBE41B1}"/>
              </a:ext>
            </a:extLst>
          </p:cNvPr>
          <p:cNvSpPr/>
          <p:nvPr/>
        </p:nvSpPr>
        <p:spPr>
          <a:xfrm>
            <a:off x="6326038" y="3956649"/>
            <a:ext cx="2087593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1C9F7CF-D16B-4F10-A878-DC2B8F648BF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267200" y="2665562"/>
            <a:ext cx="1443487" cy="129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3BC9BB4-8155-4C77-B7FD-8F57D13B1B6F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5710687" y="2665562"/>
            <a:ext cx="1659148" cy="129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9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消息系统常见问题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780719" y="1183557"/>
            <a:ext cx="11209998" cy="409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zh-CN" altLang="en-US" dirty="0"/>
              <a:t>消息发送慢怎么办？</a:t>
            </a:r>
            <a:endParaRPr lang="en-US" altLang="zh-CN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zh-CN" altLang="en-US" dirty="0"/>
              <a:t>消息堆积了，如何快速知晓与处理？</a:t>
            </a:r>
            <a:endParaRPr lang="en-US" altLang="zh-CN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zh-CN" altLang="en-US" dirty="0"/>
              <a:t>失败消息如何处理？</a:t>
            </a:r>
            <a:endParaRPr lang="en-US" altLang="zh-CN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altLang="zh-CN" dirty="0"/>
              <a:t>Topic</a:t>
            </a:r>
            <a:r>
              <a:rPr lang="zh-CN" altLang="en-US" dirty="0"/>
              <a:t>如何治理，队列如何分配，分配位置，消息量大小，扩容缩容，消息量大小，历史消息如何清理？</a:t>
            </a:r>
            <a:endParaRPr lang="en-US" altLang="zh-CN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zh-CN" altLang="en-US" dirty="0"/>
              <a:t>如何保障消息的高可靠？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845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3763477" y="3061413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4941011" y="3149842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5400" b="1" dirty="0"/>
              <a:t>架构设计</a:t>
            </a:r>
          </a:p>
        </p:txBody>
      </p:sp>
    </p:spTree>
    <p:extLst>
      <p:ext uri="{BB962C8B-B14F-4D97-AF65-F5344CB8AC3E}">
        <p14:creationId xmlns:p14="http://schemas.microsoft.com/office/powerpoint/2010/main" val="328948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8">
            <a:extLst>
              <a:ext uri="{FF2B5EF4-FFF2-40B4-BE49-F238E27FC236}">
                <a16:creationId xmlns:a16="http://schemas.microsoft.com/office/drawing/2014/main" id="{C30ADB1B-6B41-4294-BEC7-2E94AFFBAC33}"/>
              </a:ext>
            </a:extLst>
          </p:cNvPr>
          <p:cNvSpPr/>
          <p:nvPr/>
        </p:nvSpPr>
        <p:spPr>
          <a:xfrm>
            <a:off x="8434960" y="1379323"/>
            <a:ext cx="1871278" cy="408008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模型</a:t>
            </a:r>
          </a:p>
        </p:txBody>
      </p:sp>
      <p:sp>
        <p:nvSpPr>
          <p:cNvPr id="5" name="圆角矩形 38">
            <a:extLst>
              <a:ext uri="{FF2B5EF4-FFF2-40B4-BE49-F238E27FC236}">
                <a16:creationId xmlns:a16="http://schemas.microsoft.com/office/drawing/2014/main" id="{346FD5E3-B160-4168-BF3B-3C38D6C48AEF}"/>
              </a:ext>
            </a:extLst>
          </p:cNvPr>
          <p:cNvSpPr/>
          <p:nvPr/>
        </p:nvSpPr>
        <p:spPr>
          <a:xfrm>
            <a:off x="1868686" y="1379323"/>
            <a:ext cx="2038539" cy="408008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圆角矩形 26">
            <a:extLst>
              <a:ext uri="{FF2B5EF4-FFF2-40B4-BE49-F238E27FC236}">
                <a16:creationId xmlns:a16="http://schemas.microsoft.com/office/drawing/2014/main" id="{B370FC2F-757A-4935-973D-5405A00FE56F}"/>
              </a:ext>
            </a:extLst>
          </p:cNvPr>
          <p:cNvSpPr/>
          <p:nvPr/>
        </p:nvSpPr>
        <p:spPr>
          <a:xfrm>
            <a:off x="2204417" y="1577105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2" name="圆角矩形 28">
            <a:extLst>
              <a:ext uri="{FF2B5EF4-FFF2-40B4-BE49-F238E27FC236}">
                <a16:creationId xmlns:a16="http://schemas.microsoft.com/office/drawing/2014/main" id="{3FE2FC5B-9E5E-4691-BD7E-DFDBC77B1B14}"/>
              </a:ext>
            </a:extLst>
          </p:cNvPr>
          <p:cNvSpPr/>
          <p:nvPr/>
        </p:nvSpPr>
        <p:spPr>
          <a:xfrm>
            <a:off x="2213986" y="2531102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3" name="圆角矩形 29">
            <a:extLst>
              <a:ext uri="{FF2B5EF4-FFF2-40B4-BE49-F238E27FC236}">
                <a16:creationId xmlns:a16="http://schemas.microsoft.com/office/drawing/2014/main" id="{EADFF49A-6A3F-4C3C-8C36-70737870FDB0}"/>
              </a:ext>
            </a:extLst>
          </p:cNvPr>
          <p:cNvSpPr/>
          <p:nvPr/>
        </p:nvSpPr>
        <p:spPr>
          <a:xfrm>
            <a:off x="2204416" y="3561050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4" name="圆角矩形 31">
            <a:extLst>
              <a:ext uri="{FF2B5EF4-FFF2-40B4-BE49-F238E27FC236}">
                <a16:creationId xmlns:a16="http://schemas.microsoft.com/office/drawing/2014/main" id="{A53E5D5E-6210-477F-82E0-BF2313EE474B}"/>
              </a:ext>
            </a:extLst>
          </p:cNvPr>
          <p:cNvSpPr/>
          <p:nvPr/>
        </p:nvSpPr>
        <p:spPr>
          <a:xfrm>
            <a:off x="2213985" y="4479047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AE54168-6D1F-4D9B-8705-24B3FFC82D9C}"/>
              </a:ext>
            </a:extLst>
          </p:cNvPr>
          <p:cNvSpPr/>
          <p:nvPr/>
        </p:nvSpPr>
        <p:spPr>
          <a:xfrm>
            <a:off x="1868686" y="5668205"/>
            <a:ext cx="10046405" cy="120032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从消费角度来看，</a:t>
            </a:r>
            <a:r>
              <a:rPr lang="en-US" altLang="zh-CN" dirty="0"/>
              <a:t>ConsumerGroup</a:t>
            </a:r>
            <a:r>
              <a:rPr lang="zh-CN" altLang="en-US" dirty="0"/>
              <a:t>相当于一些应用实例的抽象集合，类似于应用名。</a:t>
            </a:r>
            <a:endParaRPr lang="en-US" altLang="zh-CN" dirty="0"/>
          </a:p>
          <a:p>
            <a:r>
              <a:rPr lang="zh-CN" altLang="en-US" dirty="0"/>
              <a:t>从数据角度来看，</a:t>
            </a:r>
            <a:r>
              <a:rPr lang="en-US" altLang="zh-CN" dirty="0"/>
              <a:t>ConsumerGroup</a:t>
            </a:r>
            <a:r>
              <a:rPr lang="zh-CN" altLang="en-US" dirty="0"/>
              <a:t>是一些</a:t>
            </a:r>
            <a:r>
              <a:rPr lang="en-US" altLang="zh-CN" dirty="0"/>
              <a:t>topic</a:t>
            </a:r>
            <a:r>
              <a:rPr lang="zh-CN" altLang="en-US" dirty="0"/>
              <a:t>的集合。</a:t>
            </a:r>
            <a:endParaRPr lang="en-US" altLang="zh-CN" dirty="0"/>
          </a:p>
          <a:p>
            <a:r>
              <a:rPr lang="en-US" altLang="zh-CN" dirty="0"/>
              <a:t>Consumer</a:t>
            </a:r>
            <a:r>
              <a:rPr lang="zh-CN" altLang="en-US" dirty="0"/>
              <a:t>代表一个应用实例。</a:t>
            </a:r>
            <a:r>
              <a:rPr lang="en-US" altLang="zh-CN" dirty="0"/>
              <a:t>Topic</a:t>
            </a:r>
            <a:r>
              <a:rPr lang="zh-CN" altLang="en-US" dirty="0"/>
              <a:t>中的消息只会被</a:t>
            </a:r>
            <a:r>
              <a:rPr lang="en-US" altLang="zh-CN" dirty="0"/>
              <a:t>ConsumerGroup</a:t>
            </a:r>
            <a:r>
              <a:rPr lang="zh-CN" altLang="en-US" dirty="0"/>
              <a:t>组中的一个</a:t>
            </a:r>
            <a:r>
              <a:rPr lang="en-US" altLang="zh-CN" dirty="0"/>
              <a:t>consumer</a:t>
            </a:r>
            <a:r>
              <a:rPr lang="zh-CN" altLang="en-US" dirty="0"/>
              <a:t>消费。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E6AAB4A4-ED98-4325-9DCC-7DF813ECB761}"/>
              </a:ext>
            </a:extLst>
          </p:cNvPr>
          <p:cNvSpPr/>
          <p:nvPr/>
        </p:nvSpPr>
        <p:spPr>
          <a:xfrm>
            <a:off x="5105950" y="3040833"/>
            <a:ext cx="2038539" cy="73333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ConsumerGroup</a:t>
            </a:r>
            <a:endParaRPr lang="zh-CN" altLang="en-US" dirty="0"/>
          </a:p>
        </p:txBody>
      </p:sp>
      <p:sp>
        <p:nvSpPr>
          <p:cNvPr id="29" name="圆角矩形 39">
            <a:extLst>
              <a:ext uri="{FF2B5EF4-FFF2-40B4-BE49-F238E27FC236}">
                <a16:creationId xmlns:a16="http://schemas.microsoft.com/office/drawing/2014/main" id="{ABC82791-083B-4BA8-9BA1-FC5E739B1B2A}"/>
              </a:ext>
            </a:extLst>
          </p:cNvPr>
          <p:cNvSpPr/>
          <p:nvPr/>
        </p:nvSpPr>
        <p:spPr>
          <a:xfrm>
            <a:off x="8651467" y="1610163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30" name="圆角矩形 40">
            <a:extLst>
              <a:ext uri="{FF2B5EF4-FFF2-40B4-BE49-F238E27FC236}">
                <a16:creationId xmlns:a16="http://schemas.microsoft.com/office/drawing/2014/main" id="{5FCBBC6D-C1F4-45CC-8AC3-B7F172544F54}"/>
              </a:ext>
            </a:extLst>
          </p:cNvPr>
          <p:cNvSpPr/>
          <p:nvPr/>
        </p:nvSpPr>
        <p:spPr>
          <a:xfrm>
            <a:off x="8678629" y="2955203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31" name="圆角矩形 44">
            <a:extLst>
              <a:ext uri="{FF2B5EF4-FFF2-40B4-BE49-F238E27FC236}">
                <a16:creationId xmlns:a16="http://schemas.microsoft.com/office/drawing/2014/main" id="{A1462661-0CF3-4BD9-B833-8C969C226513}"/>
              </a:ext>
            </a:extLst>
          </p:cNvPr>
          <p:cNvSpPr/>
          <p:nvPr/>
        </p:nvSpPr>
        <p:spPr>
          <a:xfrm>
            <a:off x="8678629" y="4300243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9323D0C-3C51-4291-93C3-1BAAE93E12A8}"/>
              </a:ext>
            </a:extLst>
          </p:cNvPr>
          <p:cNvSpPr txBox="1"/>
          <p:nvPr/>
        </p:nvSpPr>
        <p:spPr>
          <a:xfrm>
            <a:off x="7468522" y="3043562"/>
            <a:ext cx="64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m:n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7CF53D6-F0ED-4223-B0F2-A0FF014F17D5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44489" y="3407498"/>
            <a:ext cx="1290471" cy="1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FA769E0-1AF3-4332-838E-CFE55BC65904}"/>
              </a:ext>
            </a:extLst>
          </p:cNvPr>
          <p:cNvSpPr txBox="1"/>
          <p:nvPr/>
        </p:nvSpPr>
        <p:spPr>
          <a:xfrm>
            <a:off x="4244057" y="3040833"/>
            <a:ext cx="56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n:1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343A1BE-C971-4AC0-932F-0DC786DE824B}"/>
              </a:ext>
            </a:extLst>
          </p:cNvPr>
          <p:cNvCxnSpPr>
            <a:stCxn id="27" idx="1"/>
          </p:cNvCxnSpPr>
          <p:nvPr/>
        </p:nvCxnSpPr>
        <p:spPr>
          <a:xfrm flipH="1">
            <a:off x="3907225" y="3407498"/>
            <a:ext cx="1198725" cy="1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53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模型</a:t>
            </a:r>
          </a:p>
        </p:txBody>
      </p:sp>
      <p:sp>
        <p:nvSpPr>
          <p:cNvPr id="7" name="圆角矩形 40">
            <a:extLst>
              <a:ext uri="{FF2B5EF4-FFF2-40B4-BE49-F238E27FC236}">
                <a16:creationId xmlns:a16="http://schemas.microsoft.com/office/drawing/2014/main" id="{67A5BCEE-7CC2-44EB-AF2A-150DAC43856E}"/>
              </a:ext>
            </a:extLst>
          </p:cNvPr>
          <p:cNvSpPr/>
          <p:nvPr/>
        </p:nvSpPr>
        <p:spPr>
          <a:xfrm>
            <a:off x="5952070" y="2886100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D23918-4E14-478A-9F53-3609B1E04B2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876651" y="3252765"/>
            <a:ext cx="1075419" cy="6408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6749A79-D79A-4B8C-932E-23E5770933EF}"/>
              </a:ext>
            </a:extLst>
          </p:cNvPr>
          <p:cNvSpPr txBox="1"/>
          <p:nvPr/>
        </p:nvSpPr>
        <p:spPr>
          <a:xfrm>
            <a:off x="5286777" y="28770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m:n</a:t>
            </a:r>
            <a:endParaRPr lang="zh-CN" altLang="en-US" dirty="0"/>
          </a:p>
        </p:txBody>
      </p:sp>
      <p:sp>
        <p:nvSpPr>
          <p:cNvPr id="38" name="圆角矩形 40">
            <a:extLst>
              <a:ext uri="{FF2B5EF4-FFF2-40B4-BE49-F238E27FC236}">
                <a16:creationId xmlns:a16="http://schemas.microsoft.com/office/drawing/2014/main" id="{00D6DD8D-C46E-496D-89A5-0C11163B9CE6}"/>
              </a:ext>
            </a:extLst>
          </p:cNvPr>
          <p:cNvSpPr/>
          <p:nvPr/>
        </p:nvSpPr>
        <p:spPr>
          <a:xfrm>
            <a:off x="3494905" y="2877046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ConsumerGroup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7720FB-58F2-495D-9170-15DD5CA9A37F}"/>
              </a:ext>
            </a:extLst>
          </p:cNvPr>
          <p:cNvSpPr/>
          <p:nvPr/>
        </p:nvSpPr>
        <p:spPr>
          <a:xfrm>
            <a:off x="1363286" y="4415932"/>
            <a:ext cx="8802474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dirty="0"/>
              <a:t>Topic</a:t>
            </a:r>
            <a:r>
              <a:rPr lang="zh-CN" altLang="en-US" dirty="0"/>
              <a:t>代表某类消息的集合，比如短信数据是一类消息，注册数据是另外一类的数据。</a:t>
            </a:r>
            <a:endParaRPr lang="en-US" altLang="zh-CN" dirty="0"/>
          </a:p>
          <a:p>
            <a:r>
              <a:rPr lang="en-US" altLang="zh-CN" dirty="0"/>
              <a:t>Topic</a:t>
            </a:r>
            <a:r>
              <a:rPr lang="zh-CN" altLang="en-US" dirty="0"/>
              <a:t>可以被多个</a:t>
            </a:r>
            <a:r>
              <a:rPr lang="en-US" altLang="zh-CN" dirty="0"/>
              <a:t>ConsumerGroup</a:t>
            </a:r>
            <a:r>
              <a:rPr lang="zh-CN" altLang="en-US" dirty="0"/>
              <a:t>订阅消费。</a:t>
            </a:r>
          </a:p>
        </p:txBody>
      </p:sp>
    </p:spTree>
    <p:extLst>
      <p:ext uri="{BB962C8B-B14F-4D97-AF65-F5344CB8AC3E}">
        <p14:creationId xmlns:p14="http://schemas.microsoft.com/office/powerpoint/2010/main" val="2907520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69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1057</Words>
  <Application>Microsoft Office PowerPoint</Application>
  <PresentationFormat>宽屏</PresentationFormat>
  <Paragraphs>330</Paragraphs>
  <Slides>46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-apple-system</vt:lpstr>
      <vt:lpstr>等线</vt:lpstr>
      <vt:lpstr>微软雅黑</vt:lpstr>
      <vt:lpstr>Arial</vt:lpstr>
      <vt:lpstr>Consolas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李乘胜</cp:lastModifiedBy>
  <cp:revision>175</cp:revision>
  <dcterms:created xsi:type="dcterms:W3CDTF">2017-06-01T06:59:22Z</dcterms:created>
  <dcterms:modified xsi:type="dcterms:W3CDTF">2020-12-10T12:55:50Z</dcterms:modified>
</cp:coreProperties>
</file>