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6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9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金融经济学二十五讲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配套课件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金融经济学二十五讲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配套课件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22</a:t>
            </a:r>
            <a:r>
              <a:rPr lang="zh-CN" altLang="en-US" sz="4000" dirty="0"/>
              <a:t>讲  银行与期限错配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44383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2019</a:t>
            </a:r>
            <a:r>
              <a:rPr lang="zh-CN" altLang="en-US" dirty="0">
                <a:latin typeface="Arial" pitchFamily="34" charset="0"/>
              </a:rPr>
              <a:t>年</a:t>
            </a:r>
            <a:r>
              <a:rPr lang="en-US" altLang="zh-CN" dirty="0">
                <a:latin typeface="Arial" pitchFamily="34" charset="0"/>
              </a:rPr>
              <a:t>5</a:t>
            </a:r>
            <a:r>
              <a:rPr lang="zh-CN" altLang="en-US" dirty="0">
                <a:latin typeface="Arial" pitchFamily="34" charset="0"/>
              </a:rPr>
              <a:t>月</a:t>
            </a:r>
            <a:r>
              <a:rPr lang="en-US" altLang="zh-CN" dirty="0">
                <a:latin typeface="Arial" pitchFamily="34" charset="0"/>
              </a:rPr>
              <a:t>13</a:t>
            </a:r>
            <a:r>
              <a:rPr lang="zh-CN" altLang="en-US" dirty="0">
                <a:latin typeface="Arial" pitchFamily="34" charset="0"/>
              </a:rPr>
              <a:t>日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zh-CN" dirty="0"/>
              <a:t>银行挤兑与存款保险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模型设定的调整（长期资产可以在</a:t>
            </a:r>
            <a:r>
              <a:rPr lang="en-US" altLang="zh-CN" dirty="0"/>
              <a:t>1</a:t>
            </a:r>
            <a:r>
              <a:rPr lang="zh-CN" altLang="en-US" dirty="0"/>
              <a:t>时刻清算）</a:t>
            </a:r>
            <a:endParaRPr lang="en-US" altLang="zh-CN" dirty="0"/>
          </a:p>
          <a:p>
            <a:pPr lvl="1"/>
            <a:r>
              <a:rPr lang="zh-CN" altLang="zh-CN" dirty="0"/>
              <a:t>长期资产在时刻</a:t>
            </a:r>
            <a:r>
              <a:rPr lang="en-US" altLang="zh-CN" dirty="0"/>
              <a:t>1</a:t>
            </a:r>
            <a:r>
              <a:rPr lang="zh-CN" altLang="zh-CN" dirty="0"/>
              <a:t>清算，可以带来</a:t>
            </a:r>
            <a:r>
              <a:rPr lang="en-US" altLang="zh-CN" i="1" dirty="0"/>
              <a:t>r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en-US" altLang="zh-CN" i="1" dirty="0"/>
              <a:t>&lt;r≤</a:t>
            </a:r>
            <a:r>
              <a:rPr lang="en-US" altLang="zh-CN" dirty="0"/>
              <a:t>1</a:t>
            </a:r>
            <a:r>
              <a:rPr lang="zh-CN" altLang="zh-CN" dirty="0"/>
              <a:t>）单位的商品（这个假设并不会改变我们前面得到的所有结论）</a:t>
            </a:r>
            <a:endParaRPr lang="en-US" altLang="zh-CN" dirty="0"/>
          </a:p>
          <a:p>
            <a:pPr lvl="1"/>
            <a:r>
              <a:rPr lang="zh-CN" altLang="zh-CN" dirty="0"/>
              <a:t>如果所有储户（不管是前期还是后期消费者）都在</a:t>
            </a:r>
            <a:r>
              <a:rPr lang="en-US" altLang="zh-CN" dirty="0"/>
              <a:t>1</a:t>
            </a:r>
            <a:r>
              <a:rPr lang="zh-CN" altLang="zh-CN" dirty="0"/>
              <a:t>时刻取款，则银行只能保证每位储户取得</a:t>
            </a:r>
            <a:r>
              <a:rPr lang="en-US" altLang="zh-CN" i="1" dirty="0"/>
              <a:t>r(</a:t>
            </a:r>
            <a:r>
              <a:rPr lang="en-US" altLang="zh-CN" dirty="0"/>
              <a:t>1</a:t>
            </a:r>
            <a:r>
              <a:rPr lang="en-US" altLang="zh-CN" i="1" dirty="0"/>
              <a:t>-θ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)+θ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≤</a:t>
            </a:r>
            <a:r>
              <a:rPr lang="en-US" altLang="zh-CN" dirty="0"/>
              <a:t>1</a:t>
            </a:r>
          </a:p>
          <a:p>
            <a:pPr lvl="1"/>
            <a:r>
              <a:rPr lang="zh-CN" altLang="zh-CN" dirty="0"/>
              <a:t>如果</a:t>
            </a:r>
            <a:r>
              <a:rPr lang="en-US" altLang="zh-CN" i="1" dirty="0"/>
              <a:t>r</a:t>
            </a:r>
            <a:r>
              <a:rPr lang="zh-CN" altLang="zh-CN" dirty="0"/>
              <a:t>较小，使得</a:t>
            </a:r>
            <a:r>
              <a:rPr lang="en-US" altLang="zh-CN" i="1" dirty="0"/>
              <a:t>r(</a:t>
            </a:r>
            <a:r>
              <a:rPr lang="en-US" altLang="zh-CN" dirty="0"/>
              <a:t>1</a:t>
            </a:r>
            <a:r>
              <a:rPr lang="en-US" altLang="zh-CN" i="1" dirty="0"/>
              <a:t>-θ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)+θ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≤c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BNK</a:t>
            </a:r>
            <a:r>
              <a:rPr lang="zh-CN" altLang="zh-CN" dirty="0"/>
              <a:t>，则银行在</a:t>
            </a:r>
            <a:r>
              <a:rPr lang="en-US" altLang="zh-CN" dirty="0"/>
              <a:t>1</a:t>
            </a:r>
            <a:r>
              <a:rPr lang="zh-CN" altLang="zh-CN" dirty="0"/>
              <a:t>时刻就资不抵债，只能支付承诺数量的一部分</a:t>
            </a:r>
            <a:endParaRPr lang="en-US" altLang="zh-CN" dirty="0"/>
          </a:p>
          <a:p>
            <a:r>
              <a:rPr lang="zh-CN" altLang="zh-CN" dirty="0"/>
              <a:t>银行提供的最优存款合约</a:t>
            </a:r>
            <a:r>
              <a:rPr lang="en-US" altLang="zh-CN" i="1" dirty="0"/>
              <a:t>(c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, 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)</a:t>
            </a:r>
            <a:r>
              <a:rPr lang="zh-CN" altLang="zh-CN" dirty="0"/>
              <a:t>，与银行的最优资产组合</a:t>
            </a:r>
            <a:r>
              <a:rPr lang="en-US" altLang="zh-CN" i="1" dirty="0"/>
              <a:t>(</a:t>
            </a:r>
            <a:r>
              <a:rPr lang="en-US" altLang="zh-CN" i="1" dirty="0" err="1"/>
              <a:t>θ</a:t>
            </a:r>
            <a:r>
              <a:rPr lang="en-US" altLang="zh-CN" i="1" baseline="30000" dirty="0" err="1"/>
              <a:t>BNK</a:t>
            </a:r>
            <a:r>
              <a:rPr lang="en-US" altLang="zh-CN" i="1" dirty="0"/>
              <a:t>, </a:t>
            </a:r>
            <a:r>
              <a:rPr lang="en-US" altLang="zh-CN" dirty="0"/>
              <a:t>1</a:t>
            </a:r>
            <a:r>
              <a:rPr lang="en-US" altLang="zh-CN" i="1" dirty="0"/>
              <a:t>-θ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)</a:t>
            </a:r>
            <a:r>
              <a:rPr lang="zh-CN" altLang="en-US" dirty="0"/>
              <a:t>下存在两个均衡</a:t>
            </a:r>
            <a:endParaRPr lang="en-US" altLang="zh-CN" dirty="0"/>
          </a:p>
          <a:p>
            <a:pPr lvl="1"/>
            <a:r>
              <a:rPr lang="zh-CN" altLang="en-US" b="1" dirty="0"/>
              <a:t>正常均衡</a:t>
            </a:r>
            <a:r>
              <a:rPr lang="zh-CN" altLang="en-US" dirty="0"/>
              <a:t>：</a:t>
            </a:r>
            <a:r>
              <a:rPr lang="zh-CN" altLang="zh-CN" dirty="0"/>
              <a:t>所有后期消费者相信别的后期消费者都会等到</a:t>
            </a:r>
            <a:r>
              <a:rPr lang="en-US" altLang="zh-CN" dirty="0"/>
              <a:t>2</a:t>
            </a:r>
            <a:r>
              <a:rPr lang="zh-CN" altLang="zh-CN" dirty="0"/>
              <a:t>时刻去提款，所有后期消费者就会等到</a:t>
            </a:r>
            <a:r>
              <a:rPr lang="en-US" altLang="zh-CN" dirty="0"/>
              <a:t>2</a:t>
            </a:r>
            <a:r>
              <a:rPr lang="zh-CN" altLang="zh-CN" dirty="0"/>
              <a:t>时刻提款</a:t>
            </a:r>
            <a:r>
              <a:rPr lang="en-US" altLang="zh-CN" dirty="0"/>
              <a:t>——</a:t>
            </a:r>
            <a:r>
              <a:rPr lang="zh-CN" altLang="zh-CN" dirty="0"/>
              <a:t>最优的资源配置达成</a:t>
            </a:r>
            <a:endParaRPr lang="en-US" altLang="zh-CN" dirty="0"/>
          </a:p>
          <a:p>
            <a:pPr lvl="1"/>
            <a:r>
              <a:rPr lang="zh-CN" altLang="zh-CN" b="1" dirty="0"/>
              <a:t>银行挤兑均衡</a:t>
            </a:r>
            <a:r>
              <a:rPr lang="zh-CN" altLang="zh-CN" dirty="0"/>
              <a:t>：所有后期消费者相信别的后期消费者会抢在</a:t>
            </a:r>
            <a:r>
              <a:rPr lang="en-US" altLang="zh-CN" dirty="0"/>
              <a:t>1</a:t>
            </a:r>
            <a:r>
              <a:rPr lang="zh-CN" altLang="zh-CN" dirty="0"/>
              <a:t>时刻去提款</a:t>
            </a:r>
            <a:r>
              <a:rPr lang="zh-CN" altLang="en-US" dirty="0"/>
              <a:t>，</a:t>
            </a:r>
            <a:r>
              <a:rPr lang="zh-CN" altLang="zh-CN" dirty="0"/>
              <a:t>在这种信念之下，所有后期消费者都在</a:t>
            </a:r>
            <a:r>
              <a:rPr lang="en-US" altLang="zh-CN" dirty="0"/>
              <a:t>1</a:t>
            </a:r>
            <a:r>
              <a:rPr lang="zh-CN" altLang="zh-CN" dirty="0"/>
              <a:t>时刻提款</a:t>
            </a:r>
            <a:r>
              <a:rPr lang="en-US" altLang="zh-CN" dirty="0"/>
              <a:t>——</a:t>
            </a:r>
            <a:r>
              <a:rPr lang="zh-CN" altLang="zh-CN" dirty="0"/>
              <a:t>银行挤兑</a:t>
            </a:r>
            <a:r>
              <a:rPr lang="zh-CN" altLang="en-US" dirty="0"/>
              <a:t>（</a:t>
            </a:r>
            <a:r>
              <a:rPr lang="en-US" altLang="zh-CN" dirty="0"/>
              <a:t>bank run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预期决定哪个均衡会出现</a:t>
            </a:r>
            <a:r>
              <a:rPr lang="en-US" altLang="zh-CN" dirty="0"/>
              <a:t>——</a:t>
            </a:r>
            <a:r>
              <a:rPr lang="zh-CN" altLang="en-US" dirty="0"/>
              <a:t>自我实现的预期（</a:t>
            </a:r>
            <a:r>
              <a:rPr lang="en-US" altLang="zh-CN" dirty="0"/>
              <a:t>self-fulfilling prophecy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需要银行之外的外力来消除银行挤兑</a:t>
            </a:r>
            <a:r>
              <a:rPr lang="en-US" altLang="zh-CN" dirty="0"/>
              <a:t>——</a:t>
            </a:r>
            <a:r>
              <a:rPr lang="zh-CN" altLang="en-US" dirty="0"/>
              <a:t>存款保险（</a:t>
            </a:r>
            <a:r>
              <a:rPr lang="en-US" altLang="zh-CN" dirty="0"/>
              <a:t>deposit insurance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2F73-BB68-4306-A42D-21EF3058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22.3 </a:t>
            </a:r>
            <a:r>
              <a:rPr lang="zh-CN" altLang="en-US" dirty="0"/>
              <a:t>对银行的讨论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642E7-D1D3-4DF4-876C-674E27D3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68760"/>
            <a:ext cx="7786687" cy="4714875"/>
          </a:xfrm>
        </p:spPr>
        <p:txBody>
          <a:bodyPr/>
          <a:lstStyle/>
          <a:p>
            <a:r>
              <a:rPr lang="zh-CN" altLang="en-US" dirty="0"/>
              <a:t>银行的最本质功能是实现资金的期限转换，从而向外提供流动性（活期存款）和长期稳定的资金流</a:t>
            </a:r>
            <a:endParaRPr lang="en-US" altLang="zh-CN" dirty="0"/>
          </a:p>
          <a:p>
            <a:pPr lvl="1"/>
            <a:r>
              <a:rPr lang="zh-CN" altLang="en-US" dirty="0"/>
              <a:t>短期灵活的资金汇聚成资金池（</a:t>
            </a:r>
            <a:r>
              <a:rPr lang="en-US" altLang="zh-CN" dirty="0"/>
              <a:t>cash pool</a:t>
            </a:r>
            <a:r>
              <a:rPr lang="zh-CN" altLang="en-US" dirty="0"/>
              <a:t>），</a:t>
            </a:r>
            <a:r>
              <a:rPr lang="zh-CN" altLang="zh-CN" dirty="0"/>
              <a:t>从中</a:t>
            </a:r>
            <a:r>
              <a:rPr lang="zh-CN" altLang="en-US" dirty="0"/>
              <a:t>形成</a:t>
            </a:r>
            <a:r>
              <a:rPr lang="zh-CN" altLang="zh-CN" dirty="0"/>
              <a:t>长期稳定的资金流</a:t>
            </a:r>
            <a:endParaRPr lang="en-US" altLang="zh-CN" dirty="0"/>
          </a:p>
          <a:p>
            <a:pPr lvl="1"/>
            <a:r>
              <a:rPr lang="zh-CN" altLang="en-US" dirty="0"/>
              <a:t>银行通过自身的期限错配（</a:t>
            </a:r>
            <a:r>
              <a:rPr lang="en-US" altLang="zh-CN" dirty="0"/>
              <a:t>maturity mismatch</a:t>
            </a:r>
            <a:r>
              <a:rPr lang="zh-CN" altLang="en-US" dirty="0"/>
              <a:t>）实现了期限转换（</a:t>
            </a:r>
            <a:r>
              <a:rPr lang="en-US" altLang="zh-CN" dirty="0"/>
              <a:t>maturity transformation</a:t>
            </a:r>
            <a:r>
              <a:rPr lang="zh-CN" altLang="en-US" dirty="0"/>
              <a:t>）的功能</a:t>
            </a:r>
            <a:r>
              <a:rPr lang="en-US" altLang="zh-CN" dirty="0"/>
              <a:t>——</a:t>
            </a:r>
            <a:r>
              <a:rPr lang="zh-CN" altLang="en-US" dirty="0"/>
              <a:t>这是银行发挥的本质功能</a:t>
            </a:r>
            <a:endParaRPr lang="en-US" altLang="zh-CN" dirty="0"/>
          </a:p>
          <a:p>
            <a:r>
              <a:rPr lang="zh-CN" altLang="en-US" dirty="0"/>
              <a:t>银行必须要受到管制</a:t>
            </a:r>
            <a:endParaRPr lang="en-US" altLang="zh-CN" dirty="0"/>
          </a:p>
          <a:p>
            <a:pPr lvl="1"/>
            <a:r>
              <a:rPr lang="zh-CN" altLang="en-US" dirty="0"/>
              <a:t>存款保险也会带来道德风险问题</a:t>
            </a:r>
            <a:endParaRPr lang="en-US" altLang="zh-CN" dirty="0"/>
          </a:p>
          <a:p>
            <a:pPr lvl="1"/>
            <a:r>
              <a:rPr lang="zh-CN" altLang="en-US" dirty="0"/>
              <a:t>为了减轻道德风险，金融监管者需要对银行进行管制</a:t>
            </a:r>
            <a:endParaRPr lang="en-US" altLang="zh-CN" dirty="0"/>
          </a:p>
          <a:p>
            <a:r>
              <a:rPr lang="zh-CN" altLang="en-US" dirty="0"/>
              <a:t>并不是只有银行在做银行的本质业务</a:t>
            </a:r>
            <a:endParaRPr lang="en-US" altLang="zh-CN" dirty="0"/>
          </a:p>
          <a:p>
            <a:pPr lvl="1"/>
            <a:r>
              <a:rPr lang="zh-CN" altLang="en-US" dirty="0"/>
              <a:t>货币市场基金</a:t>
            </a:r>
            <a:r>
              <a:rPr lang="en-US" altLang="zh-CN" dirty="0"/>
              <a:t>——</a:t>
            </a:r>
            <a:r>
              <a:rPr lang="zh-CN" altLang="en-US" dirty="0"/>
              <a:t>次贷危机中发生了货币市场中的“银行挤兑”，</a:t>
            </a:r>
            <a:r>
              <a:rPr lang="en-US" altLang="zh-CN" dirty="0"/>
              <a:t>TARP</a:t>
            </a:r>
            <a:r>
              <a:rPr lang="zh-CN" altLang="en-US" dirty="0"/>
              <a:t>是对货币市场基金的“存款保险”</a:t>
            </a:r>
            <a:endParaRPr lang="en-US" altLang="zh-CN" dirty="0"/>
          </a:p>
          <a:p>
            <a:pPr lvl="1"/>
            <a:r>
              <a:rPr lang="zh-CN" altLang="en-US" dirty="0"/>
              <a:t>影子银行（</a:t>
            </a:r>
            <a:r>
              <a:rPr lang="en-US" altLang="zh-CN" dirty="0"/>
              <a:t>shadow banking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互联网金融不会消灭银行</a:t>
            </a:r>
            <a:endParaRPr lang="en-US" altLang="zh-CN" dirty="0"/>
          </a:p>
          <a:p>
            <a:pPr lvl="1"/>
            <a:r>
              <a:rPr lang="zh-CN" altLang="en-US" dirty="0"/>
              <a:t>期限转换这种银行的本质功能不会因为互联网技术而失去用武之地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A57C5-98CC-4131-9BFC-8A2C6F2F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D8569-C99D-4CE5-87E7-0BFED886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22.1 </a:t>
            </a:r>
            <a:r>
              <a:rPr lang="zh-CN" altLang="en-US" dirty="0"/>
              <a:t>问题的提出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52CE2-0785-4EEA-963B-65BAF567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34405"/>
            <a:ext cx="7786687" cy="4714875"/>
          </a:xfrm>
        </p:spPr>
        <p:txBody>
          <a:bodyPr/>
          <a:lstStyle/>
          <a:p>
            <a:r>
              <a:rPr lang="zh-CN" altLang="en-US" dirty="0"/>
              <a:t>有关银行本质的问题</a:t>
            </a:r>
            <a:endParaRPr lang="en-US" altLang="zh-CN" dirty="0"/>
          </a:p>
          <a:p>
            <a:pPr lvl="1"/>
            <a:r>
              <a:rPr lang="zh-CN" altLang="en-US" dirty="0"/>
              <a:t>什么是银行？银行这个概念的内涵与外延分别是什么？</a:t>
            </a:r>
            <a:endParaRPr lang="en-US" altLang="zh-CN" dirty="0"/>
          </a:p>
          <a:p>
            <a:pPr lvl="1"/>
            <a:r>
              <a:rPr lang="zh-CN" altLang="en-US" dirty="0"/>
              <a:t>银行所起的最为核心的、无可替代的功能是什么？</a:t>
            </a:r>
            <a:endParaRPr lang="en-US" altLang="zh-CN" dirty="0"/>
          </a:p>
          <a:p>
            <a:pPr lvl="1"/>
            <a:r>
              <a:rPr lang="zh-CN" altLang="en-US" dirty="0"/>
              <a:t>什么样的金融机构可被称为银行？什么样的金融业务，可被称为银行业务？</a:t>
            </a:r>
          </a:p>
          <a:p>
            <a:r>
              <a:rPr lang="zh-CN" altLang="en-US" dirty="0"/>
              <a:t>有关银行风险的问题</a:t>
            </a:r>
            <a:endParaRPr lang="en-US" altLang="zh-CN" dirty="0"/>
          </a:p>
          <a:p>
            <a:pPr lvl="1"/>
            <a:r>
              <a:rPr lang="zh-CN" altLang="en-US" dirty="0"/>
              <a:t>银行的风险从何而来？为什么会发生银行挤兑风潮？</a:t>
            </a:r>
            <a:endParaRPr lang="en-US" altLang="zh-CN" dirty="0"/>
          </a:p>
          <a:p>
            <a:pPr lvl="1"/>
            <a:r>
              <a:rPr lang="zh-CN" altLang="en-US" dirty="0"/>
              <a:t>银行的风险怎样预防和化解？</a:t>
            </a:r>
          </a:p>
          <a:p>
            <a:r>
              <a:rPr lang="zh-CN" altLang="en-US" dirty="0"/>
              <a:t>有关影子银行的问题</a:t>
            </a:r>
            <a:endParaRPr lang="en-US" altLang="zh-CN" dirty="0"/>
          </a:p>
          <a:p>
            <a:pPr lvl="1"/>
            <a:r>
              <a:rPr lang="zh-CN" altLang="en-US" dirty="0"/>
              <a:t>什么是影子银行？怎样评价影子银行？影子银行与银行有什么关系？影子银行因何而生？</a:t>
            </a:r>
            <a:endParaRPr lang="en-US" altLang="zh-CN" dirty="0"/>
          </a:p>
          <a:p>
            <a:pPr lvl="1"/>
            <a:r>
              <a:rPr lang="zh-CN" altLang="en-US" dirty="0"/>
              <a:t>影子银行的风险在哪里？期限错配的影子银行是“庞氏骗局”（</a:t>
            </a:r>
            <a:r>
              <a:rPr lang="en-US" altLang="zh-CN" dirty="0"/>
              <a:t>Ponzi Scheme</a:t>
            </a:r>
            <a:r>
              <a:rPr lang="zh-CN" altLang="en-US" dirty="0"/>
              <a:t>）吗？如何处理影子银行的风险？</a:t>
            </a:r>
          </a:p>
          <a:p>
            <a:r>
              <a:rPr lang="zh-CN" altLang="en-US" dirty="0"/>
              <a:t>有关互联网金融的问题</a:t>
            </a:r>
            <a:endParaRPr lang="en-US" altLang="zh-CN" dirty="0"/>
          </a:p>
          <a:p>
            <a:pPr lvl="1"/>
            <a:r>
              <a:rPr lang="zh-CN" altLang="en-US" dirty="0"/>
              <a:t>随着互联网技术的进步，信息传递的成本越来越低。这种技术进步的趋势会不会让金融中介消失，让金融体系变得“去中心”化？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D34BF-2BD1-4C55-B497-C79F0CA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6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en-US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包含</a:t>
            </a:r>
            <a:r>
              <a:rPr lang="en-US" altLang="zh-CN" i="1" dirty="0"/>
              <a:t>t=</a:t>
            </a:r>
            <a:r>
              <a:rPr lang="en-US" altLang="zh-CN" dirty="0"/>
              <a:t>0, 1, 2</a:t>
            </a:r>
            <a:r>
              <a:rPr lang="zh-CN" altLang="zh-CN" dirty="0"/>
              <a:t>三个时刻</a:t>
            </a:r>
            <a:endParaRPr lang="en-US" altLang="zh-CN" dirty="0"/>
          </a:p>
          <a:p>
            <a:r>
              <a:rPr lang="zh-CN" altLang="en-US" dirty="0"/>
              <a:t>一种消费品可被消费与投资</a:t>
            </a:r>
            <a:endParaRPr lang="en-US" altLang="zh-CN" dirty="0"/>
          </a:p>
          <a:p>
            <a:r>
              <a:rPr lang="zh-CN" altLang="en-US" dirty="0"/>
              <a:t>资产</a:t>
            </a:r>
            <a:endParaRPr lang="en-US" altLang="zh-CN" dirty="0"/>
          </a:p>
          <a:p>
            <a:pPr lvl="1"/>
            <a:r>
              <a:rPr lang="zh-CN" altLang="en-US" dirty="0"/>
              <a:t>短期资产：流动性强，回报低</a:t>
            </a:r>
            <a:endParaRPr lang="en-US" altLang="zh-CN" dirty="0"/>
          </a:p>
          <a:p>
            <a:pPr lvl="1"/>
            <a:r>
              <a:rPr lang="zh-CN" altLang="en-US" dirty="0"/>
              <a:t>长期资产：流动性弱，回报高</a:t>
            </a:r>
            <a:endParaRPr lang="en-US" altLang="zh-CN" dirty="0"/>
          </a:p>
          <a:p>
            <a:r>
              <a:rPr lang="zh-CN" altLang="en-US" dirty="0"/>
              <a:t>消费者（</a:t>
            </a:r>
            <a:r>
              <a:rPr lang="en-US" altLang="zh-CN" dirty="0"/>
              <a:t>0</a:t>
            </a:r>
            <a:r>
              <a:rPr lang="zh-CN" altLang="en-US" dirty="0"/>
              <a:t>时刻有</a:t>
            </a:r>
            <a:r>
              <a:rPr lang="en-US" altLang="zh-CN" dirty="0"/>
              <a:t>1</a:t>
            </a:r>
            <a:r>
              <a:rPr lang="zh-CN" altLang="en-US" dirty="0"/>
              <a:t>单位消费品禀赋，其他时刻无禀赋）</a:t>
            </a:r>
            <a:endParaRPr lang="en-US" altLang="zh-CN" dirty="0"/>
          </a:p>
          <a:p>
            <a:pPr lvl="1"/>
            <a:r>
              <a:rPr lang="en-US" altLang="zh-CN" i="1" dirty="0"/>
              <a:t>λ</a:t>
            </a:r>
            <a:r>
              <a:rPr lang="zh-CN" altLang="zh-CN" dirty="0"/>
              <a:t>的概率是一个“前期消费者”（无耐心），只能够通过</a:t>
            </a:r>
            <a:r>
              <a:rPr lang="en-US" altLang="zh-CN" dirty="0"/>
              <a:t>1</a:t>
            </a:r>
            <a:r>
              <a:rPr lang="zh-CN" altLang="zh-CN" dirty="0"/>
              <a:t>时刻消费获得效用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i="1" dirty="0"/>
              <a:t>-λ</a:t>
            </a:r>
            <a:r>
              <a:rPr lang="zh-CN" altLang="zh-CN" dirty="0"/>
              <a:t>的概率是一个“后期消费者”（有耐心），只能通过</a:t>
            </a:r>
            <a:r>
              <a:rPr lang="en-US" altLang="zh-CN" dirty="0"/>
              <a:t>2</a:t>
            </a:r>
            <a:r>
              <a:rPr lang="zh-CN" altLang="zh-CN" dirty="0"/>
              <a:t>时刻消费获得效用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zh-CN" dirty="0"/>
              <a:t>时刻，消费者不知道自己是前期还是后期消费者</a:t>
            </a:r>
            <a:r>
              <a:rPr lang="zh-CN" altLang="en-US" dirty="0"/>
              <a:t>，基于期望效用做投资（短期与长期资产配置）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78B96-374F-4C62-8085-81EA73472F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1412776"/>
            <a:ext cx="464740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2C3FE8-EA38-4C08-B400-96581EFD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0" y="4437112"/>
            <a:ext cx="2988241" cy="730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967EA5-5971-4E56-A0FC-AD4573238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558" y="5819521"/>
            <a:ext cx="2458884" cy="3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zh-CN" dirty="0"/>
              <a:t>自给自足状况（</a:t>
            </a:r>
            <a:r>
              <a:rPr lang="en-US" altLang="zh-CN" dirty="0"/>
              <a:t>autarky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自给自足的情况下，消费者完全靠自己</a:t>
            </a:r>
            <a:r>
              <a:rPr lang="en-US" altLang="zh-CN" dirty="0"/>
              <a:t>0</a:t>
            </a:r>
            <a:r>
              <a:rPr lang="zh-CN" altLang="zh-CN" dirty="0"/>
              <a:t>时刻投资所产生的回报来支持其</a:t>
            </a:r>
            <a:r>
              <a:rPr lang="en-US" altLang="zh-CN" dirty="0"/>
              <a:t>1</a:t>
            </a:r>
            <a:r>
              <a:rPr lang="zh-CN" altLang="zh-CN" dirty="0"/>
              <a:t>时刻或</a:t>
            </a:r>
            <a:r>
              <a:rPr lang="en-US" altLang="zh-CN" dirty="0"/>
              <a:t>2</a:t>
            </a:r>
            <a:r>
              <a:rPr lang="zh-CN" altLang="zh-CN" dirty="0"/>
              <a:t>时刻的消费</a:t>
            </a:r>
            <a:endParaRPr lang="en-US" altLang="zh-CN" dirty="0"/>
          </a:p>
          <a:p>
            <a:pPr lvl="1"/>
            <a:r>
              <a:rPr lang="en-US" altLang="zh-CN" i="1" dirty="0"/>
              <a:t>θ</a:t>
            </a:r>
            <a:r>
              <a:rPr lang="zh-CN" altLang="zh-CN" dirty="0"/>
              <a:t>为消费者在</a:t>
            </a:r>
            <a:r>
              <a:rPr lang="en-US" altLang="zh-CN" dirty="0"/>
              <a:t>0</a:t>
            </a:r>
            <a:r>
              <a:rPr lang="zh-CN" altLang="zh-CN" dirty="0"/>
              <a:t>时刻投资在短期资产中的禀赋比例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i="1" dirty="0"/>
              <a:t>-θ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时刻投资在长期资产中的比例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消费者</a:t>
            </a:r>
            <a:r>
              <a:rPr lang="en-US" altLang="zh-CN" dirty="0"/>
              <a:t>0</a:t>
            </a:r>
            <a:r>
              <a:rPr lang="zh-CN" altLang="en-US" dirty="0"/>
              <a:t>时刻</a:t>
            </a:r>
            <a:r>
              <a:rPr lang="zh-CN" altLang="zh-CN" dirty="0"/>
              <a:t>的期望效用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内点解上，</a:t>
            </a:r>
            <a:r>
              <a:rPr lang="en-US" altLang="zh-CN" i="1" dirty="0"/>
              <a:t>θ</a:t>
            </a:r>
            <a:r>
              <a:rPr lang="zh-CN" altLang="zh-CN" dirty="0"/>
              <a:t>的最优值满足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设</a:t>
            </a:r>
            <a:r>
              <a:rPr lang="en-US" altLang="zh-CN" i="1" dirty="0" err="1"/>
              <a:t>θ</a:t>
            </a:r>
            <a:r>
              <a:rPr lang="en-US" altLang="zh-CN" i="1" baseline="30000" dirty="0" err="1"/>
              <a:t>ATK</a:t>
            </a:r>
            <a:r>
              <a:rPr lang="zh-CN" altLang="zh-CN" dirty="0"/>
              <a:t>为上式的解</a:t>
            </a:r>
            <a:r>
              <a:rPr lang="zh-CN" altLang="en-US" dirty="0"/>
              <a:t>，</a:t>
            </a:r>
            <a:r>
              <a:rPr lang="en-US" altLang="zh-CN" i="1" dirty="0"/>
              <a:t> EU</a:t>
            </a:r>
            <a:r>
              <a:rPr lang="en-US" altLang="zh-CN" i="1" baseline="30000" dirty="0"/>
              <a:t>ATK</a:t>
            </a:r>
            <a:r>
              <a:rPr lang="zh-CN" altLang="en-US" dirty="0"/>
              <a:t>为在这个解处消费者的期望效用</a:t>
            </a:r>
            <a:endParaRPr lang="en-US" altLang="zh-CN" dirty="0"/>
          </a:p>
          <a:p>
            <a:pPr lvl="1"/>
            <a:r>
              <a:rPr lang="en-US" altLang="zh-CN" i="1" dirty="0"/>
              <a:t>EU</a:t>
            </a:r>
            <a:r>
              <a:rPr lang="en-US" altLang="zh-CN" i="1" baseline="30000" dirty="0"/>
              <a:t>ATK</a:t>
            </a:r>
            <a:r>
              <a:rPr lang="zh-CN" altLang="zh-CN" dirty="0"/>
              <a:t>为消费者的保留效用</a:t>
            </a:r>
            <a:r>
              <a:rPr lang="zh-CN" altLang="en-US" dirty="0"/>
              <a:t>，</a:t>
            </a:r>
            <a:r>
              <a:rPr lang="zh-CN" altLang="zh-CN" dirty="0"/>
              <a:t>是接下来福利比较的一个基准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FBA8D-1EFE-453A-B9D9-E01BBAE1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43" y="2564904"/>
            <a:ext cx="1659115" cy="730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763470-25DE-4961-A10D-88B5F13B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60" y="3789040"/>
            <a:ext cx="3659680" cy="3732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B21283-EB5B-4287-AE6E-BD962064B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589" y="4826169"/>
            <a:ext cx="3102822" cy="4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zh-CN" dirty="0"/>
              <a:t>最佳配置（中央计划者配置）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假设经济中有总数量为</a:t>
            </a:r>
            <a:r>
              <a:rPr lang="en-US" altLang="zh-CN" i="1" dirty="0"/>
              <a:t>N</a:t>
            </a:r>
            <a:r>
              <a:rPr lang="zh-CN" altLang="en-US" dirty="0"/>
              <a:t>的消费者（</a:t>
            </a:r>
            <a:r>
              <a:rPr lang="en-US" altLang="zh-CN" i="1" dirty="0"/>
              <a:t>N</a:t>
            </a:r>
            <a:r>
              <a:rPr lang="zh-CN" altLang="en-US" dirty="0"/>
              <a:t>足够大，以使得大数定律生效）</a:t>
            </a:r>
            <a:endParaRPr lang="en-US" altLang="zh-CN" dirty="0"/>
          </a:p>
          <a:p>
            <a:pPr lvl="1"/>
            <a:r>
              <a:rPr lang="zh-CN" altLang="zh-CN" dirty="0"/>
              <a:t>经济中</a:t>
            </a:r>
            <a:r>
              <a:rPr lang="en-US" altLang="zh-CN" dirty="0"/>
              <a:t>0</a:t>
            </a:r>
            <a:r>
              <a:rPr lang="zh-CN" altLang="zh-CN" dirty="0"/>
              <a:t>时刻消费品总禀赋为</a:t>
            </a:r>
            <a:r>
              <a:rPr lang="en-US" altLang="zh-CN" i="1" dirty="0"/>
              <a:t>N</a:t>
            </a:r>
          </a:p>
          <a:p>
            <a:pPr lvl="1"/>
            <a:r>
              <a:rPr lang="zh-CN" altLang="zh-CN" dirty="0"/>
              <a:t>经济中前期消费者的数量为</a:t>
            </a:r>
            <a:r>
              <a:rPr lang="en-US" altLang="zh-CN" i="1" dirty="0" err="1"/>
              <a:t>λN</a:t>
            </a:r>
            <a:r>
              <a:rPr lang="zh-CN" altLang="zh-CN" dirty="0"/>
              <a:t>，后期消费者数量为</a:t>
            </a:r>
            <a:r>
              <a:rPr lang="en-US" altLang="zh-CN" i="1" dirty="0"/>
              <a:t>(</a:t>
            </a:r>
            <a:r>
              <a:rPr lang="en-US" altLang="zh-CN" dirty="0"/>
              <a:t>1</a:t>
            </a:r>
            <a:r>
              <a:rPr lang="en-US" altLang="zh-CN" i="1" dirty="0"/>
              <a:t>-λ)N</a:t>
            </a:r>
          </a:p>
          <a:p>
            <a:r>
              <a:rPr lang="zh-CN" altLang="zh-CN" dirty="0"/>
              <a:t>中央计划者</a:t>
            </a:r>
            <a:r>
              <a:rPr lang="zh-CN" altLang="en-US" dirty="0"/>
              <a:t>的优化问题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将中央计划者优化问题的约束条件代入目标函数可得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一阶条件</a:t>
            </a:r>
            <a:endParaRPr lang="en-US" altLang="zh-CN" dirty="0"/>
          </a:p>
          <a:p>
            <a:r>
              <a:rPr lang="en-US" altLang="zh-CN" i="1" dirty="0" err="1"/>
              <a:t>θ</a:t>
            </a:r>
            <a:r>
              <a:rPr lang="en-US" altLang="zh-CN" i="1" baseline="30000" dirty="0" err="1"/>
              <a:t>BST</a:t>
            </a:r>
            <a:r>
              <a:rPr lang="zh-CN" altLang="zh-CN" dirty="0"/>
              <a:t>为上式的解，</a:t>
            </a:r>
            <a:r>
              <a:rPr lang="zh-CN" altLang="en-US" dirty="0"/>
              <a:t>对应的</a:t>
            </a:r>
            <a:r>
              <a:rPr lang="zh-CN" altLang="zh-CN" dirty="0"/>
              <a:t>消费者期望效用为</a:t>
            </a:r>
            <a:r>
              <a:rPr lang="en-US" altLang="zh-CN" i="1" dirty="0"/>
              <a:t>EU</a:t>
            </a:r>
            <a:r>
              <a:rPr lang="en-US" altLang="zh-CN" i="1" baseline="30000" dirty="0"/>
              <a:t>BST</a:t>
            </a:r>
          </a:p>
          <a:p>
            <a:pPr lvl="1"/>
            <a:r>
              <a:rPr lang="en-US" altLang="zh-CN" i="1" dirty="0"/>
              <a:t>EU</a:t>
            </a:r>
            <a:r>
              <a:rPr lang="en-US" altLang="zh-CN" i="1" baseline="30000" dirty="0"/>
              <a:t>BST</a:t>
            </a:r>
            <a:r>
              <a:rPr lang="zh-CN" altLang="zh-CN" dirty="0"/>
              <a:t>就是消费者可能达到的最高效用水平</a:t>
            </a:r>
            <a:r>
              <a:rPr lang="zh-CN" altLang="en-US" dirty="0"/>
              <a:t>，是另一个比较基准</a:t>
            </a:r>
            <a:endParaRPr lang="en-US" altLang="zh-CN" dirty="0"/>
          </a:p>
          <a:p>
            <a:pPr lvl="1"/>
            <a:r>
              <a:rPr lang="zh-CN" altLang="zh-CN" dirty="0"/>
              <a:t>由于</a:t>
            </a:r>
            <a:r>
              <a:rPr lang="en-US" altLang="zh-CN" i="1" dirty="0"/>
              <a:t>R&gt;</a:t>
            </a:r>
            <a:r>
              <a:rPr lang="en-US" altLang="zh-CN" dirty="0"/>
              <a:t>1</a:t>
            </a:r>
            <a:r>
              <a:rPr lang="zh-CN" altLang="zh-CN" dirty="0"/>
              <a:t>，所以必然有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BST</a:t>
            </a:r>
            <a:r>
              <a:rPr lang="en-US" altLang="zh-CN" i="1" dirty="0"/>
              <a:t>&lt;c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BST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54469-A130-4133-94BA-FB63A2F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87" y="2636912"/>
            <a:ext cx="6432513" cy="11014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79A797-B24A-4631-9EEA-0916BB2A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29" y="4077072"/>
            <a:ext cx="3260943" cy="645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D06AD1-6B66-4F58-9D70-4F42277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612" y="4725144"/>
            <a:ext cx="1860777" cy="3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6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zh-CN" dirty="0"/>
              <a:t>市场均衡（</a:t>
            </a:r>
            <a:r>
              <a:rPr lang="en-US" altLang="zh-CN" dirty="0"/>
              <a:t>market equilibrium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消费者的类型是消费者的私人信息，因而不存在</a:t>
            </a:r>
            <a:r>
              <a:rPr lang="en-US" altLang="zh-CN" dirty="0"/>
              <a:t>Arrow-Debreu</a:t>
            </a:r>
            <a:r>
              <a:rPr lang="zh-CN" altLang="zh-CN" dirty="0"/>
              <a:t>市场</a:t>
            </a:r>
            <a:endParaRPr lang="en-US" altLang="zh-CN" dirty="0"/>
          </a:p>
          <a:p>
            <a:r>
              <a:rPr lang="zh-CN" altLang="zh-CN" dirty="0"/>
              <a:t>真正可能实现的市场是在</a:t>
            </a:r>
            <a:r>
              <a:rPr lang="en-US" altLang="zh-CN" dirty="0"/>
              <a:t>1</a:t>
            </a:r>
            <a:r>
              <a:rPr lang="zh-CN" altLang="zh-CN" dirty="0"/>
              <a:t>时刻，当消费者获知了自己的类型之后，前期消费者和后期消费者在市场上交易其资产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zh-CN" altLang="zh-CN" dirty="0"/>
              <a:t>在</a:t>
            </a:r>
            <a:r>
              <a:rPr lang="en-US" altLang="zh-CN" dirty="0"/>
              <a:t>1</a:t>
            </a:r>
            <a:r>
              <a:rPr lang="zh-CN" altLang="zh-CN" dirty="0"/>
              <a:t>时刻的资产交易市场上，以消费品为计价单位的长期资产的价格为</a:t>
            </a:r>
            <a:r>
              <a:rPr lang="en-US" altLang="zh-CN" i="1" dirty="0"/>
              <a:t>p</a:t>
            </a:r>
            <a:r>
              <a:rPr lang="zh-CN" altLang="zh-CN" dirty="0"/>
              <a:t>（短期资产</a:t>
            </a:r>
            <a:r>
              <a:rPr lang="en-US" altLang="zh-CN" dirty="0"/>
              <a:t>1</a:t>
            </a:r>
            <a:r>
              <a:rPr lang="zh-CN" altLang="zh-CN" dirty="0"/>
              <a:t>时刻的价格显然为</a:t>
            </a:r>
            <a:r>
              <a:rPr lang="en-US" altLang="zh-CN" dirty="0"/>
              <a:t>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命题</a:t>
            </a:r>
            <a:r>
              <a:rPr lang="en-US" altLang="zh-CN" dirty="0"/>
              <a:t>22.1</a:t>
            </a:r>
            <a:r>
              <a:rPr lang="zh-CN" altLang="zh-CN" dirty="0"/>
              <a:t>：在</a:t>
            </a:r>
            <a:r>
              <a:rPr lang="en-US" altLang="zh-CN" dirty="0"/>
              <a:t>1</a:t>
            </a:r>
            <a:r>
              <a:rPr lang="zh-CN" altLang="zh-CN" dirty="0"/>
              <a:t>时刻的市场中，长期资产的价格一定为</a:t>
            </a:r>
            <a:r>
              <a:rPr lang="en-US" altLang="zh-CN" dirty="0"/>
              <a:t>1</a:t>
            </a:r>
            <a:r>
              <a:rPr lang="zh-CN" altLang="zh-CN" dirty="0"/>
              <a:t>（</a:t>
            </a:r>
            <a:r>
              <a:rPr lang="en-US" altLang="zh-CN" i="1" dirty="0"/>
              <a:t>p=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证明（反证法）：</a:t>
            </a:r>
            <a:r>
              <a:rPr lang="zh-CN" altLang="zh-CN" dirty="0"/>
              <a:t>假设</a:t>
            </a:r>
            <a:r>
              <a:rPr lang="en-US" altLang="zh-CN" i="1" dirty="0"/>
              <a:t>p&gt;</a:t>
            </a:r>
            <a:r>
              <a:rPr lang="en-US" altLang="zh-CN" dirty="0"/>
              <a:t>1</a:t>
            </a:r>
            <a:r>
              <a:rPr lang="zh-CN" altLang="zh-CN" dirty="0"/>
              <a:t>。则在</a:t>
            </a:r>
            <a:r>
              <a:rPr lang="en-US" altLang="zh-CN" dirty="0"/>
              <a:t>0</a:t>
            </a:r>
            <a:r>
              <a:rPr lang="zh-CN" altLang="zh-CN" dirty="0"/>
              <a:t>时刻没有</a:t>
            </a:r>
            <a:r>
              <a:rPr lang="zh-CN" altLang="en-US" dirty="0"/>
              <a:t>人愿意持有</a:t>
            </a:r>
            <a:r>
              <a:rPr lang="zh-CN" altLang="zh-CN" dirty="0"/>
              <a:t>短期资产</a:t>
            </a:r>
            <a:r>
              <a:rPr lang="zh-CN" altLang="en-US" dirty="0"/>
              <a:t>（</a:t>
            </a:r>
            <a:r>
              <a:rPr lang="zh-CN" altLang="zh-CN" dirty="0"/>
              <a:t>因为总是可以在</a:t>
            </a:r>
            <a:r>
              <a:rPr lang="en-US" altLang="zh-CN" dirty="0"/>
              <a:t>1</a:t>
            </a:r>
            <a:r>
              <a:rPr lang="zh-CN" altLang="zh-CN" dirty="0"/>
              <a:t>时刻将</a:t>
            </a:r>
            <a:r>
              <a:rPr lang="en-US" altLang="zh-CN" dirty="0"/>
              <a:t>1</a:t>
            </a:r>
            <a:r>
              <a:rPr lang="zh-CN" altLang="zh-CN" dirty="0"/>
              <a:t>单位长期资产转换成数量更多的短期资产</a:t>
            </a:r>
            <a:r>
              <a:rPr lang="zh-CN" altLang="en-US" dirty="0"/>
              <a:t>），</a:t>
            </a:r>
            <a:r>
              <a:rPr lang="zh-CN" altLang="zh-CN" dirty="0"/>
              <a:t>于是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时刻市场中短期资产的供给为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zh-CN" dirty="0"/>
              <a:t>。这样，</a:t>
            </a:r>
            <a:r>
              <a:rPr lang="en-US" altLang="zh-CN" dirty="0"/>
              <a:t>1</a:t>
            </a:r>
            <a:r>
              <a:rPr lang="zh-CN" altLang="en-US" dirty="0"/>
              <a:t>时刻</a:t>
            </a:r>
            <a:r>
              <a:rPr lang="zh-CN" altLang="zh-CN" dirty="0"/>
              <a:t>长期资产的价格必然跌至</a:t>
            </a:r>
            <a:r>
              <a:rPr lang="en-US" altLang="zh-CN" i="1" dirty="0"/>
              <a:t>p=</a:t>
            </a:r>
            <a:r>
              <a:rPr lang="en-US" altLang="zh-CN" dirty="0"/>
              <a:t>0</a:t>
            </a:r>
            <a:r>
              <a:rPr lang="zh-CN" altLang="zh-CN" dirty="0"/>
              <a:t>。这与前面的假设矛盾</a:t>
            </a:r>
            <a:endParaRPr lang="en-US" altLang="zh-CN" dirty="0"/>
          </a:p>
          <a:p>
            <a:pPr lvl="1"/>
            <a:r>
              <a:rPr lang="zh-CN" altLang="zh-CN" dirty="0"/>
              <a:t>再假设</a:t>
            </a:r>
            <a:r>
              <a:rPr lang="en-US" altLang="zh-CN" i="1" dirty="0"/>
              <a:t>p&lt;</a:t>
            </a:r>
            <a:r>
              <a:rPr lang="en-US" altLang="zh-CN" dirty="0"/>
              <a:t>1</a:t>
            </a:r>
            <a:r>
              <a:rPr lang="zh-CN" altLang="zh-CN" dirty="0"/>
              <a:t>。这时短期资产完全占优于长期资产，在</a:t>
            </a:r>
            <a:r>
              <a:rPr lang="en-US" altLang="zh-CN" dirty="0"/>
              <a:t>0</a:t>
            </a:r>
            <a:r>
              <a:rPr lang="zh-CN" altLang="en-US" dirty="0"/>
              <a:t>时刻</a:t>
            </a:r>
            <a:r>
              <a:rPr lang="zh-CN" altLang="zh-CN" dirty="0"/>
              <a:t>没有人会愿意持有长期资产。到</a:t>
            </a:r>
            <a:r>
              <a:rPr lang="en-US" altLang="zh-CN" dirty="0"/>
              <a:t>1</a:t>
            </a:r>
            <a:r>
              <a:rPr lang="zh-CN" altLang="zh-CN" dirty="0"/>
              <a:t>时刻时，后期消费者会试图购买长期资产，以获得</a:t>
            </a:r>
            <a:r>
              <a:rPr lang="en-US" altLang="zh-CN" i="1" dirty="0"/>
              <a:t>R/p&gt;</a:t>
            </a:r>
            <a:r>
              <a:rPr lang="en-US" altLang="zh-CN" dirty="0"/>
              <a:t>1</a:t>
            </a:r>
            <a:r>
              <a:rPr lang="zh-CN" altLang="zh-CN" dirty="0"/>
              <a:t>的收益。由于此时没有人持有长期资产，所以长期资产的价格必然会上升到</a:t>
            </a:r>
            <a:r>
              <a:rPr lang="en-US" altLang="zh-CN" i="1" dirty="0"/>
              <a:t>p=R</a:t>
            </a:r>
            <a:r>
              <a:rPr lang="zh-CN" altLang="zh-CN" dirty="0"/>
              <a:t>，以消除这一套利机会。而这与前面的假设又矛盾。因此，时刻</a:t>
            </a:r>
            <a:r>
              <a:rPr lang="en-US" altLang="zh-CN" dirty="0"/>
              <a:t>1</a:t>
            </a:r>
            <a:r>
              <a:rPr lang="zh-CN" altLang="zh-CN" dirty="0"/>
              <a:t>的长期资产价格一定为</a:t>
            </a:r>
            <a:r>
              <a:rPr lang="en-US" altLang="zh-CN" dirty="0"/>
              <a:t>1</a:t>
            </a:r>
            <a:r>
              <a:rPr lang="zh-CN" altLang="zh-CN" dirty="0"/>
              <a:t>，命题得证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589F9A-7166-426A-9CCB-61C87127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65" y="2852936"/>
            <a:ext cx="3444270" cy="6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en-US" dirty="0"/>
              <a:t>有关</a:t>
            </a:r>
            <a:r>
              <a:rPr lang="zh-CN" altLang="zh-CN" dirty="0"/>
              <a:t>市场均衡</a:t>
            </a:r>
            <a:r>
              <a:rPr lang="zh-CN" altLang="en-US" dirty="0"/>
              <a:t>的三个结论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zh-CN" dirty="0"/>
              <a:t>市场均衡优于自给自足</a:t>
            </a:r>
            <a:endParaRPr lang="en-US" altLang="zh-CN" dirty="0"/>
          </a:p>
          <a:p>
            <a:pPr lvl="1"/>
            <a:r>
              <a:rPr lang="zh-CN" altLang="zh-CN" dirty="0"/>
              <a:t>因为</a:t>
            </a:r>
            <a:r>
              <a:rPr lang="en-US" altLang="zh-CN" i="1" dirty="0"/>
              <a:t>p=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zh-CN" altLang="en-US" dirty="0"/>
              <a:t>所以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MKT</a:t>
            </a:r>
            <a:r>
              <a:rPr lang="en-US" altLang="zh-CN" i="1" dirty="0"/>
              <a:t>=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MKT</a:t>
            </a:r>
            <a:r>
              <a:rPr lang="en-US" altLang="zh-CN" i="1" dirty="0"/>
              <a:t>=R</a:t>
            </a:r>
          </a:p>
          <a:p>
            <a:pPr lvl="1"/>
            <a:r>
              <a:rPr lang="zh-CN" altLang="zh-CN" dirty="0"/>
              <a:t>市场均衡下消费者在</a:t>
            </a:r>
            <a:r>
              <a:rPr lang="en-US" altLang="zh-CN" dirty="0"/>
              <a:t>0</a:t>
            </a:r>
            <a:r>
              <a:rPr lang="zh-CN" altLang="zh-CN" dirty="0"/>
              <a:t>时刻的期望效用为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zh-CN" dirty="0"/>
              <a:t>自给自足的情况下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ATK</a:t>
            </a:r>
            <a:r>
              <a:rPr lang="en-US" altLang="zh-CN" dirty="0"/>
              <a:t>≤1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ATK</a:t>
            </a:r>
            <a:r>
              <a:rPr lang="en-US" altLang="zh-CN" dirty="0"/>
              <a:t>≤R</a:t>
            </a:r>
            <a:r>
              <a:rPr lang="zh-CN" altLang="en-US" dirty="0"/>
              <a:t>，且两个不等式不能同时取等号</a:t>
            </a:r>
            <a:endParaRPr lang="en-US" altLang="zh-CN" dirty="0"/>
          </a:p>
          <a:p>
            <a:pPr lvl="1"/>
            <a:r>
              <a:rPr lang="zh-CN" altLang="zh-CN" dirty="0"/>
              <a:t>必然有</a:t>
            </a:r>
            <a:r>
              <a:rPr lang="en-US" altLang="zh-CN" i="1" dirty="0"/>
              <a:t>EU</a:t>
            </a:r>
            <a:r>
              <a:rPr lang="en-US" altLang="zh-CN" i="1" baseline="30000" dirty="0"/>
              <a:t>MKT</a:t>
            </a:r>
            <a:r>
              <a:rPr lang="en-US" altLang="zh-CN" i="1" dirty="0"/>
              <a:t>&gt;EU</a:t>
            </a:r>
            <a:r>
              <a:rPr lang="en-US" altLang="zh-CN" i="1" baseline="30000" dirty="0"/>
              <a:t>ATK</a:t>
            </a:r>
          </a:p>
          <a:p>
            <a:r>
              <a:rPr lang="zh-CN" altLang="en-US" dirty="0"/>
              <a:t>市场流动性提供的无效性</a:t>
            </a:r>
            <a:endParaRPr lang="en-US" altLang="zh-CN" dirty="0"/>
          </a:p>
          <a:p>
            <a:pPr lvl="1"/>
            <a:r>
              <a:rPr lang="zh-CN" altLang="en-US" dirty="0"/>
              <a:t>时刻</a:t>
            </a:r>
            <a:r>
              <a:rPr lang="en-US" altLang="zh-CN" dirty="0"/>
              <a:t>1</a:t>
            </a:r>
            <a:r>
              <a:rPr lang="zh-CN" altLang="en-US" dirty="0"/>
              <a:t>的资产市场中，长期资产的价格对交易数量完全不敏感</a:t>
            </a:r>
            <a:r>
              <a:rPr lang="en-US" altLang="zh-CN" dirty="0"/>
              <a:t>——</a:t>
            </a:r>
            <a:r>
              <a:rPr lang="zh-CN" altLang="en-US" dirty="0"/>
              <a:t>这恰恰说明了市场对流动性的提供是无效率的</a:t>
            </a:r>
            <a:endParaRPr lang="en-US" altLang="zh-CN" dirty="0"/>
          </a:p>
          <a:p>
            <a:pPr lvl="1"/>
            <a:r>
              <a:rPr lang="zh-CN" altLang="en-US" dirty="0"/>
              <a:t>时刻</a:t>
            </a:r>
            <a:r>
              <a:rPr lang="en-US" altLang="zh-CN" dirty="0"/>
              <a:t>1</a:t>
            </a:r>
            <a:r>
              <a:rPr lang="zh-CN" altLang="en-US" dirty="0"/>
              <a:t>市场中长短期资产的供给无法对价格的变化做反应，价格失去了资源配置指挥棒的功能</a:t>
            </a:r>
            <a:endParaRPr lang="en-US" altLang="zh-CN" dirty="0"/>
          </a:p>
          <a:p>
            <a:pPr lvl="1"/>
            <a:r>
              <a:rPr lang="zh-CN" altLang="en-US" dirty="0"/>
              <a:t>无效性只是因为市场只在时刻</a:t>
            </a:r>
            <a:r>
              <a:rPr lang="en-US" altLang="zh-CN" dirty="0"/>
              <a:t>1</a:t>
            </a:r>
            <a:r>
              <a:rPr lang="zh-CN" altLang="en-US" dirty="0"/>
              <a:t>开放</a:t>
            </a:r>
            <a:r>
              <a:rPr lang="en-US" altLang="zh-CN" dirty="0"/>
              <a:t>——</a:t>
            </a:r>
            <a:r>
              <a:rPr lang="zh-CN" altLang="en-US" dirty="0"/>
              <a:t>资产配置已经在</a:t>
            </a:r>
            <a:r>
              <a:rPr lang="en-US" altLang="zh-CN" dirty="0"/>
              <a:t>0</a:t>
            </a:r>
            <a:r>
              <a:rPr lang="zh-CN" altLang="en-US" dirty="0"/>
              <a:t>时刻做出，在</a:t>
            </a:r>
            <a:r>
              <a:rPr lang="en-US" altLang="zh-CN" dirty="0"/>
              <a:t>1</a:t>
            </a:r>
            <a:r>
              <a:rPr lang="zh-CN" altLang="en-US" dirty="0"/>
              <a:t>时刻难以变化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时刻的</a:t>
            </a:r>
            <a:r>
              <a:rPr lang="en-US" altLang="zh-CN" dirty="0"/>
              <a:t>Arrow-Debreu</a:t>
            </a:r>
            <a:r>
              <a:rPr lang="zh-CN" altLang="zh-CN" dirty="0"/>
              <a:t>市场</a:t>
            </a:r>
            <a:r>
              <a:rPr lang="zh-CN" altLang="en-US" dirty="0"/>
              <a:t>难以存在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6C4B80-C334-4F70-8B61-D5EB14CA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49" y="2291129"/>
            <a:ext cx="2644503" cy="3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3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en-US" dirty="0"/>
              <a:t>有关</a:t>
            </a:r>
            <a:r>
              <a:rPr lang="zh-CN" altLang="zh-CN" dirty="0"/>
              <a:t>市场均衡</a:t>
            </a:r>
            <a:r>
              <a:rPr lang="zh-CN" altLang="en-US" dirty="0"/>
              <a:t>的三个结论（续）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en-US" dirty="0"/>
              <a:t>市场均衡一般不是最优配置</a:t>
            </a:r>
            <a:endParaRPr lang="en-US" altLang="zh-CN" dirty="0"/>
          </a:p>
          <a:p>
            <a:pPr lvl="1"/>
            <a:r>
              <a:rPr lang="zh-CN" altLang="zh-CN" dirty="0"/>
              <a:t>只有在</a:t>
            </a:r>
            <a:r>
              <a:rPr lang="en-US" altLang="zh-CN" i="1" dirty="0"/>
              <a:t>u'(</a:t>
            </a:r>
            <a:r>
              <a:rPr lang="en-US" altLang="zh-CN" dirty="0"/>
              <a:t>1</a:t>
            </a:r>
            <a:r>
              <a:rPr lang="en-US" altLang="zh-CN" i="1" dirty="0"/>
              <a:t>)=u'(R)R</a:t>
            </a:r>
            <a:r>
              <a:rPr lang="zh-CN" altLang="zh-CN" dirty="0"/>
              <a:t>这一特殊情况下（对数效用），</a:t>
            </a:r>
            <a:r>
              <a:rPr lang="en-US" altLang="zh-CN" i="1" dirty="0"/>
              <a:t>EU</a:t>
            </a:r>
            <a:r>
              <a:rPr lang="en-US" altLang="zh-CN" i="1" baseline="30000" dirty="0"/>
              <a:t>BST</a:t>
            </a:r>
            <a:r>
              <a:rPr lang="en-US" altLang="zh-CN" i="1" dirty="0"/>
              <a:t>=EU</a:t>
            </a:r>
            <a:r>
              <a:rPr lang="en-US" altLang="zh-CN" i="1" baseline="30000" dirty="0"/>
              <a:t>MKT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01CC46-8749-40A8-AE3F-99A28718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703" y="1916832"/>
            <a:ext cx="6157673" cy="486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69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936-6EB8-4681-A43E-BA92705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22.2  Diamond-</a:t>
            </a:r>
            <a:r>
              <a:rPr lang="en-US" altLang="zh-CN" sz="2000" dirty="0" err="1"/>
              <a:t>Dybvig</a:t>
            </a:r>
            <a:r>
              <a:rPr lang="zh-CN" altLang="en-US" sz="2000" dirty="0"/>
              <a:t>银行模型（</a:t>
            </a:r>
            <a:r>
              <a:rPr lang="en-US" altLang="zh-CN" sz="2000" dirty="0"/>
              <a:t>DD</a:t>
            </a:r>
            <a:r>
              <a:rPr lang="zh-CN" altLang="en-US" sz="2000" dirty="0"/>
              <a:t>模型）</a:t>
            </a:r>
            <a:br>
              <a:rPr lang="en-US" altLang="zh-CN" dirty="0"/>
            </a:br>
            <a:r>
              <a:rPr lang="zh-CN" altLang="zh-CN" dirty="0"/>
              <a:t>银行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C5346-1815-4629-8C62-1EDCD476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zh-CN" dirty="0"/>
              <a:t>银行向储户提供的存款合约</a:t>
            </a:r>
            <a:r>
              <a:rPr lang="zh-CN" altLang="en-US" dirty="0"/>
              <a:t>：</a:t>
            </a:r>
            <a:r>
              <a:rPr lang="zh-CN" altLang="zh-CN" dirty="0"/>
              <a:t>对于银行所收到的每单位</a:t>
            </a:r>
            <a:r>
              <a:rPr lang="en-US" altLang="zh-CN" dirty="0"/>
              <a:t>0</a:t>
            </a:r>
            <a:r>
              <a:rPr lang="zh-CN" altLang="zh-CN" dirty="0"/>
              <a:t>时刻的存款（以消费品作为计量单位），储户有权在</a:t>
            </a:r>
            <a:r>
              <a:rPr lang="en-US" altLang="zh-CN" dirty="0"/>
              <a:t>1</a:t>
            </a:r>
            <a:r>
              <a:rPr lang="zh-CN" altLang="zh-CN" dirty="0"/>
              <a:t>时刻提款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BNK</a:t>
            </a:r>
            <a:r>
              <a:rPr lang="zh-CN" altLang="zh-CN" dirty="0"/>
              <a:t>，或者在</a:t>
            </a:r>
            <a:r>
              <a:rPr lang="en-US" altLang="zh-CN" dirty="0"/>
              <a:t>2</a:t>
            </a:r>
            <a:r>
              <a:rPr lang="zh-CN" altLang="zh-CN" dirty="0"/>
              <a:t>时刻提款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BNK</a:t>
            </a:r>
            <a:r>
              <a:rPr lang="zh-CN" altLang="zh-CN" dirty="0"/>
              <a:t>，但不能两者兼有</a:t>
            </a:r>
            <a:endParaRPr lang="en-US" altLang="zh-CN" dirty="0"/>
          </a:p>
          <a:p>
            <a:pPr lvl="1"/>
            <a:r>
              <a:rPr lang="zh-CN" altLang="zh-CN" dirty="0"/>
              <a:t>银行并不区分储户是前期消费者还是后期消费者</a:t>
            </a:r>
            <a:r>
              <a:rPr lang="zh-CN" altLang="en-US" dirty="0"/>
              <a:t>（</a:t>
            </a:r>
            <a:r>
              <a:rPr lang="zh-CN" altLang="zh-CN" dirty="0"/>
              <a:t>也没有区分的能力</a:t>
            </a:r>
            <a:r>
              <a:rPr lang="zh-CN" altLang="en-US" dirty="0"/>
              <a:t>），</a:t>
            </a:r>
            <a:r>
              <a:rPr lang="zh-CN" altLang="zh-CN" dirty="0"/>
              <a:t>只按照储户提款时间（时刻</a:t>
            </a:r>
            <a:r>
              <a:rPr lang="en-US" altLang="zh-CN" dirty="0"/>
              <a:t>1</a:t>
            </a:r>
            <a:r>
              <a:rPr lang="zh-CN" altLang="zh-CN" dirty="0"/>
              <a:t>或时刻</a:t>
            </a:r>
            <a:r>
              <a:rPr lang="en-US" altLang="zh-CN" dirty="0"/>
              <a:t>2</a:t>
            </a:r>
            <a:r>
              <a:rPr lang="zh-CN" altLang="zh-CN" dirty="0"/>
              <a:t>）来支付</a:t>
            </a:r>
            <a:endParaRPr lang="en-US" altLang="zh-CN" dirty="0"/>
          </a:p>
          <a:p>
            <a:pPr lvl="1"/>
            <a:r>
              <a:rPr lang="zh-CN" altLang="zh-CN" dirty="0"/>
              <a:t>银行业自由进入，完全竞争</a:t>
            </a:r>
            <a:r>
              <a:rPr lang="zh-CN" altLang="en-US" dirty="0"/>
              <a:t>，</a:t>
            </a:r>
            <a:r>
              <a:rPr lang="zh-CN" altLang="zh-CN" dirty="0"/>
              <a:t>银行</a:t>
            </a:r>
            <a:r>
              <a:rPr lang="zh-CN" altLang="en-US" dirty="0"/>
              <a:t>获得</a:t>
            </a:r>
            <a:r>
              <a:rPr lang="zh-CN" altLang="zh-CN" dirty="0"/>
              <a:t>零利润</a:t>
            </a:r>
            <a:endParaRPr lang="en-US" altLang="zh-CN" dirty="0"/>
          </a:p>
          <a:p>
            <a:pPr lvl="1"/>
            <a:r>
              <a:rPr lang="zh-CN" altLang="zh-CN" dirty="0"/>
              <a:t>为了尽可能地争取储户，银行愿意给储户提供尽可能高的</a:t>
            </a:r>
            <a:r>
              <a:rPr lang="en-US" altLang="zh-CN" dirty="0"/>
              <a:t>0</a:t>
            </a:r>
            <a:r>
              <a:rPr lang="zh-CN" altLang="zh-CN" dirty="0"/>
              <a:t>期期望效用</a:t>
            </a:r>
            <a:endParaRPr lang="en-US" altLang="zh-CN" dirty="0"/>
          </a:p>
          <a:p>
            <a:r>
              <a:rPr lang="zh-CN" altLang="en-US" dirty="0"/>
              <a:t>银行的优化问题</a:t>
            </a:r>
            <a:endParaRPr lang="en-US" altLang="zh-CN" dirty="0"/>
          </a:p>
          <a:p>
            <a:pPr lvl="1"/>
            <a:r>
              <a:rPr lang="zh-CN" altLang="en-US" dirty="0"/>
              <a:t>假设银行从</a:t>
            </a:r>
            <a:r>
              <a:rPr lang="en-US" altLang="zh-CN" i="1" dirty="0"/>
              <a:t>N</a:t>
            </a:r>
            <a:r>
              <a:rPr lang="zh-CN" altLang="en-US" dirty="0"/>
              <a:t>位储户那里吸收了存款，且储户将其所有消费品都存入银行（这需要验证）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优化问题与中央计划者一致，解也一致（</a:t>
            </a:r>
            <a:r>
              <a:rPr lang="en-US" altLang="zh-CN" i="1" dirty="0" err="1"/>
              <a:t>θ</a:t>
            </a:r>
            <a:r>
              <a:rPr lang="en-US" altLang="zh-CN" i="1" baseline="30000" dirty="0" err="1"/>
              <a:t>BNK</a:t>
            </a:r>
            <a:r>
              <a:rPr lang="en-US" altLang="zh-CN" i="1" dirty="0"/>
              <a:t>=</a:t>
            </a:r>
            <a:r>
              <a:rPr lang="en-US" altLang="zh-CN" i="1" dirty="0" err="1"/>
              <a:t>θ</a:t>
            </a:r>
            <a:r>
              <a:rPr lang="en-US" altLang="zh-CN" i="1" baseline="30000" dirty="0" err="1"/>
              <a:t>BST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银行带给储户的</a:t>
            </a:r>
            <a:r>
              <a:rPr lang="en-US" altLang="zh-CN" dirty="0"/>
              <a:t>0</a:t>
            </a:r>
            <a:r>
              <a:rPr lang="zh-CN" altLang="zh-CN" dirty="0"/>
              <a:t>时刻期望效用</a:t>
            </a:r>
            <a:r>
              <a:rPr lang="en-US" altLang="zh-CN" i="1" dirty="0"/>
              <a:t>EU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=EU</a:t>
            </a:r>
            <a:r>
              <a:rPr lang="en-US" altLang="zh-CN" i="1" baseline="30000" dirty="0"/>
              <a:t>BST</a:t>
            </a:r>
            <a:r>
              <a:rPr lang="zh-CN" altLang="en-US" dirty="0"/>
              <a:t>，消费者愿意将消费品存入银行以获得</a:t>
            </a:r>
            <a:r>
              <a:rPr lang="zh-CN" altLang="zh-CN" dirty="0"/>
              <a:t>更高的期望效用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BST</a:t>
            </a:r>
            <a:r>
              <a:rPr lang="en-US" altLang="zh-CN" i="1" dirty="0"/>
              <a:t>&lt;c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BST</a:t>
            </a:r>
            <a:r>
              <a:rPr lang="zh-CN" altLang="en-US" dirty="0"/>
              <a:t>，</a:t>
            </a:r>
            <a:r>
              <a:rPr lang="zh-CN" altLang="zh-CN" dirty="0"/>
              <a:t>所以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BNK</a:t>
            </a:r>
            <a:r>
              <a:rPr lang="en-US" altLang="zh-CN" i="1" dirty="0"/>
              <a:t>&lt;c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BNK</a:t>
            </a:r>
            <a:r>
              <a:rPr lang="en-US" altLang="zh-CN" dirty="0"/>
              <a:t>——</a:t>
            </a:r>
            <a:r>
              <a:rPr lang="zh-CN" altLang="zh-CN" dirty="0"/>
              <a:t>后期消费者没有动力伪装成前期消费者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2D11D-1B82-4E93-99CF-4C5BA1F5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33020-DCCB-4E96-AC3F-D0678CAE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45" y="4127735"/>
            <a:ext cx="2846163" cy="11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0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15888</TotalTime>
  <Words>1628</Words>
  <Application>Microsoft Office PowerPoint</Application>
  <PresentationFormat>全屏显示(4:3)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第22讲  银行与期限错配</vt:lpstr>
      <vt:lpstr>22.1 问题的提出</vt:lpstr>
      <vt:lpstr>22.2  Diamond-Dybvig银行模型（DD模型） 模型设定</vt:lpstr>
      <vt:lpstr>22.2  Diamond-Dybvig银行模型（DD模型） 自给自足状况（autarky）</vt:lpstr>
      <vt:lpstr>22.2  Diamond-Dybvig银行模型（DD模型） 最佳配置（中央计划者配置）</vt:lpstr>
      <vt:lpstr>22.2  Diamond-Dybvig银行模型（DD模型） 市场均衡（market equilibrium）</vt:lpstr>
      <vt:lpstr>22.2  Diamond-Dybvig银行模型（DD模型） 有关市场均衡的三个结论</vt:lpstr>
      <vt:lpstr>22.2  Diamond-Dybvig银行模型（DD模型） 有关市场均衡的三个结论（续）</vt:lpstr>
      <vt:lpstr>22.2  Diamond-Dybvig银行模型（DD模型） 银行</vt:lpstr>
      <vt:lpstr>22.2  Diamond-Dybvig银行模型（DD模型） 银行挤兑与存款保险</vt:lpstr>
      <vt:lpstr>22.3 对银行的讨论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1713</cp:revision>
  <cp:lastPrinted>2019-05-11T02:33:34Z</cp:lastPrinted>
  <dcterms:created xsi:type="dcterms:W3CDTF">2011-05-10T08:48:38Z</dcterms:created>
  <dcterms:modified xsi:type="dcterms:W3CDTF">2019-05-12T08:15:49Z</dcterms:modified>
</cp:coreProperties>
</file>