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82" r:id="rId2"/>
    <p:sldId id="937" r:id="rId3"/>
    <p:sldId id="941" r:id="rId4"/>
    <p:sldId id="836" r:id="rId5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990033"/>
    <a:srgbClr val="660033"/>
    <a:srgbClr val="660066"/>
    <a:srgbClr val="CC99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94660"/>
  </p:normalViewPr>
  <p:slideViewPr>
    <p:cSldViewPr>
      <p:cViewPr varScale="1">
        <p:scale>
          <a:sx n="63" d="100"/>
          <a:sy n="63" d="100"/>
        </p:scale>
        <p:origin x="137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6B6F58D-1BB5-4308-B4DD-6C0FC118133A}" type="datetimeFigureOut">
              <a:rPr lang="zh-CN" altLang="en-US"/>
              <a:pPr>
                <a:defRPr/>
              </a:pPr>
              <a:t>2018/5/21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C530320A-D8DC-4FBF-B2E0-1088B3E9D6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C5AFA0E-7F78-4574-9524-75194415ADA9}" type="datetimeFigureOut">
              <a:rPr lang="zh-CN" altLang="en-US"/>
              <a:pPr>
                <a:defRPr/>
              </a:pPr>
              <a:t>2018/5/21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8" tIns="47784" rIns="95568" bIns="4778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14875"/>
            <a:ext cx="5437187" cy="4467225"/>
          </a:xfrm>
          <a:prstGeom prst="rect">
            <a:avLst/>
          </a:prstGeom>
        </p:spPr>
        <p:txBody>
          <a:bodyPr vert="horz" lIns="95568" tIns="47784" rIns="95568" bIns="4778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1275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07DECCF1-2EC0-46C0-963C-8EB7ABF18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785938"/>
            <a:ext cx="9144000" cy="3786187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95536" y="3429000"/>
            <a:ext cx="8358187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2000240"/>
            <a:ext cx="7858180" cy="928694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3717032"/>
            <a:ext cx="7929618" cy="121444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95D5C-2370-4E2E-9E18-64208CBF73D1}" type="datetime1">
              <a:rPr lang="zh-CN" altLang="en-US"/>
              <a:pPr>
                <a:defRPr/>
              </a:pPr>
              <a:t>2018/5/21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B0920-9331-44B4-A71B-D61424E00F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71472" y="714356"/>
            <a:ext cx="5072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990033"/>
                </a:solidFill>
                <a:latin typeface="+mn-ea"/>
                <a:ea typeface="+mn-ea"/>
              </a:rPr>
              <a:t>《</a:t>
            </a:r>
            <a:r>
              <a:rPr lang="zh-CN" altLang="en-US" sz="2000" b="1" dirty="0">
                <a:solidFill>
                  <a:srgbClr val="990033"/>
                </a:solidFill>
                <a:latin typeface="+mn-ea"/>
                <a:ea typeface="+mn-ea"/>
              </a:rPr>
              <a:t>金融经济学</a:t>
            </a:r>
            <a:r>
              <a:rPr lang="en-US" altLang="zh-CN" sz="2000" b="1" dirty="0">
                <a:solidFill>
                  <a:srgbClr val="990033"/>
                </a:solidFill>
                <a:latin typeface="+mn-ea"/>
                <a:ea typeface="+mn-ea"/>
              </a:rPr>
              <a:t>》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990033"/>
                </a:solidFill>
                <a:latin typeface="+mn-ea"/>
                <a:ea typeface="+mn-ea"/>
              </a:rPr>
              <a:t>——2018</a:t>
            </a:r>
            <a:r>
              <a:rPr lang="zh-CN" altLang="en-US" sz="2000" b="1" dirty="0">
                <a:solidFill>
                  <a:srgbClr val="990033"/>
                </a:solidFill>
                <a:latin typeface="+mn-ea"/>
                <a:ea typeface="+mn-ea"/>
              </a:rPr>
              <a:t>年春季北大国发院双学位课程</a:t>
            </a:r>
            <a:endParaRPr lang="en-US" altLang="zh-CN" sz="2000" b="1" dirty="0">
              <a:solidFill>
                <a:srgbClr val="990033"/>
              </a:solidFill>
              <a:latin typeface="+mn-ea"/>
              <a:ea typeface="+mn-ea"/>
            </a:endParaRPr>
          </a:p>
        </p:txBody>
      </p:sp>
      <p:pic>
        <p:nvPicPr>
          <p:cNvPr id="1026" name="CAD72016-337B-4FA5-A27B-225094BCEFF3" descr="CCD92320-4996-4281-9F88-FD4588A778DD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5857892"/>
            <a:ext cx="302595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baseline="0"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2" y="1357298"/>
            <a:ext cx="7786687" cy="4714875"/>
          </a:xfrm>
        </p:spPr>
        <p:txBody>
          <a:bodyPr/>
          <a:lstStyle>
            <a:lvl1pPr>
              <a:spcBef>
                <a:spcPts val="1800"/>
              </a:spcBef>
              <a:defRPr sz="180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1600" baseline="0">
                <a:ea typeface="宋体" pitchFamily="2" charset="-122"/>
              </a:defRPr>
            </a:lvl2pPr>
            <a:lvl3pPr>
              <a:defRPr sz="1600" baseline="0">
                <a:ea typeface="宋体" pitchFamily="2" charset="-122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23E72-E273-4284-868A-4643E3253FD1}" type="datetime1">
              <a:rPr lang="zh-CN" altLang="en-US"/>
              <a:pPr>
                <a:defRPr/>
              </a:pPr>
              <a:t>2018/5/21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C29A2-310B-4614-9E82-82EDFD340A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10" y="1643050"/>
            <a:ext cx="4038600" cy="452596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6314" y="1643050"/>
            <a:ext cx="4038600" cy="452596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C1F07-A685-436B-AEAD-190B67CB340D}" type="datetime1">
              <a:rPr lang="zh-CN" altLang="en-US"/>
              <a:pPr>
                <a:defRPr/>
              </a:pPr>
              <a:t>2018/5/21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39228-A952-4448-8F87-FF29D71BA6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10" y="1500174"/>
            <a:ext cx="4040188" cy="639762"/>
          </a:xfr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rgbClr val="660066"/>
                </a:solidFill>
                <a:latin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86314" y="1500174"/>
            <a:ext cx="4041775" cy="639762"/>
          </a:xfr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rgbClr val="660066"/>
                </a:solidFill>
                <a:latin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53B86-13DB-42EF-AE9C-E989ADFDEA05}" type="datetime1">
              <a:rPr lang="zh-CN" altLang="en-US"/>
              <a:pPr>
                <a:defRPr/>
              </a:pPr>
              <a:t>2018/5/21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E48A5-2352-47BA-A112-0FE5146B45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87624" y="1700808"/>
            <a:ext cx="7272808" cy="3744417"/>
          </a:xfrm>
        </p:spPr>
        <p:txBody>
          <a:bodyPr/>
          <a:lstStyle>
            <a:lvl1pPr>
              <a:spcBef>
                <a:spcPts val="1800"/>
              </a:spcBef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1800" baseline="0">
                <a:latin typeface="Times New Roman" pitchFamily="18" charset="0"/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D4D0E-D6BB-49E9-9C78-3FDAC03551E1}" type="datetime1">
              <a:rPr lang="zh-CN" altLang="en-US"/>
              <a:pPr>
                <a:defRPr/>
              </a:pPr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E445D-538B-4B36-B97B-799D81D696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0801A-4342-419A-BAD3-28ED5414F797}" type="datetime1">
              <a:rPr lang="zh-CN" altLang="en-US"/>
              <a:pPr>
                <a:defRPr/>
              </a:pPr>
              <a:t>2018/5/21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6D941-A598-454B-BA31-33CABC3971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88" y="2136071"/>
            <a:ext cx="4040188" cy="639762"/>
          </a:xfrm>
        </p:spPr>
        <p:txBody>
          <a:bodyPr anchor="ctr"/>
          <a:lstStyle>
            <a:lvl1pPr marL="0" indent="0" algn="ctr">
              <a:buNone/>
              <a:defRPr sz="1800" b="1" baseline="0">
                <a:latin typeface="Times New Roman" pitchFamily="18" charset="0"/>
                <a:ea typeface="楷体_GB2312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10" y="2852936"/>
            <a:ext cx="4040188" cy="3312906"/>
          </a:xfrm>
        </p:spPr>
        <p:txBody>
          <a:bodyPr/>
          <a:lstStyle>
            <a:lvl1pPr>
              <a:defRPr sz="1600" baseline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>
              <a:defRPr sz="1600" baseline="0">
                <a:latin typeface="Times New Roman" pitchFamily="18" charset="0"/>
              </a:defRPr>
            </a:lvl2pPr>
            <a:lvl3pPr>
              <a:defRPr sz="1800" baseline="0">
                <a:latin typeface="Times New Roman" pitchFamily="18" charset="0"/>
              </a:defRPr>
            </a:lvl3pPr>
            <a:lvl4pPr>
              <a:defRPr sz="1600" baseline="0">
                <a:latin typeface="Times New Roman" pitchFamily="18" charset="0"/>
              </a:defRPr>
            </a:lvl4pPr>
            <a:lvl5pPr>
              <a:defRPr sz="1600" baseline="0">
                <a:latin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88024" y="2132856"/>
            <a:ext cx="4041775" cy="639762"/>
          </a:xfrm>
        </p:spPr>
        <p:txBody>
          <a:bodyPr anchor="ctr"/>
          <a:lstStyle>
            <a:lvl1pPr marL="0" indent="0" algn="ctr">
              <a:buNone/>
              <a:defRPr sz="1800" b="1" baseline="0">
                <a:latin typeface="Times New Roman" pitchFamily="18" charset="0"/>
                <a:ea typeface="楷体_GB2312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86314" y="2852936"/>
            <a:ext cx="4041775" cy="3312906"/>
          </a:xfrm>
        </p:spPr>
        <p:txBody>
          <a:bodyPr/>
          <a:lstStyle>
            <a:lvl1pPr>
              <a:defRPr sz="1600" baseline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>
              <a:defRPr sz="1600" baseline="0">
                <a:latin typeface="Times New Roman" pitchFamily="18" charset="0"/>
              </a:defRPr>
            </a:lvl2pPr>
            <a:lvl3pPr>
              <a:defRPr sz="1800" baseline="0">
                <a:latin typeface="Times New Roman" pitchFamily="18" charset="0"/>
              </a:defRPr>
            </a:lvl3pPr>
            <a:lvl4pPr>
              <a:defRPr sz="1600" baseline="0">
                <a:latin typeface="Times New Roman" pitchFamily="18" charset="0"/>
              </a:defRPr>
            </a:lvl4pPr>
            <a:lvl5pPr>
              <a:defRPr sz="1600" baseline="0">
                <a:latin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909940" y="1108352"/>
            <a:ext cx="7786687" cy="80848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lang="zh-CN" altLang="en-US" sz="1600" kern="1200" baseline="0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342900" lvl="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u"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E6FAA-8371-4E6A-B342-0D2C2F864C88}" type="datetime1">
              <a:rPr lang="zh-CN" altLang="en-US"/>
              <a:pPr>
                <a:defRPr/>
              </a:pPr>
              <a:t>2018/5/21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16CB2-F0AF-4685-831F-1FA3FB8ADE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928688" y="0"/>
            <a:ext cx="7758112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28688" y="1285875"/>
            <a:ext cx="7786687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85813" y="635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0B1F943-31FD-4698-99BE-5378A251F629}" type="datetime1">
              <a:rPr lang="zh-CN" altLang="en-US"/>
              <a:pPr>
                <a:defRPr/>
              </a:pPr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57563" y="63579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15125" y="635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244337-6DAB-4CB0-8F8C-57E9F591FA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428596" cy="6858000"/>
          </a:xfrm>
          <a:prstGeom prst="rect">
            <a:avLst/>
          </a:prstGeom>
          <a:gradFill flip="none" rotWithShape="1">
            <a:gsLst>
              <a:gs pos="75000">
                <a:srgbClr val="990033"/>
              </a:gs>
              <a:gs pos="100000">
                <a:srgbClr val="CC99F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rot="10800000">
            <a:off x="928688" y="1000125"/>
            <a:ext cx="7786687" cy="1588"/>
          </a:xfrm>
          <a:prstGeom prst="line">
            <a:avLst/>
          </a:prstGeom>
          <a:ln w="190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9"/>
          <p:cNvSpPr txBox="1">
            <a:spLocks noChangeArrowheads="1"/>
          </p:cNvSpPr>
          <p:nvPr userDrawn="1"/>
        </p:nvSpPr>
        <p:spPr bwMode="auto">
          <a:xfrm>
            <a:off x="59417" y="1285860"/>
            <a:ext cx="369332" cy="3357586"/>
          </a:xfrm>
          <a:prstGeom prst="rect">
            <a:avLst/>
          </a:prstGeom>
          <a:noFill/>
          <a:ln>
            <a:noFill/>
          </a:ln>
          <a:extLst/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金融理论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——2016</a:t>
            </a:r>
            <a:r>
              <a:rPr lang="zh-CN" altLang="en-US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年春季学期</a:t>
            </a:r>
          </a:p>
        </p:txBody>
      </p:sp>
      <p:pic>
        <p:nvPicPr>
          <p:cNvPr id="11" name="CAD72016-337B-4FA5-A27B-225094BCEFF3" descr="CCD92320-4996-4281-9F88-FD4588A778DD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63904" y="6355148"/>
            <a:ext cx="169431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706" r:id="rId1"/>
    <p:sldLayoutId id="2147485707" r:id="rId2"/>
    <p:sldLayoutId id="2147485696" r:id="rId3"/>
    <p:sldLayoutId id="2147485697" r:id="rId4"/>
    <p:sldLayoutId id="2147485699" r:id="rId5"/>
    <p:sldLayoutId id="2147485700" r:id="rId6"/>
    <p:sldLayoutId id="2147485708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0" kern="1200" baseline="0">
          <a:solidFill>
            <a:srgbClr val="990033"/>
          </a:solidFill>
          <a:latin typeface="Arial" pitchFamily="34" charset="0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u"/>
        <a:defRPr sz="2000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684213" y="1989138"/>
            <a:ext cx="8105775" cy="12238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/>
              <a:t>第</a:t>
            </a:r>
            <a:r>
              <a:rPr lang="en-US" altLang="zh-CN" sz="4000" dirty="0"/>
              <a:t>19</a:t>
            </a:r>
            <a:r>
              <a:rPr lang="zh-CN" altLang="en-US" sz="4000" dirty="0"/>
              <a:t>讲：对冲</a:t>
            </a:r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827088" y="3357563"/>
            <a:ext cx="7993062" cy="1857375"/>
          </a:xfrm>
        </p:spPr>
        <p:txBody>
          <a:bodyPr/>
          <a:lstStyle/>
          <a:p>
            <a:pPr eaLnBrk="1" hangingPunct="1"/>
            <a:endParaRPr lang="en-US" altLang="zh-CN" dirty="0">
              <a:latin typeface="Arial" pitchFamily="34" charset="0"/>
            </a:endParaRPr>
          </a:p>
          <a:p>
            <a:pPr eaLnBrk="1" hangingPunct="1"/>
            <a:endParaRPr lang="en-US" altLang="zh-CN" sz="2400" dirty="0">
              <a:latin typeface="Arial" pitchFamily="34" charset="0"/>
            </a:endParaRPr>
          </a:p>
          <a:p>
            <a:pPr eaLnBrk="1" hangingPunct="1"/>
            <a:r>
              <a:rPr lang="zh-CN" altLang="en-US" sz="2400" dirty="0">
                <a:latin typeface="Arial" pitchFamily="34" charset="0"/>
              </a:rPr>
              <a:t>徐高  </a:t>
            </a:r>
            <a:r>
              <a:rPr lang="zh-CN" altLang="en-US" dirty="0">
                <a:latin typeface="Arial" pitchFamily="34" charset="0"/>
              </a:rPr>
              <a:t>博士</a:t>
            </a:r>
            <a:endParaRPr lang="en-US" altLang="zh-CN" dirty="0">
              <a:latin typeface="Arial" pitchFamily="34" charset="0"/>
            </a:endParaRPr>
          </a:p>
          <a:p>
            <a:pPr eaLnBrk="1" hangingPunct="1"/>
            <a:r>
              <a:rPr lang="en-US" altLang="zh-CN" sz="1800" dirty="0">
                <a:latin typeface="Arial" pitchFamily="34" charset="0"/>
              </a:rPr>
              <a:t>2018</a:t>
            </a:r>
            <a:r>
              <a:rPr lang="zh-CN" altLang="en-US" sz="1800" dirty="0">
                <a:latin typeface="Arial" pitchFamily="34" charset="0"/>
              </a:rPr>
              <a:t>年</a:t>
            </a:r>
            <a:r>
              <a:rPr lang="en-US" altLang="zh-CN" sz="1800" dirty="0">
                <a:latin typeface="Arial" pitchFamily="34" charset="0"/>
              </a:rPr>
              <a:t>5</a:t>
            </a:r>
            <a:r>
              <a:rPr lang="zh-CN" altLang="en-US" sz="1800" dirty="0">
                <a:latin typeface="Arial" pitchFamily="34" charset="0"/>
              </a:rPr>
              <a:t>月</a:t>
            </a:r>
            <a:r>
              <a:rPr lang="en-US" altLang="zh-CN" sz="1800" dirty="0"/>
              <a:t>21</a:t>
            </a:r>
            <a:r>
              <a:rPr lang="zh-CN" altLang="en-US" sz="1800" dirty="0">
                <a:latin typeface="Arial" pitchFamily="34" charset="0"/>
              </a:rPr>
              <a:t>日</a:t>
            </a:r>
          </a:p>
          <a:p>
            <a:pPr eaLnBrk="1" hangingPunct="1"/>
            <a:endParaRPr lang="zh-CN" altLang="en-US" sz="16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2015</a:t>
            </a:r>
            <a:r>
              <a:rPr lang="zh-CN" altLang="en-US" dirty="0"/>
              <a:t>年股灾前后，</a:t>
            </a:r>
            <a:r>
              <a:rPr lang="en-US" altLang="zh-CN" dirty="0"/>
              <a:t>A</a:t>
            </a:r>
            <a:r>
              <a:rPr lang="zh-CN" altLang="en-US" dirty="0"/>
              <a:t>股融资资金与股指走势高度共振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0000" y="1440000"/>
            <a:ext cx="6264526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2015</a:t>
            </a:r>
            <a:r>
              <a:rPr lang="zh-CN" altLang="en-US" dirty="0"/>
              <a:t>年股灾期间，</a:t>
            </a:r>
            <a:r>
              <a:rPr lang="en-US" altLang="zh-CN" dirty="0"/>
              <a:t>A</a:t>
            </a:r>
            <a:r>
              <a:rPr lang="zh-CN" altLang="en-US" dirty="0"/>
              <a:t>股下跌速度远超过去历次</a:t>
            </a:r>
            <a:r>
              <a:rPr lang="en-US" altLang="zh-CN" dirty="0"/>
              <a:t>A</a:t>
            </a:r>
            <a:r>
              <a:rPr lang="zh-CN" altLang="en-US" dirty="0"/>
              <a:t>股熊市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0000" y="1440000"/>
            <a:ext cx="6291313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</a:rPr>
              <a:t>授课教师简介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0BCF95-41CF-4F55-A555-D9F561E0A9BD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64516" name="TextBox 5"/>
          <p:cNvSpPr txBox="1">
            <a:spLocks noChangeArrowheads="1"/>
          </p:cNvSpPr>
          <p:nvPr/>
        </p:nvSpPr>
        <p:spPr bwMode="auto">
          <a:xfrm>
            <a:off x="3348038" y="2205038"/>
            <a:ext cx="30003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4800" b="1" dirty="0"/>
              <a:t>谢 谢！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042988" y="4005263"/>
            <a:ext cx="7416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徐高，光大证券资产管理有限公司首席经济学家，北京大学国家发展研究院兼职研究员。他目前还是中国首席经济学家论坛理事、多家主流财经媒体的专栏作家。之前，徐高曾历任光大证券首席经济学家、瑞银证券高级经济学家、世界银行经济学家、国际货币基金组织兼职经济学家等职。徐高拥有北京大学颁发的经济学博士学位，以及西南交通大学颁发的工学硕士、学士学位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12340</TotalTime>
  <Words>144</Words>
  <Application>Microsoft Office PowerPoint</Application>
  <PresentationFormat>全屏显示(4:3)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Frutiger 45 Light</vt:lpstr>
      <vt:lpstr>黑体</vt:lpstr>
      <vt:lpstr>楷体_GB2312</vt:lpstr>
      <vt:lpstr>宋体</vt:lpstr>
      <vt:lpstr>Arial</vt:lpstr>
      <vt:lpstr>Calibri</vt:lpstr>
      <vt:lpstr>Times New Roman</vt:lpstr>
      <vt:lpstr>Wingdings</vt:lpstr>
      <vt:lpstr>Office 主题</vt:lpstr>
      <vt:lpstr>第19讲：对冲</vt:lpstr>
      <vt:lpstr>2015年股灾前后，A股融资资金与股指走势高度共振</vt:lpstr>
      <vt:lpstr>2015年股灾期间，A股下跌速度远超过去历次A股熊市</vt:lpstr>
      <vt:lpstr>授课教师简介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徐高</dc:creator>
  <cp:lastModifiedBy>Xu Gao</cp:lastModifiedBy>
  <cp:revision>1400</cp:revision>
  <dcterms:created xsi:type="dcterms:W3CDTF">2011-05-10T08:48:38Z</dcterms:created>
  <dcterms:modified xsi:type="dcterms:W3CDTF">2018-05-21T08:54:51Z</dcterms:modified>
</cp:coreProperties>
</file>