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382" r:id="rId2"/>
    <p:sldId id="383" r:id="rId3"/>
    <p:sldId id="384" r:id="rId4"/>
    <p:sldId id="385" r:id="rId5"/>
    <p:sldId id="386" r:id="rId6"/>
    <p:sldId id="387" r:id="rId7"/>
    <p:sldId id="388" r:id="rId8"/>
    <p:sldId id="389" r:id="rId9"/>
    <p:sldId id="391" r:id="rId10"/>
    <p:sldId id="392" r:id="rId11"/>
    <p:sldId id="393" r:id="rId12"/>
    <p:sldId id="394" r:id="rId13"/>
    <p:sldId id="395" r:id="rId14"/>
    <p:sldId id="396" r:id="rId15"/>
    <p:sldId id="397" r:id="rId16"/>
    <p:sldId id="398" r:id="rId17"/>
    <p:sldId id="399" r:id="rId18"/>
    <p:sldId id="400" r:id="rId1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6" y="1"/>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2019/5/11</a:t>
            </a:fld>
            <a:endParaRPr lang="zh-CN" altLang="en-US"/>
          </a:p>
        </p:txBody>
      </p:sp>
      <p:sp>
        <p:nvSpPr>
          <p:cNvPr id="4" name="页脚占位符 3"/>
          <p:cNvSpPr>
            <a:spLocks noGrp="1"/>
          </p:cNvSpPr>
          <p:nvPr>
            <p:ph type="ftr" sz="quarter" idx="2"/>
          </p:nvPr>
        </p:nvSpPr>
        <p:spPr>
          <a:xfrm>
            <a:off x="1"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6"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6" y="1"/>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2019/5/11</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9"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6"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2019/5/11</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en-US" altLang="zh-CN" sz="2000" b="1" dirty="0">
                <a:solidFill>
                  <a:srgbClr val="990033"/>
                </a:solidFill>
                <a:latin typeface="+mn-ea"/>
                <a:ea typeface="+mn-ea"/>
              </a:rPr>
              <a:t>《</a:t>
            </a:r>
            <a:r>
              <a:rPr lang="zh-CN" altLang="en-US" sz="2000" b="1" dirty="0">
                <a:solidFill>
                  <a:srgbClr val="990033"/>
                </a:solidFill>
                <a:latin typeface="+mn-ea"/>
                <a:ea typeface="+mn-ea"/>
              </a:rPr>
              <a:t>金融经济学二十五讲</a:t>
            </a:r>
            <a:r>
              <a:rPr lang="en-US" altLang="zh-CN" sz="2000" b="1" dirty="0">
                <a:solidFill>
                  <a:srgbClr val="990033"/>
                </a:solidFill>
                <a:latin typeface="+mn-ea"/>
                <a:ea typeface="+mn-ea"/>
              </a:rPr>
              <a:t>》</a:t>
            </a:r>
            <a:r>
              <a:rPr lang="zh-CN" altLang="en-US" sz="2000" b="1" dirty="0">
                <a:solidFill>
                  <a:srgbClr val="990033"/>
                </a:solidFill>
                <a:latin typeface="+mn-ea"/>
                <a:ea typeface="+mn-ea"/>
              </a:rPr>
              <a:t>配套课件</a:t>
            </a:r>
            <a:endParaRPr lang="en-US" altLang="zh-CN" sz="2000" b="1" dirty="0">
              <a:solidFill>
                <a:srgbClr val="990033"/>
              </a:solidFill>
              <a:latin typeface="+mn-ea"/>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Times New Roman" panose="02020603050405020304" pitchFamily="18" charset="0"/>
                <a:ea typeface="宋体" pitchFamily="2" charset="-122"/>
              </a:defRPr>
            </a:lvl1pPr>
            <a:lvl2pPr>
              <a:defRPr sz="1600" baseline="0">
                <a:latin typeface="Times New Roman" panose="02020603050405020304" pitchFamily="18" charset="0"/>
                <a:ea typeface="宋体" pitchFamily="2" charset="-122"/>
              </a:defRPr>
            </a:lvl2pPr>
            <a:lvl3pPr>
              <a:defRPr sz="1600" baseline="0">
                <a:latin typeface="Times New Roman" panose="02020603050405020304" pitchFamily="18" charset="0"/>
                <a:ea typeface="宋体" pitchFamily="2" charset="-122"/>
              </a:defRPr>
            </a:lvl3pPr>
            <a:lvl4pPr>
              <a:defRPr sz="1600">
                <a:latin typeface="Times New Roman" panose="02020603050405020304" pitchFamily="18" charset="0"/>
              </a:defRPr>
            </a:lvl4pPr>
            <a:lvl5pPr>
              <a:defRPr sz="160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2019/5/11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2019/5/11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dirty="0"/>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6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6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2019/5/11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2019/5/11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2019/5/11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2019/5/11</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2019/5/11</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a:extLst/>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金融经济学二十五讲</a:t>
            </a: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配套课件</a:t>
            </a:r>
          </a:p>
        </p:txBody>
      </p:sp>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Times New Roman" panose="02020603050405020304" pitchFamily="18"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Times New Roman" panose="02020603050405020304" pitchFamily="18"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Times New Roman" panose="02020603050405020304" pitchFamily="18"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a:bodyPr>
          <a:lstStyle/>
          <a:p>
            <a:pPr eaLnBrk="1" hangingPunct="1"/>
            <a:r>
              <a:rPr lang="zh-CN" altLang="en-US" sz="4000" dirty="0"/>
              <a:t>第</a:t>
            </a:r>
            <a:r>
              <a:rPr lang="en-US" altLang="zh-CN" sz="4000" dirty="0"/>
              <a:t>21</a:t>
            </a:r>
            <a:r>
              <a:rPr lang="zh-CN" altLang="en-US" sz="4000" dirty="0"/>
              <a:t>讲  逆向选择与资本结构</a:t>
            </a:r>
          </a:p>
        </p:txBody>
      </p:sp>
      <p:sp>
        <p:nvSpPr>
          <p:cNvPr id="4099" name="副标题 2"/>
          <p:cNvSpPr>
            <a:spLocks noGrp="1"/>
          </p:cNvSpPr>
          <p:nvPr>
            <p:ph type="subTitle" idx="1"/>
          </p:nvPr>
        </p:nvSpPr>
        <p:spPr>
          <a:xfrm>
            <a:off x="827088" y="344383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dirty="0">
                <a:latin typeface="Arial" pitchFamily="34" charset="0"/>
              </a:rPr>
              <a:t>2019</a:t>
            </a:r>
            <a:r>
              <a:rPr lang="zh-CN" altLang="en-US" dirty="0">
                <a:latin typeface="Arial" pitchFamily="34" charset="0"/>
              </a:rPr>
              <a:t>年</a:t>
            </a:r>
            <a:r>
              <a:rPr lang="en-US" altLang="zh-CN" dirty="0">
                <a:latin typeface="Arial" pitchFamily="34" charset="0"/>
              </a:rPr>
              <a:t>5</a:t>
            </a:r>
            <a:r>
              <a:rPr lang="zh-CN" altLang="en-US" dirty="0">
                <a:latin typeface="Arial" pitchFamily="34" charset="0"/>
              </a:rPr>
              <a:t>月</a:t>
            </a:r>
            <a:r>
              <a:rPr lang="en-US" altLang="zh-CN" dirty="0">
                <a:latin typeface="Arial" pitchFamily="34" charset="0"/>
              </a:rPr>
              <a:t>11</a:t>
            </a:r>
            <a:r>
              <a:rPr lang="zh-CN" altLang="en-US" dirty="0">
                <a:latin typeface="Arial" pitchFamily="34" charset="0"/>
              </a:rPr>
              <a:t>日</a:t>
            </a:r>
            <a:endParaRPr lang="en-US" altLang="zh-CN" dirty="0">
              <a:latin typeface="Arial" pitchFamily="34" charset="0"/>
            </a:endParaRPr>
          </a:p>
          <a:p>
            <a:pPr eaLnBrk="1" hangingPunct="1"/>
            <a:endParaRPr lang="zh-CN" altLang="en-US" sz="1800" dirty="0">
              <a:latin typeface="Arial" pitchFamily="34" charset="0"/>
            </a:endParaRP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B0304-D9B7-40F7-B9E9-D6B8CDDBEC9B}"/>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sz="2000" dirty="0"/>
            </a:br>
            <a:r>
              <a:rPr lang="zh-CN" altLang="zh-CN" dirty="0"/>
              <a:t>不对称信息</a:t>
            </a:r>
            <a:r>
              <a:rPr lang="zh-CN" altLang="en-US" dirty="0"/>
              <a:t>下的交叉补贴</a:t>
            </a:r>
          </a:p>
        </p:txBody>
      </p:sp>
      <p:sp>
        <p:nvSpPr>
          <p:cNvPr id="3" name="内容占位符 2">
            <a:extLst>
              <a:ext uri="{FF2B5EF4-FFF2-40B4-BE49-F238E27FC236}">
                <a16:creationId xmlns:a16="http://schemas.microsoft.com/office/drawing/2014/main" id="{09BA1ED1-93B8-4481-A4C8-8DBB6DDAE7A1}"/>
              </a:ext>
            </a:extLst>
          </p:cNvPr>
          <p:cNvSpPr>
            <a:spLocks noGrp="1"/>
          </p:cNvSpPr>
          <p:nvPr>
            <p:ph idx="1"/>
          </p:nvPr>
        </p:nvSpPr>
        <p:spPr/>
        <p:txBody>
          <a:bodyPr/>
          <a:lstStyle/>
          <a:p>
            <a:r>
              <a:rPr lang="en-US" altLang="zh-CN" i="1" dirty="0" err="1"/>
              <a:t>mR≥I</a:t>
            </a:r>
            <a:r>
              <a:rPr lang="en-US" altLang="zh-CN" i="1" dirty="0"/>
              <a:t> </a:t>
            </a:r>
            <a:r>
              <a:rPr lang="zh-CN" altLang="en-US" dirty="0"/>
              <a:t>：</a:t>
            </a:r>
            <a:r>
              <a:rPr lang="en-US" altLang="zh-CN" dirty="0"/>
              <a:t>——</a:t>
            </a:r>
            <a:r>
              <a:rPr lang="zh-CN" altLang="en-US" dirty="0"/>
              <a:t>站在投资者的角度，投资项目的净现值为正</a:t>
            </a:r>
            <a:endParaRPr lang="en-US" altLang="zh-CN" dirty="0"/>
          </a:p>
          <a:p>
            <a:pPr lvl="1"/>
            <a:r>
              <a:rPr lang="zh-CN" altLang="zh-CN" dirty="0"/>
              <a:t>坏企业项目的净现值为正</a:t>
            </a:r>
            <a:endParaRPr lang="en-US" altLang="zh-CN" dirty="0"/>
          </a:p>
          <a:p>
            <a:pPr lvl="1"/>
            <a:r>
              <a:rPr lang="zh-CN" altLang="zh-CN" dirty="0"/>
              <a:t>或者虽然坏企业净现值为负，但其比例较小（</a:t>
            </a:r>
            <a:r>
              <a:rPr lang="en-US" altLang="zh-CN" i="1" dirty="0"/>
              <a:t>α≥α*</a:t>
            </a:r>
            <a:r>
              <a:rPr lang="zh-CN" altLang="zh-CN" dirty="0"/>
              <a:t>）</a:t>
            </a:r>
            <a:endParaRPr lang="en-US" altLang="zh-CN" dirty="0"/>
          </a:p>
          <a:p>
            <a:r>
              <a:rPr lang="zh-CN" altLang="en-US" dirty="0"/>
              <a:t>所有企业都可以获得融资，项目成功时企业获得的回报由投资者</a:t>
            </a:r>
            <a:r>
              <a:rPr lang="en-US" altLang="zh-CN" dirty="0"/>
              <a:t>0</a:t>
            </a:r>
            <a:r>
              <a:rPr lang="zh-CN" altLang="en-US" dirty="0"/>
              <a:t>利润条件</a:t>
            </a:r>
            <a:r>
              <a:rPr lang="en-US" altLang="zh-CN" i="1" dirty="0"/>
              <a:t>m</a:t>
            </a:r>
            <a:r>
              <a:rPr lang="en-US" altLang="zh-CN" dirty="0"/>
              <a:t>(</a:t>
            </a:r>
            <a:r>
              <a:rPr lang="en-US" altLang="zh-CN" i="1" dirty="0"/>
              <a:t>R-R</a:t>
            </a:r>
            <a:r>
              <a:rPr lang="en-US" altLang="zh-CN" i="1" baseline="-25000" dirty="0"/>
              <a:t>f</a:t>
            </a:r>
            <a:r>
              <a:rPr lang="en-US" altLang="zh-CN" dirty="0"/>
              <a:t>)=</a:t>
            </a:r>
            <a:r>
              <a:rPr lang="en-US" altLang="zh-CN" i="1" dirty="0"/>
              <a:t>I</a:t>
            </a:r>
            <a:r>
              <a:rPr lang="zh-CN" altLang="en-US" dirty="0"/>
              <a:t>决定</a:t>
            </a:r>
            <a:endParaRPr lang="en-US" altLang="zh-CN" dirty="0"/>
          </a:p>
          <a:p>
            <a:r>
              <a:rPr lang="zh-CN" altLang="en-US" dirty="0"/>
              <a:t>上式化为</a:t>
            </a:r>
            <a:endParaRPr lang="en-US" altLang="zh-CN" dirty="0"/>
          </a:p>
          <a:p>
            <a:pPr lvl="1"/>
            <a:r>
              <a:rPr lang="zh-CN" altLang="zh-CN" dirty="0"/>
              <a:t>投资者从好企业那里获得了正的利润（</a:t>
            </a:r>
            <a:r>
              <a:rPr lang="en-US" altLang="zh-CN" i="1" dirty="0"/>
              <a:t>p(R-R</a:t>
            </a:r>
            <a:r>
              <a:rPr lang="en-US" altLang="zh-CN" i="1" baseline="-25000" dirty="0"/>
              <a:t>f</a:t>
            </a:r>
            <a:r>
              <a:rPr lang="en-US" altLang="zh-CN" i="1" dirty="0"/>
              <a:t>)&gt;I</a:t>
            </a:r>
            <a:r>
              <a:rPr lang="zh-CN" altLang="zh-CN" dirty="0"/>
              <a:t>）</a:t>
            </a:r>
            <a:endParaRPr lang="en-US" altLang="zh-CN" dirty="0"/>
          </a:p>
          <a:p>
            <a:pPr lvl="1"/>
            <a:r>
              <a:rPr lang="zh-CN" altLang="en-US" dirty="0"/>
              <a:t>投资者</a:t>
            </a:r>
            <a:r>
              <a:rPr lang="zh-CN" altLang="zh-CN" dirty="0"/>
              <a:t>从坏企业那里得到了负利润（</a:t>
            </a:r>
            <a:r>
              <a:rPr lang="en-US" altLang="zh-CN" i="1" dirty="0"/>
              <a:t>q(R-R</a:t>
            </a:r>
            <a:r>
              <a:rPr lang="en-US" altLang="zh-CN" i="1" baseline="-25000" dirty="0"/>
              <a:t>f</a:t>
            </a:r>
            <a:r>
              <a:rPr lang="en-US" altLang="zh-CN" i="1" dirty="0"/>
              <a:t>)&lt;I</a:t>
            </a:r>
            <a:r>
              <a:rPr lang="zh-CN" altLang="zh-CN" dirty="0"/>
              <a:t>）</a:t>
            </a:r>
            <a:endParaRPr lang="en-US" altLang="zh-CN" dirty="0"/>
          </a:p>
          <a:p>
            <a:r>
              <a:rPr lang="zh-CN" altLang="zh-CN" dirty="0"/>
              <a:t>形成好企业对坏企业的交叉补贴</a:t>
            </a:r>
            <a:r>
              <a:rPr lang="zh-CN" altLang="en-US" dirty="0"/>
              <a:t>（</a:t>
            </a:r>
            <a:r>
              <a:rPr lang="zh-CN" altLang="zh-CN" dirty="0"/>
              <a:t>好企业的收益受损</a:t>
            </a:r>
            <a:r>
              <a:rPr lang="zh-CN" altLang="en-US" dirty="0"/>
              <a:t>，面对的融资利率更高）</a:t>
            </a:r>
            <a:endParaRPr lang="en-US" altLang="zh-CN" dirty="0"/>
          </a:p>
          <a:p>
            <a:r>
              <a:rPr lang="zh-CN" altLang="en-US" dirty="0"/>
              <a:t>相比对称信息的状况，此时存在过度投资（</a:t>
            </a:r>
            <a:r>
              <a:rPr lang="en-US" altLang="zh-CN" dirty="0"/>
              <a:t>over-investment</a:t>
            </a:r>
            <a:r>
              <a:rPr lang="zh-CN" altLang="en-US" dirty="0"/>
              <a:t>）</a:t>
            </a:r>
            <a:r>
              <a:rPr lang="en-US" altLang="zh-CN" dirty="0"/>
              <a:t>——</a:t>
            </a:r>
            <a:r>
              <a:rPr lang="zh-CN" altLang="en-US" dirty="0"/>
              <a:t>即使坏企业净现值为负，也能获得融资</a:t>
            </a:r>
            <a:endParaRPr lang="en-US" altLang="zh-CN" dirty="0"/>
          </a:p>
        </p:txBody>
      </p:sp>
      <p:sp>
        <p:nvSpPr>
          <p:cNvPr id="4" name="灯片编号占位符 3">
            <a:extLst>
              <a:ext uri="{FF2B5EF4-FFF2-40B4-BE49-F238E27FC236}">
                <a16:creationId xmlns:a16="http://schemas.microsoft.com/office/drawing/2014/main" id="{D2D6D11B-703F-4C8B-9F2C-0A24029C8E04}"/>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dirty="0"/>
          </a:p>
        </p:txBody>
      </p:sp>
      <p:pic>
        <p:nvPicPr>
          <p:cNvPr id="7" name="图片 6">
            <a:extLst>
              <a:ext uri="{FF2B5EF4-FFF2-40B4-BE49-F238E27FC236}">
                <a16:creationId xmlns:a16="http://schemas.microsoft.com/office/drawing/2014/main" id="{E59B915E-8B3D-4DDA-A1E6-4DC750D31681}"/>
              </a:ext>
            </a:extLst>
          </p:cNvPr>
          <p:cNvPicPr>
            <a:picLocks noChangeAspect="1"/>
          </p:cNvPicPr>
          <p:nvPr/>
        </p:nvPicPr>
        <p:blipFill>
          <a:blip r:embed="rId2"/>
          <a:stretch>
            <a:fillRect/>
          </a:stretch>
        </p:blipFill>
        <p:spPr>
          <a:xfrm>
            <a:off x="2455710" y="3156246"/>
            <a:ext cx="4232580" cy="416770"/>
          </a:xfrm>
          <a:prstGeom prst="rect">
            <a:avLst/>
          </a:prstGeom>
        </p:spPr>
      </p:pic>
      <p:pic>
        <p:nvPicPr>
          <p:cNvPr id="8" name="图片 7">
            <a:extLst>
              <a:ext uri="{FF2B5EF4-FFF2-40B4-BE49-F238E27FC236}">
                <a16:creationId xmlns:a16="http://schemas.microsoft.com/office/drawing/2014/main" id="{EC03049F-80C7-459B-ABCF-0BFFADCBA4DA}"/>
              </a:ext>
            </a:extLst>
          </p:cNvPr>
          <p:cNvPicPr>
            <a:picLocks noChangeAspect="1"/>
          </p:cNvPicPr>
          <p:nvPr/>
        </p:nvPicPr>
        <p:blipFill>
          <a:blip r:embed="rId3"/>
          <a:stretch>
            <a:fillRect/>
          </a:stretch>
        </p:blipFill>
        <p:spPr>
          <a:xfrm>
            <a:off x="2047806" y="4635964"/>
            <a:ext cx="815808" cy="373261"/>
          </a:xfrm>
          <a:prstGeom prst="rect">
            <a:avLst/>
          </a:prstGeom>
        </p:spPr>
      </p:pic>
    </p:spTree>
    <p:extLst>
      <p:ext uri="{BB962C8B-B14F-4D97-AF65-F5344CB8AC3E}">
        <p14:creationId xmlns:p14="http://schemas.microsoft.com/office/powerpoint/2010/main" val="135952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7D33E-174C-44C2-9ED3-63EA5C1519D6}"/>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dirty="0"/>
            </a:br>
            <a:r>
              <a:rPr lang="zh-CN" altLang="en-US" dirty="0"/>
              <a:t>啄序假说</a:t>
            </a:r>
          </a:p>
        </p:txBody>
      </p:sp>
      <p:sp>
        <p:nvSpPr>
          <p:cNvPr id="3" name="内容占位符 2">
            <a:extLst>
              <a:ext uri="{FF2B5EF4-FFF2-40B4-BE49-F238E27FC236}">
                <a16:creationId xmlns:a16="http://schemas.microsoft.com/office/drawing/2014/main" id="{ACCA4E2C-E5B9-40F1-B840-17CF632707F8}"/>
              </a:ext>
            </a:extLst>
          </p:cNvPr>
          <p:cNvSpPr>
            <a:spLocks noGrp="1"/>
          </p:cNvSpPr>
          <p:nvPr>
            <p:ph idx="1"/>
          </p:nvPr>
        </p:nvSpPr>
        <p:spPr/>
        <p:txBody>
          <a:bodyPr/>
          <a:lstStyle/>
          <a:p>
            <a:endParaRPr lang="en-US" altLang="zh-CN" dirty="0"/>
          </a:p>
          <a:p>
            <a:r>
              <a:rPr lang="zh-CN" altLang="en-US" dirty="0"/>
              <a:t>融资的信息强度（</a:t>
            </a:r>
            <a:r>
              <a:rPr lang="en-US" altLang="zh-CN" dirty="0"/>
              <a:t>information intensity</a:t>
            </a:r>
            <a:r>
              <a:rPr lang="zh-CN" altLang="en-US" dirty="0"/>
              <a:t>）：</a:t>
            </a:r>
            <a:r>
              <a:rPr lang="zh-CN" altLang="zh-CN" dirty="0"/>
              <a:t>对某种融资方式的价值评估在多大程度与获取的信息相关</a:t>
            </a:r>
            <a:endParaRPr lang="en-US" altLang="zh-CN" dirty="0"/>
          </a:p>
          <a:p>
            <a:pPr lvl="1"/>
            <a:r>
              <a:rPr lang="zh-CN" altLang="en-US" dirty="0"/>
              <a:t>信息强度从低到高排序：</a:t>
            </a:r>
            <a:r>
              <a:rPr lang="zh-CN" altLang="zh-CN" dirty="0"/>
              <a:t>内部融资（自有现金、留存收益）、债券、股票</a:t>
            </a:r>
            <a:endParaRPr lang="en-US" altLang="zh-CN" dirty="0"/>
          </a:p>
          <a:p>
            <a:r>
              <a:rPr lang="zh-CN" altLang="en-US" dirty="0"/>
              <a:t>啄序假说</a:t>
            </a:r>
            <a:endParaRPr lang="en-US" altLang="zh-CN" dirty="0"/>
          </a:p>
          <a:p>
            <a:pPr lvl="1"/>
            <a:r>
              <a:rPr lang="zh-CN" altLang="zh-CN" dirty="0"/>
              <a:t>站在企业的外部来看，信息强度越高的融资方式，越需要获取更多信息来评估其价值</a:t>
            </a:r>
            <a:endParaRPr lang="en-US" altLang="zh-CN" dirty="0"/>
          </a:p>
          <a:p>
            <a:pPr lvl="1"/>
            <a:r>
              <a:rPr lang="zh-CN" altLang="zh-CN" dirty="0"/>
              <a:t>在信息强度越高的融资方式中，企业越可能利用自己的信息优势来占外部投资者的便宜</a:t>
            </a:r>
            <a:endParaRPr lang="en-US" altLang="zh-CN" dirty="0"/>
          </a:p>
          <a:p>
            <a:pPr lvl="1"/>
            <a:r>
              <a:rPr lang="zh-CN" altLang="zh-CN" dirty="0"/>
              <a:t>外部投资者对信息强度越高的融资方式会越审慎，越是会要求更高的回报率</a:t>
            </a:r>
            <a:endParaRPr lang="en-US" altLang="zh-CN" dirty="0"/>
          </a:p>
          <a:p>
            <a:pPr lvl="1"/>
            <a:r>
              <a:rPr lang="zh-CN" altLang="zh-CN" dirty="0"/>
              <a:t>那些质地优良的企业就会倾向于选择信息强度低的融资方式来获取融资，以降低自己的融资成本</a:t>
            </a:r>
            <a:endParaRPr lang="en-US" altLang="zh-CN" dirty="0"/>
          </a:p>
          <a:p>
            <a:pPr lvl="1"/>
            <a:r>
              <a:rPr lang="zh-CN" altLang="zh-CN" dirty="0"/>
              <a:t>企业在融资方式的选择上会有一个按信息强度从低到高的偏好关系</a:t>
            </a:r>
            <a:endParaRPr lang="zh-CN" altLang="en-US" dirty="0"/>
          </a:p>
        </p:txBody>
      </p:sp>
      <p:sp>
        <p:nvSpPr>
          <p:cNvPr id="4" name="灯片编号占位符 3">
            <a:extLst>
              <a:ext uri="{FF2B5EF4-FFF2-40B4-BE49-F238E27FC236}">
                <a16:creationId xmlns:a16="http://schemas.microsoft.com/office/drawing/2014/main" id="{044CE3D0-94FF-4AB3-9FAD-70C557C77B9F}"/>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spTree>
    <p:extLst>
      <p:ext uri="{BB962C8B-B14F-4D97-AF65-F5344CB8AC3E}">
        <p14:creationId xmlns:p14="http://schemas.microsoft.com/office/powerpoint/2010/main" val="339395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7D33E-174C-44C2-9ED3-63EA5C1519D6}"/>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dirty="0"/>
            </a:br>
            <a:r>
              <a:rPr lang="zh-CN" altLang="en-US" dirty="0"/>
              <a:t>啄序假说的模型设定</a:t>
            </a:r>
          </a:p>
        </p:txBody>
      </p:sp>
      <p:sp>
        <p:nvSpPr>
          <p:cNvPr id="3" name="内容占位符 2">
            <a:extLst>
              <a:ext uri="{FF2B5EF4-FFF2-40B4-BE49-F238E27FC236}">
                <a16:creationId xmlns:a16="http://schemas.microsoft.com/office/drawing/2014/main" id="{ACCA4E2C-E5B9-40F1-B840-17CF632707F8}"/>
              </a:ext>
            </a:extLst>
          </p:cNvPr>
          <p:cNvSpPr>
            <a:spLocks noGrp="1"/>
          </p:cNvSpPr>
          <p:nvPr>
            <p:ph idx="1"/>
          </p:nvPr>
        </p:nvSpPr>
        <p:spPr/>
        <p:txBody>
          <a:bodyPr/>
          <a:lstStyle/>
          <a:p>
            <a:r>
              <a:rPr lang="zh-CN" altLang="en-US" dirty="0"/>
              <a:t>其他假设与之前相同，但</a:t>
            </a:r>
            <a:r>
              <a:rPr lang="zh-CN" altLang="zh-CN" dirty="0"/>
              <a:t>为了区分债券与股票两种融资方式，现在假设投资项目在失败时也</a:t>
            </a:r>
            <a:r>
              <a:rPr lang="zh-CN" altLang="en-US" dirty="0"/>
              <a:t>有正的回报</a:t>
            </a:r>
            <a:endParaRPr lang="en-US" altLang="zh-CN" dirty="0"/>
          </a:p>
          <a:p>
            <a:pPr lvl="1"/>
            <a:r>
              <a:rPr lang="zh-CN" altLang="en-US" dirty="0"/>
              <a:t>项目失败时：投资项目的</a:t>
            </a:r>
            <a:r>
              <a:rPr lang="zh-CN" altLang="zh-CN" dirty="0"/>
              <a:t>回报</a:t>
            </a:r>
            <a:r>
              <a:rPr lang="en-US" altLang="zh-CN" i="1" dirty="0"/>
              <a:t>R</a:t>
            </a:r>
            <a:r>
              <a:rPr lang="en-US" altLang="zh-CN" i="1" baseline="30000" dirty="0"/>
              <a:t>F</a:t>
            </a:r>
            <a:r>
              <a:rPr lang="en-US" altLang="zh-CN" i="1" dirty="0"/>
              <a:t>&gt;</a:t>
            </a:r>
            <a:r>
              <a:rPr lang="en-US" altLang="zh-CN" dirty="0"/>
              <a:t>0</a:t>
            </a:r>
          </a:p>
          <a:p>
            <a:pPr lvl="1"/>
            <a:r>
              <a:rPr lang="zh-CN" altLang="en-US" dirty="0"/>
              <a:t>项目成功时：</a:t>
            </a:r>
            <a:r>
              <a:rPr lang="zh-CN" altLang="zh-CN" dirty="0"/>
              <a:t>项目回报为</a:t>
            </a:r>
            <a:r>
              <a:rPr lang="en-US" altLang="zh-CN" i="1" dirty="0"/>
              <a:t>R</a:t>
            </a:r>
            <a:r>
              <a:rPr lang="en-US" altLang="zh-CN" i="1" baseline="30000" dirty="0"/>
              <a:t>S</a:t>
            </a:r>
            <a:r>
              <a:rPr lang="en-US" altLang="zh-CN" i="1" dirty="0"/>
              <a:t>=R</a:t>
            </a:r>
            <a:r>
              <a:rPr lang="en-US" altLang="zh-CN" i="1" baseline="30000" dirty="0"/>
              <a:t>F</a:t>
            </a:r>
            <a:r>
              <a:rPr lang="en-US" altLang="zh-CN" i="1" dirty="0"/>
              <a:t>+</a:t>
            </a:r>
            <a:r>
              <a:rPr lang="en-US" altLang="zh-CN" dirty="0"/>
              <a:t>Δ</a:t>
            </a:r>
            <a:r>
              <a:rPr lang="en-US" altLang="zh-CN" i="1" dirty="0"/>
              <a:t>R&gt;R</a:t>
            </a:r>
            <a:r>
              <a:rPr lang="en-US" altLang="zh-CN" i="1" baseline="30000" dirty="0"/>
              <a:t>F</a:t>
            </a:r>
            <a:endParaRPr lang="en-US" altLang="zh-CN" dirty="0"/>
          </a:p>
          <a:p>
            <a:r>
              <a:rPr lang="en-US" altLang="zh-CN" i="1" dirty="0"/>
              <a:t>R</a:t>
            </a:r>
            <a:r>
              <a:rPr lang="en-US" altLang="zh-CN" i="1" baseline="30000" dirty="0"/>
              <a:t>F</a:t>
            </a:r>
            <a:r>
              <a:rPr lang="en-US" altLang="zh-CN" i="1" dirty="0"/>
              <a:t>&lt;I</a:t>
            </a:r>
            <a:r>
              <a:rPr lang="zh-CN" altLang="en-US" dirty="0"/>
              <a:t>，否则市场利率不可能为</a:t>
            </a:r>
            <a:r>
              <a:rPr lang="en-US" altLang="zh-CN" dirty="0"/>
              <a:t>0</a:t>
            </a:r>
          </a:p>
          <a:p>
            <a:r>
              <a:rPr lang="zh-CN" altLang="zh-CN" dirty="0"/>
              <a:t>投资者眼中借钱给一家企业后项目成功的概率</a:t>
            </a:r>
            <a:endParaRPr lang="en-US" altLang="zh-CN" dirty="0"/>
          </a:p>
          <a:p>
            <a:pPr lvl="1"/>
            <a:endParaRPr lang="en-US" altLang="zh-CN" dirty="0"/>
          </a:p>
          <a:p>
            <a:r>
              <a:rPr lang="zh-CN" altLang="zh-CN" dirty="0"/>
              <a:t>假设市场并未因为信息不对称而崩溃</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044CE3D0-94FF-4AB3-9FAD-70C557C77B9F}"/>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pic>
        <p:nvPicPr>
          <p:cNvPr id="5" name="图片 4">
            <a:extLst>
              <a:ext uri="{FF2B5EF4-FFF2-40B4-BE49-F238E27FC236}">
                <a16:creationId xmlns:a16="http://schemas.microsoft.com/office/drawing/2014/main" id="{1A018866-D4EE-4189-A95A-724B013C4337}"/>
              </a:ext>
            </a:extLst>
          </p:cNvPr>
          <p:cNvPicPr>
            <a:picLocks noChangeAspect="1"/>
          </p:cNvPicPr>
          <p:nvPr/>
        </p:nvPicPr>
        <p:blipFill>
          <a:blip r:embed="rId2"/>
          <a:stretch>
            <a:fillRect/>
          </a:stretch>
        </p:blipFill>
        <p:spPr>
          <a:xfrm>
            <a:off x="2834969" y="3645024"/>
            <a:ext cx="3474062" cy="345783"/>
          </a:xfrm>
          <a:prstGeom prst="rect">
            <a:avLst/>
          </a:prstGeom>
        </p:spPr>
      </p:pic>
      <p:pic>
        <p:nvPicPr>
          <p:cNvPr id="7" name="图片 6">
            <a:extLst>
              <a:ext uri="{FF2B5EF4-FFF2-40B4-BE49-F238E27FC236}">
                <a16:creationId xmlns:a16="http://schemas.microsoft.com/office/drawing/2014/main" id="{7C8E6CB1-793D-42B4-A1D9-819269A198C7}"/>
              </a:ext>
            </a:extLst>
          </p:cNvPr>
          <p:cNvPicPr>
            <a:picLocks noChangeAspect="1"/>
          </p:cNvPicPr>
          <p:nvPr/>
        </p:nvPicPr>
        <p:blipFill>
          <a:blip r:embed="rId3"/>
          <a:stretch>
            <a:fillRect/>
          </a:stretch>
        </p:blipFill>
        <p:spPr>
          <a:xfrm>
            <a:off x="3606093" y="4437112"/>
            <a:ext cx="1931815" cy="345783"/>
          </a:xfrm>
          <a:prstGeom prst="rect">
            <a:avLst/>
          </a:prstGeom>
        </p:spPr>
      </p:pic>
    </p:spTree>
    <p:extLst>
      <p:ext uri="{BB962C8B-B14F-4D97-AF65-F5344CB8AC3E}">
        <p14:creationId xmlns:p14="http://schemas.microsoft.com/office/powerpoint/2010/main" val="103369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7D33E-174C-44C2-9ED3-63EA5C1519D6}"/>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dirty="0"/>
            </a:br>
            <a:r>
              <a:rPr lang="zh-CN" altLang="en-US" dirty="0"/>
              <a:t>啄序假说：金融合约的推导</a:t>
            </a:r>
          </a:p>
        </p:txBody>
      </p:sp>
      <p:sp>
        <p:nvSpPr>
          <p:cNvPr id="3" name="内容占位符 2">
            <a:extLst>
              <a:ext uri="{FF2B5EF4-FFF2-40B4-BE49-F238E27FC236}">
                <a16:creationId xmlns:a16="http://schemas.microsoft.com/office/drawing/2014/main" id="{ACCA4E2C-E5B9-40F1-B840-17CF632707F8}"/>
              </a:ext>
            </a:extLst>
          </p:cNvPr>
          <p:cNvSpPr>
            <a:spLocks noGrp="1"/>
          </p:cNvSpPr>
          <p:nvPr>
            <p:ph idx="1"/>
          </p:nvPr>
        </p:nvSpPr>
        <p:spPr/>
        <p:txBody>
          <a:bodyPr/>
          <a:lstStyle/>
          <a:p>
            <a:r>
              <a:rPr lang="en-US" altLang="zh-CN" dirty="0"/>
              <a:t>{</a:t>
            </a:r>
            <a:r>
              <a:rPr lang="en-US" altLang="zh-CN" i="1" dirty="0" err="1"/>
              <a:t>R</a:t>
            </a:r>
            <a:r>
              <a:rPr lang="en-US" altLang="zh-CN" i="1" baseline="-25000" dirty="0" err="1"/>
              <a:t>f</a:t>
            </a:r>
            <a:r>
              <a:rPr lang="en-US" altLang="zh-CN" i="1" baseline="30000" dirty="0" err="1"/>
              <a:t>S</a:t>
            </a:r>
            <a:r>
              <a:rPr lang="en-US" altLang="zh-CN" i="1" dirty="0"/>
              <a:t>, </a:t>
            </a:r>
            <a:r>
              <a:rPr lang="en-US" altLang="zh-CN" i="1" dirty="0" err="1"/>
              <a:t>R</a:t>
            </a:r>
            <a:r>
              <a:rPr lang="en-US" altLang="zh-CN" i="1" baseline="-25000" dirty="0" err="1"/>
              <a:t>f</a:t>
            </a:r>
            <a:r>
              <a:rPr lang="en-US" altLang="zh-CN" i="1" baseline="30000" dirty="0" err="1"/>
              <a:t>F</a:t>
            </a:r>
            <a:r>
              <a:rPr lang="en-US" altLang="zh-CN" dirty="0"/>
              <a:t>}</a:t>
            </a:r>
            <a:r>
              <a:rPr lang="zh-CN" altLang="zh-CN" dirty="0"/>
              <a:t>为融资合约中规定的，在项目成功及失败两种情况下企业所获的收益</a:t>
            </a:r>
            <a:endParaRPr lang="en-US" altLang="zh-CN" dirty="0"/>
          </a:p>
          <a:p>
            <a:pPr lvl="1"/>
            <a:r>
              <a:rPr lang="en-US" altLang="zh-CN" i="1" dirty="0" err="1"/>
              <a:t>R</a:t>
            </a:r>
            <a:r>
              <a:rPr lang="en-US" altLang="zh-CN" i="1" baseline="-25000" dirty="0" err="1"/>
              <a:t>f</a:t>
            </a:r>
            <a:r>
              <a:rPr lang="en-US" altLang="zh-CN" i="1" baseline="30000" dirty="0" err="1"/>
              <a:t>S</a:t>
            </a:r>
            <a:r>
              <a:rPr lang="zh-CN" altLang="zh-CN" dirty="0"/>
              <a:t>与</a:t>
            </a:r>
            <a:r>
              <a:rPr lang="en-US" altLang="zh-CN" i="1" dirty="0" err="1"/>
              <a:t>R</a:t>
            </a:r>
            <a:r>
              <a:rPr lang="en-US" altLang="zh-CN" i="1" baseline="-25000" dirty="0" err="1"/>
              <a:t>f</a:t>
            </a:r>
            <a:r>
              <a:rPr lang="en-US" altLang="zh-CN" i="1" baseline="30000" dirty="0" err="1"/>
              <a:t>F</a:t>
            </a:r>
            <a:r>
              <a:rPr lang="zh-CN" altLang="zh-CN" dirty="0"/>
              <a:t>均为非负，以体现企业的“有限责任”属性</a:t>
            </a:r>
            <a:endParaRPr lang="en-US" altLang="zh-CN" dirty="0"/>
          </a:p>
          <a:p>
            <a:r>
              <a:rPr lang="zh-CN" altLang="en-US" dirty="0"/>
              <a:t>金融契约的优化问题</a:t>
            </a:r>
            <a:endParaRPr lang="en-US" altLang="zh-CN" dirty="0"/>
          </a:p>
          <a:p>
            <a:pPr lvl="1"/>
            <a:r>
              <a:rPr lang="zh-CN" altLang="en-US" dirty="0"/>
              <a:t>因为坏企业总是想伪装成好企业，所以好企业设定契约条款（</a:t>
            </a:r>
            <a:r>
              <a:rPr lang="en-US" altLang="zh-CN" i="1" dirty="0"/>
              <a:t> </a:t>
            </a:r>
            <a:r>
              <a:rPr lang="en-US" altLang="zh-CN" i="1" dirty="0" err="1"/>
              <a:t>R</a:t>
            </a:r>
            <a:r>
              <a:rPr lang="en-US" altLang="zh-CN" i="1" baseline="-25000" dirty="0" err="1"/>
              <a:t>f</a:t>
            </a:r>
            <a:r>
              <a:rPr lang="en-US" altLang="zh-CN" i="1" baseline="30000" dirty="0" err="1"/>
              <a:t>S</a:t>
            </a:r>
            <a:r>
              <a:rPr lang="zh-CN" altLang="zh-CN" dirty="0"/>
              <a:t>与</a:t>
            </a:r>
            <a:r>
              <a:rPr lang="en-US" altLang="zh-CN" i="1" dirty="0" err="1"/>
              <a:t>R</a:t>
            </a:r>
            <a:r>
              <a:rPr lang="en-US" altLang="zh-CN" i="1" baseline="-25000" dirty="0" err="1"/>
              <a:t>f</a:t>
            </a:r>
            <a:r>
              <a:rPr lang="en-US" altLang="zh-CN" i="1" baseline="30000" dirty="0" err="1"/>
              <a:t>F</a:t>
            </a:r>
            <a:r>
              <a:rPr lang="en-US" altLang="zh-CN" i="1" baseline="30000" dirty="0"/>
              <a:t> </a:t>
            </a:r>
            <a:r>
              <a:rPr lang="zh-CN" altLang="en-US" dirty="0"/>
              <a:t>）</a:t>
            </a:r>
            <a:endParaRPr lang="en-US" altLang="zh-CN" dirty="0"/>
          </a:p>
          <a:p>
            <a:pPr lvl="1"/>
            <a:r>
              <a:rPr lang="zh-CN" altLang="zh-CN" dirty="0"/>
              <a:t>好企业会选择</a:t>
            </a:r>
            <a:r>
              <a:rPr lang="en-US" altLang="zh-CN" i="1" dirty="0" err="1"/>
              <a:t>R</a:t>
            </a:r>
            <a:r>
              <a:rPr lang="en-US" altLang="zh-CN" i="1" baseline="-25000" dirty="0" err="1"/>
              <a:t>f</a:t>
            </a:r>
            <a:r>
              <a:rPr lang="en-US" altLang="zh-CN" i="1" baseline="30000" dirty="0" err="1"/>
              <a:t>S</a:t>
            </a:r>
            <a:r>
              <a:rPr lang="zh-CN" altLang="zh-CN" dirty="0"/>
              <a:t>与</a:t>
            </a:r>
            <a:r>
              <a:rPr lang="en-US" altLang="zh-CN" i="1" dirty="0" err="1"/>
              <a:t>R</a:t>
            </a:r>
            <a:r>
              <a:rPr lang="en-US" altLang="zh-CN" i="1" baseline="-25000" dirty="0" err="1"/>
              <a:t>f</a:t>
            </a:r>
            <a:r>
              <a:rPr lang="en-US" altLang="zh-CN" i="1" baseline="30000" dirty="0" err="1"/>
              <a:t>F</a:t>
            </a:r>
            <a:r>
              <a:rPr lang="zh-CN" altLang="zh-CN" dirty="0"/>
              <a:t>，使得在满足投资者</a:t>
            </a:r>
            <a:r>
              <a:rPr lang="en-US" altLang="zh-CN" dirty="0"/>
              <a:t>0</a:t>
            </a:r>
            <a:r>
              <a:rPr lang="zh-CN" altLang="zh-CN" dirty="0"/>
              <a:t>利润条件的前提下，企业自身所得的期望收益尽可能的高</a:t>
            </a:r>
            <a:endParaRPr lang="en-US" altLang="zh-CN" dirty="0"/>
          </a:p>
          <a:p>
            <a:endParaRPr lang="en-US" altLang="zh-CN" dirty="0"/>
          </a:p>
          <a:p>
            <a:pPr lvl="1"/>
            <a:endParaRPr lang="en-US" altLang="zh-CN" dirty="0"/>
          </a:p>
          <a:p>
            <a:r>
              <a:rPr lang="zh-CN" altLang="en-US" dirty="0"/>
              <a:t>约束条件化为</a:t>
            </a:r>
          </a:p>
        </p:txBody>
      </p:sp>
      <p:sp>
        <p:nvSpPr>
          <p:cNvPr id="4" name="灯片编号占位符 3">
            <a:extLst>
              <a:ext uri="{FF2B5EF4-FFF2-40B4-BE49-F238E27FC236}">
                <a16:creationId xmlns:a16="http://schemas.microsoft.com/office/drawing/2014/main" id="{044CE3D0-94FF-4AB3-9FAD-70C557C77B9F}"/>
              </a:ext>
            </a:extLst>
          </p:cNvPr>
          <p:cNvSpPr>
            <a:spLocks noGrp="1"/>
          </p:cNvSpPr>
          <p:nvPr>
            <p:ph type="sldNum" sz="quarter" idx="12"/>
          </p:nvPr>
        </p:nvSpPr>
        <p:spPr/>
        <p:txBody>
          <a:bodyPr/>
          <a:lstStyle/>
          <a:p>
            <a:pPr>
              <a:defRPr/>
            </a:pPr>
            <a:fld id="{DF4C29A2-310B-4614-9E82-82EDFD340A49}" type="slidenum">
              <a:rPr lang="zh-CN" altLang="en-US" smtClean="0"/>
              <a:pPr>
                <a:defRPr/>
              </a:pPr>
              <a:t>13</a:t>
            </a:fld>
            <a:endParaRPr lang="zh-CN" altLang="en-US"/>
          </a:p>
        </p:txBody>
      </p:sp>
      <p:pic>
        <p:nvPicPr>
          <p:cNvPr id="6" name="图片 5">
            <a:extLst>
              <a:ext uri="{FF2B5EF4-FFF2-40B4-BE49-F238E27FC236}">
                <a16:creationId xmlns:a16="http://schemas.microsoft.com/office/drawing/2014/main" id="{52418351-9E40-4C30-8EC8-E8747BC00FD0}"/>
              </a:ext>
            </a:extLst>
          </p:cNvPr>
          <p:cNvPicPr>
            <a:picLocks noChangeAspect="1"/>
          </p:cNvPicPr>
          <p:nvPr/>
        </p:nvPicPr>
        <p:blipFill>
          <a:blip r:embed="rId2"/>
          <a:stretch>
            <a:fillRect/>
          </a:stretch>
        </p:blipFill>
        <p:spPr>
          <a:xfrm>
            <a:off x="2570291" y="3593141"/>
            <a:ext cx="4003419" cy="915979"/>
          </a:xfrm>
          <a:prstGeom prst="rect">
            <a:avLst/>
          </a:prstGeom>
        </p:spPr>
      </p:pic>
      <p:pic>
        <p:nvPicPr>
          <p:cNvPr id="9" name="图片 8">
            <a:extLst>
              <a:ext uri="{FF2B5EF4-FFF2-40B4-BE49-F238E27FC236}">
                <a16:creationId xmlns:a16="http://schemas.microsoft.com/office/drawing/2014/main" id="{BBDA18D2-0431-493D-B0AB-2AFE1804416A}"/>
              </a:ext>
            </a:extLst>
          </p:cNvPr>
          <p:cNvPicPr>
            <a:picLocks noChangeAspect="1"/>
          </p:cNvPicPr>
          <p:nvPr/>
        </p:nvPicPr>
        <p:blipFill>
          <a:blip r:embed="rId3"/>
          <a:stretch>
            <a:fillRect/>
          </a:stretch>
        </p:blipFill>
        <p:spPr>
          <a:xfrm>
            <a:off x="1388209" y="4943475"/>
            <a:ext cx="7216239" cy="645765"/>
          </a:xfrm>
          <a:prstGeom prst="rect">
            <a:avLst/>
          </a:prstGeom>
        </p:spPr>
      </p:pic>
    </p:spTree>
    <p:extLst>
      <p:ext uri="{BB962C8B-B14F-4D97-AF65-F5344CB8AC3E}">
        <p14:creationId xmlns:p14="http://schemas.microsoft.com/office/powerpoint/2010/main" val="27436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A9E1D-11B2-40D9-8F24-9160355F03DC}"/>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dirty="0"/>
            </a:br>
            <a:r>
              <a:rPr lang="zh-CN" altLang="en-US" dirty="0"/>
              <a:t>啄序假说：金融合约的推导（续）</a:t>
            </a:r>
          </a:p>
        </p:txBody>
      </p:sp>
      <p:sp>
        <p:nvSpPr>
          <p:cNvPr id="3" name="内容占位符 2">
            <a:extLst>
              <a:ext uri="{FF2B5EF4-FFF2-40B4-BE49-F238E27FC236}">
                <a16:creationId xmlns:a16="http://schemas.microsoft.com/office/drawing/2014/main" id="{78753AB9-C2C1-4402-B0C2-75062AE55067}"/>
              </a:ext>
            </a:extLst>
          </p:cNvPr>
          <p:cNvSpPr>
            <a:spLocks noGrp="1"/>
          </p:cNvSpPr>
          <p:nvPr>
            <p:ph idx="1"/>
          </p:nvPr>
        </p:nvSpPr>
        <p:spPr/>
        <p:txBody>
          <a:bodyPr/>
          <a:lstStyle/>
          <a:p>
            <a:r>
              <a:rPr lang="zh-CN" altLang="en-US" dirty="0"/>
              <a:t>企业的收益</a:t>
            </a:r>
            <a:endParaRPr lang="en-US" altLang="zh-CN" dirty="0"/>
          </a:p>
          <a:p>
            <a:pPr lvl="1"/>
            <a:r>
              <a:rPr lang="zh-CN" altLang="zh-CN" dirty="0"/>
              <a:t>逆向选择的折扣是</a:t>
            </a:r>
            <a:r>
              <a:rPr lang="en-US" altLang="zh-CN" i="1" dirty="0" err="1"/>
              <a:t>R</a:t>
            </a:r>
            <a:r>
              <a:rPr lang="en-US" altLang="zh-CN" i="1" baseline="-25000" dirty="0" err="1"/>
              <a:t>f</a:t>
            </a:r>
            <a:r>
              <a:rPr lang="en-US" altLang="zh-CN" i="1" baseline="30000" dirty="0" err="1"/>
              <a:t>S</a:t>
            </a:r>
            <a:r>
              <a:rPr lang="zh-CN" altLang="zh-CN" dirty="0"/>
              <a:t>的减函数，</a:t>
            </a:r>
            <a:r>
              <a:rPr lang="en-US" altLang="zh-CN" i="1" dirty="0" err="1"/>
              <a:t>R</a:t>
            </a:r>
            <a:r>
              <a:rPr lang="en-US" altLang="zh-CN" i="1" baseline="-25000" dirty="0" err="1"/>
              <a:t>f</a:t>
            </a:r>
            <a:r>
              <a:rPr lang="en-US" altLang="zh-CN" i="1" baseline="30000" dirty="0" err="1"/>
              <a:t>F</a:t>
            </a:r>
            <a:r>
              <a:rPr lang="zh-CN" altLang="zh-CN" dirty="0"/>
              <a:t>的增函数</a:t>
            </a:r>
            <a:r>
              <a:rPr lang="zh-CN" altLang="en-US" dirty="0"/>
              <a:t>，好企业会选择的最优契约一定是</a:t>
            </a:r>
            <a:r>
              <a:rPr lang="en-US" altLang="zh-CN" i="1" dirty="0" err="1"/>
              <a:t>R</a:t>
            </a:r>
            <a:r>
              <a:rPr lang="en-US" altLang="zh-CN" i="1" baseline="-25000" dirty="0" err="1"/>
              <a:t>f</a:t>
            </a:r>
            <a:r>
              <a:rPr lang="en-US" altLang="zh-CN" i="1" baseline="30000" dirty="0" err="1"/>
              <a:t>F</a:t>
            </a:r>
            <a:r>
              <a:rPr lang="en-US" altLang="zh-CN" dirty="0"/>
              <a:t>=0</a:t>
            </a:r>
          </a:p>
          <a:p>
            <a:pPr lvl="1"/>
            <a:r>
              <a:rPr lang="zh-CN" altLang="zh-CN" dirty="0"/>
              <a:t>项目成功时的企业收益则由投资者</a:t>
            </a:r>
            <a:r>
              <a:rPr lang="en-US" altLang="zh-CN" dirty="0"/>
              <a:t>0</a:t>
            </a:r>
            <a:r>
              <a:rPr lang="zh-CN" altLang="zh-CN" dirty="0"/>
              <a:t>利润条件决定</a:t>
            </a:r>
            <a:endParaRPr lang="en-US" altLang="zh-CN" dirty="0"/>
          </a:p>
          <a:p>
            <a:pPr lvl="1"/>
            <a:endParaRPr lang="en-US" altLang="zh-CN" dirty="0"/>
          </a:p>
          <a:p>
            <a:r>
              <a:rPr lang="zh-CN" altLang="en-US" dirty="0"/>
              <a:t>投资者的回报</a:t>
            </a:r>
            <a:endParaRPr lang="en-US" altLang="zh-CN" dirty="0"/>
          </a:p>
          <a:p>
            <a:pPr lvl="1"/>
            <a:r>
              <a:rPr lang="zh-CN" altLang="en-US" dirty="0"/>
              <a:t>项目失败时，投资者获得</a:t>
            </a:r>
            <a:r>
              <a:rPr lang="en-US" altLang="zh-CN" i="1" dirty="0"/>
              <a:t>R</a:t>
            </a:r>
            <a:r>
              <a:rPr lang="en-US" altLang="zh-CN" i="1" baseline="30000" dirty="0"/>
              <a:t>F</a:t>
            </a:r>
          </a:p>
          <a:p>
            <a:pPr lvl="1"/>
            <a:r>
              <a:rPr lang="zh-CN" altLang="zh-CN" dirty="0"/>
              <a:t>项目成功时</a:t>
            </a:r>
            <a:r>
              <a:rPr lang="zh-CN" altLang="en-US" dirty="0"/>
              <a:t>，投资者获得</a:t>
            </a:r>
            <a:endParaRPr lang="en-US" altLang="zh-CN" dirty="0"/>
          </a:p>
          <a:p>
            <a:pPr lvl="1"/>
            <a:endParaRPr lang="en-US" altLang="zh-CN" dirty="0"/>
          </a:p>
          <a:p>
            <a:pPr lvl="1"/>
            <a:endParaRPr lang="en-US" altLang="zh-CN" dirty="0"/>
          </a:p>
          <a:p>
            <a:r>
              <a:rPr lang="zh-CN" altLang="en-US" dirty="0"/>
              <a:t>最优契约中投资者的回报</a:t>
            </a:r>
            <a:endParaRPr lang="en-US" altLang="zh-CN" dirty="0"/>
          </a:p>
          <a:p>
            <a:pPr lvl="1"/>
            <a:r>
              <a:rPr lang="zh-CN" altLang="zh-CN" dirty="0"/>
              <a:t>无风险的债券</a:t>
            </a:r>
            <a:r>
              <a:rPr lang="zh-CN" altLang="en-US" dirty="0"/>
              <a:t>：</a:t>
            </a:r>
            <a:r>
              <a:rPr lang="en-US" altLang="zh-CN" i="1" dirty="0"/>
              <a:t>R</a:t>
            </a:r>
            <a:r>
              <a:rPr lang="en-US" altLang="zh-CN" i="1" baseline="30000" dirty="0"/>
              <a:t>F</a:t>
            </a:r>
            <a:r>
              <a:rPr lang="en-US" altLang="zh-CN" dirty="0"/>
              <a:t>——</a:t>
            </a:r>
            <a:r>
              <a:rPr lang="zh-CN" altLang="zh-CN" dirty="0"/>
              <a:t>无论项目成功还是失败都能得到</a:t>
            </a:r>
            <a:r>
              <a:rPr lang="zh-CN" altLang="en-US" dirty="0"/>
              <a:t>（数量固定）</a:t>
            </a:r>
            <a:endParaRPr lang="en-US" altLang="zh-CN" dirty="0"/>
          </a:p>
          <a:p>
            <a:pPr lvl="1"/>
            <a:r>
              <a:rPr lang="zh-CN" altLang="en-US" dirty="0"/>
              <a:t>股票：</a:t>
            </a:r>
            <a:r>
              <a:rPr lang="en-US" altLang="zh-CN" i="1" dirty="0"/>
              <a:t> (I-R</a:t>
            </a:r>
            <a:r>
              <a:rPr lang="en-US" altLang="zh-CN" i="1" baseline="30000" dirty="0"/>
              <a:t>F</a:t>
            </a:r>
            <a:r>
              <a:rPr lang="en-US" altLang="zh-CN" i="1" dirty="0"/>
              <a:t>)/m</a:t>
            </a:r>
            <a:r>
              <a:rPr lang="en-US" altLang="zh-CN" dirty="0"/>
              <a:t>——</a:t>
            </a:r>
            <a:r>
              <a:rPr lang="zh-CN" altLang="zh-CN" dirty="0"/>
              <a:t>只有在项目成功时才会有</a:t>
            </a:r>
            <a:r>
              <a:rPr lang="zh-CN" altLang="en-US" dirty="0"/>
              <a:t>（投资规模越大、数量越大）</a:t>
            </a:r>
            <a:endParaRPr lang="en-US" altLang="zh-CN" dirty="0"/>
          </a:p>
          <a:p>
            <a:r>
              <a:rPr lang="zh-CN" altLang="en-US" dirty="0"/>
              <a:t>企业在融资时会先发行无风险债券，不足部分再用股票弥补</a:t>
            </a:r>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D7488044-4492-4E30-A1BC-B8CC1600309F}"/>
              </a:ext>
            </a:extLst>
          </p:cNvPr>
          <p:cNvSpPr>
            <a:spLocks noGrp="1"/>
          </p:cNvSpPr>
          <p:nvPr>
            <p:ph type="sldNum" sz="quarter" idx="12"/>
          </p:nvPr>
        </p:nvSpPr>
        <p:spPr/>
        <p:txBody>
          <a:bodyPr/>
          <a:lstStyle/>
          <a:p>
            <a:pPr>
              <a:defRPr/>
            </a:pPr>
            <a:fld id="{DF4C29A2-310B-4614-9E82-82EDFD340A49}" type="slidenum">
              <a:rPr lang="zh-CN" altLang="en-US" smtClean="0"/>
              <a:pPr>
                <a:defRPr/>
              </a:pPr>
              <a:t>14</a:t>
            </a:fld>
            <a:endParaRPr lang="zh-CN" altLang="en-US"/>
          </a:p>
        </p:txBody>
      </p:sp>
      <p:pic>
        <p:nvPicPr>
          <p:cNvPr id="6" name="图片 5">
            <a:extLst>
              <a:ext uri="{FF2B5EF4-FFF2-40B4-BE49-F238E27FC236}">
                <a16:creationId xmlns:a16="http://schemas.microsoft.com/office/drawing/2014/main" id="{A33296D9-B295-44DF-9065-984D6F99DCB4}"/>
              </a:ext>
            </a:extLst>
          </p:cNvPr>
          <p:cNvPicPr>
            <a:picLocks noChangeAspect="1"/>
          </p:cNvPicPr>
          <p:nvPr/>
        </p:nvPicPr>
        <p:blipFill>
          <a:blip r:embed="rId2"/>
          <a:stretch>
            <a:fillRect/>
          </a:stretch>
        </p:blipFill>
        <p:spPr>
          <a:xfrm>
            <a:off x="3292143" y="2636912"/>
            <a:ext cx="2559714" cy="373261"/>
          </a:xfrm>
          <a:prstGeom prst="rect">
            <a:avLst/>
          </a:prstGeom>
        </p:spPr>
      </p:pic>
      <p:pic>
        <p:nvPicPr>
          <p:cNvPr id="8" name="图片 7">
            <a:extLst>
              <a:ext uri="{FF2B5EF4-FFF2-40B4-BE49-F238E27FC236}">
                <a16:creationId xmlns:a16="http://schemas.microsoft.com/office/drawing/2014/main" id="{E4362E2F-48DE-41F2-AC44-DEB5EA6B3266}"/>
              </a:ext>
            </a:extLst>
          </p:cNvPr>
          <p:cNvPicPr>
            <a:picLocks noChangeAspect="1"/>
          </p:cNvPicPr>
          <p:nvPr/>
        </p:nvPicPr>
        <p:blipFill>
          <a:blip r:embed="rId3"/>
          <a:stretch>
            <a:fillRect/>
          </a:stretch>
        </p:blipFill>
        <p:spPr>
          <a:xfrm>
            <a:off x="3256624" y="3933056"/>
            <a:ext cx="2630753" cy="629736"/>
          </a:xfrm>
          <a:prstGeom prst="rect">
            <a:avLst/>
          </a:prstGeom>
        </p:spPr>
      </p:pic>
    </p:spTree>
    <p:extLst>
      <p:ext uri="{BB962C8B-B14F-4D97-AF65-F5344CB8AC3E}">
        <p14:creationId xmlns:p14="http://schemas.microsoft.com/office/powerpoint/2010/main" val="109077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B0D35-B8CB-433C-8FEA-4537EDD06E00}"/>
              </a:ext>
            </a:extLst>
          </p:cNvPr>
          <p:cNvSpPr>
            <a:spLocks noGrp="1"/>
          </p:cNvSpPr>
          <p:nvPr>
            <p:ph type="title"/>
          </p:nvPr>
        </p:nvSpPr>
        <p:spPr/>
        <p:txBody>
          <a:bodyPr/>
          <a:lstStyle/>
          <a:p>
            <a:r>
              <a:rPr lang="en-US" altLang="zh-CN" sz="2000" dirty="0"/>
              <a:t>21.5 </a:t>
            </a:r>
            <a:r>
              <a:rPr lang="zh-CN" altLang="en-US" sz="2000" dirty="0"/>
              <a:t>分离均衡与增发股票带来的股价下跌</a:t>
            </a:r>
            <a:br>
              <a:rPr lang="en-US" altLang="zh-CN" dirty="0"/>
            </a:br>
            <a:r>
              <a:rPr lang="zh-CN" altLang="en-US" dirty="0"/>
              <a:t>模型设定</a:t>
            </a:r>
          </a:p>
        </p:txBody>
      </p:sp>
      <p:sp>
        <p:nvSpPr>
          <p:cNvPr id="3" name="内容占位符 2">
            <a:extLst>
              <a:ext uri="{FF2B5EF4-FFF2-40B4-BE49-F238E27FC236}">
                <a16:creationId xmlns:a16="http://schemas.microsoft.com/office/drawing/2014/main" id="{0C94FF4E-AD3E-4F68-AD84-06D12960872E}"/>
              </a:ext>
            </a:extLst>
          </p:cNvPr>
          <p:cNvSpPr>
            <a:spLocks noGrp="1"/>
          </p:cNvSpPr>
          <p:nvPr>
            <p:ph idx="1"/>
          </p:nvPr>
        </p:nvSpPr>
        <p:spPr>
          <a:xfrm>
            <a:off x="928662" y="1268760"/>
            <a:ext cx="7786687" cy="4714875"/>
          </a:xfrm>
        </p:spPr>
        <p:txBody>
          <a:bodyPr/>
          <a:lstStyle/>
          <a:p>
            <a:r>
              <a:rPr lang="zh-CN" altLang="en-US" dirty="0"/>
              <a:t>均衡类型</a:t>
            </a:r>
            <a:endParaRPr lang="en-US" altLang="zh-CN" dirty="0"/>
          </a:p>
          <a:p>
            <a:pPr lvl="1"/>
            <a:r>
              <a:rPr lang="zh-CN" altLang="it-IT" dirty="0"/>
              <a:t>混合均衡（</a:t>
            </a:r>
            <a:r>
              <a:rPr lang="it-IT" altLang="zh-CN" dirty="0"/>
              <a:t>pooling equilibrium</a:t>
            </a:r>
            <a:r>
              <a:rPr lang="zh-CN" altLang="it-IT" dirty="0"/>
              <a:t>）</a:t>
            </a:r>
            <a:r>
              <a:rPr lang="zh-CN" altLang="en-US" dirty="0"/>
              <a:t>：均衡时企业的类型不被揭示给投资者</a:t>
            </a:r>
            <a:endParaRPr lang="en-US" altLang="zh-CN" dirty="0"/>
          </a:p>
          <a:p>
            <a:pPr lvl="1"/>
            <a:r>
              <a:rPr lang="zh-CN" altLang="zh-CN" dirty="0"/>
              <a:t>分离均衡（</a:t>
            </a:r>
            <a:r>
              <a:rPr lang="en-US" altLang="zh-CN" dirty="0"/>
              <a:t>separating equilibrium</a:t>
            </a:r>
            <a:r>
              <a:rPr lang="zh-CN" altLang="zh-CN" dirty="0"/>
              <a:t>）</a:t>
            </a:r>
            <a:r>
              <a:rPr lang="zh-CN" altLang="en-US" dirty="0"/>
              <a:t>：均衡时企业类型被企业自己的行为揭示出来，让投资者知晓</a:t>
            </a:r>
            <a:r>
              <a:rPr lang="en-US" altLang="zh-CN" dirty="0"/>
              <a:t>——</a:t>
            </a:r>
            <a:r>
              <a:rPr lang="zh-CN" altLang="en-US" dirty="0"/>
              <a:t>企业揭示自己类型的回报一定大于不揭示自己类型时的回报</a:t>
            </a:r>
            <a:endParaRPr lang="en-US" altLang="zh-CN" dirty="0"/>
          </a:p>
          <a:p>
            <a:r>
              <a:rPr lang="zh-CN" altLang="en-US" dirty="0"/>
              <a:t>模型设定</a:t>
            </a:r>
            <a:endParaRPr lang="en-US" altLang="zh-CN" dirty="0"/>
          </a:p>
          <a:p>
            <a:pPr lvl="1"/>
            <a:r>
              <a:rPr lang="zh-CN" altLang="zh-CN" dirty="0"/>
              <a:t>好企业和坏企业</a:t>
            </a:r>
            <a:r>
              <a:rPr lang="zh-CN" altLang="en-US" dirty="0"/>
              <a:t>的</a:t>
            </a:r>
            <a:r>
              <a:rPr lang="zh-CN" altLang="zh-CN" dirty="0"/>
              <a:t>占比仍然为</a:t>
            </a:r>
            <a:r>
              <a:rPr lang="en-US" altLang="zh-CN" i="1" dirty="0"/>
              <a:t>α</a:t>
            </a:r>
            <a:r>
              <a:rPr lang="zh-CN" altLang="zh-CN" dirty="0"/>
              <a:t>与</a:t>
            </a:r>
            <a:r>
              <a:rPr lang="en-US" altLang="zh-CN" dirty="0"/>
              <a:t>1</a:t>
            </a:r>
            <a:r>
              <a:rPr lang="en-US" altLang="zh-CN" i="1" dirty="0"/>
              <a:t>-α</a:t>
            </a:r>
            <a:endParaRPr lang="en-US" altLang="zh-CN" dirty="0"/>
          </a:p>
          <a:p>
            <a:pPr lvl="1"/>
            <a:r>
              <a:rPr lang="zh-CN" altLang="zh-CN" dirty="0"/>
              <a:t>两类企业都已经有了初始投资</a:t>
            </a:r>
            <a:r>
              <a:rPr lang="zh-CN" altLang="en-US" dirty="0"/>
              <a:t>：</a:t>
            </a:r>
            <a:r>
              <a:rPr lang="zh-CN" altLang="zh-CN" dirty="0"/>
              <a:t>好企业和坏企业分别有</a:t>
            </a:r>
            <a:r>
              <a:rPr lang="en-US" altLang="zh-CN" i="1" dirty="0"/>
              <a:t>p</a:t>
            </a:r>
            <a:r>
              <a:rPr lang="zh-CN" altLang="zh-CN" dirty="0"/>
              <a:t>和</a:t>
            </a:r>
            <a:r>
              <a:rPr lang="en-US" altLang="zh-CN" i="1" dirty="0"/>
              <a:t>q</a:t>
            </a:r>
            <a:r>
              <a:rPr lang="zh-CN" altLang="zh-CN" dirty="0"/>
              <a:t>的概率成功，获得数量为</a:t>
            </a:r>
            <a:r>
              <a:rPr lang="en-US" altLang="zh-CN" i="1" dirty="0"/>
              <a:t>R</a:t>
            </a:r>
            <a:r>
              <a:rPr lang="zh-CN" altLang="zh-CN" dirty="0"/>
              <a:t>的总回报</a:t>
            </a:r>
            <a:r>
              <a:rPr lang="zh-CN" altLang="en-US" dirty="0"/>
              <a:t>；</a:t>
            </a:r>
            <a:r>
              <a:rPr lang="zh-CN" altLang="zh-CN" dirty="0"/>
              <a:t>如果失败，回报为</a:t>
            </a:r>
            <a:r>
              <a:rPr lang="en-US" altLang="zh-CN" dirty="0"/>
              <a:t>0</a:t>
            </a:r>
          </a:p>
          <a:p>
            <a:pPr lvl="1"/>
            <a:r>
              <a:rPr lang="zh-CN" altLang="zh-CN" dirty="0"/>
              <a:t>深化投资（</a:t>
            </a:r>
            <a:r>
              <a:rPr lang="en-US" altLang="zh-CN" dirty="0"/>
              <a:t>investment deepening</a:t>
            </a:r>
            <a:r>
              <a:rPr lang="zh-CN" altLang="zh-CN" dirty="0"/>
              <a:t>）</a:t>
            </a:r>
            <a:r>
              <a:rPr lang="zh-CN" altLang="en-US" dirty="0"/>
              <a:t>：</a:t>
            </a:r>
            <a:r>
              <a:rPr lang="zh-CN" altLang="zh-CN" dirty="0"/>
              <a:t>两类企业都可以通过再投资</a:t>
            </a:r>
            <a:r>
              <a:rPr lang="en-US" altLang="zh-CN" i="1" dirty="0"/>
              <a:t>I</a:t>
            </a:r>
            <a:r>
              <a:rPr lang="zh-CN" altLang="zh-CN" dirty="0"/>
              <a:t>来将自己的成功概率提升</a:t>
            </a:r>
            <a:r>
              <a:rPr lang="en-US" altLang="zh-CN" i="1" dirty="0"/>
              <a:t>τ</a:t>
            </a:r>
            <a:r>
              <a:rPr lang="zh-CN" altLang="zh-CN" dirty="0"/>
              <a:t>的幅度</a:t>
            </a:r>
            <a:r>
              <a:rPr lang="en-US" altLang="zh-CN" dirty="0"/>
              <a:t>——</a:t>
            </a:r>
            <a:r>
              <a:rPr lang="zh-CN" altLang="en-US" dirty="0"/>
              <a:t>深化投资回报率高于市场利率（</a:t>
            </a:r>
            <a:r>
              <a:rPr lang="en-US" altLang="zh-CN" i="1" dirty="0"/>
              <a:t> </a:t>
            </a:r>
            <a:r>
              <a:rPr lang="en-US" altLang="zh-CN" i="1" dirty="0" err="1"/>
              <a:t>τR</a:t>
            </a:r>
            <a:r>
              <a:rPr lang="en-US" altLang="zh-CN" i="1" dirty="0"/>
              <a:t>&gt;I</a:t>
            </a:r>
            <a:r>
              <a:rPr lang="zh-CN" altLang="en-US" dirty="0"/>
              <a:t>）</a:t>
            </a:r>
            <a:endParaRPr lang="en-US" altLang="zh-CN" dirty="0"/>
          </a:p>
          <a:p>
            <a:pPr lvl="1"/>
            <a:r>
              <a:rPr lang="zh-CN" altLang="en-US" dirty="0"/>
              <a:t>假设在深化投资前，企业拥有项目所有股份（成功时回报全归企业所有）</a:t>
            </a:r>
            <a:endParaRPr lang="en-US" altLang="zh-CN" dirty="0"/>
          </a:p>
          <a:p>
            <a:pPr lvl="1"/>
            <a:r>
              <a:rPr lang="zh-CN" altLang="en-US" dirty="0"/>
              <a:t>企业只能发行股票来为深化投资融资（因为项目失败回报为</a:t>
            </a:r>
            <a:r>
              <a:rPr lang="en-US" altLang="zh-CN" dirty="0"/>
              <a:t>0</a:t>
            </a:r>
            <a:r>
              <a:rPr lang="zh-CN" altLang="en-US" dirty="0"/>
              <a:t>，所以不能发行债券）</a:t>
            </a:r>
            <a:endParaRPr lang="en-US" altLang="zh-CN" dirty="0"/>
          </a:p>
          <a:p>
            <a:pPr lvl="1"/>
            <a:r>
              <a:rPr lang="zh-CN" altLang="en-US" dirty="0"/>
              <a:t>为了获得深化投资所需的融资，企业需要从</a:t>
            </a:r>
            <a:r>
              <a:rPr lang="zh-CN" altLang="zh-CN" dirty="0"/>
              <a:t>项目回报</a:t>
            </a:r>
            <a:r>
              <a:rPr lang="en-US" altLang="zh-CN" i="1" dirty="0"/>
              <a:t>R</a:t>
            </a:r>
            <a:r>
              <a:rPr lang="zh-CN" altLang="zh-CN" dirty="0"/>
              <a:t>中拿出</a:t>
            </a:r>
            <a:r>
              <a:rPr lang="en-US" altLang="zh-CN" i="1" dirty="0" err="1"/>
              <a:t>R</a:t>
            </a:r>
            <a:r>
              <a:rPr lang="en-US" altLang="zh-CN" i="1" baseline="-25000" dirty="0" err="1"/>
              <a:t>l</a:t>
            </a:r>
            <a:r>
              <a:rPr lang="zh-CN" altLang="zh-CN" dirty="0"/>
              <a:t>给投资者</a:t>
            </a:r>
            <a:endParaRPr lang="en-US" altLang="zh-CN" dirty="0"/>
          </a:p>
          <a:p>
            <a:pPr lvl="1"/>
            <a:r>
              <a:rPr lang="zh-CN" altLang="zh-CN" dirty="0"/>
              <a:t>关键假设</a:t>
            </a:r>
            <a:r>
              <a:rPr lang="zh-CN" altLang="en-US" dirty="0"/>
              <a:t>：</a:t>
            </a:r>
            <a:r>
              <a:rPr lang="zh-CN" altLang="zh-CN" dirty="0"/>
              <a:t>深化投资的回报无法与原来项目的回报区分开来</a:t>
            </a:r>
            <a:r>
              <a:rPr lang="en-US" altLang="zh-CN" dirty="0"/>
              <a:t>——</a:t>
            </a:r>
            <a:r>
              <a:rPr lang="zh-CN" altLang="zh-CN" dirty="0"/>
              <a:t>企业无法把这个深化投资产生的现金流单拎出来寻求融资</a:t>
            </a:r>
            <a:endParaRPr lang="zh-CN" altLang="en-US" dirty="0"/>
          </a:p>
        </p:txBody>
      </p:sp>
      <p:sp>
        <p:nvSpPr>
          <p:cNvPr id="4" name="灯片编号占位符 3">
            <a:extLst>
              <a:ext uri="{FF2B5EF4-FFF2-40B4-BE49-F238E27FC236}">
                <a16:creationId xmlns:a16="http://schemas.microsoft.com/office/drawing/2014/main" id="{0B975441-BFE7-4638-874E-BB407B9F4E0C}"/>
              </a:ext>
            </a:extLst>
          </p:cNvPr>
          <p:cNvSpPr>
            <a:spLocks noGrp="1"/>
          </p:cNvSpPr>
          <p:nvPr>
            <p:ph type="sldNum" sz="quarter" idx="12"/>
          </p:nvPr>
        </p:nvSpPr>
        <p:spPr/>
        <p:txBody>
          <a:bodyPr/>
          <a:lstStyle/>
          <a:p>
            <a:pPr>
              <a:defRPr/>
            </a:pPr>
            <a:fld id="{DF4C29A2-310B-4614-9E82-82EDFD340A49}" type="slidenum">
              <a:rPr lang="zh-CN" altLang="en-US" smtClean="0"/>
              <a:pPr>
                <a:defRPr/>
              </a:pPr>
              <a:t>15</a:t>
            </a:fld>
            <a:endParaRPr lang="zh-CN" altLang="en-US"/>
          </a:p>
        </p:txBody>
      </p:sp>
    </p:spTree>
    <p:extLst>
      <p:ext uri="{BB962C8B-B14F-4D97-AF65-F5344CB8AC3E}">
        <p14:creationId xmlns:p14="http://schemas.microsoft.com/office/powerpoint/2010/main" val="232041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B0D35-B8CB-433C-8FEA-4537EDD06E00}"/>
              </a:ext>
            </a:extLst>
          </p:cNvPr>
          <p:cNvSpPr>
            <a:spLocks noGrp="1"/>
          </p:cNvSpPr>
          <p:nvPr>
            <p:ph type="title"/>
          </p:nvPr>
        </p:nvSpPr>
        <p:spPr/>
        <p:txBody>
          <a:bodyPr/>
          <a:lstStyle/>
          <a:p>
            <a:r>
              <a:rPr lang="en-US" altLang="zh-CN" sz="2000" dirty="0"/>
              <a:t>21.5 </a:t>
            </a:r>
            <a:r>
              <a:rPr lang="zh-CN" altLang="en-US" sz="2000" dirty="0"/>
              <a:t>分离均衡与增发股票带来的股价下跌</a:t>
            </a:r>
            <a:br>
              <a:rPr lang="en-US" altLang="zh-CN" dirty="0"/>
            </a:br>
            <a:r>
              <a:rPr lang="zh-CN" altLang="en-US" dirty="0"/>
              <a:t>混合均衡</a:t>
            </a:r>
          </a:p>
        </p:txBody>
      </p:sp>
      <p:sp>
        <p:nvSpPr>
          <p:cNvPr id="3" name="内容占位符 2">
            <a:extLst>
              <a:ext uri="{FF2B5EF4-FFF2-40B4-BE49-F238E27FC236}">
                <a16:creationId xmlns:a16="http://schemas.microsoft.com/office/drawing/2014/main" id="{0C94FF4E-AD3E-4F68-AD84-06D12960872E}"/>
              </a:ext>
            </a:extLst>
          </p:cNvPr>
          <p:cNvSpPr>
            <a:spLocks noGrp="1"/>
          </p:cNvSpPr>
          <p:nvPr>
            <p:ph idx="1"/>
          </p:nvPr>
        </p:nvSpPr>
        <p:spPr>
          <a:xfrm>
            <a:off x="928662" y="1268760"/>
            <a:ext cx="7786687" cy="4714875"/>
          </a:xfrm>
        </p:spPr>
        <p:txBody>
          <a:bodyPr/>
          <a:lstStyle/>
          <a:p>
            <a:r>
              <a:rPr lang="zh-CN" altLang="zh-CN" dirty="0"/>
              <a:t>好坏两类企业都在市场上为深化投资寻求融资</a:t>
            </a:r>
            <a:r>
              <a:rPr lang="zh-CN" altLang="en-US" dirty="0"/>
              <a:t>时，投资者</a:t>
            </a:r>
            <a:r>
              <a:rPr lang="en-US" altLang="zh-CN" dirty="0"/>
              <a:t>0</a:t>
            </a:r>
            <a:r>
              <a:rPr lang="zh-CN" altLang="en-US" dirty="0"/>
              <a:t>利润条件为</a:t>
            </a:r>
            <a:endParaRPr lang="en-US" altLang="zh-CN" dirty="0"/>
          </a:p>
          <a:p>
            <a:pPr lvl="1"/>
            <a:endParaRPr lang="en-US" altLang="zh-CN" dirty="0"/>
          </a:p>
          <a:p>
            <a:r>
              <a:rPr lang="zh-CN" altLang="zh-CN" dirty="0"/>
              <a:t>为了让好企业愿意进行深化投资，深化投资之后好企业的收益应该不低于不进行深化投资的情形</a:t>
            </a:r>
            <a:r>
              <a:rPr lang="en-US" altLang="zh-CN" dirty="0"/>
              <a:t>——</a:t>
            </a:r>
            <a:r>
              <a:rPr lang="zh-CN" altLang="en-US" dirty="0"/>
              <a:t>好企业深化投资条件</a:t>
            </a:r>
            <a:endParaRPr lang="en-US" altLang="zh-CN" dirty="0"/>
          </a:p>
          <a:p>
            <a:pPr lvl="1"/>
            <a:endParaRPr lang="en-US" altLang="zh-CN" dirty="0"/>
          </a:p>
          <a:p>
            <a:pPr lvl="1"/>
            <a:r>
              <a:rPr lang="zh-CN" altLang="en-US" dirty="0"/>
              <a:t>将投资者</a:t>
            </a:r>
            <a:r>
              <a:rPr lang="en-US" altLang="zh-CN" dirty="0"/>
              <a:t>0</a:t>
            </a:r>
            <a:r>
              <a:rPr lang="zh-CN" altLang="en-US" dirty="0"/>
              <a:t>利润条件代入可得</a:t>
            </a:r>
            <a:endParaRPr lang="en-US" altLang="zh-CN" dirty="0"/>
          </a:p>
          <a:p>
            <a:pPr lvl="1"/>
            <a:endParaRPr lang="en-US" altLang="zh-CN" dirty="0"/>
          </a:p>
          <a:p>
            <a:pPr lvl="1"/>
            <a:endParaRPr lang="en-US" altLang="zh-CN" dirty="0"/>
          </a:p>
          <a:p>
            <a:pPr lvl="1"/>
            <a:r>
              <a:rPr lang="zh-CN" altLang="zh-CN" dirty="0"/>
              <a:t>当</a:t>
            </a:r>
            <a:r>
              <a:rPr lang="en-US" altLang="zh-CN" i="1" dirty="0"/>
              <a:t>τ</a:t>
            </a:r>
            <a:r>
              <a:rPr lang="zh-CN" altLang="zh-CN" dirty="0"/>
              <a:t>足够大时，上面这个不等式总能成立</a:t>
            </a:r>
            <a:endParaRPr lang="en-US" altLang="zh-CN" dirty="0"/>
          </a:p>
          <a:p>
            <a:r>
              <a:rPr lang="zh-CN" altLang="zh-CN" dirty="0"/>
              <a:t>坏企业愿意进行深化投资的条件是</a:t>
            </a:r>
            <a:endParaRPr lang="en-US" altLang="zh-CN" dirty="0"/>
          </a:p>
          <a:p>
            <a:pPr lvl="1"/>
            <a:endParaRPr lang="en-US" altLang="zh-CN" dirty="0"/>
          </a:p>
          <a:p>
            <a:pPr lvl="1"/>
            <a:r>
              <a:rPr lang="zh-CN" altLang="zh-CN" dirty="0"/>
              <a:t>如果好企业愿意进行深化投资，坏企业也一定愿意</a:t>
            </a:r>
            <a:endParaRPr lang="en-US" altLang="zh-CN" dirty="0"/>
          </a:p>
          <a:p>
            <a:r>
              <a:rPr lang="zh-CN" altLang="en-US" dirty="0"/>
              <a:t>在好企业深化投资条件成立时，两类企业都做再融资，股价不对股票增发事件做反应，股票发行后两类企业的股票总价值都是</a:t>
            </a:r>
          </a:p>
        </p:txBody>
      </p:sp>
      <p:sp>
        <p:nvSpPr>
          <p:cNvPr id="4" name="灯片编号占位符 3">
            <a:extLst>
              <a:ext uri="{FF2B5EF4-FFF2-40B4-BE49-F238E27FC236}">
                <a16:creationId xmlns:a16="http://schemas.microsoft.com/office/drawing/2014/main" id="{0B975441-BFE7-4638-874E-BB407B9F4E0C}"/>
              </a:ext>
            </a:extLst>
          </p:cNvPr>
          <p:cNvSpPr>
            <a:spLocks noGrp="1"/>
          </p:cNvSpPr>
          <p:nvPr>
            <p:ph type="sldNum" sz="quarter" idx="12"/>
          </p:nvPr>
        </p:nvSpPr>
        <p:spPr/>
        <p:txBody>
          <a:bodyPr/>
          <a:lstStyle/>
          <a:p>
            <a:pPr>
              <a:defRPr/>
            </a:pPr>
            <a:fld id="{DF4C29A2-310B-4614-9E82-82EDFD340A49}" type="slidenum">
              <a:rPr lang="zh-CN" altLang="en-US" smtClean="0"/>
              <a:pPr>
                <a:defRPr/>
              </a:pPr>
              <a:t>16</a:t>
            </a:fld>
            <a:endParaRPr lang="zh-CN" altLang="en-US"/>
          </a:p>
        </p:txBody>
      </p:sp>
      <p:pic>
        <p:nvPicPr>
          <p:cNvPr id="5" name="图片 4">
            <a:extLst>
              <a:ext uri="{FF2B5EF4-FFF2-40B4-BE49-F238E27FC236}">
                <a16:creationId xmlns:a16="http://schemas.microsoft.com/office/drawing/2014/main" id="{DAC5779E-CAAA-4125-9F47-C8A6E309CFBD}"/>
              </a:ext>
            </a:extLst>
          </p:cNvPr>
          <p:cNvPicPr>
            <a:picLocks noChangeAspect="1"/>
          </p:cNvPicPr>
          <p:nvPr/>
        </p:nvPicPr>
        <p:blipFill>
          <a:blip r:embed="rId2"/>
          <a:stretch>
            <a:fillRect/>
          </a:stretch>
        </p:blipFill>
        <p:spPr>
          <a:xfrm>
            <a:off x="2134887" y="1673847"/>
            <a:ext cx="4874226" cy="387001"/>
          </a:xfrm>
          <a:prstGeom prst="rect">
            <a:avLst/>
          </a:prstGeom>
        </p:spPr>
      </p:pic>
      <p:pic>
        <p:nvPicPr>
          <p:cNvPr id="7" name="图片 6">
            <a:extLst>
              <a:ext uri="{FF2B5EF4-FFF2-40B4-BE49-F238E27FC236}">
                <a16:creationId xmlns:a16="http://schemas.microsoft.com/office/drawing/2014/main" id="{C245B61F-9CAD-4E81-8F66-0C94BC093AAA}"/>
              </a:ext>
            </a:extLst>
          </p:cNvPr>
          <p:cNvPicPr>
            <a:picLocks noChangeAspect="1"/>
          </p:cNvPicPr>
          <p:nvPr/>
        </p:nvPicPr>
        <p:blipFill>
          <a:blip r:embed="rId3"/>
          <a:stretch>
            <a:fillRect/>
          </a:stretch>
        </p:blipFill>
        <p:spPr>
          <a:xfrm>
            <a:off x="2278111" y="3233296"/>
            <a:ext cx="4587777" cy="602256"/>
          </a:xfrm>
          <a:prstGeom prst="rect">
            <a:avLst/>
          </a:prstGeom>
        </p:spPr>
      </p:pic>
      <p:pic>
        <p:nvPicPr>
          <p:cNvPr id="8" name="图片 7">
            <a:extLst>
              <a:ext uri="{FF2B5EF4-FFF2-40B4-BE49-F238E27FC236}">
                <a16:creationId xmlns:a16="http://schemas.microsoft.com/office/drawing/2014/main" id="{C94BE387-593D-49F0-B771-B33C16594E83}"/>
              </a:ext>
            </a:extLst>
          </p:cNvPr>
          <p:cNvPicPr>
            <a:picLocks noChangeAspect="1"/>
          </p:cNvPicPr>
          <p:nvPr/>
        </p:nvPicPr>
        <p:blipFill>
          <a:blip r:embed="rId4"/>
          <a:stretch>
            <a:fillRect/>
          </a:stretch>
        </p:blipFill>
        <p:spPr>
          <a:xfrm>
            <a:off x="2534771" y="4667393"/>
            <a:ext cx="4074459" cy="345783"/>
          </a:xfrm>
          <a:prstGeom prst="rect">
            <a:avLst/>
          </a:prstGeom>
        </p:spPr>
      </p:pic>
      <p:pic>
        <p:nvPicPr>
          <p:cNvPr id="10" name="图片 9">
            <a:extLst>
              <a:ext uri="{FF2B5EF4-FFF2-40B4-BE49-F238E27FC236}">
                <a16:creationId xmlns:a16="http://schemas.microsoft.com/office/drawing/2014/main" id="{480D49E2-958F-4CAF-B90B-686170C88154}"/>
              </a:ext>
            </a:extLst>
          </p:cNvPr>
          <p:cNvPicPr>
            <a:picLocks noChangeAspect="1"/>
          </p:cNvPicPr>
          <p:nvPr/>
        </p:nvPicPr>
        <p:blipFill>
          <a:blip r:embed="rId5"/>
          <a:stretch>
            <a:fillRect/>
          </a:stretch>
        </p:blipFill>
        <p:spPr>
          <a:xfrm>
            <a:off x="3978476" y="5993307"/>
            <a:ext cx="1187048" cy="316013"/>
          </a:xfrm>
          <a:prstGeom prst="rect">
            <a:avLst/>
          </a:prstGeom>
        </p:spPr>
      </p:pic>
      <p:pic>
        <p:nvPicPr>
          <p:cNvPr id="6" name="图片 5">
            <a:extLst>
              <a:ext uri="{FF2B5EF4-FFF2-40B4-BE49-F238E27FC236}">
                <a16:creationId xmlns:a16="http://schemas.microsoft.com/office/drawing/2014/main" id="{49FE713D-F5B6-489A-B4E7-F04930D49D83}"/>
              </a:ext>
            </a:extLst>
          </p:cNvPr>
          <p:cNvPicPr>
            <a:picLocks noChangeAspect="1"/>
          </p:cNvPicPr>
          <p:nvPr/>
        </p:nvPicPr>
        <p:blipFill>
          <a:blip r:embed="rId6"/>
          <a:stretch>
            <a:fillRect/>
          </a:stretch>
        </p:blipFill>
        <p:spPr>
          <a:xfrm>
            <a:off x="2556541" y="2651169"/>
            <a:ext cx="4030918" cy="345783"/>
          </a:xfrm>
          <a:prstGeom prst="rect">
            <a:avLst/>
          </a:prstGeom>
        </p:spPr>
      </p:pic>
    </p:spTree>
    <p:extLst>
      <p:ext uri="{BB962C8B-B14F-4D97-AF65-F5344CB8AC3E}">
        <p14:creationId xmlns:p14="http://schemas.microsoft.com/office/powerpoint/2010/main" val="420863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B0D35-B8CB-433C-8FEA-4537EDD06E00}"/>
              </a:ext>
            </a:extLst>
          </p:cNvPr>
          <p:cNvSpPr>
            <a:spLocks noGrp="1"/>
          </p:cNvSpPr>
          <p:nvPr>
            <p:ph type="title"/>
          </p:nvPr>
        </p:nvSpPr>
        <p:spPr/>
        <p:txBody>
          <a:bodyPr/>
          <a:lstStyle/>
          <a:p>
            <a:r>
              <a:rPr lang="en-US" altLang="zh-CN" sz="2000" dirty="0"/>
              <a:t>21.5 </a:t>
            </a:r>
            <a:r>
              <a:rPr lang="zh-CN" altLang="en-US" sz="2000" dirty="0"/>
              <a:t>分离均衡与增发股票带来的股价下跌</a:t>
            </a:r>
            <a:br>
              <a:rPr lang="en-US" altLang="zh-CN" dirty="0"/>
            </a:br>
            <a:r>
              <a:rPr lang="zh-CN" altLang="en-US" dirty="0"/>
              <a:t>分离均衡</a:t>
            </a:r>
          </a:p>
        </p:txBody>
      </p:sp>
      <p:sp>
        <p:nvSpPr>
          <p:cNvPr id="3" name="内容占位符 2">
            <a:extLst>
              <a:ext uri="{FF2B5EF4-FFF2-40B4-BE49-F238E27FC236}">
                <a16:creationId xmlns:a16="http://schemas.microsoft.com/office/drawing/2014/main" id="{0C94FF4E-AD3E-4F68-AD84-06D12960872E}"/>
              </a:ext>
            </a:extLst>
          </p:cNvPr>
          <p:cNvSpPr>
            <a:spLocks noGrp="1"/>
          </p:cNvSpPr>
          <p:nvPr>
            <p:ph idx="1"/>
          </p:nvPr>
        </p:nvSpPr>
        <p:spPr>
          <a:xfrm>
            <a:off x="928662" y="1268760"/>
            <a:ext cx="7786687" cy="4714875"/>
          </a:xfrm>
        </p:spPr>
        <p:txBody>
          <a:bodyPr/>
          <a:lstStyle/>
          <a:p>
            <a:r>
              <a:rPr lang="zh-CN" altLang="en-US" dirty="0"/>
              <a:t>好企业深化投资条件不成立时（</a:t>
            </a:r>
            <a:r>
              <a:rPr lang="en-US" altLang="zh-CN" i="1" dirty="0"/>
              <a:t>(</a:t>
            </a:r>
            <a:r>
              <a:rPr lang="en-US" altLang="zh-CN" i="1" dirty="0" err="1"/>
              <a:t>p</a:t>
            </a:r>
            <a:r>
              <a:rPr lang="en-US" altLang="zh-CN" dirty="0" err="1"/>
              <a:t>+</a:t>
            </a:r>
            <a:r>
              <a:rPr lang="en-US" altLang="zh-CN" i="1" dirty="0" err="1"/>
              <a:t>τ</a:t>
            </a:r>
            <a:r>
              <a:rPr lang="en-US" altLang="zh-CN" i="1" dirty="0"/>
              <a:t>)(R-</a:t>
            </a:r>
            <a:r>
              <a:rPr lang="en-US" altLang="zh-CN" i="1" dirty="0" err="1"/>
              <a:t>R</a:t>
            </a:r>
            <a:r>
              <a:rPr lang="en-US" altLang="zh-CN" i="1" baseline="-25000" dirty="0" err="1"/>
              <a:t>l</a:t>
            </a:r>
            <a:r>
              <a:rPr lang="en-US" altLang="zh-CN" i="1" dirty="0"/>
              <a:t>)&lt;</a:t>
            </a:r>
            <a:r>
              <a:rPr lang="en-US" altLang="zh-CN" i="1" dirty="0" err="1"/>
              <a:t>pR</a:t>
            </a:r>
            <a:r>
              <a:rPr lang="zh-CN" altLang="en-US" dirty="0"/>
              <a:t>），只有坏企业可能增发股票</a:t>
            </a:r>
            <a:r>
              <a:rPr lang="en-US" altLang="zh-CN" dirty="0"/>
              <a:t>——</a:t>
            </a:r>
            <a:r>
              <a:rPr lang="zh-CN" altLang="en-US" dirty="0"/>
              <a:t>此时投资者</a:t>
            </a:r>
            <a:r>
              <a:rPr lang="en-US" altLang="zh-CN" dirty="0"/>
              <a:t>0</a:t>
            </a:r>
            <a:r>
              <a:rPr lang="zh-CN" altLang="en-US" dirty="0"/>
              <a:t>利润条件变成</a:t>
            </a:r>
            <a:endParaRPr lang="en-US" altLang="zh-CN" dirty="0"/>
          </a:p>
          <a:p>
            <a:endParaRPr lang="en-US" altLang="zh-CN" dirty="0"/>
          </a:p>
          <a:p>
            <a:r>
              <a:rPr lang="zh-CN" altLang="en-US" dirty="0"/>
              <a:t>股票增发前，</a:t>
            </a:r>
            <a:r>
              <a:rPr lang="zh-CN" altLang="zh-CN" dirty="0"/>
              <a:t>投资者知道这家企业有</a:t>
            </a:r>
            <a:r>
              <a:rPr lang="en-US" altLang="zh-CN" i="1" dirty="0"/>
              <a:t>α</a:t>
            </a:r>
            <a:r>
              <a:rPr lang="zh-CN" altLang="zh-CN" dirty="0"/>
              <a:t>的概率是不会进行深化投资的好企业，还有</a:t>
            </a:r>
            <a:r>
              <a:rPr lang="en-US" altLang="zh-CN" dirty="0"/>
              <a:t>1</a:t>
            </a:r>
            <a:r>
              <a:rPr lang="en-US" altLang="zh-CN" i="1" dirty="0"/>
              <a:t>-α</a:t>
            </a:r>
            <a:r>
              <a:rPr lang="zh-CN" altLang="zh-CN" dirty="0"/>
              <a:t>的概率是会进行深化投资的坏企业</a:t>
            </a:r>
            <a:r>
              <a:rPr lang="zh-CN" altLang="en-US" dirty="0"/>
              <a:t>，企业股票总价值为</a:t>
            </a:r>
            <a:endParaRPr lang="en-US" altLang="zh-CN" dirty="0"/>
          </a:p>
          <a:p>
            <a:pPr lvl="1"/>
            <a:endParaRPr lang="en-US" altLang="zh-CN" dirty="0"/>
          </a:p>
          <a:p>
            <a:r>
              <a:rPr lang="zh-CN" altLang="zh-CN" dirty="0"/>
              <a:t>股票增发消息出来后，</a:t>
            </a:r>
            <a:r>
              <a:rPr lang="zh-CN" altLang="en-US" dirty="0"/>
              <a:t>坏企业类型被揭示，坏</a:t>
            </a:r>
            <a:r>
              <a:rPr lang="zh-CN" altLang="zh-CN" dirty="0"/>
              <a:t>企业的股票总价值为</a:t>
            </a:r>
            <a:endParaRPr lang="en-US" altLang="zh-CN" dirty="0"/>
          </a:p>
          <a:p>
            <a:pPr lvl="1"/>
            <a:endParaRPr lang="en-US" altLang="zh-CN" dirty="0"/>
          </a:p>
          <a:p>
            <a:r>
              <a:rPr lang="zh-CN" altLang="zh-CN" dirty="0"/>
              <a:t>二者的差为</a:t>
            </a:r>
            <a:endParaRPr lang="en-US" altLang="zh-CN" dirty="0"/>
          </a:p>
          <a:p>
            <a:pPr lvl="1"/>
            <a:r>
              <a:rPr lang="zh-CN" altLang="en-US" dirty="0"/>
              <a:t>因为</a:t>
            </a:r>
            <a:endParaRPr lang="en-US" altLang="zh-CN" dirty="0"/>
          </a:p>
          <a:p>
            <a:pPr lvl="1"/>
            <a:endParaRPr lang="en-US" altLang="zh-CN" dirty="0"/>
          </a:p>
          <a:p>
            <a:pPr lvl="1"/>
            <a:endParaRPr lang="en-US" altLang="zh-CN" dirty="0"/>
          </a:p>
          <a:p>
            <a:pPr lvl="1"/>
            <a:r>
              <a:rPr lang="zh-CN" altLang="zh-CN" dirty="0"/>
              <a:t>股票增发的消息会让企业的股票总价值下降</a:t>
            </a:r>
            <a:endParaRPr lang="en-US" altLang="zh-CN" dirty="0"/>
          </a:p>
          <a:p>
            <a:endParaRPr lang="zh-CN" altLang="en-US" dirty="0"/>
          </a:p>
        </p:txBody>
      </p:sp>
      <p:sp>
        <p:nvSpPr>
          <p:cNvPr id="4" name="灯片编号占位符 3">
            <a:extLst>
              <a:ext uri="{FF2B5EF4-FFF2-40B4-BE49-F238E27FC236}">
                <a16:creationId xmlns:a16="http://schemas.microsoft.com/office/drawing/2014/main" id="{0B975441-BFE7-4638-874E-BB407B9F4E0C}"/>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pic>
        <p:nvPicPr>
          <p:cNvPr id="6" name="图片 5">
            <a:extLst>
              <a:ext uri="{FF2B5EF4-FFF2-40B4-BE49-F238E27FC236}">
                <a16:creationId xmlns:a16="http://schemas.microsoft.com/office/drawing/2014/main" id="{1F8B8364-FEB6-428E-95D2-3CE9099731F6}"/>
              </a:ext>
            </a:extLst>
          </p:cNvPr>
          <p:cNvPicPr>
            <a:picLocks noChangeAspect="1"/>
          </p:cNvPicPr>
          <p:nvPr/>
        </p:nvPicPr>
        <p:blipFill>
          <a:blip r:embed="rId2"/>
          <a:stretch>
            <a:fillRect/>
          </a:stretch>
        </p:blipFill>
        <p:spPr>
          <a:xfrm>
            <a:off x="2834969" y="1844824"/>
            <a:ext cx="3474062" cy="629736"/>
          </a:xfrm>
          <a:prstGeom prst="rect">
            <a:avLst/>
          </a:prstGeom>
        </p:spPr>
      </p:pic>
      <p:pic>
        <p:nvPicPr>
          <p:cNvPr id="11" name="图片 10">
            <a:extLst>
              <a:ext uri="{FF2B5EF4-FFF2-40B4-BE49-F238E27FC236}">
                <a16:creationId xmlns:a16="http://schemas.microsoft.com/office/drawing/2014/main" id="{1F132F14-6A87-4464-8626-0237239A5B3D}"/>
              </a:ext>
            </a:extLst>
          </p:cNvPr>
          <p:cNvPicPr>
            <a:picLocks noChangeAspect="1"/>
          </p:cNvPicPr>
          <p:nvPr/>
        </p:nvPicPr>
        <p:blipFill>
          <a:blip r:embed="rId3"/>
          <a:stretch>
            <a:fillRect/>
          </a:stretch>
        </p:blipFill>
        <p:spPr>
          <a:xfrm>
            <a:off x="2998819" y="3212976"/>
            <a:ext cx="3146363" cy="387002"/>
          </a:xfrm>
          <a:prstGeom prst="rect">
            <a:avLst/>
          </a:prstGeom>
        </p:spPr>
      </p:pic>
      <p:pic>
        <p:nvPicPr>
          <p:cNvPr id="12" name="图片 11">
            <a:extLst>
              <a:ext uri="{FF2B5EF4-FFF2-40B4-BE49-F238E27FC236}">
                <a16:creationId xmlns:a16="http://schemas.microsoft.com/office/drawing/2014/main" id="{DAFA9F39-9C4A-4243-A3BD-80CDEBCDB827}"/>
              </a:ext>
            </a:extLst>
          </p:cNvPr>
          <p:cNvPicPr>
            <a:picLocks noChangeAspect="1"/>
          </p:cNvPicPr>
          <p:nvPr/>
        </p:nvPicPr>
        <p:blipFill>
          <a:blip r:embed="rId4"/>
          <a:stretch>
            <a:fillRect/>
          </a:stretch>
        </p:blipFill>
        <p:spPr>
          <a:xfrm>
            <a:off x="3799732" y="4019321"/>
            <a:ext cx="1544537" cy="345783"/>
          </a:xfrm>
          <a:prstGeom prst="rect">
            <a:avLst/>
          </a:prstGeom>
        </p:spPr>
      </p:pic>
      <p:pic>
        <p:nvPicPr>
          <p:cNvPr id="14" name="图片 13">
            <a:extLst>
              <a:ext uri="{FF2B5EF4-FFF2-40B4-BE49-F238E27FC236}">
                <a16:creationId xmlns:a16="http://schemas.microsoft.com/office/drawing/2014/main" id="{ABC1E4B8-6514-42B2-A7A3-6AA8204523D5}"/>
              </a:ext>
            </a:extLst>
          </p:cNvPr>
          <p:cNvPicPr>
            <a:picLocks noChangeAspect="1"/>
          </p:cNvPicPr>
          <p:nvPr/>
        </p:nvPicPr>
        <p:blipFill>
          <a:blip r:embed="rId5"/>
          <a:stretch>
            <a:fillRect/>
          </a:stretch>
        </p:blipFill>
        <p:spPr>
          <a:xfrm>
            <a:off x="2699792" y="4437112"/>
            <a:ext cx="3102822" cy="387001"/>
          </a:xfrm>
          <a:prstGeom prst="rect">
            <a:avLst/>
          </a:prstGeom>
        </p:spPr>
      </p:pic>
      <p:pic>
        <p:nvPicPr>
          <p:cNvPr id="15" name="图片 14">
            <a:extLst>
              <a:ext uri="{FF2B5EF4-FFF2-40B4-BE49-F238E27FC236}">
                <a16:creationId xmlns:a16="http://schemas.microsoft.com/office/drawing/2014/main" id="{2A1FC4B6-5A6E-4C2B-A4ED-760782F50304}"/>
              </a:ext>
            </a:extLst>
          </p:cNvPr>
          <p:cNvPicPr>
            <a:picLocks noChangeAspect="1"/>
          </p:cNvPicPr>
          <p:nvPr/>
        </p:nvPicPr>
        <p:blipFill>
          <a:blip r:embed="rId6"/>
          <a:stretch>
            <a:fillRect/>
          </a:stretch>
        </p:blipFill>
        <p:spPr>
          <a:xfrm>
            <a:off x="1544039" y="4941168"/>
            <a:ext cx="7060409" cy="686985"/>
          </a:xfrm>
          <a:prstGeom prst="rect">
            <a:avLst/>
          </a:prstGeom>
        </p:spPr>
      </p:pic>
    </p:spTree>
    <p:extLst>
      <p:ext uri="{BB962C8B-B14F-4D97-AF65-F5344CB8AC3E}">
        <p14:creationId xmlns:p14="http://schemas.microsoft.com/office/powerpoint/2010/main" val="298871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A465A-3731-4DE5-A037-DABEA9BBEFB0}"/>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41E27AE-C6E6-484D-B240-FDEB09D67C38}"/>
              </a:ext>
            </a:extLst>
          </p:cNvPr>
          <p:cNvSpPr>
            <a:spLocks noGrp="1"/>
          </p:cNvSpPr>
          <p:nvPr>
            <p:ph idx="1"/>
          </p:nvPr>
        </p:nvSpPr>
        <p:spPr/>
        <p:txBody>
          <a:bodyPr/>
          <a:lstStyle/>
          <a:p>
            <a:endParaRPr lang="en-US" altLang="zh-CN" dirty="0"/>
          </a:p>
          <a:p>
            <a:r>
              <a:rPr lang="zh-CN" altLang="zh-CN" dirty="0"/>
              <a:t>在企业与投资者之间存在信息不对称时（企业有信息优势），坏企业有模仿好企业的动机</a:t>
            </a:r>
            <a:r>
              <a:rPr lang="zh-CN" altLang="en-US" dirty="0"/>
              <a:t>，从而形成好企业向坏企业的交叉补贴，情况严重时可能让市场崩溃</a:t>
            </a:r>
            <a:endParaRPr lang="en-US" altLang="zh-CN" dirty="0"/>
          </a:p>
          <a:p>
            <a:r>
              <a:rPr lang="zh-CN" altLang="zh-CN" dirty="0"/>
              <a:t>一定条件下，企业也有可能通过其行为来揭示其类型。这样，企业的价值就会因为投资者掌握信息的不同而发生变化</a:t>
            </a:r>
            <a:endParaRPr lang="en-US" altLang="zh-CN" dirty="0"/>
          </a:p>
          <a:p>
            <a:endParaRPr lang="en-US" altLang="zh-CN" dirty="0"/>
          </a:p>
          <a:p>
            <a:endParaRPr lang="en-US" altLang="zh-CN" dirty="0"/>
          </a:p>
          <a:p>
            <a:r>
              <a:rPr lang="zh-CN" altLang="zh-CN" dirty="0"/>
              <a:t>把信息引入到金融分析中来的时候，信息结构就成为一个重要的状态变量</a:t>
            </a:r>
            <a:r>
              <a:rPr lang="en-US" altLang="zh-CN" dirty="0"/>
              <a:t>——</a:t>
            </a:r>
            <a:r>
              <a:rPr lang="zh-CN" altLang="zh-CN" dirty="0"/>
              <a:t>信息分布的不同可能带来不一样的资产价格</a:t>
            </a:r>
            <a:endParaRPr lang="zh-CN" altLang="en-US" dirty="0"/>
          </a:p>
        </p:txBody>
      </p:sp>
      <p:sp>
        <p:nvSpPr>
          <p:cNvPr id="4" name="灯片编号占位符 3">
            <a:extLst>
              <a:ext uri="{FF2B5EF4-FFF2-40B4-BE49-F238E27FC236}">
                <a16:creationId xmlns:a16="http://schemas.microsoft.com/office/drawing/2014/main" id="{F56416A8-C0C4-4291-8607-0AD80DCCBE6A}"/>
              </a:ext>
            </a:extLst>
          </p:cNvPr>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spTree>
    <p:extLst>
      <p:ext uri="{BB962C8B-B14F-4D97-AF65-F5344CB8AC3E}">
        <p14:creationId xmlns:p14="http://schemas.microsoft.com/office/powerpoint/2010/main" val="370511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836BA-8541-41B9-AAF1-02AD712BD8C6}"/>
              </a:ext>
            </a:extLst>
          </p:cNvPr>
          <p:cNvSpPr>
            <a:spLocks noGrp="1"/>
          </p:cNvSpPr>
          <p:nvPr>
            <p:ph type="title"/>
          </p:nvPr>
        </p:nvSpPr>
        <p:spPr/>
        <p:txBody>
          <a:bodyPr/>
          <a:lstStyle/>
          <a:p>
            <a:r>
              <a:rPr lang="en-US" altLang="zh-CN" dirty="0"/>
              <a:t>21.1</a:t>
            </a:r>
            <a:r>
              <a:rPr lang="zh-CN" altLang="en-US" dirty="0"/>
              <a:t>  逆向选择</a:t>
            </a:r>
          </a:p>
        </p:txBody>
      </p:sp>
      <p:sp>
        <p:nvSpPr>
          <p:cNvPr id="3" name="内容占位符 2">
            <a:extLst>
              <a:ext uri="{FF2B5EF4-FFF2-40B4-BE49-F238E27FC236}">
                <a16:creationId xmlns:a16="http://schemas.microsoft.com/office/drawing/2014/main" id="{966E87F9-F46C-4BD6-97D6-A8985941DB41}"/>
              </a:ext>
            </a:extLst>
          </p:cNvPr>
          <p:cNvSpPr>
            <a:spLocks noGrp="1"/>
          </p:cNvSpPr>
          <p:nvPr>
            <p:ph idx="1"/>
          </p:nvPr>
        </p:nvSpPr>
        <p:spPr>
          <a:xfrm>
            <a:off x="928662" y="1268760"/>
            <a:ext cx="7786687" cy="4714875"/>
          </a:xfrm>
        </p:spPr>
        <p:txBody>
          <a:bodyPr/>
          <a:lstStyle/>
          <a:p>
            <a:r>
              <a:rPr lang="zh-CN" altLang="en-US" dirty="0"/>
              <a:t>逆向选择（</a:t>
            </a:r>
            <a:r>
              <a:rPr lang="en-US" altLang="zh-CN" dirty="0"/>
              <a:t>adverse selection</a:t>
            </a:r>
            <a:r>
              <a:rPr lang="zh-CN" altLang="en-US" dirty="0"/>
              <a:t>）</a:t>
            </a:r>
            <a:endParaRPr lang="en-US" altLang="zh-CN" dirty="0"/>
          </a:p>
          <a:p>
            <a:pPr lvl="1"/>
            <a:r>
              <a:rPr lang="zh-CN" altLang="en-US" dirty="0"/>
              <a:t>事前（</a:t>
            </a:r>
            <a:r>
              <a:rPr lang="en-US" altLang="zh-CN" dirty="0"/>
              <a:t>ex ante</a:t>
            </a:r>
            <a:r>
              <a:rPr lang="zh-CN" altLang="en-US" dirty="0"/>
              <a:t>）的信息不对称引起的扭曲</a:t>
            </a:r>
            <a:endParaRPr lang="en-US" altLang="zh-CN" dirty="0"/>
          </a:p>
          <a:p>
            <a:pPr lvl="1"/>
            <a:r>
              <a:rPr lang="zh-CN" altLang="en-US" dirty="0"/>
              <a:t>由于信息不对称所导致的在市场中劣质商品驱除优质商品的现象</a:t>
            </a:r>
            <a:endParaRPr lang="en-US" altLang="zh-CN" dirty="0"/>
          </a:p>
          <a:p>
            <a:pPr lvl="1"/>
            <a:r>
              <a:rPr lang="zh-CN" altLang="en-US" dirty="0"/>
              <a:t>严重情况下，逆向选择会摧毁整个市场</a:t>
            </a:r>
            <a:endParaRPr lang="en-US" altLang="zh-CN" dirty="0"/>
          </a:p>
          <a:p>
            <a:r>
              <a:rPr lang="zh-CN" altLang="en-US" dirty="0"/>
              <a:t>阿克罗夫（</a:t>
            </a:r>
            <a:r>
              <a:rPr lang="en-US" altLang="zh-CN" dirty="0" err="1"/>
              <a:t>Akerlof</a:t>
            </a:r>
            <a:r>
              <a:rPr lang="zh-CN" altLang="en-US" dirty="0"/>
              <a:t>）</a:t>
            </a:r>
            <a:r>
              <a:rPr lang="en-US" altLang="zh-CN" dirty="0"/>
              <a:t>1970</a:t>
            </a:r>
            <a:r>
              <a:rPr lang="zh-CN" altLang="en-US" dirty="0"/>
              <a:t>年</a:t>
            </a:r>
            <a:r>
              <a:rPr lang="zh-CN" altLang="zh-CN" dirty="0"/>
              <a:t> 《柠檬市场：质量不确定性和市场机制》</a:t>
            </a:r>
            <a:endParaRPr lang="en-US" altLang="zh-CN" dirty="0"/>
          </a:p>
          <a:p>
            <a:pPr lvl="1"/>
            <a:r>
              <a:rPr lang="zh-CN" altLang="en-US" dirty="0"/>
              <a:t>二手车市场中，卖家比买家更了解二手车的车况和公允的价值</a:t>
            </a:r>
            <a:endParaRPr lang="en-US" altLang="zh-CN" dirty="0"/>
          </a:p>
          <a:p>
            <a:pPr lvl="1"/>
            <a:r>
              <a:rPr lang="zh-CN" altLang="en-US" dirty="0"/>
              <a:t>买家知道自己可能会买到坏车，因而只愿意按市场平均的车况来出价</a:t>
            </a:r>
            <a:endParaRPr lang="en-US" altLang="zh-CN" dirty="0"/>
          </a:p>
          <a:p>
            <a:pPr lvl="1"/>
            <a:r>
              <a:rPr lang="zh-CN" altLang="en-US" dirty="0"/>
              <a:t>质量好于市场平均状况的二手车卖家就会退出市场，令市场平均车况下降</a:t>
            </a:r>
            <a:endParaRPr lang="en-US" altLang="zh-CN" dirty="0"/>
          </a:p>
          <a:p>
            <a:pPr lvl="1"/>
            <a:r>
              <a:rPr lang="zh-CN" altLang="en-US" dirty="0"/>
              <a:t>这会进一步降低买家的出价，令更多卖家退出市场</a:t>
            </a:r>
            <a:endParaRPr lang="en-US" altLang="zh-CN" dirty="0"/>
          </a:p>
          <a:p>
            <a:pPr lvl="1"/>
            <a:r>
              <a:rPr lang="zh-CN" altLang="en-US" dirty="0"/>
              <a:t>情况演绎到极端，会导致整个二手车市场的瓦解</a:t>
            </a:r>
            <a:endParaRPr lang="en-US" altLang="zh-CN" dirty="0"/>
          </a:p>
          <a:p>
            <a:r>
              <a:rPr lang="zh-CN" altLang="en-US" dirty="0"/>
              <a:t>融资市场中的逆向选择</a:t>
            </a:r>
            <a:endParaRPr lang="en-US" altLang="zh-CN" dirty="0"/>
          </a:p>
          <a:p>
            <a:pPr lvl="1"/>
            <a:r>
              <a:rPr lang="zh-CN" altLang="en-US" dirty="0"/>
              <a:t>市场崩溃（</a:t>
            </a:r>
            <a:r>
              <a:rPr lang="en-US" altLang="zh-CN" dirty="0"/>
              <a:t>market breakdown</a:t>
            </a:r>
            <a:r>
              <a:rPr lang="zh-CN" altLang="en-US" dirty="0"/>
              <a:t>）：极端情况下，所有企业都无法获得融</a:t>
            </a:r>
            <a:endParaRPr lang="en-US" altLang="zh-CN" dirty="0"/>
          </a:p>
          <a:p>
            <a:pPr lvl="1"/>
            <a:r>
              <a:rPr lang="zh-CN" altLang="en-US" dirty="0"/>
              <a:t>交叉补助（</a:t>
            </a:r>
            <a:r>
              <a:rPr lang="en-US" altLang="zh-CN" dirty="0"/>
              <a:t>cross-subsidization</a:t>
            </a:r>
            <a:r>
              <a:rPr lang="zh-CN" altLang="en-US" dirty="0"/>
              <a:t>）：因为存在公司欺骗投资者的可能，即使高回报的公司要融资，也必须要接受更为苛刻的融资条件</a:t>
            </a:r>
          </a:p>
        </p:txBody>
      </p:sp>
      <p:sp>
        <p:nvSpPr>
          <p:cNvPr id="4" name="灯片编号占位符 3">
            <a:extLst>
              <a:ext uri="{FF2B5EF4-FFF2-40B4-BE49-F238E27FC236}">
                <a16:creationId xmlns:a16="http://schemas.microsoft.com/office/drawing/2014/main" id="{9D63D17B-87B0-4138-9F70-956562331015}"/>
              </a:ext>
            </a:extLst>
          </p:cNvPr>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Tree>
    <p:extLst>
      <p:ext uri="{BB962C8B-B14F-4D97-AF65-F5344CB8AC3E}">
        <p14:creationId xmlns:p14="http://schemas.microsoft.com/office/powerpoint/2010/main" val="253544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B84FC-9779-4967-8AC4-81046EBB932C}"/>
              </a:ext>
            </a:extLst>
          </p:cNvPr>
          <p:cNvSpPr>
            <a:spLocks noGrp="1"/>
          </p:cNvSpPr>
          <p:nvPr>
            <p:ph type="title"/>
          </p:nvPr>
        </p:nvSpPr>
        <p:spPr/>
        <p:txBody>
          <a:bodyPr/>
          <a:lstStyle/>
          <a:p>
            <a:r>
              <a:rPr lang="en-US" altLang="zh-CN" dirty="0"/>
              <a:t>21.2 </a:t>
            </a:r>
            <a:r>
              <a:rPr lang="zh-CN" altLang="en-US" dirty="0"/>
              <a:t>资本结构的经验事实</a:t>
            </a:r>
          </a:p>
        </p:txBody>
      </p:sp>
      <p:sp>
        <p:nvSpPr>
          <p:cNvPr id="3" name="内容占位符 2">
            <a:extLst>
              <a:ext uri="{FF2B5EF4-FFF2-40B4-BE49-F238E27FC236}">
                <a16:creationId xmlns:a16="http://schemas.microsoft.com/office/drawing/2014/main" id="{3B1A4D5F-FCC2-4127-83CF-00D52A88738E}"/>
              </a:ext>
            </a:extLst>
          </p:cNvPr>
          <p:cNvSpPr>
            <a:spLocks noGrp="1"/>
          </p:cNvSpPr>
          <p:nvPr>
            <p:ph idx="1"/>
          </p:nvPr>
        </p:nvSpPr>
        <p:spPr/>
        <p:txBody>
          <a:bodyPr/>
          <a:lstStyle/>
          <a:p>
            <a:r>
              <a:rPr lang="zh-CN" altLang="en-US" dirty="0"/>
              <a:t>资本结构（</a:t>
            </a:r>
            <a:r>
              <a:rPr lang="en-US" altLang="zh-CN" dirty="0"/>
              <a:t>capital structure</a:t>
            </a:r>
            <a:r>
              <a:rPr lang="zh-CN" altLang="en-US" dirty="0"/>
              <a:t>）：公司在多种融资方式（普通股、优先股、债券、可转换债券、银行信贷等）如何做选择</a:t>
            </a:r>
            <a:endParaRPr lang="en-US" altLang="zh-CN" dirty="0"/>
          </a:p>
          <a:p>
            <a:r>
              <a:rPr lang="zh-CN" altLang="en-US" dirty="0"/>
              <a:t>普遍接受的资本结构的基本经验事实</a:t>
            </a:r>
            <a:endParaRPr lang="en-US" altLang="zh-CN" dirty="0"/>
          </a:p>
          <a:p>
            <a:pPr lvl="1"/>
            <a:r>
              <a:rPr lang="zh-CN" altLang="en-US" dirty="0"/>
              <a:t>盈利越多的公司借债越少</a:t>
            </a:r>
          </a:p>
          <a:p>
            <a:pPr lvl="1"/>
            <a:r>
              <a:rPr lang="zh-CN" altLang="en-US" dirty="0"/>
              <a:t>有形资产较多的公司（如厂房、机床等）债务率较高；无形资产（</a:t>
            </a:r>
            <a:r>
              <a:rPr lang="en-US" altLang="zh-CN" dirty="0"/>
              <a:t>intangible assets</a:t>
            </a:r>
            <a:r>
              <a:rPr lang="zh-CN" altLang="en-US" dirty="0"/>
              <a:t>）较多的公司借债较少</a:t>
            </a:r>
            <a:r>
              <a:rPr lang="en-US" altLang="zh-CN" dirty="0"/>
              <a:t>——</a:t>
            </a:r>
            <a:r>
              <a:rPr lang="zh-CN" altLang="en-US" dirty="0"/>
              <a:t>无形资产一般用公司的研发和广告等费用占收入的比重来衡量</a:t>
            </a:r>
          </a:p>
          <a:p>
            <a:pPr lvl="1"/>
            <a:r>
              <a:rPr lang="zh-CN" altLang="en-US" dirty="0"/>
              <a:t>公司增发股票时股价会下跌</a:t>
            </a:r>
          </a:p>
          <a:p>
            <a:pPr lvl="1"/>
            <a:r>
              <a:rPr lang="zh-CN" altLang="en-US" dirty="0"/>
              <a:t>公司发行债券时股价的下跌并不明显</a:t>
            </a:r>
          </a:p>
          <a:p>
            <a:pPr lvl="1"/>
            <a:r>
              <a:rPr lang="zh-CN" altLang="en-US" dirty="0"/>
              <a:t>公司在做资本结构变换时（比如发行股票来还债，或是借债来回购股票），公司的价值会随负债率的上升而上升</a:t>
            </a:r>
            <a:endParaRPr lang="en-US" altLang="zh-CN" dirty="0"/>
          </a:p>
          <a:p>
            <a:r>
              <a:rPr lang="zh-CN" altLang="en-US" dirty="0"/>
              <a:t>啄序偏好假说（</a:t>
            </a:r>
            <a:r>
              <a:rPr lang="en-US" altLang="zh-CN" dirty="0"/>
              <a:t>pecking order preference hypothesis</a:t>
            </a:r>
            <a:r>
              <a:rPr lang="zh-CN" altLang="en-US" dirty="0"/>
              <a:t>）</a:t>
            </a:r>
            <a:r>
              <a:rPr lang="en-US" altLang="zh-CN" dirty="0"/>
              <a:t>——</a:t>
            </a:r>
            <a:r>
              <a:rPr lang="zh-CN" altLang="en-US" dirty="0"/>
              <a:t>仍存争议的经验发现</a:t>
            </a:r>
            <a:endParaRPr lang="en-US" altLang="zh-CN" dirty="0"/>
          </a:p>
          <a:p>
            <a:pPr lvl="1"/>
            <a:r>
              <a:rPr lang="zh-CN" altLang="en-US" dirty="0"/>
              <a:t>公司在筹措资金时，首先选择内部融资（留存收益），其次是发行债券，再次是发行股票</a:t>
            </a:r>
          </a:p>
          <a:p>
            <a:endParaRPr lang="zh-CN" altLang="en-US" dirty="0"/>
          </a:p>
        </p:txBody>
      </p:sp>
      <p:sp>
        <p:nvSpPr>
          <p:cNvPr id="4" name="灯片编号占位符 3">
            <a:extLst>
              <a:ext uri="{FF2B5EF4-FFF2-40B4-BE49-F238E27FC236}">
                <a16:creationId xmlns:a16="http://schemas.microsoft.com/office/drawing/2014/main" id="{3D6B9162-B404-4001-A62B-B9197D801505}"/>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89673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73102-9D7F-40F2-AB71-ACB7F00764E4}"/>
              </a:ext>
            </a:extLst>
          </p:cNvPr>
          <p:cNvSpPr>
            <a:spLocks noGrp="1"/>
          </p:cNvSpPr>
          <p:nvPr>
            <p:ph type="title"/>
          </p:nvPr>
        </p:nvSpPr>
        <p:spPr/>
        <p:txBody>
          <a:bodyPr/>
          <a:lstStyle/>
          <a:p>
            <a:r>
              <a:rPr lang="en-US" altLang="zh-CN" sz="2000" dirty="0"/>
              <a:t>21.3 MM</a:t>
            </a:r>
            <a:r>
              <a:rPr lang="zh-CN" altLang="en-US" sz="2000" dirty="0"/>
              <a:t>定理</a:t>
            </a:r>
            <a:br>
              <a:rPr lang="en-US" altLang="zh-CN" dirty="0"/>
            </a:br>
            <a:r>
              <a:rPr lang="en-US" altLang="zh-CN" dirty="0"/>
              <a:t>MM</a:t>
            </a:r>
            <a:r>
              <a:rPr lang="zh-CN" altLang="en-US" dirty="0"/>
              <a:t>定理的证明</a:t>
            </a:r>
          </a:p>
        </p:txBody>
      </p:sp>
      <p:sp>
        <p:nvSpPr>
          <p:cNvPr id="3" name="内容占位符 2">
            <a:extLst>
              <a:ext uri="{FF2B5EF4-FFF2-40B4-BE49-F238E27FC236}">
                <a16:creationId xmlns:a16="http://schemas.microsoft.com/office/drawing/2014/main" id="{4731ED9E-A430-40DF-B24D-ADA181D82E1B}"/>
              </a:ext>
            </a:extLst>
          </p:cNvPr>
          <p:cNvSpPr>
            <a:spLocks noGrp="1"/>
          </p:cNvSpPr>
          <p:nvPr>
            <p:ph idx="1"/>
          </p:nvPr>
        </p:nvSpPr>
        <p:spPr/>
        <p:txBody>
          <a:bodyPr/>
          <a:lstStyle/>
          <a:p>
            <a:r>
              <a:rPr lang="en-US" altLang="zh-CN" dirty="0"/>
              <a:t>MM</a:t>
            </a:r>
            <a:r>
              <a:rPr lang="zh-CN" altLang="en-US" dirty="0"/>
              <a:t>定理（</a:t>
            </a:r>
            <a:r>
              <a:rPr lang="en-US" altLang="zh-CN" dirty="0"/>
              <a:t>Modigliani</a:t>
            </a:r>
            <a:r>
              <a:rPr lang="zh-CN" altLang="en-US" dirty="0"/>
              <a:t>和</a:t>
            </a:r>
            <a:r>
              <a:rPr lang="en-US" altLang="zh-CN" dirty="0"/>
              <a:t>Miller</a:t>
            </a:r>
            <a:r>
              <a:rPr lang="zh-CN" altLang="en-US" dirty="0"/>
              <a:t>，</a:t>
            </a:r>
            <a:r>
              <a:rPr lang="en-US" altLang="zh-CN" dirty="0"/>
              <a:t>1958</a:t>
            </a:r>
            <a:r>
              <a:rPr lang="zh-CN" altLang="en-US" dirty="0"/>
              <a:t>）：</a:t>
            </a:r>
            <a:r>
              <a:rPr lang="zh-CN" altLang="zh-CN" dirty="0"/>
              <a:t>在完美的市场</a:t>
            </a:r>
            <a:r>
              <a:rPr lang="zh-CN" altLang="en-US" dirty="0"/>
              <a:t>（</a:t>
            </a:r>
            <a:r>
              <a:rPr lang="zh-CN" altLang="zh-CN" dirty="0"/>
              <a:t>阿罗德布鲁市场</a:t>
            </a:r>
            <a:r>
              <a:rPr lang="zh-CN" altLang="en-US" dirty="0"/>
              <a:t>）</a:t>
            </a:r>
            <a:r>
              <a:rPr lang="zh-CN" altLang="zh-CN" dirty="0"/>
              <a:t>中公司价值与资本结构无关</a:t>
            </a:r>
            <a:endParaRPr lang="en-US" altLang="zh-CN" dirty="0"/>
          </a:p>
          <a:p>
            <a:r>
              <a:rPr lang="en-US" altLang="zh-CN" dirty="0"/>
              <a:t>MM</a:t>
            </a:r>
            <a:r>
              <a:rPr lang="zh-CN" altLang="en-US" dirty="0"/>
              <a:t>定理的证明</a:t>
            </a:r>
            <a:endParaRPr lang="en-US" altLang="zh-CN" dirty="0"/>
          </a:p>
          <a:p>
            <a:pPr lvl="1"/>
            <a:r>
              <a:rPr lang="zh-CN" altLang="zh-CN" dirty="0"/>
              <a:t>记公司的价值为</a:t>
            </a:r>
            <a:r>
              <a:rPr lang="en-US" altLang="zh-CN" i="1" dirty="0"/>
              <a:t>V</a:t>
            </a:r>
            <a:r>
              <a:rPr lang="zh-CN" altLang="zh-CN" dirty="0"/>
              <a:t>，公司股票的总价值为</a:t>
            </a:r>
            <a:r>
              <a:rPr lang="en-US" altLang="zh-CN" i="1" dirty="0"/>
              <a:t>E</a:t>
            </a:r>
            <a:r>
              <a:rPr lang="zh-CN" altLang="zh-CN" dirty="0"/>
              <a:t>，公司发行债券的总价值为</a:t>
            </a:r>
            <a:r>
              <a:rPr lang="en-US" altLang="zh-CN" i="1" dirty="0"/>
              <a:t>D </a:t>
            </a:r>
            <a:r>
              <a:rPr lang="zh-CN" altLang="en-US" dirty="0"/>
              <a:t>，有</a:t>
            </a:r>
            <a:r>
              <a:rPr lang="en-US" altLang="zh-CN" i="1" dirty="0"/>
              <a:t>V=E+D</a:t>
            </a:r>
          </a:p>
          <a:p>
            <a:pPr lvl="1"/>
            <a:r>
              <a:rPr lang="zh-CN" altLang="zh-CN" dirty="0"/>
              <a:t>公司的利润（息税前利润</a:t>
            </a:r>
            <a:r>
              <a:rPr lang="en-US" altLang="zh-CN" dirty="0"/>
              <a:t>EBIT</a:t>
            </a:r>
            <a:r>
              <a:rPr lang="zh-CN" altLang="zh-CN" dirty="0"/>
              <a:t>）为</a:t>
            </a:r>
            <a:r>
              <a:rPr lang="en-US" altLang="zh-CN" i="1" dirty="0"/>
              <a:t>Π</a:t>
            </a:r>
            <a:r>
              <a:rPr lang="zh-CN" altLang="zh-CN" dirty="0"/>
              <a:t>，公司为债务支付的利息为</a:t>
            </a:r>
            <a:r>
              <a:rPr lang="en-US" altLang="zh-CN" i="1" dirty="0"/>
              <a:t>I</a:t>
            </a:r>
            <a:endParaRPr lang="en-US" altLang="zh-CN" dirty="0"/>
          </a:p>
          <a:p>
            <a:pPr lvl="1"/>
            <a:r>
              <a:rPr lang="zh-CN" altLang="zh-CN" dirty="0"/>
              <a:t>假设有两家公司</a:t>
            </a:r>
            <a:r>
              <a:rPr lang="en-US" altLang="zh-CN" dirty="0"/>
              <a:t>A</a:t>
            </a:r>
            <a:r>
              <a:rPr lang="zh-CN" altLang="zh-CN" dirty="0"/>
              <a:t>和</a:t>
            </a:r>
            <a:r>
              <a:rPr lang="en-US" altLang="zh-CN" dirty="0"/>
              <a:t>B</a:t>
            </a:r>
            <a:r>
              <a:rPr lang="zh-CN" altLang="zh-CN" dirty="0"/>
              <a:t>除了资本结构不同之外，其他完全相同</a:t>
            </a:r>
            <a:r>
              <a:rPr lang="zh-CN" altLang="en-US" dirty="0"/>
              <a:t>（</a:t>
            </a:r>
            <a:r>
              <a:rPr lang="en-US" altLang="zh-CN" i="1" dirty="0"/>
              <a:t> Π</a:t>
            </a:r>
            <a:r>
              <a:rPr lang="en-US" altLang="zh-CN" i="1" baseline="-25000" dirty="0"/>
              <a:t>A</a:t>
            </a:r>
            <a:r>
              <a:rPr lang="en-US" altLang="zh-CN" i="1" dirty="0"/>
              <a:t>=Π</a:t>
            </a:r>
            <a:r>
              <a:rPr lang="en-US" altLang="zh-CN" i="1" baseline="-25000" dirty="0"/>
              <a:t>B</a:t>
            </a:r>
            <a:r>
              <a:rPr lang="en-US" altLang="zh-CN" i="1" dirty="0"/>
              <a:t>=Π </a:t>
            </a:r>
            <a:r>
              <a:rPr lang="zh-CN" altLang="en-US" dirty="0"/>
              <a:t>）：</a:t>
            </a:r>
            <a:r>
              <a:rPr lang="en-US" altLang="zh-CN" dirty="0"/>
              <a:t>A</a:t>
            </a:r>
            <a:r>
              <a:rPr lang="zh-CN" altLang="zh-CN" dirty="0"/>
              <a:t>公司只发行股票</a:t>
            </a:r>
            <a:r>
              <a:rPr lang="zh-CN" altLang="en-US" dirty="0"/>
              <a:t>（</a:t>
            </a:r>
            <a:r>
              <a:rPr lang="en-US" altLang="zh-CN" i="1" dirty="0"/>
              <a:t>V</a:t>
            </a:r>
            <a:r>
              <a:rPr lang="en-US" altLang="zh-CN" i="1" baseline="-25000" dirty="0"/>
              <a:t>A</a:t>
            </a:r>
            <a:r>
              <a:rPr lang="en-US" altLang="zh-CN" i="1" dirty="0"/>
              <a:t>=E</a:t>
            </a:r>
            <a:r>
              <a:rPr lang="en-US" altLang="zh-CN" i="1" baseline="-25000" dirty="0"/>
              <a:t>A</a:t>
            </a:r>
            <a:r>
              <a:rPr lang="zh-CN" altLang="en-US" dirty="0"/>
              <a:t>），</a:t>
            </a:r>
            <a:r>
              <a:rPr lang="en-US" altLang="zh-CN" dirty="0"/>
              <a:t>B</a:t>
            </a:r>
            <a:r>
              <a:rPr lang="zh-CN" altLang="zh-CN" dirty="0"/>
              <a:t>公司则既发行股票也借债</a:t>
            </a:r>
            <a:r>
              <a:rPr lang="zh-CN" altLang="en-US" dirty="0"/>
              <a:t>（</a:t>
            </a:r>
            <a:r>
              <a:rPr lang="en-US" altLang="zh-CN" i="1" dirty="0"/>
              <a:t>V</a:t>
            </a:r>
            <a:r>
              <a:rPr lang="en-US" altLang="zh-CN" i="1" baseline="-25000" dirty="0"/>
              <a:t>B</a:t>
            </a:r>
            <a:r>
              <a:rPr lang="en-US" altLang="zh-CN" i="1" dirty="0"/>
              <a:t>=E</a:t>
            </a:r>
            <a:r>
              <a:rPr lang="en-US" altLang="zh-CN" i="1" baseline="-25000" dirty="0"/>
              <a:t>B</a:t>
            </a:r>
            <a:r>
              <a:rPr lang="en-US" altLang="zh-CN" i="1" dirty="0"/>
              <a:t>+D</a:t>
            </a:r>
            <a:r>
              <a:rPr lang="en-US" altLang="zh-CN" i="1" baseline="-25000" dirty="0"/>
              <a:t>B</a:t>
            </a:r>
            <a:r>
              <a:rPr lang="zh-CN" altLang="en-US" dirty="0"/>
              <a:t>）</a:t>
            </a:r>
            <a:endParaRPr lang="en-US" altLang="zh-CN" dirty="0"/>
          </a:p>
          <a:p>
            <a:pPr lvl="1"/>
            <a:r>
              <a:rPr lang="zh-CN" altLang="zh-CN" dirty="0"/>
              <a:t>两种投资策略</a:t>
            </a:r>
            <a:endParaRPr lang="en-US" altLang="zh-CN" dirty="0"/>
          </a:p>
          <a:p>
            <a:pPr lvl="2"/>
            <a:r>
              <a:rPr lang="zh-CN" altLang="zh-CN" dirty="0"/>
              <a:t>买入</a:t>
            </a:r>
            <a:r>
              <a:rPr lang="en-US" altLang="zh-CN" dirty="0"/>
              <a:t>A</a:t>
            </a:r>
            <a:r>
              <a:rPr lang="zh-CN" altLang="zh-CN" dirty="0"/>
              <a:t>公司所有的股票</a:t>
            </a:r>
            <a:r>
              <a:rPr lang="en-US" altLang="zh-CN" i="1" dirty="0"/>
              <a:t>E</a:t>
            </a:r>
            <a:r>
              <a:rPr lang="en-US" altLang="zh-CN" i="1" baseline="-25000" dirty="0"/>
              <a:t>A</a:t>
            </a:r>
            <a:r>
              <a:rPr lang="zh-CN" altLang="en-US" dirty="0"/>
              <a:t>，回报为</a:t>
            </a:r>
            <a:r>
              <a:rPr lang="en-US" altLang="zh-CN" i="1" dirty="0"/>
              <a:t>Π</a:t>
            </a:r>
            <a:r>
              <a:rPr lang="en-US" altLang="zh-CN" i="1" baseline="-25000" dirty="0"/>
              <a:t>A</a:t>
            </a:r>
            <a:r>
              <a:rPr lang="en-US" altLang="zh-CN" i="1" dirty="0"/>
              <a:t>= Π</a:t>
            </a:r>
            <a:endParaRPr lang="en-US" altLang="zh-CN" dirty="0"/>
          </a:p>
          <a:p>
            <a:pPr lvl="2"/>
            <a:r>
              <a:rPr lang="zh-CN" altLang="zh-CN" dirty="0"/>
              <a:t>买入</a:t>
            </a:r>
            <a:r>
              <a:rPr lang="en-US" altLang="zh-CN" dirty="0"/>
              <a:t>B</a:t>
            </a:r>
            <a:r>
              <a:rPr lang="zh-CN" altLang="zh-CN" dirty="0"/>
              <a:t>公司所有的股票和债券（</a:t>
            </a:r>
            <a:r>
              <a:rPr lang="en-US" altLang="zh-CN" i="1" dirty="0"/>
              <a:t>E</a:t>
            </a:r>
            <a:r>
              <a:rPr lang="en-US" altLang="zh-CN" i="1" baseline="-25000" dirty="0"/>
              <a:t>B</a:t>
            </a:r>
            <a:r>
              <a:rPr lang="en-US" altLang="zh-CN" i="1" dirty="0"/>
              <a:t>+D</a:t>
            </a:r>
            <a:r>
              <a:rPr lang="en-US" altLang="zh-CN" i="1" baseline="-25000" dirty="0"/>
              <a:t>B</a:t>
            </a:r>
            <a:r>
              <a:rPr lang="zh-CN" altLang="zh-CN" dirty="0"/>
              <a:t>）</a:t>
            </a:r>
            <a:r>
              <a:rPr lang="zh-CN" altLang="en-US" dirty="0"/>
              <a:t>，回报为</a:t>
            </a:r>
            <a:r>
              <a:rPr lang="en-US" altLang="zh-CN" i="1" dirty="0"/>
              <a:t>I</a:t>
            </a:r>
            <a:r>
              <a:rPr lang="en-US" altLang="zh-CN" i="1" baseline="-25000" dirty="0"/>
              <a:t>B</a:t>
            </a:r>
            <a:r>
              <a:rPr lang="en-US" altLang="zh-CN" i="1" dirty="0"/>
              <a:t>+(Π-I</a:t>
            </a:r>
            <a:r>
              <a:rPr lang="en-US" altLang="zh-CN" i="1" baseline="-25000" dirty="0"/>
              <a:t>B</a:t>
            </a:r>
            <a:r>
              <a:rPr lang="en-US" altLang="zh-CN" i="1" dirty="0"/>
              <a:t>)=Π</a:t>
            </a:r>
            <a:endParaRPr lang="en-US" altLang="zh-CN" dirty="0"/>
          </a:p>
          <a:p>
            <a:pPr lvl="1"/>
            <a:r>
              <a:rPr lang="zh-CN" altLang="zh-CN" dirty="0"/>
              <a:t>两种策略有同样的回报，由无套利条件可知它们的成本也应该相等</a:t>
            </a:r>
            <a:endParaRPr lang="en-US" altLang="zh-CN" dirty="0"/>
          </a:p>
          <a:p>
            <a:endParaRPr lang="zh-CN" altLang="en-US" dirty="0"/>
          </a:p>
        </p:txBody>
      </p:sp>
      <p:sp>
        <p:nvSpPr>
          <p:cNvPr id="4" name="灯片编号占位符 3">
            <a:extLst>
              <a:ext uri="{FF2B5EF4-FFF2-40B4-BE49-F238E27FC236}">
                <a16:creationId xmlns:a16="http://schemas.microsoft.com/office/drawing/2014/main" id="{F0A8FD1E-CAF4-4430-9EB8-AF5E6A3EDADB}"/>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pic>
        <p:nvPicPr>
          <p:cNvPr id="5" name="图片 4">
            <a:extLst>
              <a:ext uri="{FF2B5EF4-FFF2-40B4-BE49-F238E27FC236}">
                <a16:creationId xmlns:a16="http://schemas.microsoft.com/office/drawing/2014/main" id="{61C2953A-10E0-4540-A65F-D2B1C1F2CDDE}"/>
              </a:ext>
            </a:extLst>
          </p:cNvPr>
          <p:cNvPicPr>
            <a:picLocks noChangeAspect="1"/>
          </p:cNvPicPr>
          <p:nvPr/>
        </p:nvPicPr>
        <p:blipFill>
          <a:blip r:embed="rId2"/>
          <a:stretch>
            <a:fillRect/>
          </a:stretch>
        </p:blipFill>
        <p:spPr>
          <a:xfrm>
            <a:off x="4206491" y="5085184"/>
            <a:ext cx="731019" cy="345783"/>
          </a:xfrm>
          <a:prstGeom prst="rect">
            <a:avLst/>
          </a:prstGeom>
        </p:spPr>
      </p:pic>
    </p:spTree>
    <p:extLst>
      <p:ext uri="{BB962C8B-B14F-4D97-AF65-F5344CB8AC3E}">
        <p14:creationId xmlns:p14="http://schemas.microsoft.com/office/powerpoint/2010/main" val="53264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73102-9D7F-40F2-AB71-ACB7F00764E4}"/>
              </a:ext>
            </a:extLst>
          </p:cNvPr>
          <p:cNvSpPr>
            <a:spLocks noGrp="1"/>
          </p:cNvSpPr>
          <p:nvPr>
            <p:ph type="title"/>
          </p:nvPr>
        </p:nvSpPr>
        <p:spPr/>
        <p:txBody>
          <a:bodyPr/>
          <a:lstStyle/>
          <a:p>
            <a:r>
              <a:rPr lang="en-US" altLang="zh-CN" sz="2000" dirty="0"/>
              <a:t>21.3 MM</a:t>
            </a:r>
            <a:r>
              <a:rPr lang="zh-CN" altLang="en-US" sz="2000" dirty="0"/>
              <a:t>定理</a:t>
            </a:r>
            <a:br>
              <a:rPr lang="en-US" altLang="zh-CN" dirty="0"/>
            </a:br>
            <a:r>
              <a:rPr lang="zh-CN" altLang="en-US" dirty="0"/>
              <a:t>权衡理论</a:t>
            </a:r>
          </a:p>
        </p:txBody>
      </p:sp>
      <p:sp>
        <p:nvSpPr>
          <p:cNvPr id="3" name="内容占位符 2">
            <a:extLst>
              <a:ext uri="{FF2B5EF4-FFF2-40B4-BE49-F238E27FC236}">
                <a16:creationId xmlns:a16="http://schemas.microsoft.com/office/drawing/2014/main" id="{4731ED9E-A430-40DF-B24D-ADA181D82E1B}"/>
              </a:ext>
            </a:extLst>
          </p:cNvPr>
          <p:cNvSpPr>
            <a:spLocks noGrp="1"/>
          </p:cNvSpPr>
          <p:nvPr>
            <p:ph idx="1"/>
          </p:nvPr>
        </p:nvSpPr>
        <p:spPr/>
        <p:txBody>
          <a:bodyPr/>
          <a:lstStyle/>
          <a:p>
            <a:r>
              <a:rPr lang="en-US" altLang="zh-CN" dirty="0"/>
              <a:t>MM</a:t>
            </a:r>
            <a:r>
              <a:rPr lang="zh-CN" altLang="en-US" dirty="0"/>
              <a:t>定理与经验事实不符</a:t>
            </a:r>
            <a:endParaRPr lang="en-US" altLang="zh-CN" dirty="0"/>
          </a:p>
          <a:p>
            <a:pPr lvl="1"/>
            <a:r>
              <a:rPr lang="zh-CN" altLang="en-US" dirty="0"/>
              <a:t>经验事实：杠杆率（债务占公司总价值比重）越高，公司价值一般也越高</a:t>
            </a:r>
            <a:endParaRPr lang="en-US" altLang="zh-CN" dirty="0"/>
          </a:p>
          <a:p>
            <a:pPr lvl="1"/>
            <a:r>
              <a:rPr lang="zh-CN" altLang="en-US" dirty="0"/>
              <a:t>要想解释在真实世界里观察到的企业资本结构的规律，必须从市场的非完美性出发</a:t>
            </a:r>
            <a:endParaRPr lang="en-US" altLang="zh-CN" dirty="0"/>
          </a:p>
          <a:p>
            <a:r>
              <a:rPr lang="zh-CN" altLang="en-US" dirty="0"/>
              <a:t>权衡理论（</a:t>
            </a:r>
            <a:r>
              <a:rPr lang="en-US" altLang="zh-CN" dirty="0"/>
              <a:t>tradeoff theory</a:t>
            </a:r>
            <a:r>
              <a:rPr lang="zh-CN" altLang="en-US" dirty="0"/>
              <a:t>）</a:t>
            </a:r>
            <a:endParaRPr lang="en-US" altLang="zh-CN" dirty="0"/>
          </a:p>
          <a:p>
            <a:pPr lvl="1"/>
            <a:r>
              <a:rPr lang="zh-CN" altLang="en-US" dirty="0"/>
              <a:t>真实世界中，债务的利息会被计入企业成本，在税前支付</a:t>
            </a:r>
            <a:endParaRPr lang="en-US" altLang="zh-CN" dirty="0"/>
          </a:p>
          <a:p>
            <a:pPr lvl="1"/>
            <a:r>
              <a:rPr lang="zh-CN" altLang="zh-CN" dirty="0"/>
              <a:t>如果公司所得税率为</a:t>
            </a:r>
            <a:r>
              <a:rPr lang="en-US" altLang="zh-CN" i="1" dirty="0"/>
              <a:t>t</a:t>
            </a:r>
            <a:r>
              <a:rPr lang="zh-CN" altLang="zh-CN" dirty="0"/>
              <a:t>的话，企业就能通过</a:t>
            </a:r>
            <a:r>
              <a:rPr lang="zh-CN" altLang="en-US" dirty="0"/>
              <a:t>借债</a:t>
            </a:r>
            <a:r>
              <a:rPr lang="zh-CN" altLang="zh-CN" dirty="0"/>
              <a:t>而节省</a:t>
            </a:r>
            <a:r>
              <a:rPr lang="en-US" altLang="zh-CN" i="1" dirty="0" err="1"/>
              <a:t>tI</a:t>
            </a:r>
            <a:r>
              <a:rPr lang="zh-CN" altLang="zh-CN" dirty="0"/>
              <a:t>的所得税支付</a:t>
            </a:r>
            <a:r>
              <a:rPr lang="en-US" altLang="zh-CN" dirty="0"/>
              <a:t>——</a:t>
            </a:r>
            <a:r>
              <a:rPr lang="en-US" altLang="zh-CN" i="1" dirty="0" err="1"/>
              <a:t>tI</a:t>
            </a:r>
            <a:r>
              <a:rPr lang="zh-CN" altLang="zh-CN" dirty="0"/>
              <a:t>被称为</a:t>
            </a:r>
            <a:r>
              <a:rPr lang="zh-CN" altLang="zh-CN" b="1" dirty="0"/>
              <a:t>税盾</a:t>
            </a:r>
            <a:r>
              <a:rPr lang="zh-CN" altLang="zh-CN" dirty="0"/>
              <a:t>（</a:t>
            </a:r>
            <a:r>
              <a:rPr lang="en-US" altLang="zh-CN" dirty="0"/>
              <a:t>tax shield</a:t>
            </a:r>
            <a:r>
              <a:rPr lang="zh-CN" altLang="zh-CN" dirty="0"/>
              <a:t>）</a:t>
            </a:r>
            <a:endParaRPr lang="en-US" altLang="zh-CN" dirty="0"/>
          </a:p>
          <a:p>
            <a:pPr lvl="1"/>
            <a:r>
              <a:rPr lang="zh-CN" altLang="zh-CN" dirty="0"/>
              <a:t>多借债也会令企业破产风险上升，增加企业的破产成本</a:t>
            </a:r>
            <a:endParaRPr lang="en-US" altLang="zh-CN" dirty="0"/>
          </a:p>
          <a:p>
            <a:pPr lvl="1"/>
            <a:r>
              <a:rPr lang="zh-CN" altLang="en-US" dirty="0"/>
              <a:t>把</a:t>
            </a:r>
            <a:r>
              <a:rPr lang="zh-CN" altLang="zh-CN" dirty="0"/>
              <a:t>税盾效应和破产成本考虑进来，企业会有最优的股权与债权融资的比例</a:t>
            </a:r>
            <a:endParaRPr lang="en-US" altLang="zh-CN" dirty="0"/>
          </a:p>
          <a:p>
            <a:pPr lvl="1"/>
            <a:r>
              <a:rPr lang="zh-CN" altLang="zh-CN" dirty="0"/>
              <a:t>负债的</a:t>
            </a:r>
            <a:r>
              <a:rPr lang="en-US" altLang="zh-CN" dirty="0"/>
              <a:t>B</a:t>
            </a:r>
            <a:r>
              <a:rPr lang="zh-CN" altLang="zh-CN" dirty="0"/>
              <a:t>公司的价值不再等于</a:t>
            </a:r>
            <a:r>
              <a:rPr lang="en-US" altLang="zh-CN" dirty="0"/>
              <a:t>A</a:t>
            </a:r>
            <a:r>
              <a:rPr lang="zh-CN" altLang="zh-CN" dirty="0"/>
              <a:t>公司的价值，而是要加上税盾的现值，并减去破产成本的现值</a:t>
            </a:r>
            <a:endParaRPr lang="en-US" altLang="zh-CN" dirty="0"/>
          </a:p>
          <a:p>
            <a:pPr marL="457200" lvl="1" indent="0">
              <a:buNone/>
            </a:pPr>
            <a:r>
              <a:rPr lang="en-US" altLang="zh-CN" i="1" dirty="0"/>
              <a:t>		         V</a:t>
            </a:r>
            <a:r>
              <a:rPr lang="en-US" altLang="zh-CN" i="1" baseline="-25000" dirty="0"/>
              <a:t>B</a:t>
            </a:r>
            <a:r>
              <a:rPr lang="en-US" altLang="zh-CN" i="1" dirty="0"/>
              <a:t> = V</a:t>
            </a:r>
            <a:r>
              <a:rPr lang="en-US" altLang="zh-CN" i="1" baseline="-25000" dirty="0"/>
              <a:t>A</a:t>
            </a:r>
            <a:r>
              <a:rPr lang="en-US" altLang="zh-CN" i="1" dirty="0"/>
              <a:t> + PV</a:t>
            </a:r>
            <a:r>
              <a:rPr lang="en-US" altLang="zh-CN" dirty="0"/>
              <a:t>(</a:t>
            </a:r>
            <a:r>
              <a:rPr lang="zh-CN" altLang="zh-CN" dirty="0"/>
              <a:t>税盾</a:t>
            </a:r>
            <a:r>
              <a:rPr lang="en-US" altLang="zh-CN" dirty="0"/>
              <a:t>)</a:t>
            </a:r>
            <a:r>
              <a:rPr lang="en-US" altLang="zh-CN" i="1" dirty="0"/>
              <a:t> - PV</a:t>
            </a:r>
            <a:r>
              <a:rPr lang="en-US" altLang="zh-CN" dirty="0"/>
              <a:t>(</a:t>
            </a:r>
            <a:r>
              <a:rPr lang="zh-CN" altLang="zh-CN" dirty="0"/>
              <a:t>破产成本</a:t>
            </a:r>
            <a:r>
              <a:rPr lang="en-US" altLang="zh-CN" dirty="0"/>
              <a:t>)</a:t>
            </a:r>
            <a:endParaRPr lang="zh-CN" altLang="zh-CN" dirty="0"/>
          </a:p>
          <a:p>
            <a:pPr marL="457200" lvl="1"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id="{F0A8FD1E-CAF4-4430-9EB8-AF5E6A3EDADB}"/>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Tree>
    <p:extLst>
      <p:ext uri="{BB962C8B-B14F-4D97-AF65-F5344CB8AC3E}">
        <p14:creationId xmlns:p14="http://schemas.microsoft.com/office/powerpoint/2010/main" val="348169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B0304-D9B7-40F7-B9E9-D6B8CDDBEC9B}"/>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sz="2000" dirty="0"/>
            </a:br>
            <a:r>
              <a:rPr lang="zh-CN" altLang="en-US" dirty="0"/>
              <a:t>模型设定</a:t>
            </a:r>
          </a:p>
        </p:txBody>
      </p:sp>
      <p:sp>
        <p:nvSpPr>
          <p:cNvPr id="3" name="内容占位符 2">
            <a:extLst>
              <a:ext uri="{FF2B5EF4-FFF2-40B4-BE49-F238E27FC236}">
                <a16:creationId xmlns:a16="http://schemas.microsoft.com/office/drawing/2014/main" id="{09BA1ED1-93B8-4481-A4C8-8DBB6DDAE7A1}"/>
              </a:ext>
            </a:extLst>
          </p:cNvPr>
          <p:cNvSpPr>
            <a:spLocks noGrp="1"/>
          </p:cNvSpPr>
          <p:nvPr>
            <p:ph idx="1"/>
          </p:nvPr>
        </p:nvSpPr>
        <p:spPr/>
        <p:txBody>
          <a:bodyPr/>
          <a:lstStyle/>
          <a:p>
            <a:r>
              <a:rPr lang="zh-CN" altLang="en-US" dirty="0"/>
              <a:t>存在大量风险中性且完全竞争的投资者（均获得</a:t>
            </a:r>
            <a:r>
              <a:rPr lang="en-US" altLang="zh-CN" dirty="0"/>
              <a:t>0</a:t>
            </a:r>
            <a:r>
              <a:rPr lang="zh-CN" altLang="en-US" dirty="0"/>
              <a:t>利润），市场利率为</a:t>
            </a:r>
            <a:r>
              <a:rPr lang="en-US" altLang="zh-CN" dirty="0"/>
              <a:t>0</a:t>
            </a:r>
          </a:p>
          <a:p>
            <a:r>
              <a:rPr lang="zh-CN" altLang="en-US" dirty="0"/>
              <a:t>存在大量风险中性的企业（均无自有资金），需要从投资者那里借入固定数量为</a:t>
            </a:r>
            <a:r>
              <a:rPr lang="en-US" altLang="zh-CN" i="1" dirty="0"/>
              <a:t>I</a:t>
            </a:r>
            <a:r>
              <a:rPr lang="zh-CN" altLang="en-US" dirty="0"/>
              <a:t>的资金来投资各自的投资项目</a:t>
            </a:r>
            <a:endParaRPr lang="en-US" altLang="zh-CN" dirty="0"/>
          </a:p>
          <a:p>
            <a:pPr lvl="1"/>
            <a:r>
              <a:rPr lang="zh-CN" altLang="en-US" dirty="0"/>
              <a:t>项目如果成功，产生总计为</a:t>
            </a:r>
            <a:r>
              <a:rPr lang="en-US" altLang="zh-CN" i="1" dirty="0"/>
              <a:t>R</a:t>
            </a:r>
            <a:r>
              <a:rPr lang="zh-CN" altLang="en-US" dirty="0"/>
              <a:t>的回报</a:t>
            </a:r>
            <a:endParaRPr lang="en-US" altLang="zh-CN" dirty="0"/>
          </a:p>
          <a:p>
            <a:pPr lvl="1"/>
            <a:r>
              <a:rPr lang="zh-CN" altLang="en-US" dirty="0"/>
              <a:t>项目如果失败，产生</a:t>
            </a:r>
            <a:r>
              <a:rPr lang="en-US" altLang="zh-CN" dirty="0"/>
              <a:t>0</a:t>
            </a:r>
            <a:r>
              <a:rPr lang="zh-CN" altLang="en-US" dirty="0"/>
              <a:t>回报</a:t>
            </a:r>
            <a:endParaRPr lang="en-US" altLang="zh-CN" dirty="0"/>
          </a:p>
          <a:p>
            <a:r>
              <a:rPr lang="zh-CN" altLang="en-US" dirty="0"/>
              <a:t>企业分为两种类型</a:t>
            </a:r>
            <a:endParaRPr lang="en-US" altLang="zh-CN" dirty="0"/>
          </a:p>
          <a:p>
            <a:pPr lvl="1"/>
            <a:r>
              <a:rPr lang="zh-CN" altLang="en-US" dirty="0"/>
              <a:t>好企业（比例为</a:t>
            </a:r>
            <a:r>
              <a:rPr lang="en-US" altLang="zh-CN" i="1" dirty="0"/>
              <a:t>α </a:t>
            </a:r>
            <a:r>
              <a:rPr lang="zh-CN" altLang="en-US" dirty="0"/>
              <a:t>）：</a:t>
            </a:r>
            <a:r>
              <a:rPr lang="en-US" altLang="zh-CN" i="1" dirty="0"/>
              <a:t> p</a:t>
            </a:r>
            <a:r>
              <a:rPr lang="zh-CN" altLang="zh-CN" dirty="0"/>
              <a:t>的概率让项目成功</a:t>
            </a:r>
            <a:r>
              <a:rPr lang="zh-CN" altLang="en-US" dirty="0"/>
              <a:t>，</a:t>
            </a:r>
            <a:r>
              <a:rPr lang="en-US" altLang="zh-CN" i="1" dirty="0"/>
              <a:t> </a:t>
            </a:r>
            <a:r>
              <a:rPr lang="en-US" altLang="zh-CN" i="1" dirty="0" err="1"/>
              <a:t>pR</a:t>
            </a:r>
            <a:r>
              <a:rPr lang="en-US" altLang="zh-CN" i="1" dirty="0"/>
              <a:t>&gt;I</a:t>
            </a:r>
            <a:r>
              <a:rPr lang="en-US" altLang="zh-CN" dirty="0"/>
              <a:t>——</a:t>
            </a:r>
            <a:r>
              <a:rPr lang="zh-CN" altLang="en-US" dirty="0"/>
              <a:t>好企业的项目有正的净现值，值得投资</a:t>
            </a:r>
            <a:endParaRPr lang="en-US" altLang="zh-CN" dirty="0"/>
          </a:p>
          <a:p>
            <a:pPr lvl="1"/>
            <a:r>
              <a:rPr lang="zh-CN" altLang="en-US" dirty="0"/>
              <a:t>坏企业（比例为</a:t>
            </a:r>
            <a:r>
              <a:rPr lang="en-US" altLang="zh-CN" dirty="0"/>
              <a:t>1</a:t>
            </a:r>
            <a:r>
              <a:rPr lang="en-US" altLang="zh-CN" i="1" dirty="0"/>
              <a:t>-α </a:t>
            </a:r>
            <a:r>
              <a:rPr lang="zh-CN" altLang="en-US" dirty="0"/>
              <a:t>）：</a:t>
            </a:r>
            <a:r>
              <a:rPr lang="en-US" altLang="zh-CN" i="1" dirty="0"/>
              <a:t> q</a:t>
            </a:r>
            <a:r>
              <a:rPr lang="zh-CN" altLang="zh-CN" dirty="0"/>
              <a:t>的概率</a:t>
            </a:r>
            <a:r>
              <a:rPr lang="zh-CN" altLang="en-US" dirty="0"/>
              <a:t>让</a:t>
            </a:r>
            <a:r>
              <a:rPr lang="zh-CN" altLang="zh-CN" dirty="0"/>
              <a:t>项目成功</a:t>
            </a:r>
            <a:r>
              <a:rPr lang="zh-CN" altLang="en-US" dirty="0"/>
              <a:t>（</a:t>
            </a:r>
            <a:r>
              <a:rPr lang="en-US" altLang="zh-CN" i="1" dirty="0"/>
              <a:t>q&lt;p</a:t>
            </a:r>
            <a:r>
              <a:rPr lang="zh-CN" altLang="en-US" dirty="0"/>
              <a:t>）</a:t>
            </a:r>
            <a:endParaRPr lang="en-US" altLang="zh-CN" dirty="0"/>
          </a:p>
          <a:p>
            <a:r>
              <a:rPr lang="zh-CN" altLang="en-US" dirty="0"/>
              <a:t>企业和投资者的回报</a:t>
            </a:r>
            <a:endParaRPr lang="en-US" altLang="zh-CN" dirty="0"/>
          </a:p>
          <a:p>
            <a:pPr lvl="1"/>
            <a:r>
              <a:rPr lang="zh-CN" altLang="en-US" dirty="0"/>
              <a:t>项目失败时，企业与投资者都获得</a:t>
            </a:r>
            <a:r>
              <a:rPr lang="en-US" altLang="zh-CN" dirty="0"/>
              <a:t>0</a:t>
            </a:r>
            <a:r>
              <a:rPr lang="zh-CN" altLang="en-US" dirty="0"/>
              <a:t>回报</a:t>
            </a:r>
            <a:endParaRPr lang="en-US" altLang="zh-CN" dirty="0"/>
          </a:p>
          <a:p>
            <a:pPr lvl="1"/>
            <a:r>
              <a:rPr lang="zh-CN" altLang="en-US" dirty="0"/>
              <a:t>项目成功是，企业与投资者瓜分项目总回报</a:t>
            </a:r>
            <a:r>
              <a:rPr lang="en-US" altLang="zh-CN" i="1" dirty="0"/>
              <a:t>R</a:t>
            </a:r>
          </a:p>
        </p:txBody>
      </p:sp>
      <p:sp>
        <p:nvSpPr>
          <p:cNvPr id="4" name="灯片编号占位符 3">
            <a:extLst>
              <a:ext uri="{FF2B5EF4-FFF2-40B4-BE49-F238E27FC236}">
                <a16:creationId xmlns:a16="http://schemas.microsoft.com/office/drawing/2014/main" id="{D2D6D11B-703F-4C8B-9F2C-0A24029C8E04}"/>
              </a:ext>
            </a:extLst>
          </p:cNvPr>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spTree>
    <p:extLst>
      <p:ext uri="{BB962C8B-B14F-4D97-AF65-F5344CB8AC3E}">
        <p14:creationId xmlns:p14="http://schemas.microsoft.com/office/powerpoint/2010/main" val="72918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B0304-D9B7-40F7-B9E9-D6B8CDDBEC9B}"/>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sz="2000" dirty="0"/>
            </a:br>
            <a:r>
              <a:rPr lang="zh-CN" altLang="en-US" dirty="0"/>
              <a:t>对称信息状况</a:t>
            </a:r>
            <a:r>
              <a:rPr lang="en-US" altLang="zh-CN" dirty="0"/>
              <a:t>——</a:t>
            </a:r>
            <a:r>
              <a:rPr lang="zh-CN" altLang="en-US" dirty="0"/>
              <a:t>比较基准</a:t>
            </a:r>
          </a:p>
        </p:txBody>
      </p:sp>
      <p:sp>
        <p:nvSpPr>
          <p:cNvPr id="3" name="内容占位符 2">
            <a:extLst>
              <a:ext uri="{FF2B5EF4-FFF2-40B4-BE49-F238E27FC236}">
                <a16:creationId xmlns:a16="http://schemas.microsoft.com/office/drawing/2014/main" id="{09BA1ED1-93B8-4481-A4C8-8DBB6DDAE7A1}"/>
              </a:ext>
            </a:extLst>
          </p:cNvPr>
          <p:cNvSpPr>
            <a:spLocks noGrp="1"/>
          </p:cNvSpPr>
          <p:nvPr>
            <p:ph idx="1"/>
          </p:nvPr>
        </p:nvSpPr>
        <p:spPr/>
        <p:txBody>
          <a:bodyPr/>
          <a:lstStyle/>
          <a:p>
            <a:r>
              <a:rPr lang="zh-CN" altLang="en-US" dirty="0"/>
              <a:t>对称信息：</a:t>
            </a:r>
            <a:r>
              <a:rPr lang="zh-CN" altLang="zh-CN" dirty="0"/>
              <a:t>投资者</a:t>
            </a:r>
            <a:r>
              <a:rPr lang="zh-CN" altLang="en-US" dirty="0"/>
              <a:t>可以分辨</a:t>
            </a:r>
            <a:r>
              <a:rPr lang="zh-CN" altLang="zh-CN" dirty="0"/>
              <a:t>企业的类型</a:t>
            </a:r>
            <a:endParaRPr lang="en-US" altLang="zh-CN" dirty="0"/>
          </a:p>
          <a:p>
            <a:r>
              <a:rPr lang="zh-CN" altLang="zh-CN" dirty="0"/>
              <a:t>好企业</a:t>
            </a:r>
            <a:endParaRPr lang="en-US" altLang="zh-CN" dirty="0"/>
          </a:p>
          <a:p>
            <a:pPr lvl="1"/>
            <a:r>
              <a:rPr lang="zh-CN" altLang="en-US" dirty="0"/>
              <a:t>好企业</a:t>
            </a:r>
            <a:r>
              <a:rPr lang="zh-CN" altLang="zh-CN" dirty="0"/>
              <a:t>总能借到钱</a:t>
            </a:r>
            <a:r>
              <a:rPr lang="zh-CN" altLang="en-US" dirty="0"/>
              <a:t>（因为好企业的项目总是值得投资的）</a:t>
            </a:r>
            <a:endParaRPr lang="en-US" altLang="zh-CN" dirty="0"/>
          </a:p>
          <a:p>
            <a:pPr lvl="1"/>
            <a:r>
              <a:rPr lang="zh-CN" altLang="zh-CN" dirty="0"/>
              <a:t>好企业与投资者之间签订最优合约</a:t>
            </a:r>
            <a:endParaRPr lang="en-US" altLang="zh-CN" dirty="0"/>
          </a:p>
          <a:p>
            <a:pPr lvl="2"/>
            <a:r>
              <a:rPr lang="zh-CN" altLang="zh-CN" dirty="0"/>
              <a:t>项目失败时，好企业</a:t>
            </a:r>
            <a:r>
              <a:rPr lang="zh-CN" altLang="en-US" dirty="0"/>
              <a:t>与投资者都</a:t>
            </a:r>
            <a:r>
              <a:rPr lang="zh-CN" altLang="zh-CN" dirty="0"/>
              <a:t>获得</a:t>
            </a:r>
            <a:r>
              <a:rPr lang="en-US" altLang="zh-CN" dirty="0"/>
              <a:t>0</a:t>
            </a:r>
            <a:r>
              <a:rPr lang="zh-CN" altLang="zh-CN" dirty="0"/>
              <a:t>收入</a:t>
            </a:r>
            <a:endParaRPr lang="en-US" altLang="zh-CN" dirty="0"/>
          </a:p>
          <a:p>
            <a:pPr lvl="2"/>
            <a:r>
              <a:rPr lang="zh-CN" altLang="zh-CN" dirty="0"/>
              <a:t>项目成功时，好企业获得</a:t>
            </a:r>
            <a:r>
              <a:rPr lang="en-US" altLang="zh-CN" i="1" dirty="0" err="1"/>
              <a:t>R</a:t>
            </a:r>
            <a:r>
              <a:rPr lang="en-US" altLang="zh-CN" i="1" baseline="-25000" dirty="0" err="1"/>
              <a:t>f</a:t>
            </a:r>
            <a:r>
              <a:rPr lang="en-US" altLang="zh-CN" i="1" baseline="30000" dirty="0" err="1"/>
              <a:t>G</a:t>
            </a:r>
            <a:r>
              <a:rPr lang="zh-CN" altLang="zh-CN" dirty="0"/>
              <a:t>的回报，</a:t>
            </a:r>
            <a:r>
              <a:rPr lang="zh-CN" altLang="en-US" dirty="0"/>
              <a:t>投资者获得</a:t>
            </a:r>
            <a:r>
              <a:rPr lang="en-US" altLang="zh-CN" i="1" dirty="0"/>
              <a:t>R-</a:t>
            </a:r>
            <a:r>
              <a:rPr lang="en-US" altLang="zh-CN" i="1" dirty="0" err="1"/>
              <a:t>R</a:t>
            </a:r>
            <a:r>
              <a:rPr lang="en-US" altLang="zh-CN" i="1" baseline="-25000" dirty="0" err="1"/>
              <a:t>f</a:t>
            </a:r>
            <a:r>
              <a:rPr lang="en-US" altLang="zh-CN" i="1" baseline="30000" dirty="0" err="1"/>
              <a:t>G</a:t>
            </a:r>
            <a:r>
              <a:rPr lang="zh-CN" altLang="en-US" dirty="0"/>
              <a:t>，并有</a:t>
            </a:r>
            <a:endParaRPr lang="en-US" altLang="zh-CN" i="1" baseline="30000" dirty="0"/>
          </a:p>
          <a:p>
            <a:pPr lvl="1"/>
            <a:endParaRPr lang="en-US" altLang="zh-CN" dirty="0"/>
          </a:p>
          <a:p>
            <a:r>
              <a:rPr lang="zh-CN" altLang="en-US" dirty="0"/>
              <a:t>坏企业</a:t>
            </a:r>
            <a:endParaRPr lang="en-US" altLang="zh-CN" dirty="0"/>
          </a:p>
          <a:p>
            <a:pPr lvl="1"/>
            <a:r>
              <a:rPr lang="zh-CN" altLang="zh-CN" dirty="0"/>
              <a:t>坏企业项目的净现值如果为负（</a:t>
            </a:r>
            <a:r>
              <a:rPr lang="en-US" altLang="zh-CN" i="1" dirty="0" err="1"/>
              <a:t>qR</a:t>
            </a:r>
            <a:r>
              <a:rPr lang="en-US" altLang="zh-CN" i="1" dirty="0"/>
              <a:t>&lt;I</a:t>
            </a:r>
            <a:r>
              <a:rPr lang="zh-CN" altLang="zh-CN" dirty="0"/>
              <a:t>），将无法获得融资</a:t>
            </a:r>
            <a:endParaRPr lang="en-US" altLang="zh-CN" dirty="0"/>
          </a:p>
          <a:p>
            <a:pPr lvl="1"/>
            <a:r>
              <a:rPr lang="zh-CN" altLang="zh-CN" dirty="0"/>
              <a:t>坏企业项目的净现值</a:t>
            </a:r>
            <a:r>
              <a:rPr lang="zh-CN" altLang="en-US" dirty="0"/>
              <a:t>如果</a:t>
            </a:r>
            <a:r>
              <a:rPr lang="zh-CN" altLang="zh-CN" dirty="0"/>
              <a:t>非负（</a:t>
            </a:r>
            <a:r>
              <a:rPr lang="en-US" altLang="zh-CN" i="1" dirty="0" err="1"/>
              <a:t>qR≥I</a:t>
            </a:r>
            <a:r>
              <a:rPr lang="zh-CN" altLang="zh-CN" dirty="0"/>
              <a:t>），可以得到融资支持</a:t>
            </a:r>
            <a:endParaRPr lang="en-US" altLang="zh-CN" dirty="0"/>
          </a:p>
          <a:p>
            <a:pPr lvl="2"/>
            <a:r>
              <a:rPr lang="zh-CN" altLang="en-US" dirty="0"/>
              <a:t>坏企业</a:t>
            </a:r>
            <a:r>
              <a:rPr lang="zh-CN" altLang="zh-CN" dirty="0"/>
              <a:t>并且在项目成功时得到</a:t>
            </a:r>
            <a:r>
              <a:rPr lang="en-US" altLang="zh-CN" i="1" dirty="0" err="1"/>
              <a:t>R</a:t>
            </a:r>
            <a:r>
              <a:rPr lang="en-US" altLang="zh-CN" i="1" baseline="-25000" dirty="0" err="1"/>
              <a:t>f</a:t>
            </a:r>
            <a:r>
              <a:rPr lang="en-US" altLang="zh-CN" i="1" baseline="30000" dirty="0" err="1"/>
              <a:t>B</a:t>
            </a:r>
            <a:r>
              <a:rPr lang="zh-CN" altLang="zh-CN" dirty="0"/>
              <a:t>的回报，项目失败时得到</a:t>
            </a:r>
            <a:r>
              <a:rPr lang="en-US" altLang="zh-CN" dirty="0"/>
              <a:t>0</a:t>
            </a:r>
            <a:r>
              <a:rPr lang="zh-CN" altLang="en-US" dirty="0"/>
              <a:t>回报，并有</a:t>
            </a:r>
            <a:endParaRPr lang="en-US" altLang="zh-CN" dirty="0"/>
          </a:p>
          <a:p>
            <a:pPr lvl="1"/>
            <a:endParaRPr lang="en-US" altLang="zh-CN" dirty="0"/>
          </a:p>
          <a:p>
            <a:r>
              <a:rPr lang="zh-CN" altLang="en-US" dirty="0"/>
              <a:t>好企业的回报高于坏企业</a:t>
            </a:r>
            <a:endParaRPr lang="en-US" altLang="zh-CN" dirty="0"/>
          </a:p>
        </p:txBody>
      </p:sp>
      <p:sp>
        <p:nvSpPr>
          <p:cNvPr id="4" name="灯片编号占位符 3">
            <a:extLst>
              <a:ext uri="{FF2B5EF4-FFF2-40B4-BE49-F238E27FC236}">
                <a16:creationId xmlns:a16="http://schemas.microsoft.com/office/drawing/2014/main" id="{D2D6D11B-703F-4C8B-9F2C-0A24029C8E04}"/>
              </a:ext>
            </a:extLst>
          </p:cNvPr>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pic>
        <p:nvPicPr>
          <p:cNvPr id="5" name="图片 4">
            <a:extLst>
              <a:ext uri="{FF2B5EF4-FFF2-40B4-BE49-F238E27FC236}">
                <a16:creationId xmlns:a16="http://schemas.microsoft.com/office/drawing/2014/main" id="{3470531B-E52A-4B1D-AC63-0143B2E1F5DA}"/>
              </a:ext>
            </a:extLst>
          </p:cNvPr>
          <p:cNvPicPr>
            <a:picLocks noChangeAspect="1"/>
          </p:cNvPicPr>
          <p:nvPr/>
        </p:nvPicPr>
        <p:blipFill>
          <a:blip r:embed="rId2"/>
          <a:stretch>
            <a:fillRect/>
          </a:stretch>
        </p:blipFill>
        <p:spPr>
          <a:xfrm>
            <a:off x="3892542" y="3415779"/>
            <a:ext cx="1358917" cy="373261"/>
          </a:xfrm>
          <a:prstGeom prst="rect">
            <a:avLst/>
          </a:prstGeom>
        </p:spPr>
      </p:pic>
      <p:pic>
        <p:nvPicPr>
          <p:cNvPr id="6" name="图片 5">
            <a:extLst>
              <a:ext uri="{FF2B5EF4-FFF2-40B4-BE49-F238E27FC236}">
                <a16:creationId xmlns:a16="http://schemas.microsoft.com/office/drawing/2014/main" id="{E123EC8E-5BBD-4651-B226-A1F916F0AB64}"/>
              </a:ext>
            </a:extLst>
          </p:cNvPr>
          <p:cNvPicPr>
            <a:picLocks noChangeAspect="1"/>
          </p:cNvPicPr>
          <p:nvPr/>
        </p:nvPicPr>
        <p:blipFill>
          <a:blip r:embed="rId3"/>
          <a:stretch>
            <a:fillRect/>
          </a:stretch>
        </p:blipFill>
        <p:spPr>
          <a:xfrm>
            <a:off x="3906291" y="5071962"/>
            <a:ext cx="1331418" cy="373262"/>
          </a:xfrm>
          <a:prstGeom prst="rect">
            <a:avLst/>
          </a:prstGeom>
        </p:spPr>
      </p:pic>
      <p:pic>
        <p:nvPicPr>
          <p:cNvPr id="7" name="图片 6">
            <a:extLst>
              <a:ext uri="{FF2B5EF4-FFF2-40B4-BE49-F238E27FC236}">
                <a16:creationId xmlns:a16="http://schemas.microsoft.com/office/drawing/2014/main" id="{AB8C2031-8E34-435C-95AE-EBFED582983D}"/>
              </a:ext>
            </a:extLst>
          </p:cNvPr>
          <p:cNvPicPr>
            <a:picLocks noChangeAspect="1"/>
          </p:cNvPicPr>
          <p:nvPr/>
        </p:nvPicPr>
        <p:blipFill>
          <a:blip r:embed="rId4"/>
          <a:stretch>
            <a:fillRect/>
          </a:stretch>
        </p:blipFill>
        <p:spPr>
          <a:xfrm>
            <a:off x="4156076" y="5517232"/>
            <a:ext cx="831849" cy="373261"/>
          </a:xfrm>
          <a:prstGeom prst="rect">
            <a:avLst/>
          </a:prstGeom>
        </p:spPr>
      </p:pic>
    </p:spTree>
    <p:extLst>
      <p:ext uri="{BB962C8B-B14F-4D97-AF65-F5344CB8AC3E}">
        <p14:creationId xmlns:p14="http://schemas.microsoft.com/office/powerpoint/2010/main" val="165968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B0304-D9B7-40F7-B9E9-D6B8CDDBEC9B}"/>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sz="2000" dirty="0"/>
            </a:br>
            <a:r>
              <a:rPr lang="zh-CN" altLang="zh-CN" dirty="0"/>
              <a:t>不对称信息</a:t>
            </a:r>
            <a:endParaRPr lang="zh-CN" altLang="en-US" dirty="0"/>
          </a:p>
        </p:txBody>
      </p:sp>
      <p:sp>
        <p:nvSpPr>
          <p:cNvPr id="3" name="内容占位符 2">
            <a:extLst>
              <a:ext uri="{FF2B5EF4-FFF2-40B4-BE49-F238E27FC236}">
                <a16:creationId xmlns:a16="http://schemas.microsoft.com/office/drawing/2014/main" id="{09BA1ED1-93B8-4481-A4C8-8DBB6DDAE7A1}"/>
              </a:ext>
            </a:extLst>
          </p:cNvPr>
          <p:cNvSpPr>
            <a:spLocks noGrp="1"/>
          </p:cNvSpPr>
          <p:nvPr>
            <p:ph idx="1"/>
          </p:nvPr>
        </p:nvSpPr>
        <p:spPr/>
        <p:txBody>
          <a:bodyPr/>
          <a:lstStyle/>
          <a:p>
            <a:r>
              <a:rPr lang="zh-CN" altLang="en-US" dirty="0"/>
              <a:t>信息不对称</a:t>
            </a:r>
            <a:endParaRPr lang="en-US" altLang="zh-CN" dirty="0"/>
          </a:p>
          <a:p>
            <a:pPr lvl="1"/>
            <a:r>
              <a:rPr lang="zh-CN" altLang="en-US" dirty="0"/>
              <a:t>投资者在事前与事后都无法分辨企业是好还是坏</a:t>
            </a:r>
            <a:endParaRPr lang="en-US" altLang="zh-CN" dirty="0"/>
          </a:p>
          <a:p>
            <a:pPr lvl="1"/>
            <a:r>
              <a:rPr lang="zh-CN" altLang="en-US" dirty="0"/>
              <a:t>不考虑道德风险</a:t>
            </a:r>
            <a:endParaRPr lang="en-US" altLang="zh-CN" dirty="0"/>
          </a:p>
          <a:p>
            <a:r>
              <a:rPr lang="zh-CN" altLang="zh-CN" dirty="0"/>
              <a:t>从投资者的角度来看，将资金借给一个企业后项目成功的概率为</a:t>
            </a:r>
            <a:endParaRPr lang="en-US" altLang="zh-CN" dirty="0"/>
          </a:p>
          <a:p>
            <a:pPr lvl="1"/>
            <a:endParaRPr lang="en-US" altLang="zh-CN" dirty="0"/>
          </a:p>
          <a:p>
            <a:r>
              <a:rPr lang="zh-CN" altLang="en-US" dirty="0"/>
              <a:t>存在信息不对称时，坏企业有动力伪装成好企业</a:t>
            </a:r>
            <a:endParaRPr lang="en-US" altLang="zh-CN" dirty="0"/>
          </a:p>
          <a:p>
            <a:pPr lvl="1"/>
            <a:r>
              <a:rPr lang="zh-CN" altLang="en-US" dirty="0"/>
              <a:t>不伪装，获得</a:t>
            </a:r>
            <a:r>
              <a:rPr lang="en-US" altLang="zh-CN" i="1" dirty="0" err="1"/>
              <a:t>qR</a:t>
            </a:r>
            <a:r>
              <a:rPr lang="en-US" altLang="zh-CN" i="1" baseline="-25000" dirty="0" err="1"/>
              <a:t>f</a:t>
            </a:r>
            <a:r>
              <a:rPr lang="en-US" altLang="zh-CN" i="1" baseline="30000" dirty="0" err="1"/>
              <a:t>B</a:t>
            </a:r>
            <a:r>
              <a:rPr lang="zh-CN" altLang="zh-CN" dirty="0"/>
              <a:t>或</a:t>
            </a:r>
            <a:r>
              <a:rPr lang="en-US" altLang="zh-CN" dirty="0"/>
              <a:t>0</a:t>
            </a:r>
            <a:r>
              <a:rPr lang="zh-CN" altLang="en-US" dirty="0"/>
              <a:t>的期望收益（取决于坏企业项目净现值是否为正）</a:t>
            </a:r>
            <a:endParaRPr lang="en-US" altLang="zh-CN" dirty="0"/>
          </a:p>
          <a:p>
            <a:pPr lvl="1"/>
            <a:r>
              <a:rPr lang="zh-CN" altLang="en-US" dirty="0"/>
              <a:t>伪装成好企业，获得</a:t>
            </a:r>
            <a:r>
              <a:rPr lang="en-US" altLang="zh-CN" i="1" dirty="0" err="1"/>
              <a:t>qR</a:t>
            </a:r>
            <a:r>
              <a:rPr lang="en-US" altLang="zh-CN" i="1" baseline="-25000" dirty="0" err="1"/>
              <a:t>f</a:t>
            </a:r>
            <a:r>
              <a:rPr lang="en-US" altLang="zh-CN" i="1" baseline="30000" dirty="0" err="1"/>
              <a:t>G</a:t>
            </a:r>
            <a:r>
              <a:rPr lang="zh-CN" altLang="zh-CN" dirty="0"/>
              <a:t>的期望收益</a:t>
            </a:r>
            <a:r>
              <a:rPr lang="zh-CN" altLang="en-US" dirty="0"/>
              <a:t>，高于揭示自己类型时的期望收益</a:t>
            </a:r>
            <a:endParaRPr lang="en-US" altLang="zh-CN" dirty="0"/>
          </a:p>
          <a:p>
            <a:r>
              <a:rPr lang="zh-CN" altLang="en-US" dirty="0"/>
              <a:t>合约不能基于企业的类型信息（因为坏企业不会向投资者揭示自己的类型）</a:t>
            </a:r>
            <a:endParaRPr lang="en-US" altLang="zh-CN" dirty="0"/>
          </a:p>
          <a:p>
            <a:pPr lvl="1"/>
            <a:r>
              <a:rPr lang="zh-CN" altLang="en-US" dirty="0"/>
              <a:t>所有企业用相同的合约来获取融资：</a:t>
            </a:r>
            <a:r>
              <a:rPr lang="zh-CN" altLang="zh-CN" dirty="0"/>
              <a:t>规定</a:t>
            </a:r>
            <a:r>
              <a:rPr lang="zh-CN" altLang="en-US" dirty="0"/>
              <a:t>所有</a:t>
            </a:r>
            <a:r>
              <a:rPr lang="zh-CN" altLang="zh-CN" dirty="0"/>
              <a:t>企业在项目成功时获得</a:t>
            </a:r>
            <a:r>
              <a:rPr lang="en-US" altLang="zh-CN" i="1" dirty="0"/>
              <a:t>R</a:t>
            </a:r>
            <a:r>
              <a:rPr lang="en-US" altLang="zh-CN" i="1" baseline="-25000" dirty="0"/>
              <a:t>f</a:t>
            </a:r>
            <a:r>
              <a:rPr lang="en-US" altLang="zh-CN" i="1" dirty="0"/>
              <a:t>≥</a:t>
            </a:r>
            <a:r>
              <a:rPr lang="en-US" altLang="zh-CN" dirty="0"/>
              <a:t>0</a:t>
            </a:r>
            <a:r>
              <a:rPr lang="zh-CN" altLang="zh-CN" dirty="0"/>
              <a:t>的回报，而在项目失败时获得</a:t>
            </a:r>
            <a:r>
              <a:rPr lang="en-US" altLang="zh-CN" dirty="0"/>
              <a:t>0</a:t>
            </a:r>
            <a:r>
              <a:rPr lang="zh-CN" altLang="zh-CN" dirty="0"/>
              <a:t>回报</a:t>
            </a:r>
            <a:endParaRPr lang="en-US" altLang="zh-CN" dirty="0"/>
          </a:p>
          <a:p>
            <a:pPr lvl="1"/>
            <a:r>
              <a:rPr lang="zh-CN" altLang="zh-CN" dirty="0"/>
              <a:t>投资者从合约中获得的期望收益为</a:t>
            </a:r>
            <a:endParaRPr lang="en-US" altLang="zh-CN" dirty="0"/>
          </a:p>
          <a:p>
            <a:pPr lvl="1"/>
            <a:endParaRPr lang="en-US" altLang="zh-CN" dirty="0"/>
          </a:p>
          <a:p>
            <a:endParaRPr lang="en-US" altLang="zh-CN" dirty="0"/>
          </a:p>
        </p:txBody>
      </p:sp>
      <p:sp>
        <p:nvSpPr>
          <p:cNvPr id="4" name="灯片编号占位符 3">
            <a:extLst>
              <a:ext uri="{FF2B5EF4-FFF2-40B4-BE49-F238E27FC236}">
                <a16:creationId xmlns:a16="http://schemas.microsoft.com/office/drawing/2014/main" id="{D2D6D11B-703F-4C8B-9F2C-0A24029C8E04}"/>
              </a:ext>
            </a:extLst>
          </p:cNvPr>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pic>
        <p:nvPicPr>
          <p:cNvPr id="8" name="图片 7">
            <a:extLst>
              <a:ext uri="{FF2B5EF4-FFF2-40B4-BE49-F238E27FC236}">
                <a16:creationId xmlns:a16="http://schemas.microsoft.com/office/drawing/2014/main" id="{8F973FD0-2790-44E4-95B1-F8BB755972A9}"/>
              </a:ext>
            </a:extLst>
          </p:cNvPr>
          <p:cNvPicPr>
            <a:picLocks noChangeAspect="1"/>
          </p:cNvPicPr>
          <p:nvPr/>
        </p:nvPicPr>
        <p:blipFill>
          <a:blip r:embed="rId2"/>
          <a:stretch>
            <a:fillRect/>
          </a:stretch>
        </p:blipFill>
        <p:spPr>
          <a:xfrm>
            <a:off x="3727547" y="2780928"/>
            <a:ext cx="1688907" cy="345783"/>
          </a:xfrm>
          <a:prstGeom prst="rect">
            <a:avLst/>
          </a:prstGeom>
        </p:spPr>
      </p:pic>
      <p:pic>
        <p:nvPicPr>
          <p:cNvPr id="9" name="图片 8">
            <a:extLst>
              <a:ext uri="{FF2B5EF4-FFF2-40B4-BE49-F238E27FC236}">
                <a16:creationId xmlns:a16="http://schemas.microsoft.com/office/drawing/2014/main" id="{76D26C56-F06C-47F4-AEA3-FF47068832C0}"/>
              </a:ext>
            </a:extLst>
          </p:cNvPr>
          <p:cNvPicPr>
            <a:picLocks noChangeAspect="1"/>
          </p:cNvPicPr>
          <p:nvPr/>
        </p:nvPicPr>
        <p:blipFill>
          <a:blip r:embed="rId3"/>
          <a:stretch>
            <a:fillRect/>
          </a:stretch>
        </p:blipFill>
        <p:spPr>
          <a:xfrm>
            <a:off x="2563415" y="5805264"/>
            <a:ext cx="4017170" cy="373262"/>
          </a:xfrm>
          <a:prstGeom prst="rect">
            <a:avLst/>
          </a:prstGeom>
        </p:spPr>
      </p:pic>
    </p:spTree>
    <p:extLst>
      <p:ext uri="{BB962C8B-B14F-4D97-AF65-F5344CB8AC3E}">
        <p14:creationId xmlns:p14="http://schemas.microsoft.com/office/powerpoint/2010/main" val="71527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B0304-D9B7-40F7-B9E9-D6B8CDDBEC9B}"/>
              </a:ext>
            </a:extLst>
          </p:cNvPr>
          <p:cNvSpPr>
            <a:spLocks noGrp="1"/>
          </p:cNvSpPr>
          <p:nvPr>
            <p:ph type="title"/>
          </p:nvPr>
        </p:nvSpPr>
        <p:spPr/>
        <p:txBody>
          <a:bodyPr/>
          <a:lstStyle/>
          <a:p>
            <a:r>
              <a:rPr lang="en-US" altLang="zh-CN" sz="2000" dirty="0"/>
              <a:t>21.4 </a:t>
            </a:r>
            <a:r>
              <a:rPr lang="zh-CN" altLang="en-US" sz="2000" dirty="0"/>
              <a:t>信息不对称条件下的资本结构</a:t>
            </a:r>
            <a:br>
              <a:rPr lang="en-US" altLang="zh-CN" sz="2000" dirty="0"/>
            </a:br>
            <a:r>
              <a:rPr lang="zh-CN" altLang="zh-CN" dirty="0"/>
              <a:t>不对称信息</a:t>
            </a:r>
            <a:r>
              <a:rPr lang="zh-CN" altLang="en-US" dirty="0"/>
              <a:t>下的市场崩溃</a:t>
            </a:r>
          </a:p>
        </p:txBody>
      </p:sp>
      <p:sp>
        <p:nvSpPr>
          <p:cNvPr id="3" name="内容占位符 2">
            <a:extLst>
              <a:ext uri="{FF2B5EF4-FFF2-40B4-BE49-F238E27FC236}">
                <a16:creationId xmlns:a16="http://schemas.microsoft.com/office/drawing/2014/main" id="{09BA1ED1-93B8-4481-A4C8-8DBB6DDAE7A1}"/>
              </a:ext>
            </a:extLst>
          </p:cNvPr>
          <p:cNvSpPr>
            <a:spLocks noGrp="1"/>
          </p:cNvSpPr>
          <p:nvPr>
            <p:ph idx="1"/>
          </p:nvPr>
        </p:nvSpPr>
        <p:spPr/>
        <p:txBody>
          <a:bodyPr/>
          <a:lstStyle/>
          <a:p>
            <a:endParaRPr lang="en-US" altLang="zh-CN" dirty="0"/>
          </a:p>
          <a:p>
            <a:r>
              <a:rPr lang="en-US" altLang="zh-CN" i="1" dirty="0" err="1"/>
              <a:t>mR</a:t>
            </a:r>
            <a:r>
              <a:rPr lang="en-US" altLang="zh-CN" i="1" dirty="0"/>
              <a:t>&lt;I </a:t>
            </a:r>
            <a:r>
              <a:rPr lang="zh-CN" altLang="en-US" dirty="0"/>
              <a:t>：</a:t>
            </a:r>
            <a:r>
              <a:rPr lang="en-US" altLang="zh-CN" dirty="0"/>
              <a:t>——</a:t>
            </a:r>
            <a:r>
              <a:rPr lang="zh-CN" altLang="en-US" dirty="0"/>
              <a:t>站在投资者的角度，投资项目的净现值为负</a:t>
            </a:r>
            <a:endParaRPr lang="en-US" altLang="zh-CN" dirty="0"/>
          </a:p>
          <a:p>
            <a:pPr lvl="1"/>
            <a:r>
              <a:rPr lang="zh-CN" altLang="zh-CN" dirty="0"/>
              <a:t>如果坏企业项目的净现值为负，且坏企业的占比足够大</a:t>
            </a:r>
            <a:endParaRPr lang="en-US" altLang="zh-CN" dirty="0"/>
          </a:p>
          <a:p>
            <a:r>
              <a:rPr lang="zh-CN" altLang="en-US" dirty="0"/>
              <a:t>当好企业占比</a:t>
            </a:r>
            <a:r>
              <a:rPr lang="el-GR" altLang="zh-CN" i="1" dirty="0"/>
              <a:t>α</a:t>
            </a:r>
            <a:r>
              <a:rPr lang="en-US" altLang="zh-CN" i="1" dirty="0"/>
              <a:t>&lt;</a:t>
            </a:r>
            <a:r>
              <a:rPr lang="el-GR" altLang="zh-CN" i="1" dirty="0"/>
              <a:t>α</a:t>
            </a:r>
            <a:r>
              <a:rPr lang="en-US" altLang="zh-CN" i="1" dirty="0"/>
              <a:t>*</a:t>
            </a:r>
            <a:r>
              <a:rPr lang="zh-CN" altLang="en-US" dirty="0"/>
              <a:t>时，市场崩溃（所有企业都无法获得融资），其中</a:t>
            </a:r>
            <a:endParaRPr lang="en-US" altLang="zh-CN" dirty="0"/>
          </a:p>
          <a:p>
            <a:endParaRPr lang="en-US" altLang="zh-CN" dirty="0"/>
          </a:p>
          <a:p>
            <a:r>
              <a:rPr lang="zh-CN" altLang="en-US" dirty="0"/>
              <a:t>相比对称信息的状况，此时投资不足（</a:t>
            </a:r>
            <a:r>
              <a:rPr lang="en-US" altLang="zh-CN" dirty="0"/>
              <a:t>under-investment</a:t>
            </a:r>
            <a:r>
              <a:rPr lang="zh-CN" altLang="en-US" dirty="0"/>
              <a:t>）</a:t>
            </a:r>
            <a:r>
              <a:rPr lang="en-US" altLang="zh-CN" dirty="0"/>
              <a:t>——</a:t>
            </a:r>
            <a:r>
              <a:rPr lang="zh-CN" altLang="en-US" dirty="0"/>
              <a:t>即使好企业也无法获得融资</a:t>
            </a:r>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D2D6D11B-703F-4C8B-9F2C-0A24029C8E04}"/>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pic>
        <p:nvPicPr>
          <p:cNvPr id="5" name="图片 4">
            <a:extLst>
              <a:ext uri="{FF2B5EF4-FFF2-40B4-BE49-F238E27FC236}">
                <a16:creationId xmlns:a16="http://schemas.microsoft.com/office/drawing/2014/main" id="{6CE74B6A-6D66-473F-AC55-FCB8284EB960}"/>
              </a:ext>
            </a:extLst>
          </p:cNvPr>
          <p:cNvPicPr>
            <a:picLocks noChangeAspect="1"/>
          </p:cNvPicPr>
          <p:nvPr/>
        </p:nvPicPr>
        <p:blipFill>
          <a:blip r:embed="rId2"/>
          <a:stretch>
            <a:fillRect/>
          </a:stretch>
        </p:blipFill>
        <p:spPr>
          <a:xfrm>
            <a:off x="3484637" y="3140968"/>
            <a:ext cx="2174726" cy="316013"/>
          </a:xfrm>
          <a:prstGeom prst="rect">
            <a:avLst/>
          </a:prstGeom>
        </p:spPr>
      </p:pic>
    </p:spTree>
    <p:extLst>
      <p:ext uri="{BB962C8B-B14F-4D97-AF65-F5344CB8AC3E}">
        <p14:creationId xmlns:p14="http://schemas.microsoft.com/office/powerpoint/2010/main" val="31873520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15658</TotalTime>
  <Words>2578</Words>
  <Application>Microsoft Office PowerPoint</Application>
  <PresentationFormat>全屏显示(4:3)</PresentationFormat>
  <Paragraphs>207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黑体</vt:lpstr>
      <vt:lpstr>楷体_GB2312</vt:lpstr>
      <vt:lpstr>宋体</vt:lpstr>
      <vt:lpstr>Arial</vt:lpstr>
      <vt:lpstr>Calibri</vt:lpstr>
      <vt:lpstr>Times New Roman</vt:lpstr>
      <vt:lpstr>Wingdings</vt:lpstr>
      <vt:lpstr>Office 主题</vt:lpstr>
      <vt:lpstr>第21讲  逆向选择与资本结构</vt:lpstr>
      <vt:lpstr>21.1  逆向选择</vt:lpstr>
      <vt:lpstr>21.2 资本结构的经验事实</vt:lpstr>
      <vt:lpstr>21.3 MM定理 MM定理的证明</vt:lpstr>
      <vt:lpstr>21.3 MM定理 权衡理论</vt:lpstr>
      <vt:lpstr>21.4 信息不对称条件下的资本结构 模型设定</vt:lpstr>
      <vt:lpstr>21.4 信息不对称条件下的资本结构 对称信息状况——比较基准</vt:lpstr>
      <vt:lpstr>21.4 信息不对称条件下的资本结构 不对称信息</vt:lpstr>
      <vt:lpstr>21.4 信息不对称条件下的资本结构 不对称信息下的市场崩溃</vt:lpstr>
      <vt:lpstr>21.4 信息不对称条件下的资本结构 不对称信息下的交叉补贴</vt:lpstr>
      <vt:lpstr>21.4 信息不对称条件下的资本结构 啄序假说</vt:lpstr>
      <vt:lpstr>21.4 信息不对称条件下的资本结构 啄序假说的模型设定</vt:lpstr>
      <vt:lpstr>21.4 信息不对称条件下的资本结构 啄序假说：金融合约的推导</vt:lpstr>
      <vt:lpstr>21.4 信息不对称条件下的资本结构 啄序假说：金融合约的推导（续）</vt:lpstr>
      <vt:lpstr>21.5 分离均衡与增发股票带来的股价下跌 模型设定</vt:lpstr>
      <vt:lpstr>21.5 分离均衡与增发股票带来的股价下跌 混合均衡</vt:lpstr>
      <vt:lpstr>21.5 分离均衡与增发股票带来的股价下跌 分离均衡</vt:lpstr>
      <vt:lpstr>小结</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1690</cp:revision>
  <cp:lastPrinted>2019-05-11T02:33:34Z</cp:lastPrinted>
  <dcterms:created xsi:type="dcterms:W3CDTF">2011-05-10T08:48:38Z</dcterms:created>
  <dcterms:modified xsi:type="dcterms:W3CDTF">2019-05-11T03:12:21Z</dcterms:modified>
</cp:coreProperties>
</file>