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23</a:t>
            </a:r>
            <a:r>
              <a:rPr lang="zh-CN" altLang="en-US" sz="4000" dirty="0"/>
              <a:t>讲  行为金融学初探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44383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20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套利者的优化问题的求解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期望资金量对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的偏导数为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这里是在求解套利者的微观优化问题，所以要将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zh-CN" altLang="zh-CN" dirty="0"/>
              <a:t>与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zh-CN" altLang="zh-CN" dirty="0"/>
              <a:t>当成外生给定的常数</a:t>
            </a:r>
            <a:endParaRPr lang="en-US" altLang="zh-CN" dirty="0"/>
          </a:p>
          <a:p>
            <a:pPr lvl="1"/>
            <a:r>
              <a:rPr lang="zh-CN" altLang="zh-CN" dirty="0"/>
              <a:t>当然，最终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zh-CN" altLang="zh-CN" dirty="0"/>
              <a:t>与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zh-CN" altLang="zh-CN" dirty="0"/>
              <a:t>的取值会</a:t>
            </a:r>
            <a:r>
              <a:rPr lang="zh-CN" altLang="en-US" dirty="0"/>
              <a:t>受</a:t>
            </a:r>
            <a:r>
              <a:rPr lang="zh-CN" altLang="zh-CN" dirty="0"/>
              <a:t>到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的影响，但那是在均衡时，与这里不在同一个思考层次上</a:t>
            </a:r>
            <a:endParaRPr lang="en-US" altLang="zh-CN" dirty="0"/>
          </a:p>
          <a:p>
            <a:r>
              <a:rPr lang="zh-CN" altLang="zh-CN" dirty="0"/>
              <a:t>偏导数代表了在时刻</a:t>
            </a:r>
            <a:r>
              <a:rPr lang="en-US" altLang="zh-CN" dirty="0"/>
              <a:t>1</a:t>
            </a:r>
            <a:r>
              <a:rPr lang="zh-CN" altLang="zh-CN" dirty="0"/>
              <a:t>边际上增加一块钱投资在资产上的资金，带给时刻</a:t>
            </a:r>
            <a:r>
              <a:rPr lang="en-US" altLang="zh-CN" dirty="0"/>
              <a:t>3</a:t>
            </a:r>
            <a:r>
              <a:rPr lang="zh-CN" altLang="zh-CN" dirty="0"/>
              <a:t>期望资金量的边际增量</a:t>
            </a:r>
            <a:r>
              <a:rPr lang="zh-CN" altLang="en-US" dirty="0"/>
              <a:t>，</a:t>
            </a:r>
            <a:r>
              <a:rPr lang="zh-CN" altLang="zh-CN" dirty="0"/>
              <a:t>由两项组成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时刻资产价格回归基本面</a:t>
            </a:r>
            <a:r>
              <a:rPr lang="en-US" altLang="zh-CN" i="1" dirty="0"/>
              <a:t>V</a:t>
            </a:r>
            <a:r>
              <a:rPr lang="zh-CN" altLang="zh-CN" dirty="0"/>
              <a:t>时</a:t>
            </a:r>
            <a:r>
              <a:rPr lang="zh-CN" altLang="en-US" dirty="0"/>
              <a:t>，在资产上投资带来</a:t>
            </a:r>
            <a:r>
              <a:rPr lang="zh-CN" altLang="zh-CN" dirty="0"/>
              <a:t>的收益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时刻噪声交易者的悲观认知误差进一步加剧时，在资产上投资带来的损失</a:t>
            </a:r>
            <a:endParaRPr lang="en-US" altLang="zh-CN" dirty="0"/>
          </a:p>
          <a:p>
            <a:r>
              <a:rPr lang="zh-CN" altLang="zh-CN" dirty="0"/>
              <a:t>可以证明，给定其他参数（</a:t>
            </a:r>
            <a:r>
              <a:rPr lang="en-US" altLang="zh-CN" i="1" dirty="0"/>
              <a:t>V, S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S, F</a:t>
            </a:r>
            <a:r>
              <a:rPr lang="en-US" altLang="zh-CN" baseline="-25000" dirty="0"/>
              <a:t>1</a:t>
            </a:r>
            <a:r>
              <a:rPr lang="en-US" altLang="zh-CN" i="1" dirty="0"/>
              <a:t>, a</a:t>
            </a:r>
            <a:r>
              <a:rPr lang="zh-CN" altLang="zh-CN" dirty="0"/>
              <a:t>），存在一个</a:t>
            </a:r>
            <a:r>
              <a:rPr lang="en-US" altLang="zh-CN" i="1" dirty="0"/>
              <a:t>q*</a:t>
            </a:r>
            <a:r>
              <a:rPr lang="zh-CN" altLang="zh-CN" dirty="0"/>
              <a:t>，使得当</a:t>
            </a:r>
            <a:r>
              <a:rPr lang="en-US" altLang="zh-CN" i="1" dirty="0"/>
              <a:t>q&gt;q*</a:t>
            </a:r>
            <a:r>
              <a:rPr lang="zh-CN" altLang="zh-CN" dirty="0"/>
              <a:t>时，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&lt;F</a:t>
            </a:r>
            <a:r>
              <a:rPr lang="en-US" altLang="zh-CN" baseline="-25000" dirty="0"/>
              <a:t>1</a:t>
            </a:r>
            <a:r>
              <a:rPr lang="zh-CN" altLang="zh-CN" dirty="0"/>
              <a:t>，而当</a:t>
            </a:r>
            <a:r>
              <a:rPr lang="en-US" altLang="zh-CN" i="1" dirty="0"/>
              <a:t>q&lt;q*</a:t>
            </a:r>
            <a:r>
              <a:rPr lang="zh-CN" altLang="zh-CN" dirty="0"/>
              <a:t>时，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=F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lvl="1"/>
            <a:r>
              <a:rPr lang="en-US" altLang="zh-CN" i="1" dirty="0"/>
              <a:t>q</a:t>
            </a:r>
            <a:r>
              <a:rPr lang="zh-CN" altLang="zh-CN" dirty="0"/>
              <a:t>越小，说明时刻</a:t>
            </a:r>
            <a:r>
              <a:rPr lang="en-US" altLang="zh-CN" dirty="0"/>
              <a:t>2</a:t>
            </a:r>
            <a:r>
              <a:rPr lang="zh-CN" altLang="zh-CN" dirty="0"/>
              <a:t>资产价格回归基本面的可能性越大，套利者自然越有动机在时刻</a:t>
            </a:r>
            <a:r>
              <a:rPr lang="en-US" altLang="zh-CN" dirty="0"/>
              <a:t>1</a:t>
            </a:r>
            <a:r>
              <a:rPr lang="zh-CN" altLang="zh-CN" dirty="0"/>
              <a:t>多投资在资产上</a:t>
            </a:r>
            <a:endParaRPr lang="en-US" altLang="zh-CN" dirty="0"/>
          </a:p>
          <a:p>
            <a:pPr lvl="1"/>
            <a:r>
              <a:rPr lang="zh-CN" altLang="zh-CN" dirty="0"/>
              <a:t>当</a:t>
            </a:r>
            <a:r>
              <a:rPr lang="en-US" altLang="zh-CN" i="1" dirty="0"/>
              <a:t>q</a:t>
            </a:r>
            <a:r>
              <a:rPr lang="zh-CN" altLang="zh-CN" dirty="0"/>
              <a:t>小到一定程度，套利者会愿意把他</a:t>
            </a:r>
            <a:r>
              <a:rPr lang="en-US" altLang="zh-CN" dirty="0"/>
              <a:t>1</a:t>
            </a:r>
            <a:r>
              <a:rPr lang="zh-CN" altLang="zh-CN" dirty="0"/>
              <a:t>时刻所有的资金都放在资产上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F1F2F-0419-4FD0-98C6-B80CA417D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95" y="1690394"/>
            <a:ext cx="3788010" cy="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6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套利者全投资情形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zh-CN" dirty="0"/>
              <a:t>为简化分析，</a:t>
            </a:r>
            <a:r>
              <a:rPr lang="zh-CN" altLang="en-US" dirty="0"/>
              <a:t>假设</a:t>
            </a:r>
            <a:r>
              <a:rPr lang="zh-CN" altLang="zh-CN" dirty="0"/>
              <a:t>套利者在</a:t>
            </a:r>
            <a:r>
              <a:rPr lang="en-US" altLang="zh-CN" dirty="0"/>
              <a:t>1</a:t>
            </a:r>
            <a:r>
              <a:rPr lang="zh-CN" altLang="zh-CN" dirty="0"/>
              <a:t>时刻把所有资金都投入资产（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=F</a:t>
            </a:r>
            <a:r>
              <a:rPr lang="en-US" altLang="zh-CN" baseline="-25000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——</a:t>
            </a:r>
            <a:r>
              <a:rPr lang="zh-CN" altLang="zh-CN" dirty="0"/>
              <a:t>意味着假设</a:t>
            </a:r>
            <a:r>
              <a:rPr lang="en-US" altLang="zh-CN" i="1" dirty="0"/>
              <a:t>q&lt;q*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时刻资产价格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时刻套利者资金量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时刻噪声交易者认知偏差加大时</a:t>
            </a:r>
            <a:r>
              <a:rPr lang="zh-CN" altLang="zh-CN" dirty="0"/>
              <a:t>（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i="1" dirty="0"/>
              <a:t>=S&gt;S</a:t>
            </a:r>
            <a:r>
              <a:rPr lang="en-US" altLang="zh-CN" baseline="-25000" dirty="0"/>
              <a:t>1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从中解出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时刻认知偏差对</a:t>
            </a:r>
            <a:r>
              <a:rPr lang="en-US" altLang="zh-CN" dirty="0"/>
              <a:t>2</a:t>
            </a:r>
            <a:r>
              <a:rPr lang="zh-CN" altLang="en-US" dirty="0"/>
              <a:t>时刻的影响</a:t>
            </a:r>
            <a:endParaRPr lang="en-US" altLang="zh-CN" dirty="0"/>
          </a:p>
          <a:p>
            <a:pPr lvl="1"/>
            <a:r>
              <a:rPr lang="zh-CN" altLang="en-US" dirty="0"/>
              <a:t>不存在套利者时，</a:t>
            </a:r>
            <a:r>
              <a:rPr lang="en-US" altLang="zh-CN" dirty="0"/>
              <a:t> 2</a:t>
            </a:r>
            <a:r>
              <a:rPr lang="zh-CN" altLang="zh-CN" dirty="0"/>
              <a:t>时刻资产价格为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/>
              <a:t>=V-S</a:t>
            </a:r>
            <a:r>
              <a:rPr lang="zh-CN" altLang="en-US" dirty="0"/>
              <a:t>，</a:t>
            </a:r>
            <a:r>
              <a:rPr lang="zh-CN" altLang="zh-CN" dirty="0"/>
              <a:t>此时</a:t>
            </a:r>
            <a:r>
              <a:rPr lang="en-US" altLang="zh-CN" i="1" dirty="0"/>
              <a:t>dp</a:t>
            </a:r>
            <a:r>
              <a:rPr lang="en-US" altLang="zh-CN" baseline="-25000" dirty="0"/>
              <a:t>2</a:t>
            </a:r>
            <a:r>
              <a:rPr lang="en-US" altLang="zh-CN" i="1" dirty="0"/>
              <a:t>/</a:t>
            </a:r>
            <a:r>
              <a:rPr lang="en-US" altLang="zh-CN" i="1" dirty="0" err="1"/>
              <a:t>dS</a:t>
            </a:r>
            <a:r>
              <a:rPr lang="en-US" altLang="zh-CN" i="1" dirty="0"/>
              <a:t>=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存在套利者时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F1500C-A283-44EB-B299-3DFFDA89B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16832"/>
            <a:ext cx="1416207" cy="3457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CC103E-FE09-4991-AD90-2400FCE4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920" y="2276872"/>
            <a:ext cx="2131185" cy="760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74C75-BB31-4120-B8E6-12DC8D6F6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793" y="3284984"/>
            <a:ext cx="4017170" cy="760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06047D-4B22-480E-9C97-A85CA72A8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126" y="4077072"/>
            <a:ext cx="2417634" cy="7030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1F1B9C-521A-4F20-BE05-76AAF7DA9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5735563"/>
            <a:ext cx="1989106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对模型的讨论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24744"/>
            <a:ext cx="7786687" cy="4714875"/>
          </a:xfrm>
        </p:spPr>
        <p:txBody>
          <a:bodyPr/>
          <a:lstStyle/>
          <a:p>
            <a:r>
              <a:rPr lang="zh-CN" altLang="en-US" dirty="0"/>
              <a:t>套利者的存在未必会消除错误定价，甚至可能加大错误定价的程度</a:t>
            </a:r>
            <a:endParaRPr lang="en-US" altLang="zh-CN" dirty="0"/>
          </a:p>
          <a:p>
            <a:pPr lvl="1"/>
            <a:r>
              <a:rPr lang="zh-CN" altLang="en-US" dirty="0"/>
              <a:t>有限套利，且套利者全投资情况下</a:t>
            </a:r>
            <a:r>
              <a:rPr lang="zh-CN" altLang="zh-CN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=F</a:t>
            </a:r>
            <a:r>
              <a:rPr lang="en-US" altLang="zh-CN" baseline="-25000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，套利者的存在加大了资产价格的波动（错误认知使价格下降得更多）</a:t>
            </a:r>
            <a:endParaRPr lang="en-US" altLang="zh-CN" dirty="0"/>
          </a:p>
          <a:p>
            <a:pPr lvl="1"/>
            <a:r>
              <a:rPr lang="zh-CN" altLang="en-US" dirty="0"/>
              <a:t>有限套利，但套利者不全投资情况下</a:t>
            </a:r>
            <a:r>
              <a:rPr lang="zh-CN" altLang="zh-CN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&lt;F</a:t>
            </a:r>
            <a:r>
              <a:rPr lang="en-US" altLang="zh-CN" baseline="-25000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，套利者的存在不一定会加大资产价格的波动，但错误认知仍然会使价格下降</a:t>
            </a:r>
            <a:endParaRPr lang="en-US" altLang="zh-CN" dirty="0"/>
          </a:p>
          <a:p>
            <a:pPr lvl="1"/>
            <a:r>
              <a:rPr lang="zh-CN" altLang="en-US" dirty="0"/>
              <a:t>套利者资金量不受限的情况下，</a:t>
            </a:r>
            <a:r>
              <a:rPr lang="en-US" altLang="zh-CN" dirty="0"/>
              <a:t>2</a:t>
            </a:r>
            <a:r>
              <a:rPr lang="zh-CN" altLang="en-US" dirty="0"/>
              <a:t>时刻资产价格一定为</a:t>
            </a:r>
            <a:r>
              <a:rPr lang="en-US" altLang="zh-CN" i="1" dirty="0"/>
              <a:t>V</a:t>
            </a:r>
            <a:r>
              <a:rPr lang="zh-CN" altLang="en-US" dirty="0"/>
              <a:t>，错误认知对价格无影响</a:t>
            </a:r>
            <a:r>
              <a:rPr lang="en-US" altLang="zh-CN" dirty="0"/>
              <a:t>——</a:t>
            </a:r>
            <a:r>
              <a:rPr lang="zh-CN" altLang="en-US" dirty="0"/>
              <a:t>无限的套利力量会消除所有错误定价</a:t>
            </a:r>
            <a:endParaRPr lang="en-US" altLang="zh-CN" dirty="0"/>
          </a:p>
          <a:p>
            <a:r>
              <a:rPr lang="zh-CN" altLang="en-US" dirty="0"/>
              <a:t>套利者加大价格波动的直觉</a:t>
            </a:r>
            <a:endParaRPr lang="en-US" altLang="zh-CN" dirty="0"/>
          </a:p>
          <a:p>
            <a:pPr lvl="1"/>
            <a:r>
              <a:rPr lang="zh-CN" altLang="zh-CN" dirty="0"/>
              <a:t>噪声交易者带来的短期不利价格波动让套利者短期亏损，让套利者套利能力受损</a:t>
            </a:r>
            <a:endParaRPr lang="en-US" altLang="zh-CN" dirty="0"/>
          </a:p>
          <a:p>
            <a:pPr lvl="1"/>
            <a:r>
              <a:rPr lang="zh-CN" altLang="zh-CN" dirty="0"/>
              <a:t>在最好套利机会出现</a:t>
            </a:r>
            <a:r>
              <a:rPr lang="zh-CN" altLang="en-US" dirty="0"/>
              <a:t>时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时刻资产价格进一步下降时），套利力量反而下降</a:t>
            </a:r>
            <a:endParaRPr lang="en-US" altLang="zh-CN" dirty="0"/>
          </a:p>
          <a:p>
            <a:r>
              <a:rPr lang="zh-CN" altLang="en-US" dirty="0"/>
              <a:t>对国内公募基金的讨论</a:t>
            </a:r>
            <a:endParaRPr lang="en-US" altLang="zh-CN" dirty="0"/>
          </a:p>
          <a:p>
            <a:pPr lvl="1"/>
            <a:r>
              <a:rPr lang="zh-CN" altLang="en-US" dirty="0"/>
              <a:t>国内基金行业发展时间短，因缺乏长期业绩历史，基民对基金经理信任度不高，因而对基金短期业绩高度敏感</a:t>
            </a:r>
            <a:endParaRPr lang="en-US" altLang="zh-CN" dirty="0"/>
          </a:p>
          <a:p>
            <a:pPr lvl="1"/>
            <a:r>
              <a:rPr lang="zh-CN" altLang="en-US" dirty="0"/>
              <a:t>基民对基金短期业绩的高敏感性使基金经理面临有限套利的约束，投资时在</a:t>
            </a:r>
            <a:r>
              <a:rPr lang="zh-CN" altLang="zh-CN" dirty="0"/>
              <a:t>一定程度上</a:t>
            </a:r>
            <a:r>
              <a:rPr lang="zh-CN" altLang="en-US" dirty="0"/>
              <a:t>出现</a:t>
            </a:r>
            <a:r>
              <a:rPr lang="zh-CN" altLang="zh-CN" dirty="0"/>
              <a:t>跟随市场短期波动而“追涨杀跌”</a:t>
            </a:r>
            <a:endParaRPr lang="en-US" altLang="zh-CN" dirty="0"/>
          </a:p>
          <a:p>
            <a:pPr lvl="1"/>
            <a:r>
              <a:rPr lang="zh-CN" altLang="zh-CN" dirty="0"/>
              <a:t>公募基金</a:t>
            </a:r>
            <a:r>
              <a:rPr lang="zh-CN" altLang="en-US" dirty="0"/>
              <a:t>因而</a:t>
            </a:r>
            <a:r>
              <a:rPr lang="zh-CN" altLang="zh-CN" dirty="0"/>
              <a:t>未能</a:t>
            </a:r>
            <a:r>
              <a:rPr lang="zh-CN" altLang="en-US" dirty="0"/>
              <a:t>充分</a:t>
            </a:r>
            <a:r>
              <a:rPr lang="zh-CN" altLang="zh-CN" dirty="0"/>
              <a:t>发挥出机构投资者所应有的市场稳定器作用</a:t>
            </a:r>
            <a:r>
              <a:rPr lang="zh-CN" altLang="en-US" dirty="0"/>
              <a:t>，反而可能加大了市场波动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0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B2C9-4802-405B-9AD6-D2E4658A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23.4 </a:t>
            </a:r>
            <a:r>
              <a:rPr lang="zh-CN" altLang="en-US" sz="2000" dirty="0"/>
              <a:t>非理性认知偏差</a:t>
            </a:r>
            <a:br>
              <a:rPr lang="en-US" altLang="zh-CN" dirty="0"/>
            </a:br>
            <a:r>
              <a:rPr lang="zh-CN" altLang="en-US" dirty="0"/>
              <a:t>假设有约束，研究才有价值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9C4F-7C14-4FF0-B977-DC4909F6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对噪声交易者的假设可以有无数种，而在每种假设下都能构建起一套逻辑</a:t>
            </a:r>
            <a:r>
              <a:rPr lang="en-US" altLang="zh-CN" dirty="0"/>
              <a:t>——</a:t>
            </a:r>
            <a:r>
              <a:rPr lang="zh-CN" altLang="zh-CN" dirty="0"/>
              <a:t>这种灵活性对理论分析来说是灾难</a:t>
            </a:r>
            <a:endParaRPr lang="en-US" altLang="zh-CN" dirty="0"/>
          </a:p>
          <a:p>
            <a:r>
              <a:rPr lang="zh-CN" altLang="zh-CN" dirty="0"/>
              <a:t>任意做非理性的假设看起来能解释所有的事情，实际上什么也解释不了</a:t>
            </a:r>
            <a:endParaRPr lang="en-US" altLang="zh-CN" dirty="0"/>
          </a:p>
          <a:p>
            <a:pPr lvl="1"/>
            <a:r>
              <a:rPr lang="zh-CN" altLang="zh-CN" dirty="0"/>
              <a:t>规律都是建立在推演规律时所作的假设之上的</a:t>
            </a:r>
            <a:endParaRPr lang="en-US" altLang="zh-CN" dirty="0"/>
          </a:p>
          <a:p>
            <a:pPr lvl="1"/>
            <a:r>
              <a:rPr lang="zh-CN" altLang="zh-CN" dirty="0"/>
              <a:t>如果任意做非理性的行为假设，那所推得的规律就只在特定假设上才会成立，而并非普遍适用</a:t>
            </a:r>
            <a:r>
              <a:rPr lang="en-US" altLang="zh-CN" dirty="0"/>
              <a:t>——</a:t>
            </a:r>
            <a:r>
              <a:rPr lang="zh-CN" altLang="zh-CN" dirty="0"/>
              <a:t>这样的规律就没有价值</a:t>
            </a:r>
            <a:endParaRPr lang="en-US" altLang="zh-CN" dirty="0"/>
          </a:p>
          <a:p>
            <a:r>
              <a:rPr lang="zh-CN" altLang="zh-CN" dirty="0"/>
              <a:t>只有在做假设时束缚住自己的手脚，理论才有解释力</a:t>
            </a:r>
            <a:endParaRPr lang="en-US" altLang="zh-CN" dirty="0"/>
          </a:p>
          <a:p>
            <a:pPr lvl="1"/>
            <a:r>
              <a:rPr lang="zh-CN" altLang="zh-CN" dirty="0"/>
              <a:t>理性假设是一个构建理论的一个很好的纪律工具</a:t>
            </a:r>
            <a:r>
              <a:rPr lang="en-US" altLang="zh-CN" dirty="0"/>
              <a:t>——</a:t>
            </a:r>
            <a:r>
              <a:rPr lang="zh-CN" altLang="zh-CN" dirty="0"/>
              <a:t>因为理性是唯一的，而不像非理性那样有无穷种可能</a:t>
            </a:r>
            <a:endParaRPr lang="en-US" altLang="zh-CN" dirty="0"/>
          </a:p>
          <a:p>
            <a:pPr lvl="1"/>
            <a:r>
              <a:rPr lang="zh-CN" altLang="zh-CN" dirty="0"/>
              <a:t>直到最近二三十年，心理学家通过实验确定了一些普遍存在的人的行为和认知偏差</a:t>
            </a:r>
            <a:endParaRPr lang="en-US" altLang="zh-CN" dirty="0"/>
          </a:p>
          <a:p>
            <a:pPr lvl="1"/>
            <a:r>
              <a:rPr lang="zh-CN" altLang="zh-CN" dirty="0"/>
              <a:t>从这些普遍存在且被公认的认知偏差出发来做非理性的假设，就避免了假设的任意性</a:t>
            </a:r>
            <a:endParaRPr lang="en-US" altLang="zh-CN" dirty="0"/>
          </a:p>
          <a:p>
            <a:pPr lvl="1"/>
            <a:r>
              <a:rPr lang="zh-CN" altLang="zh-CN" dirty="0"/>
              <a:t>正因为此，行为金融学才进入了快速发展的轨道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9F691-CD4C-4C12-A040-B725C0B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2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B2C9-4802-405B-9AD6-D2E4658A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23.4 </a:t>
            </a:r>
            <a:r>
              <a:rPr lang="zh-CN" altLang="en-US" sz="2000" dirty="0"/>
              <a:t>非理性认知偏差</a:t>
            </a:r>
            <a:br>
              <a:rPr lang="en-US" altLang="zh-CN" dirty="0"/>
            </a:br>
            <a:r>
              <a:rPr lang="zh-CN" altLang="en-US" dirty="0"/>
              <a:t>非理性的信念与偏好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9C4F-7C14-4FF0-B977-DC4909F6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过度自信</a:t>
            </a:r>
            <a:r>
              <a:rPr lang="zh-CN" altLang="en-US" dirty="0"/>
              <a:t>（</a:t>
            </a:r>
            <a:r>
              <a:rPr lang="en-US" altLang="zh-CN" dirty="0"/>
              <a:t>overconfidence</a:t>
            </a:r>
            <a:r>
              <a:rPr lang="zh-CN" altLang="en-US" dirty="0"/>
              <a:t>）：人们在做出判断时往往过度自信</a:t>
            </a:r>
            <a:endParaRPr lang="en-US" altLang="zh-CN" dirty="0"/>
          </a:p>
          <a:p>
            <a:r>
              <a:rPr lang="zh-CN" altLang="en-US" b="1" dirty="0"/>
              <a:t>乐观与一厢情愿</a:t>
            </a:r>
            <a:r>
              <a:rPr lang="zh-CN" altLang="en-US" dirty="0"/>
              <a:t>（</a:t>
            </a:r>
            <a:r>
              <a:rPr lang="en-US" altLang="zh-CN" dirty="0"/>
              <a:t>optimism and wishful thinking</a:t>
            </a:r>
            <a:r>
              <a:rPr lang="zh-CN" altLang="en-US" dirty="0"/>
              <a:t>）：研究者发现，当要求人们对自己的能力做出评价时，有超过</a:t>
            </a:r>
            <a:r>
              <a:rPr lang="en-US" altLang="zh-CN" dirty="0"/>
              <a:t>90%</a:t>
            </a:r>
            <a:r>
              <a:rPr lang="zh-CN" altLang="en-US" dirty="0"/>
              <a:t>的人认为自己属于前</a:t>
            </a:r>
            <a:r>
              <a:rPr lang="en-US" altLang="zh-CN" dirty="0"/>
              <a:t>1/2——</a:t>
            </a:r>
            <a:r>
              <a:rPr lang="zh-CN" altLang="en-US" dirty="0"/>
              <a:t>这显然是不可能的</a:t>
            </a:r>
            <a:endParaRPr lang="en-US" altLang="zh-CN" dirty="0"/>
          </a:p>
          <a:p>
            <a:r>
              <a:rPr lang="zh-CN" altLang="zh-CN" b="1" dirty="0"/>
              <a:t>信念保持</a:t>
            </a:r>
            <a:r>
              <a:rPr lang="zh-CN" altLang="zh-CN" dirty="0"/>
              <a:t>（</a:t>
            </a:r>
            <a:r>
              <a:rPr lang="en-US" altLang="zh-CN" dirty="0"/>
              <a:t>belief perseverance</a:t>
            </a:r>
            <a:r>
              <a:rPr lang="zh-CN" altLang="zh-CN" dirty="0"/>
              <a:t>）：当人们形成了自己的观点时，往往对这些观点过于坚持</a:t>
            </a:r>
            <a:endParaRPr lang="en-US" altLang="zh-CN" dirty="0"/>
          </a:p>
          <a:p>
            <a:pPr lvl="1"/>
            <a:r>
              <a:rPr lang="zh-CN" altLang="zh-CN" dirty="0"/>
              <a:t>人们一方面不太愿意去搜索那些与自己观点相反的证据</a:t>
            </a:r>
            <a:endParaRPr lang="en-US" altLang="zh-CN" dirty="0"/>
          </a:p>
          <a:p>
            <a:pPr lvl="1"/>
            <a:r>
              <a:rPr lang="zh-CN" altLang="zh-CN" dirty="0"/>
              <a:t>另一方面，就算发现了这样的证据，人们对待这些证据的态度也过于审慎</a:t>
            </a:r>
            <a:endParaRPr lang="en-US" altLang="zh-CN" dirty="0"/>
          </a:p>
          <a:p>
            <a:r>
              <a:rPr lang="zh-CN" altLang="zh-CN" b="1" dirty="0"/>
              <a:t>展望理论</a:t>
            </a:r>
            <a:r>
              <a:rPr lang="zh-CN" altLang="zh-CN" dirty="0"/>
              <a:t>（</a:t>
            </a:r>
            <a:r>
              <a:rPr lang="en-US" altLang="zh-CN" dirty="0"/>
              <a:t>prospect theory</a:t>
            </a:r>
            <a:r>
              <a:rPr lang="zh-CN" altLang="zh-CN" dirty="0"/>
              <a:t>）</a:t>
            </a:r>
            <a:r>
              <a:rPr lang="zh-CN" altLang="en-US" dirty="0"/>
              <a:t>：评价与起点有关，</a:t>
            </a:r>
            <a:r>
              <a:rPr lang="zh-CN" altLang="zh-CN" dirty="0"/>
              <a:t>人对损失更加敏感</a:t>
            </a:r>
            <a:endParaRPr lang="en-US" altLang="zh-CN" dirty="0"/>
          </a:p>
          <a:p>
            <a:pPr lvl="1"/>
            <a:r>
              <a:rPr lang="zh-CN" altLang="zh-CN" dirty="0"/>
              <a:t>人对损失特别敏感，因而会表现出</a:t>
            </a:r>
            <a:r>
              <a:rPr lang="zh-CN" altLang="en-US" b="1" dirty="0"/>
              <a:t>损失规避</a:t>
            </a:r>
            <a:r>
              <a:rPr lang="zh-CN" altLang="en-US" dirty="0"/>
              <a:t>（</a:t>
            </a:r>
            <a:r>
              <a:rPr lang="en-US" altLang="zh-CN" dirty="0"/>
              <a:t>loss aversion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人会对那些会带来确定收益的东西更加看重，从而表现出</a:t>
            </a:r>
            <a:r>
              <a:rPr lang="zh-CN" altLang="en-US" b="1" dirty="0"/>
              <a:t>确定性效应</a:t>
            </a:r>
            <a:r>
              <a:rPr lang="zh-CN" altLang="en-US" dirty="0"/>
              <a:t>（</a:t>
            </a:r>
            <a:r>
              <a:rPr lang="en-US" altLang="zh-CN" dirty="0"/>
              <a:t>certainty effect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人也讨厌那些未来概率分布不确定的赌博，表现出</a:t>
            </a:r>
            <a:r>
              <a:rPr lang="zh-CN" altLang="en-US" b="1" dirty="0"/>
              <a:t>模糊规避</a:t>
            </a:r>
            <a:r>
              <a:rPr lang="zh-CN" altLang="en-US" dirty="0"/>
              <a:t>（</a:t>
            </a:r>
            <a:r>
              <a:rPr lang="en-US" altLang="zh-CN" dirty="0"/>
              <a:t>ambiguity aversion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9F691-CD4C-4C12-A040-B725C0B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B2C9-4802-405B-9AD6-D2E4658A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23.4 </a:t>
            </a:r>
            <a:r>
              <a:rPr lang="zh-CN" altLang="en-US" sz="2000" dirty="0"/>
              <a:t>非理性认知偏差</a:t>
            </a:r>
            <a:br>
              <a:rPr lang="en-US" altLang="zh-CN" dirty="0"/>
            </a:br>
            <a:r>
              <a:rPr lang="zh-CN" altLang="en-US" dirty="0"/>
              <a:t>对非理性偏差的评论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9C4F-7C14-4FF0-B977-DC4909F6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行为金融学发展存在巨大</a:t>
            </a:r>
            <a:r>
              <a:rPr lang="zh-CN" altLang="en-US" dirty="0"/>
              <a:t>逻辑</a:t>
            </a:r>
            <a:r>
              <a:rPr lang="zh-CN" altLang="zh-CN" dirty="0"/>
              <a:t>障碍</a:t>
            </a:r>
            <a:endParaRPr lang="en-US" altLang="zh-CN" dirty="0"/>
          </a:p>
          <a:p>
            <a:pPr lvl="1"/>
            <a:r>
              <a:rPr lang="zh-CN" altLang="en-US" dirty="0"/>
              <a:t>对理性行为的最优对策是理性的行为</a:t>
            </a:r>
            <a:endParaRPr lang="en-US" altLang="zh-CN" dirty="0"/>
          </a:p>
          <a:p>
            <a:pPr lvl="1"/>
            <a:r>
              <a:rPr lang="zh-CN" altLang="en-US" dirty="0"/>
              <a:t>对非理性的行为偏差的最优对策不是非理性</a:t>
            </a:r>
            <a:r>
              <a:rPr lang="en-US" altLang="zh-CN" dirty="0"/>
              <a:t>——</a:t>
            </a:r>
            <a:r>
              <a:rPr lang="zh-CN" altLang="en-US" dirty="0"/>
              <a:t>行为金融学是自我打败的</a:t>
            </a:r>
            <a:endParaRPr lang="en-US" altLang="zh-CN" dirty="0"/>
          </a:p>
          <a:p>
            <a:r>
              <a:rPr lang="zh-CN" altLang="zh-CN" dirty="0"/>
              <a:t>行为金融学只能</a:t>
            </a:r>
            <a:r>
              <a:rPr lang="zh-CN" altLang="en-US" dirty="0"/>
              <a:t>是</a:t>
            </a:r>
            <a:r>
              <a:rPr lang="zh-CN" altLang="zh-CN" dirty="0"/>
              <a:t>理性金融理论的一个有益补充，但不可能取而代之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49F691-CD4C-4C12-A040-B725C0B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DD84-6499-4B63-AD3C-7EEF84C1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23.1 </a:t>
            </a:r>
            <a:r>
              <a:rPr lang="zh-CN" altLang="en-US" dirty="0"/>
              <a:t>引言：从理性框架到非理性框架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870E4-81A1-4755-AC4B-EFC76718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理性框架：人会在约束条件下选择对其最有利的选项</a:t>
            </a:r>
            <a:endParaRPr lang="en-US" altLang="zh-CN" dirty="0"/>
          </a:p>
          <a:p>
            <a:pPr lvl="1"/>
            <a:r>
              <a:rPr lang="zh-CN" altLang="en-US" dirty="0"/>
              <a:t>均衡资产定价理论直接构筑在理性人假设之上；无套利假设是理性的一个必要条件</a:t>
            </a:r>
            <a:endParaRPr lang="en-US" altLang="zh-CN" dirty="0"/>
          </a:p>
          <a:p>
            <a:pPr lvl="1"/>
            <a:r>
              <a:rPr lang="zh-CN" altLang="en-US" dirty="0"/>
              <a:t>支撑理性假设的理念：在激烈的市场竞争中，不理性的人和不理性的行为会逐步被淘汰，从而让市场行为向理性收敛</a:t>
            </a:r>
          </a:p>
          <a:p>
            <a:pPr lvl="1"/>
            <a:r>
              <a:rPr lang="zh-CN" altLang="en-US" dirty="0"/>
              <a:t>理性人组成的市场必然是有效市场（</a:t>
            </a:r>
            <a:r>
              <a:rPr lang="en-US" altLang="zh-CN" dirty="0"/>
              <a:t>efficient market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市场中的价格总是反映了资产的基本面价值，价格总是正确的</a:t>
            </a:r>
            <a:endParaRPr lang="en-US" altLang="zh-CN" dirty="0"/>
          </a:p>
          <a:p>
            <a:r>
              <a:rPr lang="zh-CN" altLang="en-US" dirty="0"/>
              <a:t>行为金融学（</a:t>
            </a:r>
            <a:r>
              <a:rPr lang="en-US" altLang="zh-CN" dirty="0"/>
              <a:t>behavioral finance</a:t>
            </a:r>
            <a:r>
              <a:rPr lang="zh-CN" altLang="en-US" dirty="0"/>
              <a:t>）对理性的偏离</a:t>
            </a:r>
            <a:endParaRPr lang="en-US" altLang="zh-CN" dirty="0"/>
          </a:p>
          <a:p>
            <a:pPr lvl="1"/>
            <a:r>
              <a:rPr lang="zh-CN" altLang="en-US" dirty="0"/>
              <a:t>非理性行为：人不都是理性的</a:t>
            </a:r>
            <a:r>
              <a:rPr lang="en-US" altLang="zh-CN" dirty="0"/>
              <a:t>——</a:t>
            </a:r>
            <a:r>
              <a:rPr lang="zh-CN" altLang="en-US" dirty="0"/>
              <a:t>噪声交易者（</a:t>
            </a:r>
            <a:r>
              <a:rPr lang="en-US" altLang="zh-CN" dirty="0"/>
              <a:t>noise traders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有限套利（</a:t>
            </a:r>
            <a:r>
              <a:rPr lang="en-US" altLang="zh-CN" dirty="0"/>
              <a:t>limits to arbitrage</a:t>
            </a:r>
            <a:r>
              <a:rPr lang="zh-CN" altLang="en-US" dirty="0"/>
              <a:t>）：</a:t>
            </a:r>
            <a:r>
              <a:rPr lang="zh-CN" altLang="zh-CN" dirty="0"/>
              <a:t>套利仅能在有限的程度上展开</a:t>
            </a:r>
            <a:r>
              <a:rPr lang="zh-CN" altLang="en-US" dirty="0"/>
              <a:t>，从而不能快速消除市场中的错误定价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CBBF1-834D-4E8A-8B7E-C4C05250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9955-2816-449C-ADBE-28CEC824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23.2 </a:t>
            </a:r>
            <a:r>
              <a:rPr lang="zh-CN" altLang="en-US" dirty="0"/>
              <a:t>有限套利简介：套利面临的限制因素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E7DC0-40AC-4388-BB53-F3C0D1C9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基本面风险（</a:t>
            </a:r>
            <a:r>
              <a:rPr lang="en-US" altLang="zh-CN" dirty="0"/>
              <a:t>fundamental risk</a:t>
            </a:r>
            <a:r>
              <a:rPr lang="zh-CN" altLang="en-US" dirty="0"/>
              <a:t>）：很难找到完美的替代资产来对冲消除掉基本面的风险</a:t>
            </a:r>
            <a:endParaRPr lang="en-US" altLang="zh-CN" dirty="0"/>
          </a:p>
          <a:p>
            <a:r>
              <a:rPr lang="zh-CN" altLang="en-US" dirty="0"/>
              <a:t>实施成本（</a:t>
            </a:r>
            <a:r>
              <a:rPr lang="en-US" altLang="zh-CN" dirty="0"/>
              <a:t>implementation costs</a:t>
            </a:r>
            <a:r>
              <a:rPr lang="zh-CN" altLang="en-US" dirty="0"/>
              <a:t>）：交易佣金、买卖价差、冲击成本、搜寻确认错误定价的成本等因素妨碍套利行为的实施</a:t>
            </a:r>
            <a:endParaRPr lang="en-US" altLang="zh-CN" dirty="0"/>
          </a:p>
          <a:p>
            <a:r>
              <a:rPr lang="zh-CN" altLang="en-US" dirty="0"/>
              <a:t>噪声交易者风险（</a:t>
            </a:r>
            <a:r>
              <a:rPr lang="en-US" altLang="zh-CN" dirty="0"/>
              <a:t>noise trader risk</a:t>
            </a:r>
            <a:r>
              <a:rPr lang="zh-CN" altLang="en-US" dirty="0"/>
              <a:t>）：由噪声交易者所引起的资产错误定价可能在短期内进一步加剧，令套利者承受损失，甚至亏空出局</a:t>
            </a:r>
            <a:endParaRPr lang="en-US" altLang="zh-CN" dirty="0"/>
          </a:p>
          <a:p>
            <a:pPr lvl="1"/>
            <a:r>
              <a:rPr lang="zh-CN" altLang="en-US" b="1" dirty="0"/>
              <a:t>市场在证明你正确之前，可能已经先把你消灭掉了</a:t>
            </a:r>
            <a:r>
              <a:rPr lang="en-US" altLang="zh-CN" dirty="0"/>
              <a:t>——</a:t>
            </a:r>
            <a:r>
              <a:rPr lang="zh-CN" altLang="en-US" dirty="0"/>
              <a:t>投资者需要敬畏市场，投资时留有余地，为市场更不利的走势做好准备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模型风险（</a:t>
            </a:r>
            <a:r>
              <a:rPr lang="en-US" altLang="zh-CN" dirty="0"/>
              <a:t>model-based risk</a:t>
            </a:r>
            <a:r>
              <a:rPr lang="zh-CN" altLang="en-US" dirty="0"/>
              <a:t>）：套利者用来发现错误定价的模型可能是错误的，从而使套利者在套利时有所保留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24B6E-5E1A-47A9-B868-74B2FDD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24744"/>
            <a:ext cx="7786687" cy="4714875"/>
          </a:xfrm>
        </p:spPr>
        <p:txBody>
          <a:bodyPr/>
          <a:lstStyle/>
          <a:p>
            <a:r>
              <a:rPr lang="en-US" altLang="zh-CN" dirty="0"/>
              <a:t>Shleifer</a:t>
            </a:r>
            <a:r>
              <a:rPr lang="zh-CN" altLang="en-US" dirty="0"/>
              <a:t>，</a:t>
            </a:r>
            <a:r>
              <a:rPr lang="en-US" altLang="zh-CN" dirty="0" err="1"/>
              <a:t>Vishny</a:t>
            </a:r>
            <a:r>
              <a:rPr lang="zh-CN" altLang="en-US" dirty="0"/>
              <a:t>发表于</a:t>
            </a:r>
            <a:r>
              <a:rPr lang="en-US" altLang="zh-CN" dirty="0"/>
              <a:t> 1997</a:t>
            </a:r>
            <a:r>
              <a:rPr lang="zh-CN" altLang="en-US" dirty="0"/>
              <a:t>年的文章</a:t>
            </a:r>
            <a:r>
              <a:rPr lang="en-US" altLang="zh-CN" dirty="0"/>
              <a:t>《The limits of arbitrage》</a:t>
            </a:r>
          </a:p>
          <a:p>
            <a:r>
              <a:rPr lang="zh-CN" altLang="en-US" dirty="0"/>
              <a:t>时间：</a:t>
            </a:r>
            <a:r>
              <a:rPr lang="zh-CN" altLang="zh-CN" dirty="0"/>
              <a:t>三个时刻</a:t>
            </a:r>
            <a:r>
              <a:rPr lang="en-US" altLang="zh-CN" i="1" dirty="0"/>
              <a:t>t=</a:t>
            </a:r>
            <a:r>
              <a:rPr lang="en-US" altLang="zh-CN" dirty="0"/>
              <a:t>1,2,3</a:t>
            </a:r>
            <a:r>
              <a:rPr lang="zh-CN" altLang="en-US" dirty="0"/>
              <a:t>，</a:t>
            </a:r>
            <a:r>
              <a:rPr lang="zh-CN" altLang="zh-CN" dirty="0"/>
              <a:t>三个时刻之间没有折现，无风险利率为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资产供给：</a:t>
            </a:r>
            <a:r>
              <a:rPr lang="zh-CN" altLang="zh-CN" dirty="0"/>
              <a:t>总供给量为</a:t>
            </a:r>
            <a:r>
              <a:rPr lang="en-US" altLang="zh-CN" dirty="0"/>
              <a:t>1</a:t>
            </a:r>
            <a:r>
              <a:rPr lang="zh-CN" altLang="zh-CN" dirty="0"/>
              <a:t>的资产</a:t>
            </a:r>
            <a:endParaRPr lang="en-US" altLang="zh-CN" dirty="0"/>
          </a:p>
          <a:p>
            <a:pPr lvl="1"/>
            <a:r>
              <a:rPr lang="zh-CN" altLang="zh-CN" dirty="0"/>
              <a:t>时刻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没有支付</a:t>
            </a:r>
            <a:endParaRPr lang="en-US" altLang="zh-CN" dirty="0"/>
          </a:p>
          <a:p>
            <a:pPr lvl="1"/>
            <a:r>
              <a:rPr lang="zh-CN" altLang="zh-CN" dirty="0"/>
              <a:t>时刻</a:t>
            </a:r>
            <a:r>
              <a:rPr lang="en-US" altLang="zh-CN" dirty="0"/>
              <a:t>3</a:t>
            </a:r>
            <a:r>
              <a:rPr lang="zh-CN" altLang="zh-CN" dirty="0"/>
              <a:t>会确定性地支付</a:t>
            </a:r>
            <a:r>
              <a:rPr lang="en-US" altLang="zh-CN" i="1" dirty="0"/>
              <a:t>V</a:t>
            </a:r>
            <a:endParaRPr lang="en-US" altLang="zh-CN" dirty="0"/>
          </a:p>
          <a:p>
            <a:r>
              <a:rPr lang="zh-CN" altLang="en-US" dirty="0"/>
              <a:t>两类投资者之一：风险中性的套利者（</a:t>
            </a:r>
            <a:r>
              <a:rPr lang="en-US" altLang="zh-CN" dirty="0"/>
              <a:t>arbitrageurs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套利者在每个时刻都清楚知道资产在时刻</a:t>
            </a:r>
            <a:r>
              <a:rPr lang="en-US" altLang="zh-CN" dirty="0"/>
              <a:t>3</a:t>
            </a:r>
            <a:r>
              <a:rPr lang="zh-CN" altLang="en-US" dirty="0"/>
              <a:t>的支付为</a:t>
            </a:r>
            <a:r>
              <a:rPr lang="en-US" altLang="zh-CN" i="1" dirty="0"/>
              <a:t>V</a:t>
            </a:r>
            <a:endParaRPr lang="en-US" altLang="zh-CN" dirty="0"/>
          </a:p>
          <a:p>
            <a:r>
              <a:rPr lang="zh-CN" altLang="en-US" dirty="0"/>
              <a:t>两类投资者之二：噪声交易者（</a:t>
            </a:r>
            <a:r>
              <a:rPr lang="en-US" altLang="zh-CN" dirty="0"/>
              <a:t>noise traders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时刻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zh-CN" altLang="en-US" dirty="0"/>
              <a:t>噪声交易者正确认识到</a:t>
            </a:r>
            <a:r>
              <a:rPr lang="zh-CN" altLang="zh-CN" dirty="0"/>
              <a:t>资产支付</a:t>
            </a:r>
            <a:r>
              <a:rPr lang="zh-CN" altLang="en-US" dirty="0"/>
              <a:t>为</a:t>
            </a:r>
            <a:r>
              <a:rPr lang="en-US" altLang="zh-CN" i="1" dirty="0"/>
              <a:t>V</a:t>
            </a:r>
            <a:r>
              <a:rPr lang="en-US" altLang="zh-CN" dirty="0"/>
              <a:t>——</a:t>
            </a:r>
            <a:r>
              <a:rPr lang="zh-CN" altLang="zh-CN" dirty="0"/>
              <a:t>时刻</a:t>
            </a:r>
            <a:r>
              <a:rPr lang="en-US" altLang="zh-CN" dirty="0"/>
              <a:t>3</a:t>
            </a:r>
            <a:r>
              <a:rPr lang="zh-CN" altLang="zh-CN" dirty="0"/>
              <a:t>的资产价格</a:t>
            </a:r>
            <a:r>
              <a:rPr lang="en-US" altLang="zh-CN" i="1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endParaRPr lang="en-US" altLang="zh-CN" dirty="0"/>
          </a:p>
          <a:p>
            <a:pPr lvl="1"/>
            <a:r>
              <a:rPr lang="zh-CN" altLang="zh-CN" dirty="0"/>
              <a:t>噪声交易者在时刻</a:t>
            </a:r>
            <a:r>
              <a:rPr lang="en-US" altLang="zh-CN" dirty="0"/>
              <a:t>1</a:t>
            </a:r>
            <a:r>
              <a:rPr lang="zh-CN" altLang="zh-CN" dirty="0"/>
              <a:t>与时刻</a:t>
            </a:r>
            <a:r>
              <a:rPr lang="en-US" altLang="zh-CN" dirty="0"/>
              <a:t>2</a:t>
            </a:r>
            <a:r>
              <a:rPr lang="zh-CN" altLang="zh-CN" dirty="0"/>
              <a:t>可能会</a:t>
            </a:r>
            <a:r>
              <a:rPr lang="zh-CN" altLang="en-US" dirty="0"/>
              <a:t>将</a:t>
            </a:r>
            <a:r>
              <a:rPr lang="zh-CN" altLang="zh-CN" dirty="0"/>
              <a:t>资产在时刻</a:t>
            </a:r>
            <a:r>
              <a:rPr lang="en-US" altLang="zh-CN" dirty="0"/>
              <a:t>3</a:t>
            </a:r>
            <a:r>
              <a:rPr lang="zh-CN" altLang="zh-CN" dirty="0"/>
              <a:t>的支付</a:t>
            </a:r>
            <a:r>
              <a:rPr lang="zh-CN" altLang="en-US" dirty="0"/>
              <a:t>错误认为是</a:t>
            </a:r>
            <a:r>
              <a:rPr lang="en-US" altLang="zh-CN" i="1" dirty="0"/>
              <a:t>V-S</a:t>
            </a:r>
            <a:r>
              <a:rPr lang="en-US" altLang="zh-CN" i="1" baseline="-25000" dirty="0"/>
              <a:t>t</a:t>
            </a:r>
            <a:r>
              <a:rPr lang="zh-CN" altLang="zh-CN" dirty="0"/>
              <a:t>（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≥</a:t>
            </a:r>
            <a:r>
              <a:rPr lang="en-US" altLang="zh-CN" dirty="0"/>
              <a:t>0</a:t>
            </a:r>
            <a:r>
              <a:rPr lang="zh-CN" altLang="zh-CN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噪声交易者可能会有悲观的错误认知</a:t>
            </a:r>
            <a:endParaRPr lang="en-US" altLang="zh-CN" dirty="0"/>
          </a:p>
          <a:p>
            <a:pPr lvl="1"/>
            <a:r>
              <a:rPr lang="en-US" altLang="zh-CN" i="1" dirty="0"/>
              <a:t>t=</a:t>
            </a:r>
            <a:r>
              <a:rPr lang="en-US" altLang="zh-CN" dirty="0"/>
              <a:t>1,2</a:t>
            </a:r>
            <a:r>
              <a:rPr lang="zh-CN" altLang="zh-CN" dirty="0"/>
              <a:t>时，噪声交易者对资产的总需求为</a:t>
            </a:r>
            <a:r>
              <a:rPr lang="en-US" altLang="zh-CN" i="1" dirty="0"/>
              <a:t>N(t)=(V-S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)/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endParaRPr lang="en-US" altLang="zh-CN" i="1" baseline="-25000" dirty="0"/>
          </a:p>
          <a:p>
            <a:pPr lvl="2"/>
            <a:r>
              <a:rPr lang="zh-CN" altLang="en-US" dirty="0"/>
              <a:t>噪声交易者对资产估价越高，愿意拿出来购买资产的资金量就越大</a:t>
            </a:r>
            <a:endParaRPr lang="en-US" altLang="zh-CN" dirty="0"/>
          </a:p>
          <a:p>
            <a:pPr lvl="2"/>
            <a:r>
              <a:rPr lang="zh-CN" altLang="en-US" dirty="0"/>
              <a:t>就算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r>
              <a:rPr lang="en-US" altLang="zh-CN" dirty="0"/>
              <a:t>&gt;</a:t>
            </a:r>
            <a:r>
              <a:rPr lang="en-US" altLang="zh-CN" i="1" dirty="0"/>
              <a:t>V-S</a:t>
            </a:r>
            <a:r>
              <a:rPr lang="en-US" altLang="zh-CN" i="1" baseline="-25000" dirty="0"/>
              <a:t>t</a:t>
            </a:r>
            <a:r>
              <a:rPr lang="zh-CN" altLang="en-US" dirty="0"/>
              <a:t>，噪声交易者也愿意买入资产</a:t>
            </a:r>
            <a:r>
              <a:rPr lang="en-US" altLang="zh-CN" dirty="0"/>
              <a:t>——</a:t>
            </a:r>
            <a:r>
              <a:rPr lang="zh-CN" altLang="en-US" dirty="0"/>
              <a:t>不可理喻的噪声交易者</a:t>
            </a:r>
            <a:endParaRPr lang="en-US" altLang="zh-CN" dirty="0"/>
          </a:p>
          <a:p>
            <a:pPr lvl="2"/>
            <a:r>
              <a:rPr lang="zh-CN" altLang="en-US" dirty="0"/>
              <a:t>需求函数为任意假设</a:t>
            </a:r>
            <a:r>
              <a:rPr lang="zh-CN" altLang="zh-CN" dirty="0"/>
              <a:t>（</a:t>
            </a:r>
            <a:r>
              <a:rPr lang="en-US" altLang="zh-CN" dirty="0"/>
              <a:t>ad hoc assumption</a:t>
            </a:r>
            <a:r>
              <a:rPr lang="zh-CN" altLang="zh-CN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并非是推导出来的结论，带有任意性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模型设定（续）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噪声交易者认知偏差的变化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时刻，噪声交易者认知偏差为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，大小为套利者所知晓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时刻，噪声交易者认知偏差可能加剧为</a:t>
            </a:r>
            <a:r>
              <a:rPr lang="en-US" altLang="zh-CN" i="1" dirty="0"/>
              <a:t>S&gt;S</a:t>
            </a:r>
            <a:r>
              <a:rPr lang="en-US" altLang="zh-CN" baseline="-25000" dirty="0"/>
              <a:t>1</a:t>
            </a:r>
            <a:r>
              <a:rPr lang="zh-CN" altLang="en-US" dirty="0"/>
              <a:t>（概率为</a:t>
            </a:r>
            <a:r>
              <a:rPr lang="en-US" altLang="zh-CN" i="1" dirty="0"/>
              <a:t>q</a:t>
            </a:r>
            <a:r>
              <a:rPr lang="zh-CN" altLang="en-US" dirty="0"/>
              <a:t>），也可能消除（概率</a:t>
            </a:r>
            <a:r>
              <a:rPr lang="en-US" altLang="zh-CN" dirty="0"/>
              <a:t>1-</a:t>
            </a:r>
            <a:r>
              <a:rPr lang="en-US" altLang="zh-CN" i="1" dirty="0"/>
              <a:t>q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套利者资金量</a:t>
            </a:r>
            <a:endParaRPr lang="en-US" altLang="zh-CN" dirty="0"/>
          </a:p>
          <a:p>
            <a:pPr lvl="1"/>
            <a:r>
              <a:rPr lang="zh-CN" altLang="zh-CN" dirty="0"/>
              <a:t>时刻</a:t>
            </a:r>
            <a:r>
              <a:rPr lang="en-US" altLang="zh-CN" dirty="0"/>
              <a:t>1</a:t>
            </a:r>
            <a:r>
              <a:rPr lang="zh-CN" altLang="zh-CN" dirty="0"/>
              <a:t>，套利者有</a:t>
            </a:r>
            <a:r>
              <a:rPr lang="zh-CN" altLang="zh-CN" b="1" dirty="0"/>
              <a:t>外生给定</a:t>
            </a:r>
            <a:r>
              <a:rPr lang="zh-CN" altLang="zh-CN" dirty="0"/>
              <a:t>的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zh-CN" dirty="0"/>
              <a:t>的资金可用来投资到资产上</a:t>
            </a:r>
            <a:endParaRPr lang="en-US" altLang="zh-CN" dirty="0"/>
          </a:p>
          <a:p>
            <a:pPr lvl="1"/>
            <a:r>
              <a:rPr lang="zh-CN" altLang="zh-CN" dirty="0"/>
              <a:t>时刻</a:t>
            </a:r>
            <a:r>
              <a:rPr lang="en-US" altLang="zh-CN" dirty="0"/>
              <a:t>2</a:t>
            </a:r>
            <a:r>
              <a:rPr lang="zh-CN" altLang="zh-CN" dirty="0"/>
              <a:t>，套利者的可用资金将变成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由其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两时刻间的投资绩效所决定</a:t>
            </a:r>
            <a:r>
              <a:rPr lang="en-US" altLang="zh-CN" dirty="0"/>
              <a:t>——</a:t>
            </a:r>
            <a:r>
              <a:rPr lang="zh-CN" altLang="zh-CN" dirty="0"/>
              <a:t>模型关键点</a:t>
            </a:r>
            <a:r>
              <a:rPr lang="zh-CN" altLang="en-US" dirty="0"/>
              <a:t>，后面详述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2D52A3-254F-4B14-81F2-5863564C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20" y="2211028"/>
            <a:ext cx="5005800" cy="23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时刻</a:t>
            </a:r>
            <a:r>
              <a:rPr lang="en-US" altLang="zh-CN" dirty="0"/>
              <a:t>2</a:t>
            </a:r>
            <a:r>
              <a:rPr lang="zh-CN" altLang="en-US" dirty="0"/>
              <a:t>套利者行为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412776"/>
            <a:ext cx="7786687" cy="4714875"/>
          </a:xfrm>
        </p:spPr>
        <p:txBody>
          <a:bodyPr/>
          <a:lstStyle/>
          <a:p>
            <a:r>
              <a:rPr lang="zh-CN" altLang="en-US" dirty="0"/>
              <a:t>时刻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zh-CN" dirty="0"/>
              <a:t>如果认知偏差消除</a:t>
            </a:r>
            <a:r>
              <a:rPr lang="zh-CN" altLang="en-US" dirty="0"/>
              <a:t>（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=0</a:t>
            </a:r>
            <a:r>
              <a:rPr lang="zh-CN" altLang="en-US" dirty="0"/>
              <a:t>）</a:t>
            </a:r>
            <a:r>
              <a:rPr lang="zh-CN" altLang="zh-CN" dirty="0"/>
              <a:t>，此时资产价格会等于</a:t>
            </a:r>
            <a:r>
              <a:rPr lang="en-US" altLang="zh-CN" dirty="0"/>
              <a:t>3</a:t>
            </a:r>
            <a:r>
              <a:rPr lang="zh-CN" altLang="zh-CN" dirty="0"/>
              <a:t>时刻资产的支付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</a:p>
          <a:p>
            <a:pPr lvl="1"/>
            <a:r>
              <a:rPr lang="zh-CN" altLang="en-US" dirty="0"/>
              <a:t>因为此时刻投资资产到</a:t>
            </a:r>
            <a:r>
              <a:rPr lang="en-US" altLang="zh-CN" dirty="0"/>
              <a:t>3</a:t>
            </a:r>
            <a:r>
              <a:rPr lang="zh-CN" altLang="en-US" dirty="0"/>
              <a:t>时刻的回报率为</a:t>
            </a:r>
            <a:r>
              <a:rPr lang="en-US" altLang="zh-CN" dirty="0"/>
              <a:t>0</a:t>
            </a:r>
            <a:r>
              <a:rPr lang="zh-CN" altLang="en-US" dirty="0"/>
              <a:t>，假设此种情况下</a:t>
            </a:r>
            <a:r>
              <a:rPr lang="zh-CN" altLang="zh-CN" dirty="0"/>
              <a:t>套利者不在资产上投资</a:t>
            </a:r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zh-CN" dirty="0"/>
              <a:t>如果认知偏差加深（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i="1" dirty="0"/>
              <a:t>=S&gt;S</a:t>
            </a:r>
            <a:r>
              <a:rPr lang="en-US" altLang="zh-CN" baseline="-25000" dirty="0"/>
              <a:t>1</a:t>
            </a:r>
            <a:r>
              <a:rPr lang="zh-CN" altLang="zh-CN" dirty="0"/>
              <a:t>），套利者考虑到时刻</a:t>
            </a:r>
            <a:r>
              <a:rPr lang="en-US" altLang="zh-CN" dirty="0"/>
              <a:t>3</a:t>
            </a:r>
            <a:r>
              <a:rPr lang="zh-CN" altLang="zh-CN" dirty="0"/>
              <a:t>资产价格一定会上涨到</a:t>
            </a:r>
            <a:r>
              <a:rPr lang="en-US" altLang="zh-CN" i="1" dirty="0"/>
              <a:t>V</a:t>
            </a:r>
            <a:r>
              <a:rPr lang="zh-CN" altLang="zh-CN" dirty="0"/>
              <a:t>，所以会在</a:t>
            </a:r>
            <a:r>
              <a:rPr lang="zh-CN" altLang="en-US" dirty="0"/>
              <a:t>此时</a:t>
            </a:r>
            <a:r>
              <a:rPr lang="zh-CN" altLang="zh-CN" dirty="0"/>
              <a:t>把自己所有的资金都投入到资产上</a:t>
            </a:r>
            <a:endParaRPr lang="en-US" altLang="zh-CN" dirty="0"/>
          </a:p>
          <a:p>
            <a:pPr lvl="1"/>
            <a:r>
              <a:rPr lang="zh-CN" altLang="en-US" dirty="0"/>
              <a:t>此时此种状况下</a:t>
            </a:r>
            <a:r>
              <a:rPr lang="zh-CN" altLang="zh-CN" dirty="0"/>
              <a:t>套利者的资产总需求为</a:t>
            </a:r>
            <a:r>
              <a:rPr lang="en-US" altLang="zh-CN" i="1" dirty="0"/>
              <a:t>A(</a:t>
            </a:r>
            <a:r>
              <a:rPr lang="en-US" altLang="zh-CN" dirty="0"/>
              <a:t>2</a:t>
            </a:r>
            <a:r>
              <a:rPr lang="en-US" altLang="zh-CN" i="1" dirty="0"/>
              <a:t>)=F</a:t>
            </a:r>
            <a:r>
              <a:rPr lang="en-US" altLang="zh-CN" baseline="-25000" dirty="0"/>
              <a:t>2</a:t>
            </a:r>
            <a:r>
              <a:rPr lang="en-US" altLang="zh-CN" i="1" dirty="0"/>
              <a:t>/p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1"/>
            <a:r>
              <a:rPr lang="zh-CN" altLang="en-US" dirty="0"/>
              <a:t>此时此状况下资产市场出清条件（供需相等）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解出</a:t>
            </a:r>
            <a:endParaRPr lang="en-US" altLang="zh-CN" dirty="0"/>
          </a:p>
          <a:p>
            <a:pPr lvl="1"/>
            <a:r>
              <a:rPr lang="zh-CN" altLang="zh-CN" dirty="0"/>
              <a:t>假设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i="1" dirty="0"/>
              <a:t>&lt;S</a:t>
            </a:r>
            <a:r>
              <a:rPr lang="en-US" altLang="zh-CN" baseline="-25000" dirty="0"/>
              <a:t>2</a:t>
            </a:r>
            <a:r>
              <a:rPr lang="en-US" altLang="zh-CN" dirty="0"/>
              <a:t>——</a:t>
            </a:r>
            <a:r>
              <a:rPr lang="zh-CN" altLang="zh-CN" dirty="0"/>
              <a:t>套利者所拥有的资金量不足以使</a:t>
            </a:r>
            <a:r>
              <a:rPr lang="en-US" altLang="zh-CN" dirty="0"/>
              <a:t>2</a:t>
            </a:r>
            <a:r>
              <a:rPr lang="zh-CN" altLang="zh-CN" dirty="0"/>
              <a:t>时刻资产价格回到其基本面所对应的价格</a:t>
            </a:r>
            <a:r>
              <a:rPr lang="en-US" altLang="zh-CN" i="1" dirty="0"/>
              <a:t>V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E9F96-0350-4F41-959D-78E1146D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64" y="4079379"/>
            <a:ext cx="1459748" cy="6457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7B7BB1-80C6-41A3-8C6A-E3002C13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24" y="4811409"/>
            <a:ext cx="1503288" cy="3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时刻</a:t>
            </a:r>
            <a:r>
              <a:rPr lang="en-US" altLang="zh-CN" dirty="0"/>
              <a:t>1</a:t>
            </a:r>
            <a:r>
              <a:rPr lang="zh-CN" altLang="en-US" dirty="0"/>
              <a:t>套利者行为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1</a:t>
            </a:r>
            <a:r>
              <a:rPr lang="zh-CN" altLang="en-US" dirty="0"/>
              <a:t>，假设</a:t>
            </a:r>
            <a:r>
              <a:rPr lang="zh-CN" altLang="zh-CN" dirty="0"/>
              <a:t>套利者投入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的资金量（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i="1" dirty="0"/>
              <a:t>≤F</a:t>
            </a:r>
            <a:r>
              <a:rPr lang="en-US" altLang="zh-CN" baseline="-25000" dirty="0"/>
              <a:t>1</a:t>
            </a:r>
            <a:r>
              <a:rPr lang="zh-CN" altLang="zh-CN" dirty="0"/>
              <a:t>）在资产上</a:t>
            </a:r>
            <a:endParaRPr lang="en-US" altLang="zh-CN" dirty="0"/>
          </a:p>
          <a:p>
            <a:pPr lvl="1"/>
            <a:r>
              <a:rPr lang="zh-CN" altLang="en-US" dirty="0"/>
              <a:t>套利者虽然拥有外生给定的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的资金量，但他未必愿意将其都投入到资产上</a:t>
            </a:r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1</a:t>
            </a:r>
            <a:r>
              <a:rPr lang="zh-CN" altLang="en-US" dirty="0"/>
              <a:t>市场出清条件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从中解出</a:t>
            </a:r>
            <a:endParaRPr lang="en-US" altLang="zh-CN" dirty="0"/>
          </a:p>
          <a:p>
            <a:r>
              <a:rPr lang="zh-CN" altLang="zh-CN" dirty="0"/>
              <a:t>继续假设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i="1" dirty="0"/>
              <a:t>&lt;S</a:t>
            </a:r>
            <a:r>
              <a:rPr lang="en-US" altLang="zh-CN" baseline="-25000" dirty="0"/>
              <a:t>1</a:t>
            </a:r>
            <a:r>
              <a:rPr lang="zh-CN" altLang="zh-CN" dirty="0"/>
              <a:t>，即</a:t>
            </a:r>
            <a:r>
              <a:rPr lang="en-US" altLang="zh-CN" dirty="0"/>
              <a:t>1</a:t>
            </a:r>
            <a:r>
              <a:rPr lang="zh-CN" altLang="zh-CN" dirty="0"/>
              <a:t>时刻的价格也无法被套利者推回至基本面对应的价格</a:t>
            </a:r>
            <a:r>
              <a:rPr lang="en-US" altLang="zh-CN" i="1" dirty="0"/>
              <a:t>V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0C8E6B-2C33-47D3-8324-5B164D1B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03297"/>
            <a:ext cx="1473496" cy="345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B45DE4-BBD5-4DA8-9E40-4B7DC1C9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002" y="2852936"/>
            <a:ext cx="1445997" cy="6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基于投资绩效的套利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套利者的套利能力受到其投资绩效的约束（</a:t>
            </a:r>
            <a:r>
              <a:rPr lang="en-US" altLang="zh-CN" dirty="0"/>
              <a:t>performance-based arbitrage</a:t>
            </a:r>
            <a:r>
              <a:rPr lang="zh-CN" altLang="zh-CN" dirty="0"/>
              <a:t>，简称</a:t>
            </a:r>
            <a:r>
              <a:rPr lang="en-US" altLang="zh-CN" dirty="0"/>
              <a:t>PBA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套利者</a:t>
            </a:r>
            <a:r>
              <a:rPr lang="en-US" altLang="zh-CN" dirty="0"/>
              <a:t>2</a:t>
            </a:r>
            <a:r>
              <a:rPr lang="zh-CN" altLang="zh-CN" dirty="0"/>
              <a:t>时刻能够获取的资金量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zh-CN" dirty="0"/>
              <a:t>与其在时刻</a:t>
            </a:r>
            <a:r>
              <a:rPr lang="en-US" altLang="zh-CN" dirty="0"/>
              <a:t>1</a:t>
            </a:r>
            <a:r>
              <a:rPr lang="zh-CN" altLang="zh-CN" dirty="0"/>
              <a:t>与时刻</a:t>
            </a:r>
            <a:r>
              <a:rPr lang="en-US" altLang="zh-CN" dirty="0"/>
              <a:t>2</a:t>
            </a:r>
            <a:r>
              <a:rPr lang="zh-CN" altLang="zh-CN" dirty="0"/>
              <a:t>之间所获投资总回报率（假设为</a:t>
            </a:r>
            <a:r>
              <a:rPr lang="en-US" altLang="zh-CN" i="1" dirty="0"/>
              <a:t>R</a:t>
            </a:r>
            <a:r>
              <a:rPr lang="zh-CN" altLang="zh-CN" dirty="0"/>
              <a:t>）正相关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i="1" dirty="0"/>
              <a:t>a≥</a:t>
            </a:r>
            <a:r>
              <a:rPr lang="en-US" altLang="zh-CN" dirty="0"/>
              <a:t>1</a:t>
            </a:r>
            <a:r>
              <a:rPr lang="zh-CN" altLang="zh-CN" dirty="0"/>
              <a:t>为一个参数</a:t>
            </a:r>
            <a:endParaRPr lang="en-US" altLang="zh-CN" dirty="0"/>
          </a:p>
          <a:p>
            <a:pPr lvl="1"/>
            <a:r>
              <a:rPr lang="zh-CN" altLang="en-US" dirty="0"/>
              <a:t>套利者投资回报率高于（低于）市场利率，则可用资金量上升（下降）</a:t>
            </a:r>
            <a:endParaRPr lang="en-US" altLang="zh-CN" dirty="0"/>
          </a:p>
          <a:p>
            <a:r>
              <a:rPr lang="zh-CN" altLang="zh-CN" dirty="0"/>
              <a:t>套利者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两时刻间的投资总回报为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套利者</a:t>
            </a:r>
            <a:r>
              <a:rPr lang="en-US" altLang="zh-CN" dirty="0"/>
              <a:t>2</a:t>
            </a:r>
            <a:r>
              <a:rPr lang="zh-CN" altLang="en-US" dirty="0"/>
              <a:t>时刻资金量为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03273-282F-4CAF-A7A4-6DBF0967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40" y="2537943"/>
            <a:ext cx="3430521" cy="387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1DC31-7425-4368-9845-85C12B40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68" y="4079379"/>
            <a:ext cx="1973065" cy="6457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684A15-BF6A-4DB7-91EC-1B156CFF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98" y="5008378"/>
            <a:ext cx="5016306" cy="14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21721-E670-4E00-BE8C-F00EAB2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23.3 </a:t>
            </a:r>
            <a:r>
              <a:rPr lang="zh-CN" altLang="en-US" sz="2000" dirty="0"/>
              <a:t>投资绩效约束下的有限套利</a:t>
            </a:r>
            <a:br>
              <a:rPr lang="en-US" altLang="zh-CN" dirty="0"/>
            </a:br>
            <a:r>
              <a:rPr lang="zh-CN" altLang="en-US" dirty="0"/>
              <a:t>套利者的优化问题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527A-3C3D-460F-9B00-56B689B2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06413"/>
            <a:ext cx="7786687" cy="4714875"/>
          </a:xfrm>
        </p:spPr>
        <p:txBody>
          <a:bodyPr/>
          <a:lstStyle/>
          <a:p>
            <a:r>
              <a:rPr lang="zh-CN" altLang="zh-CN" dirty="0"/>
              <a:t>假设套利者以恒定的管理费率收取资金管理费</a:t>
            </a:r>
            <a:r>
              <a:rPr lang="zh-CN" altLang="en-US" dirty="0"/>
              <a:t>，</a:t>
            </a:r>
            <a:r>
              <a:rPr lang="zh-CN" altLang="zh-CN" dirty="0"/>
              <a:t>目标是最大化</a:t>
            </a:r>
            <a:r>
              <a:rPr lang="en-US" altLang="zh-CN" dirty="0"/>
              <a:t>3</a:t>
            </a:r>
            <a:r>
              <a:rPr lang="zh-CN" altLang="zh-CN" dirty="0"/>
              <a:t>时刻所收取的管理费</a:t>
            </a:r>
            <a:r>
              <a:rPr lang="en-US" altLang="zh-CN" dirty="0"/>
              <a:t>——</a:t>
            </a:r>
            <a:r>
              <a:rPr lang="zh-CN" altLang="zh-CN" dirty="0"/>
              <a:t>等价于最大化第</a:t>
            </a:r>
            <a:r>
              <a:rPr lang="en-US" altLang="zh-CN" dirty="0"/>
              <a:t>3</a:t>
            </a:r>
            <a:r>
              <a:rPr lang="zh-CN" altLang="zh-CN" dirty="0"/>
              <a:t>时刻所掌管的资金量</a:t>
            </a:r>
            <a:endParaRPr lang="en-US" altLang="zh-CN" dirty="0"/>
          </a:p>
          <a:p>
            <a:r>
              <a:rPr lang="zh-CN" altLang="en-US" dirty="0"/>
              <a:t>模型中唯一不确定来自</a:t>
            </a:r>
            <a:r>
              <a:rPr lang="en-US" altLang="zh-CN" dirty="0"/>
              <a:t>2</a:t>
            </a:r>
            <a:r>
              <a:rPr lang="zh-CN" altLang="en-US" dirty="0"/>
              <a:t>时刻噪声交易者的认知偏差程度</a:t>
            </a:r>
            <a:endParaRPr lang="en-US" altLang="zh-CN" dirty="0"/>
          </a:p>
          <a:p>
            <a:pPr lvl="1"/>
            <a:r>
              <a:rPr lang="zh-CN" altLang="zh-CN" dirty="0"/>
              <a:t>当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i="1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zh-CN" altLang="zh-CN" dirty="0"/>
              <a:t>时刻</a:t>
            </a:r>
            <a:r>
              <a:rPr lang="en-US" altLang="zh-CN" dirty="0"/>
              <a:t>2</a:t>
            </a:r>
            <a:r>
              <a:rPr lang="zh-CN" altLang="zh-CN" dirty="0"/>
              <a:t>的认知误差完全消除）</a:t>
            </a:r>
            <a:r>
              <a:rPr lang="zh-CN" altLang="en-US" dirty="0"/>
              <a:t>时</a:t>
            </a:r>
            <a:r>
              <a:rPr lang="zh-CN" altLang="zh-CN" dirty="0"/>
              <a:t>，</a:t>
            </a:r>
            <a:r>
              <a:rPr lang="zh-CN" altLang="en-US" dirty="0"/>
              <a:t>套利者</a:t>
            </a:r>
            <a:r>
              <a:rPr lang="zh-CN" altLang="zh-CN" dirty="0"/>
              <a:t>时刻</a:t>
            </a:r>
            <a:r>
              <a:rPr lang="en-US" altLang="zh-CN" dirty="0"/>
              <a:t>3</a:t>
            </a:r>
            <a:r>
              <a:rPr lang="zh-CN" altLang="zh-CN" dirty="0"/>
              <a:t>资金量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当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i="1" dirty="0"/>
              <a:t>=S&gt;S</a:t>
            </a:r>
            <a:r>
              <a:rPr lang="en-US" altLang="zh-CN" baseline="-25000" dirty="0"/>
              <a:t>1</a:t>
            </a:r>
            <a:r>
              <a:rPr lang="zh-CN" altLang="en-US" dirty="0"/>
              <a:t>（</a:t>
            </a:r>
            <a:r>
              <a:rPr lang="zh-CN" altLang="zh-CN" dirty="0"/>
              <a:t>认知误差增大时</a:t>
            </a:r>
            <a:r>
              <a:rPr lang="zh-CN" altLang="en-US" dirty="0"/>
              <a:t>）</a:t>
            </a:r>
            <a:r>
              <a:rPr lang="zh-CN" altLang="zh-CN" dirty="0"/>
              <a:t>，套利者应该</a:t>
            </a:r>
            <a:r>
              <a:rPr lang="zh-CN" altLang="en-US" dirty="0"/>
              <a:t>在时刻</a:t>
            </a:r>
            <a:r>
              <a:rPr lang="en-US" altLang="zh-CN" dirty="0"/>
              <a:t>2</a:t>
            </a:r>
            <a:r>
              <a:rPr lang="zh-CN" altLang="zh-CN" dirty="0"/>
              <a:t>将所有资金都投入到资产中</a:t>
            </a:r>
            <a:r>
              <a:rPr lang="zh-CN" altLang="en-US" dirty="0"/>
              <a:t>，获得如下时刻</a:t>
            </a:r>
            <a:r>
              <a:rPr lang="en-US" altLang="zh-CN" dirty="0"/>
              <a:t>3</a:t>
            </a:r>
            <a:r>
              <a:rPr lang="zh-CN" altLang="en-US" dirty="0"/>
              <a:t>的资金量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站在</a:t>
            </a:r>
            <a:r>
              <a:rPr lang="en-US" altLang="zh-CN" dirty="0"/>
              <a:t>1</a:t>
            </a:r>
            <a:r>
              <a:rPr lang="zh-CN" altLang="en-US" dirty="0"/>
              <a:t>时刻，套利者</a:t>
            </a:r>
            <a:r>
              <a:rPr lang="en-US" altLang="zh-CN" dirty="0"/>
              <a:t>3</a:t>
            </a:r>
            <a:r>
              <a:rPr lang="zh-CN" altLang="en-US" dirty="0"/>
              <a:t>时刻的期望资金量为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套利者在</a:t>
            </a:r>
            <a:r>
              <a:rPr lang="en-US" altLang="zh-CN" dirty="0"/>
              <a:t>1</a:t>
            </a:r>
            <a:r>
              <a:rPr lang="zh-CN" altLang="en-US" dirty="0"/>
              <a:t>时刻选择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 0</a:t>
            </a:r>
            <a:r>
              <a:rPr lang="en-US" altLang="zh-CN" i="1" dirty="0"/>
              <a:t>≤D</a:t>
            </a:r>
            <a:r>
              <a:rPr lang="en-US" altLang="zh-CN" baseline="-25000" dirty="0"/>
              <a:t>1</a:t>
            </a:r>
            <a:r>
              <a:rPr lang="en-US" altLang="zh-CN" i="1" dirty="0"/>
              <a:t>≤F</a:t>
            </a:r>
            <a:r>
              <a:rPr lang="en-US" altLang="zh-CN" baseline="-25000" dirty="0"/>
              <a:t>1 </a:t>
            </a:r>
            <a:r>
              <a:rPr lang="zh-CN" altLang="en-US" dirty="0"/>
              <a:t>）来最大化</a:t>
            </a:r>
            <a:r>
              <a:rPr lang="en-US" altLang="zh-CN" dirty="0"/>
              <a:t>3</a:t>
            </a:r>
            <a:r>
              <a:rPr lang="zh-CN" altLang="en-US" dirty="0"/>
              <a:t>时刻期望资金量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49F9D-0F53-4C4F-B810-0846336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BAC91-C139-4CC0-A884-5D36632F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98" y="2636912"/>
            <a:ext cx="2016604" cy="730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E29FCB-0AC8-4F48-AB0C-191F8DF3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18" y="3820865"/>
            <a:ext cx="2545964" cy="760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6D1028-8813-4759-8C65-ACB6EDA7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52" y="4941168"/>
            <a:ext cx="5346296" cy="7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16042</TotalTime>
  <Words>2268</Words>
  <Application>Microsoft Office PowerPoint</Application>
  <PresentationFormat>全屏显示(4:3)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第23讲  行为金融学初探</vt:lpstr>
      <vt:lpstr>23.1 引言：从理性框架到非理性框架</vt:lpstr>
      <vt:lpstr>23.2 有限套利简介：套利面临的限制因素</vt:lpstr>
      <vt:lpstr>23.3 投资绩效约束下的有限套利 模型设定</vt:lpstr>
      <vt:lpstr>23.3 投资绩效约束下的有限套利 模型设定（续）</vt:lpstr>
      <vt:lpstr>23.3 投资绩效约束下的有限套利 时刻2套利者行为</vt:lpstr>
      <vt:lpstr>23.3 投资绩效约束下的有限套利 时刻1套利者行为</vt:lpstr>
      <vt:lpstr>23.3 投资绩效约束下的有限套利 基于投资绩效的套利</vt:lpstr>
      <vt:lpstr>23.3 投资绩效约束下的有限套利 套利者的优化问题</vt:lpstr>
      <vt:lpstr>23.3 投资绩效约束下的有限套利 套利者的优化问题的求解</vt:lpstr>
      <vt:lpstr>23.3 投资绩效约束下的有限套利 套利者全投资情形</vt:lpstr>
      <vt:lpstr>23.3 投资绩效约束下的有限套利 对模型的讨论</vt:lpstr>
      <vt:lpstr>23.4 非理性认知偏差 假设有约束，研究才有价值</vt:lpstr>
      <vt:lpstr>23.4 非理性认知偏差 非理性的信念与偏好</vt:lpstr>
      <vt:lpstr>23.4 非理性认知偏差 对非理性偏差的评论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1744</cp:revision>
  <cp:lastPrinted>2019-05-11T02:33:34Z</cp:lastPrinted>
  <dcterms:created xsi:type="dcterms:W3CDTF">2011-05-10T08:48:38Z</dcterms:created>
  <dcterms:modified xsi:type="dcterms:W3CDTF">2019-05-20T14:50:42Z</dcterms:modified>
</cp:coreProperties>
</file>