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382" r:id="rId2"/>
    <p:sldId id="383" r:id="rId3"/>
    <p:sldId id="384" r:id="rId4"/>
    <p:sldId id="385" r:id="rId5"/>
    <p:sldId id="386" r:id="rId6"/>
    <p:sldId id="387" r:id="rId7"/>
    <p:sldId id="388" r:id="rId8"/>
    <p:sldId id="389" r:id="rId9"/>
    <p:sldId id="390" r:id="rId10"/>
    <p:sldId id="391" r:id="rId11"/>
    <p:sldId id="392" r:id="rId12"/>
    <p:sldId id="393" r:id="rId13"/>
    <p:sldId id="394" r:id="rId1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33"/>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6" y="1"/>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2019/4/15</a:t>
            </a:fld>
            <a:endParaRPr lang="zh-CN" altLang="en-US"/>
          </a:p>
        </p:txBody>
      </p:sp>
      <p:sp>
        <p:nvSpPr>
          <p:cNvPr id="4" name="页脚占位符 3"/>
          <p:cNvSpPr>
            <a:spLocks noGrp="1"/>
          </p:cNvSpPr>
          <p:nvPr>
            <p:ph type="ftr" sz="quarter" idx="2"/>
          </p:nvPr>
        </p:nvSpPr>
        <p:spPr>
          <a:xfrm>
            <a:off x="1"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6"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6" y="1"/>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2019/4/15</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9"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6"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2019/4/15</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en-US" altLang="zh-CN" sz="2000" b="1" dirty="0">
                <a:solidFill>
                  <a:srgbClr val="990033"/>
                </a:solidFill>
                <a:latin typeface="+mn-ea"/>
                <a:ea typeface="+mn-ea"/>
              </a:rPr>
              <a:t>《</a:t>
            </a:r>
            <a:r>
              <a:rPr lang="zh-CN" altLang="en-US" sz="2000" b="1" dirty="0">
                <a:solidFill>
                  <a:srgbClr val="990033"/>
                </a:solidFill>
                <a:latin typeface="+mn-ea"/>
                <a:ea typeface="+mn-ea"/>
              </a:rPr>
              <a:t>金融经济学二十五讲</a:t>
            </a:r>
            <a:r>
              <a:rPr lang="en-US" altLang="zh-CN" sz="2000" b="1" dirty="0">
                <a:solidFill>
                  <a:srgbClr val="990033"/>
                </a:solidFill>
                <a:latin typeface="+mn-ea"/>
                <a:ea typeface="+mn-ea"/>
              </a:rPr>
              <a:t>》</a:t>
            </a:r>
            <a:r>
              <a:rPr lang="zh-CN" altLang="en-US" sz="2000" b="1" dirty="0">
                <a:solidFill>
                  <a:srgbClr val="990033"/>
                </a:solidFill>
                <a:latin typeface="+mn-ea"/>
                <a:ea typeface="+mn-ea"/>
              </a:rPr>
              <a:t>配套课件</a:t>
            </a:r>
            <a:endParaRPr lang="en-US" altLang="zh-CN" sz="2000" b="1" dirty="0">
              <a:solidFill>
                <a:srgbClr val="990033"/>
              </a:solidFill>
              <a:latin typeface="+mn-ea"/>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Times New Roman" panose="02020603050405020304" pitchFamily="18" charset="0"/>
                <a:ea typeface="宋体" pitchFamily="2" charset="-122"/>
              </a:defRPr>
            </a:lvl1pPr>
            <a:lvl2pPr>
              <a:defRPr sz="1600" baseline="0">
                <a:latin typeface="Times New Roman" panose="02020603050405020304" pitchFamily="18" charset="0"/>
                <a:ea typeface="宋体" pitchFamily="2" charset="-122"/>
              </a:defRPr>
            </a:lvl2pPr>
            <a:lvl3pPr>
              <a:defRPr sz="1600" baseline="0">
                <a:latin typeface="Times New Roman" panose="02020603050405020304" pitchFamily="18" charset="0"/>
                <a:ea typeface="宋体" pitchFamily="2" charset="-122"/>
              </a:defRPr>
            </a:lvl3pPr>
            <a:lvl4pPr>
              <a:defRPr sz="1600">
                <a:latin typeface="Times New Roman" panose="02020603050405020304" pitchFamily="18" charset="0"/>
              </a:defRPr>
            </a:lvl4pPr>
            <a:lvl5pPr>
              <a:defRPr sz="160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2019/4/15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2019/4/15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2019/4/15</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2019/4/15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2019/4/15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2019/4/15</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2019/4/15</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a:extLst/>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金融经济学二十五讲</a:t>
            </a:r>
            <a:r>
              <a:rPr lang="en-US" altLang="zh-CN" sz="1200" baseline="0" dirty="0">
                <a:solidFill>
                  <a:schemeClr val="bg1"/>
                </a:solidFill>
                <a:latin typeface="Times New Roman" pitchFamily="18" charset="0"/>
                <a:ea typeface="宋体" pitchFamily="2" charset="-122"/>
              </a:rPr>
              <a:t>》</a:t>
            </a:r>
            <a:r>
              <a:rPr lang="zh-CN" altLang="en-US" sz="1200" baseline="0" dirty="0">
                <a:solidFill>
                  <a:schemeClr val="bg1"/>
                </a:solidFill>
                <a:latin typeface="Times New Roman" pitchFamily="18" charset="0"/>
                <a:ea typeface="宋体" pitchFamily="2" charset="-122"/>
              </a:rPr>
              <a:t>配套课件</a:t>
            </a:r>
          </a:p>
        </p:txBody>
      </p:sp>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Times New Roman" panose="02020603050405020304" pitchFamily="18"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Times New Roman" panose="02020603050405020304" pitchFamily="18"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Times New Roman" panose="02020603050405020304" pitchFamily="18"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a:bodyPr>
          <a:lstStyle/>
          <a:p>
            <a:pPr eaLnBrk="1" hangingPunct="1"/>
            <a:r>
              <a:rPr lang="zh-CN" altLang="en-US" sz="4000" dirty="0"/>
              <a:t>第</a:t>
            </a:r>
            <a:r>
              <a:rPr lang="en-US" altLang="zh-CN" sz="4000" dirty="0"/>
              <a:t>16</a:t>
            </a:r>
            <a:r>
              <a:rPr lang="zh-CN" altLang="en-US" sz="4000" dirty="0"/>
              <a:t>讲  多期二叉树定价</a:t>
            </a:r>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dirty="0">
                <a:latin typeface="Arial" pitchFamily="34" charset="0"/>
              </a:rPr>
              <a:t>2019</a:t>
            </a:r>
            <a:r>
              <a:rPr lang="zh-CN" altLang="en-US" dirty="0">
                <a:latin typeface="Arial" pitchFamily="34" charset="0"/>
              </a:rPr>
              <a:t>年</a:t>
            </a:r>
            <a:r>
              <a:rPr lang="en-US" altLang="zh-CN" dirty="0">
                <a:latin typeface="Arial" pitchFamily="34" charset="0"/>
              </a:rPr>
              <a:t>4</a:t>
            </a:r>
            <a:r>
              <a:rPr lang="zh-CN" altLang="en-US" dirty="0">
                <a:latin typeface="Arial" pitchFamily="34" charset="0"/>
              </a:rPr>
              <a:t>月</a:t>
            </a:r>
            <a:r>
              <a:rPr lang="en-US" altLang="zh-CN" dirty="0">
                <a:latin typeface="Arial" pitchFamily="34" charset="0"/>
              </a:rPr>
              <a:t>15</a:t>
            </a:r>
            <a:r>
              <a:rPr lang="zh-CN" altLang="en-US" dirty="0">
                <a:latin typeface="Arial" pitchFamily="34" charset="0"/>
              </a:rPr>
              <a:t>日</a:t>
            </a:r>
            <a:endParaRPr lang="en-US" altLang="zh-CN" dirty="0">
              <a:latin typeface="Arial" pitchFamily="34" charset="0"/>
            </a:endParaRPr>
          </a:p>
          <a:p>
            <a:pPr eaLnBrk="1" hangingPunct="1"/>
            <a:endParaRPr lang="zh-CN" altLang="en-US" sz="1800" dirty="0">
              <a:latin typeface="Arial" pitchFamily="34" charset="0"/>
            </a:endParaRP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5FD06-14F1-4879-A978-D90AAACD69EF}"/>
              </a:ext>
            </a:extLst>
          </p:cNvPr>
          <p:cNvSpPr>
            <a:spLocks noGrp="1"/>
          </p:cNvSpPr>
          <p:nvPr>
            <p:ph type="title"/>
          </p:nvPr>
        </p:nvSpPr>
        <p:spPr/>
        <p:txBody>
          <a:bodyPr/>
          <a:lstStyle/>
          <a:p>
            <a:r>
              <a:rPr lang="en-US" altLang="zh-CN" dirty="0"/>
              <a:t>16.4 </a:t>
            </a:r>
            <a:r>
              <a:rPr lang="zh-CN" altLang="zh-CN" dirty="0"/>
              <a:t>资产价格的鞅性</a:t>
            </a:r>
            <a:endParaRPr lang="zh-CN" altLang="en-US" dirty="0"/>
          </a:p>
        </p:txBody>
      </p:sp>
      <p:sp>
        <p:nvSpPr>
          <p:cNvPr id="3" name="内容占位符 2">
            <a:extLst>
              <a:ext uri="{FF2B5EF4-FFF2-40B4-BE49-F238E27FC236}">
                <a16:creationId xmlns:a16="http://schemas.microsoft.com/office/drawing/2014/main" id="{136667DA-8F4D-44DC-9AEC-34760769042F}"/>
              </a:ext>
            </a:extLst>
          </p:cNvPr>
          <p:cNvSpPr>
            <a:spLocks noGrp="1"/>
          </p:cNvSpPr>
          <p:nvPr>
            <p:ph idx="1"/>
          </p:nvPr>
        </p:nvSpPr>
        <p:spPr/>
        <p:txBody>
          <a:bodyPr/>
          <a:lstStyle/>
          <a:p>
            <a:r>
              <a:rPr lang="zh-CN" altLang="en-US" dirty="0"/>
              <a:t>贴现资产价格：</a:t>
            </a:r>
            <a:r>
              <a:rPr lang="zh-CN" altLang="zh-CN" dirty="0"/>
              <a:t>用无风险资产价格为计价物计算的</a:t>
            </a:r>
            <a:r>
              <a:rPr lang="zh-CN" altLang="en-US" dirty="0"/>
              <a:t>资产价格</a:t>
            </a:r>
            <a:r>
              <a:rPr lang="en-US" altLang="zh-CN" dirty="0"/>
              <a:t>——</a:t>
            </a:r>
            <a:r>
              <a:rPr lang="zh-CN" altLang="en-US" dirty="0"/>
              <a:t>贴现股价</a:t>
            </a:r>
            <a:r>
              <a:rPr lang="en-US" altLang="zh-CN" i="1" dirty="0" err="1"/>
              <a:t>Ŝ</a:t>
            </a:r>
            <a:r>
              <a:rPr lang="en-US" altLang="zh-CN" i="1" baseline="-25000" dirty="0" err="1"/>
              <a:t>t</a:t>
            </a:r>
            <a:r>
              <a:rPr lang="en-US" altLang="zh-CN" i="1" dirty="0"/>
              <a:t>=e</a:t>
            </a:r>
            <a:r>
              <a:rPr lang="en-US" altLang="zh-CN" i="1" baseline="30000" dirty="0"/>
              <a:t>-</a:t>
            </a:r>
            <a:r>
              <a:rPr lang="en-US" altLang="zh-CN" i="1" baseline="30000" dirty="0" err="1"/>
              <a:t>rt</a:t>
            </a:r>
            <a:r>
              <a:rPr lang="en-US" altLang="zh-CN" i="1" dirty="0" err="1"/>
              <a:t>S</a:t>
            </a:r>
            <a:r>
              <a:rPr lang="en-US" altLang="zh-CN" i="1" baseline="-25000" dirty="0" err="1"/>
              <a:t>t</a:t>
            </a:r>
            <a:r>
              <a:rPr lang="zh-CN" altLang="en-US" dirty="0"/>
              <a:t>、贴现衍生品价格</a:t>
            </a:r>
            <a:r>
              <a:rPr lang="en-US" altLang="zh-CN" i="1" dirty="0" err="1"/>
              <a:t>Ĉ</a:t>
            </a:r>
            <a:r>
              <a:rPr lang="en-US" altLang="zh-CN" i="1" baseline="-25000" dirty="0" err="1"/>
              <a:t>t</a:t>
            </a:r>
            <a:r>
              <a:rPr lang="en-US" altLang="zh-CN" i="1" dirty="0"/>
              <a:t>=e</a:t>
            </a:r>
            <a:r>
              <a:rPr lang="en-US" altLang="zh-CN" i="1" baseline="30000" dirty="0"/>
              <a:t>-</a:t>
            </a:r>
            <a:r>
              <a:rPr lang="en-US" altLang="zh-CN" i="1" baseline="30000" dirty="0" err="1"/>
              <a:t>rt</a:t>
            </a:r>
            <a:r>
              <a:rPr lang="en-US" altLang="zh-CN" i="1" dirty="0" err="1"/>
              <a:t>C</a:t>
            </a:r>
            <a:r>
              <a:rPr lang="en-US" altLang="zh-CN" i="1" baseline="-25000" dirty="0" err="1"/>
              <a:t>t</a:t>
            </a:r>
            <a:r>
              <a:rPr lang="zh-CN" altLang="en-US" dirty="0"/>
              <a:t> （无风险资产的贴现价格一直为</a:t>
            </a:r>
            <a:r>
              <a:rPr lang="en-US" altLang="zh-CN" dirty="0"/>
              <a:t>1</a:t>
            </a:r>
            <a:r>
              <a:rPr lang="zh-CN" altLang="en-US" dirty="0"/>
              <a:t>）</a:t>
            </a:r>
            <a:endParaRPr lang="en-US" altLang="zh-CN" i="1" baseline="-25000" dirty="0"/>
          </a:p>
          <a:p>
            <a:pPr lvl="1"/>
            <a:r>
              <a:rPr lang="en-US" altLang="zh-CN" dirty="0"/>
              <a:t>1</a:t>
            </a:r>
            <a:r>
              <a:rPr lang="zh-CN" altLang="zh-CN" dirty="0"/>
              <a:t>时刻</a:t>
            </a:r>
            <a:r>
              <a:rPr lang="en-US" altLang="zh-CN" i="1" dirty="0"/>
              <a:t>u</a:t>
            </a:r>
            <a:r>
              <a:rPr lang="zh-CN" altLang="zh-CN" dirty="0"/>
              <a:t>节点所做的</a:t>
            </a:r>
            <a:r>
              <a:rPr lang="en-US" altLang="zh-CN" dirty="0"/>
              <a:t>2</a:t>
            </a:r>
            <a:r>
              <a:rPr lang="zh-CN" altLang="zh-CN" dirty="0"/>
              <a:t>时刻贴现股价的期望</a:t>
            </a:r>
            <a:endParaRPr lang="en-US" altLang="zh-CN" dirty="0"/>
          </a:p>
          <a:p>
            <a:endParaRPr lang="en-US" altLang="zh-CN" dirty="0"/>
          </a:p>
          <a:p>
            <a:pPr lvl="1"/>
            <a:endParaRPr lang="en-US" altLang="zh-CN" dirty="0"/>
          </a:p>
          <a:p>
            <a:pPr lvl="1"/>
            <a:endParaRPr lang="en-US" altLang="zh-CN" dirty="0"/>
          </a:p>
          <a:p>
            <a:pPr lvl="1"/>
            <a:endParaRPr lang="en-US" altLang="zh-CN" dirty="0"/>
          </a:p>
          <a:p>
            <a:pPr lvl="1"/>
            <a:r>
              <a:rPr lang="zh-CN" altLang="zh-CN" dirty="0"/>
              <a:t>类似可以计算</a:t>
            </a:r>
            <a:r>
              <a:rPr lang="en-US" altLang="zh-CN" dirty="0"/>
              <a:t>                    </a:t>
            </a:r>
          </a:p>
          <a:p>
            <a:pPr lvl="1"/>
            <a:endParaRPr lang="en-US" altLang="zh-CN" dirty="0"/>
          </a:p>
          <a:p>
            <a:pPr lvl="1"/>
            <a:r>
              <a:rPr lang="zh-CN" altLang="en-US" dirty="0"/>
              <a:t>因此有</a:t>
            </a:r>
            <a:endParaRPr lang="en-US" altLang="zh-CN" dirty="0"/>
          </a:p>
          <a:p>
            <a:pPr lvl="1"/>
            <a:endParaRPr lang="en-US" altLang="zh-CN" dirty="0"/>
          </a:p>
          <a:p>
            <a:pPr lvl="1"/>
            <a:r>
              <a:rPr lang="zh-CN" altLang="zh-CN" dirty="0"/>
              <a:t>类似可得</a:t>
            </a:r>
            <a:endParaRPr lang="en-US" altLang="zh-CN" dirty="0"/>
          </a:p>
          <a:p>
            <a:r>
              <a:rPr lang="zh-CN" altLang="zh-CN" dirty="0"/>
              <a:t>在风险中性概率下，对任何资产未来贴现价格的预期，都等于这一资产当前的贴现价格</a:t>
            </a:r>
          </a:p>
          <a:p>
            <a:endParaRPr lang="en-US" altLang="zh-CN" dirty="0"/>
          </a:p>
        </p:txBody>
      </p:sp>
      <p:sp>
        <p:nvSpPr>
          <p:cNvPr id="4" name="灯片编号占位符 3">
            <a:extLst>
              <a:ext uri="{FF2B5EF4-FFF2-40B4-BE49-F238E27FC236}">
                <a16:creationId xmlns:a16="http://schemas.microsoft.com/office/drawing/2014/main" id="{26A922AB-EE04-4935-839E-92706034E45E}"/>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pic>
        <p:nvPicPr>
          <p:cNvPr id="5" name="图片 4">
            <a:extLst>
              <a:ext uri="{FF2B5EF4-FFF2-40B4-BE49-F238E27FC236}">
                <a16:creationId xmlns:a16="http://schemas.microsoft.com/office/drawing/2014/main" id="{87C6C5B9-1628-4644-83C5-919E8958BBCC}"/>
              </a:ext>
            </a:extLst>
          </p:cNvPr>
          <p:cNvPicPr>
            <a:picLocks noChangeAspect="1"/>
          </p:cNvPicPr>
          <p:nvPr/>
        </p:nvPicPr>
        <p:blipFill>
          <a:blip r:embed="rId2"/>
          <a:stretch>
            <a:fillRect/>
          </a:stretch>
        </p:blipFill>
        <p:spPr>
          <a:xfrm>
            <a:off x="2377797" y="2276872"/>
            <a:ext cx="4388407" cy="1174744"/>
          </a:xfrm>
          <a:prstGeom prst="rect">
            <a:avLst/>
          </a:prstGeom>
        </p:spPr>
      </p:pic>
      <p:pic>
        <p:nvPicPr>
          <p:cNvPr id="6" name="图片 5">
            <a:extLst>
              <a:ext uri="{FF2B5EF4-FFF2-40B4-BE49-F238E27FC236}">
                <a16:creationId xmlns:a16="http://schemas.microsoft.com/office/drawing/2014/main" id="{DACA9D82-ABE3-4580-92A3-2171A1926045}"/>
              </a:ext>
            </a:extLst>
          </p:cNvPr>
          <p:cNvPicPr>
            <a:picLocks noChangeAspect="1"/>
          </p:cNvPicPr>
          <p:nvPr/>
        </p:nvPicPr>
        <p:blipFill>
          <a:blip r:embed="rId3"/>
          <a:stretch>
            <a:fillRect/>
          </a:stretch>
        </p:blipFill>
        <p:spPr>
          <a:xfrm>
            <a:off x="3131840" y="3631803"/>
            <a:ext cx="1102258" cy="373261"/>
          </a:xfrm>
          <a:prstGeom prst="rect">
            <a:avLst/>
          </a:prstGeom>
        </p:spPr>
      </p:pic>
      <p:pic>
        <p:nvPicPr>
          <p:cNvPr id="9" name="图片 8">
            <a:extLst>
              <a:ext uri="{FF2B5EF4-FFF2-40B4-BE49-F238E27FC236}">
                <a16:creationId xmlns:a16="http://schemas.microsoft.com/office/drawing/2014/main" id="{C9560280-28DD-4274-ACAE-EB3178EF4F1B}"/>
              </a:ext>
            </a:extLst>
          </p:cNvPr>
          <p:cNvPicPr>
            <a:picLocks noChangeAspect="1"/>
          </p:cNvPicPr>
          <p:nvPr/>
        </p:nvPicPr>
        <p:blipFill>
          <a:blip r:embed="rId4"/>
          <a:stretch>
            <a:fillRect/>
          </a:stretch>
        </p:blipFill>
        <p:spPr>
          <a:xfrm>
            <a:off x="2483768" y="4194231"/>
            <a:ext cx="1031219" cy="373262"/>
          </a:xfrm>
          <a:prstGeom prst="rect">
            <a:avLst/>
          </a:prstGeom>
        </p:spPr>
      </p:pic>
      <p:pic>
        <p:nvPicPr>
          <p:cNvPr id="10" name="图片 9">
            <a:extLst>
              <a:ext uri="{FF2B5EF4-FFF2-40B4-BE49-F238E27FC236}">
                <a16:creationId xmlns:a16="http://schemas.microsoft.com/office/drawing/2014/main" id="{92D54EA9-4064-450D-A025-C316EC41DEF6}"/>
              </a:ext>
            </a:extLst>
          </p:cNvPr>
          <p:cNvPicPr>
            <a:picLocks noChangeAspect="1"/>
          </p:cNvPicPr>
          <p:nvPr/>
        </p:nvPicPr>
        <p:blipFill>
          <a:blip r:embed="rId5"/>
          <a:stretch>
            <a:fillRect/>
          </a:stretch>
        </p:blipFill>
        <p:spPr>
          <a:xfrm>
            <a:off x="2843808" y="4823606"/>
            <a:ext cx="1874526" cy="373262"/>
          </a:xfrm>
          <a:prstGeom prst="rect">
            <a:avLst/>
          </a:prstGeom>
        </p:spPr>
      </p:pic>
    </p:spTree>
    <p:extLst>
      <p:ext uri="{BB962C8B-B14F-4D97-AF65-F5344CB8AC3E}">
        <p14:creationId xmlns:p14="http://schemas.microsoft.com/office/powerpoint/2010/main" val="396897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1C8A6-94F5-4899-9E29-28DBCD515577}"/>
              </a:ext>
            </a:extLst>
          </p:cNvPr>
          <p:cNvSpPr>
            <a:spLocks noGrp="1"/>
          </p:cNvSpPr>
          <p:nvPr>
            <p:ph type="title"/>
          </p:nvPr>
        </p:nvSpPr>
        <p:spPr/>
        <p:txBody>
          <a:bodyPr/>
          <a:lstStyle/>
          <a:p>
            <a:r>
              <a:rPr lang="en-US" altLang="zh-CN" dirty="0"/>
              <a:t>16.4 </a:t>
            </a:r>
            <a:r>
              <a:rPr lang="zh-CN" altLang="zh-CN" dirty="0"/>
              <a:t>资产价格的鞅性</a:t>
            </a:r>
            <a:r>
              <a:rPr lang="zh-CN" altLang="en-US" dirty="0"/>
              <a:t>（续）</a:t>
            </a:r>
          </a:p>
        </p:txBody>
      </p:sp>
      <p:sp>
        <p:nvSpPr>
          <p:cNvPr id="3" name="内容占位符 2">
            <a:extLst>
              <a:ext uri="{FF2B5EF4-FFF2-40B4-BE49-F238E27FC236}">
                <a16:creationId xmlns:a16="http://schemas.microsoft.com/office/drawing/2014/main" id="{A65DCEA5-C9B9-4168-8D69-FEC8F84937E6}"/>
              </a:ext>
            </a:extLst>
          </p:cNvPr>
          <p:cNvSpPr>
            <a:spLocks noGrp="1"/>
          </p:cNvSpPr>
          <p:nvPr>
            <p:ph idx="1"/>
          </p:nvPr>
        </p:nvSpPr>
        <p:spPr/>
        <p:txBody>
          <a:bodyPr/>
          <a:lstStyle/>
          <a:p>
            <a:r>
              <a:rPr lang="zh-CN" altLang="zh-CN" b="1" dirty="0"/>
              <a:t>定义</a:t>
            </a:r>
            <a:r>
              <a:rPr lang="en-US" altLang="zh-CN" b="1" dirty="0"/>
              <a:t>14.1</a:t>
            </a:r>
            <a:r>
              <a:rPr lang="zh-CN" altLang="zh-CN" b="1" dirty="0"/>
              <a:t>（鞅，</a:t>
            </a:r>
            <a:r>
              <a:rPr lang="en-US" altLang="zh-CN" b="1" dirty="0"/>
              <a:t>martingale</a:t>
            </a:r>
            <a:r>
              <a:rPr lang="zh-CN" altLang="zh-CN" b="1" dirty="0"/>
              <a:t>）</a:t>
            </a:r>
            <a:r>
              <a:rPr lang="zh-CN" altLang="zh-CN" dirty="0"/>
              <a:t>：一个随机过程</a:t>
            </a:r>
            <a:r>
              <a:rPr lang="en-US" altLang="zh-CN" i="1" dirty="0"/>
              <a:t>{</a:t>
            </a:r>
            <a:r>
              <a:rPr lang="en-US" altLang="zh-CN" i="1" dirty="0" err="1"/>
              <a:t>x</a:t>
            </a:r>
            <a:r>
              <a:rPr lang="en-US" altLang="zh-CN" i="1" baseline="-25000" dirty="0" err="1"/>
              <a:t>t</a:t>
            </a:r>
            <a:r>
              <a:rPr lang="en-US" altLang="zh-CN" i="1" dirty="0"/>
              <a:t> : t=</a:t>
            </a:r>
            <a:r>
              <a:rPr lang="en-US" altLang="zh-CN" dirty="0"/>
              <a:t>0</a:t>
            </a:r>
            <a:r>
              <a:rPr lang="en-US" altLang="zh-CN" i="1" dirty="0"/>
              <a:t>,</a:t>
            </a:r>
            <a:r>
              <a:rPr lang="en-US" altLang="zh-CN" dirty="0"/>
              <a:t>1</a:t>
            </a:r>
            <a:r>
              <a:rPr lang="en-US" altLang="zh-CN" i="1" dirty="0"/>
              <a:t>,...,T}</a:t>
            </a:r>
            <a:r>
              <a:rPr lang="zh-CN" altLang="zh-CN" dirty="0"/>
              <a:t>如果满足如下三个条件，就被叫做鞅。</a:t>
            </a:r>
          </a:p>
          <a:p>
            <a:pPr marL="0" indent="0">
              <a:buNone/>
            </a:pPr>
            <a:r>
              <a:rPr lang="en-US" altLang="zh-CN" dirty="0"/>
              <a:t>	</a:t>
            </a:r>
            <a:r>
              <a:rPr lang="zh-CN" altLang="zh-CN" dirty="0"/>
              <a:t>（</a:t>
            </a:r>
            <a:r>
              <a:rPr lang="en-US" altLang="zh-CN" dirty="0" err="1"/>
              <a:t>i</a:t>
            </a:r>
            <a:r>
              <a:rPr lang="zh-CN" altLang="zh-CN" dirty="0"/>
              <a:t>）这个随机过程相对信息过滤是适应的；</a:t>
            </a:r>
          </a:p>
          <a:p>
            <a:pPr marL="0" indent="0">
              <a:buNone/>
            </a:pPr>
            <a:r>
              <a:rPr lang="en-US" altLang="zh-CN" dirty="0"/>
              <a:t>	</a:t>
            </a:r>
            <a:r>
              <a:rPr lang="zh-CN" altLang="zh-CN" dirty="0"/>
              <a:t>（</a:t>
            </a:r>
            <a:r>
              <a:rPr lang="en-US" altLang="zh-CN" dirty="0"/>
              <a:t>ii</a:t>
            </a:r>
            <a:r>
              <a:rPr lang="zh-CN" altLang="zh-CN" dirty="0"/>
              <a:t>）对所有时刻</a:t>
            </a:r>
            <a:r>
              <a:rPr lang="en-US" altLang="zh-CN" i="1" dirty="0"/>
              <a:t>t</a:t>
            </a:r>
            <a:r>
              <a:rPr lang="zh-CN" altLang="zh-CN" dirty="0"/>
              <a:t>，都有</a:t>
            </a:r>
            <a:r>
              <a:rPr lang="en-US" altLang="zh-CN" i="1" dirty="0"/>
              <a:t>E</a:t>
            </a:r>
            <a:r>
              <a:rPr lang="en-US" altLang="zh-CN" dirty="0"/>
              <a:t>[</a:t>
            </a:r>
            <a:r>
              <a:rPr lang="en-US" altLang="zh-CN" i="1" dirty="0"/>
              <a:t>|</a:t>
            </a:r>
            <a:r>
              <a:rPr lang="en-US" altLang="zh-CN" i="1" dirty="0" err="1"/>
              <a:t>x</a:t>
            </a:r>
            <a:r>
              <a:rPr lang="en-US" altLang="zh-CN" i="1" baseline="-25000" dirty="0" err="1"/>
              <a:t>t</a:t>
            </a:r>
            <a:r>
              <a:rPr lang="en-US" altLang="zh-CN" i="1" dirty="0"/>
              <a:t>|</a:t>
            </a:r>
            <a:r>
              <a:rPr lang="en-US" altLang="zh-CN" dirty="0"/>
              <a:t>]</a:t>
            </a:r>
            <a:r>
              <a:rPr lang="en-US" altLang="zh-CN" i="1" dirty="0"/>
              <a:t>&lt;</a:t>
            </a:r>
            <a:r>
              <a:rPr lang="en-US" altLang="zh-CN" i="1" dirty="0">
                <a:sym typeface="Symbol" panose="05050102010706020507" pitchFamily="18" charset="2"/>
              </a:rPr>
              <a:t></a:t>
            </a:r>
            <a:r>
              <a:rPr lang="zh-CN" altLang="zh-CN" dirty="0"/>
              <a:t>（期望总是存在的）；</a:t>
            </a:r>
          </a:p>
          <a:p>
            <a:pPr marL="0" indent="0">
              <a:buNone/>
            </a:pPr>
            <a:r>
              <a:rPr lang="en-US" altLang="zh-CN" dirty="0"/>
              <a:t>	</a:t>
            </a:r>
            <a:r>
              <a:rPr lang="zh-CN" altLang="zh-CN" dirty="0"/>
              <a:t>（</a:t>
            </a:r>
            <a:r>
              <a:rPr lang="en-US" altLang="zh-CN" dirty="0"/>
              <a:t>iii</a:t>
            </a:r>
            <a:r>
              <a:rPr lang="zh-CN" altLang="zh-CN" dirty="0"/>
              <a:t>）对任意</a:t>
            </a:r>
            <a:r>
              <a:rPr lang="en-US" altLang="zh-CN" i="1" dirty="0" err="1"/>
              <a:t>t≥s</a:t>
            </a:r>
            <a:r>
              <a:rPr lang="zh-CN" altLang="zh-CN" dirty="0"/>
              <a:t>，有</a:t>
            </a:r>
            <a:r>
              <a:rPr lang="en-US" altLang="zh-CN" i="1" dirty="0" err="1"/>
              <a:t>x</a:t>
            </a:r>
            <a:r>
              <a:rPr lang="en-US" altLang="zh-CN" i="1" baseline="-25000" dirty="0" err="1"/>
              <a:t>s</a:t>
            </a:r>
            <a:r>
              <a:rPr lang="en-US" altLang="zh-CN" i="1" dirty="0"/>
              <a:t>=E</a:t>
            </a:r>
            <a:r>
              <a:rPr lang="en-US" altLang="zh-CN" dirty="0"/>
              <a:t>[</a:t>
            </a:r>
            <a:r>
              <a:rPr lang="en-US" altLang="zh-CN" i="1" dirty="0" err="1"/>
              <a:t>x</a:t>
            </a:r>
            <a:r>
              <a:rPr lang="en-US" altLang="zh-CN" i="1" baseline="-25000" dirty="0" err="1"/>
              <a:t>t</a:t>
            </a:r>
            <a:r>
              <a:rPr lang="en-US" altLang="zh-CN" i="1" dirty="0" err="1"/>
              <a:t>|F</a:t>
            </a:r>
            <a:r>
              <a:rPr lang="en-US" altLang="zh-CN" i="1" baseline="-25000" dirty="0" err="1"/>
              <a:t>s</a:t>
            </a:r>
            <a:r>
              <a:rPr lang="en-US" altLang="zh-CN" dirty="0"/>
              <a:t>]</a:t>
            </a:r>
            <a:r>
              <a:rPr lang="zh-CN" altLang="zh-CN" dirty="0"/>
              <a:t>（对未来的期望等于其当前值）</a:t>
            </a:r>
            <a:endParaRPr lang="en-US" altLang="zh-CN" dirty="0"/>
          </a:p>
          <a:p>
            <a:r>
              <a:rPr lang="zh-CN" altLang="zh-CN" dirty="0"/>
              <a:t>数学理论（高等概率论、随机过程）中有大量对鞅的研究。当把资产价格序列转化为鞅，就能够借用这些数学结论来直接研究资产价格了</a:t>
            </a:r>
            <a:endParaRPr lang="en-US" altLang="zh-CN" dirty="0"/>
          </a:p>
          <a:p>
            <a:r>
              <a:rPr lang="zh-CN" altLang="zh-CN" dirty="0"/>
              <a:t>因为所有资产的贴现价格序列在风险中性概率下都是鞅，所以风险中性概率又叫做</a:t>
            </a:r>
            <a:r>
              <a:rPr lang="zh-CN" altLang="zh-CN" b="1" dirty="0"/>
              <a:t>等价鞅测度</a:t>
            </a:r>
            <a:r>
              <a:rPr lang="zh-CN" altLang="zh-CN" dirty="0"/>
              <a:t>（</a:t>
            </a:r>
            <a:r>
              <a:rPr lang="en-US" altLang="zh-CN" dirty="0"/>
              <a:t>equivalent martingale measure</a:t>
            </a:r>
            <a:r>
              <a:rPr lang="zh-CN" altLang="zh-CN" dirty="0"/>
              <a:t>，简称</a:t>
            </a:r>
            <a:r>
              <a:rPr lang="en-US" altLang="zh-CN" dirty="0"/>
              <a:t>EMM</a:t>
            </a:r>
            <a:r>
              <a:rPr lang="zh-CN" altLang="zh-CN" dirty="0"/>
              <a:t>）</a:t>
            </a:r>
            <a:r>
              <a:rPr lang="zh-CN" altLang="en-US" dirty="0"/>
              <a:t>，</a:t>
            </a:r>
            <a:r>
              <a:rPr lang="zh-CN" altLang="zh-CN" dirty="0"/>
              <a:t>风险中性定价又被叫做</a:t>
            </a:r>
            <a:r>
              <a:rPr lang="zh-CN" altLang="zh-CN" b="1" dirty="0"/>
              <a:t>鞅方法</a:t>
            </a:r>
            <a:r>
              <a:rPr lang="zh-CN" altLang="zh-CN" dirty="0"/>
              <a:t>（</a:t>
            </a:r>
            <a:r>
              <a:rPr lang="en-US" altLang="zh-CN" dirty="0"/>
              <a:t>martingale approach</a:t>
            </a:r>
            <a:r>
              <a:rPr lang="zh-CN" altLang="zh-CN" dirty="0"/>
              <a:t>）</a:t>
            </a:r>
            <a:endParaRPr lang="zh-CN" altLang="en-US" dirty="0"/>
          </a:p>
        </p:txBody>
      </p:sp>
      <p:sp>
        <p:nvSpPr>
          <p:cNvPr id="4" name="灯片编号占位符 3">
            <a:extLst>
              <a:ext uri="{FF2B5EF4-FFF2-40B4-BE49-F238E27FC236}">
                <a16:creationId xmlns:a16="http://schemas.microsoft.com/office/drawing/2014/main" id="{B5FFC486-CFE9-424A-9F73-40EA4A33CC54}"/>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spTree>
    <p:extLst>
      <p:ext uri="{BB962C8B-B14F-4D97-AF65-F5344CB8AC3E}">
        <p14:creationId xmlns:p14="http://schemas.microsoft.com/office/powerpoint/2010/main" val="43620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E71C1-5693-405A-9A57-1F1C9A45376B}"/>
              </a:ext>
            </a:extLst>
          </p:cNvPr>
          <p:cNvSpPr>
            <a:spLocks noGrp="1"/>
          </p:cNvSpPr>
          <p:nvPr>
            <p:ph type="title"/>
          </p:nvPr>
        </p:nvSpPr>
        <p:spPr/>
        <p:txBody>
          <a:bodyPr/>
          <a:lstStyle/>
          <a:p>
            <a:r>
              <a:rPr lang="en-US" altLang="zh-CN" sz="2000" dirty="0"/>
              <a:t>16.5 </a:t>
            </a:r>
            <a:r>
              <a:rPr lang="zh-CN" altLang="zh-CN" sz="2000" dirty="0"/>
              <a:t>二叉树的现实应用</a:t>
            </a:r>
            <a:br>
              <a:rPr lang="zh-CN" altLang="zh-CN" b="1" dirty="0"/>
            </a:br>
            <a:r>
              <a:rPr lang="zh-CN" altLang="zh-CN" dirty="0"/>
              <a:t>二叉树参数的标定</a:t>
            </a:r>
            <a:endParaRPr lang="zh-CN" altLang="en-US" dirty="0"/>
          </a:p>
        </p:txBody>
      </p:sp>
      <p:sp>
        <p:nvSpPr>
          <p:cNvPr id="3" name="内容占位符 2">
            <a:extLst>
              <a:ext uri="{FF2B5EF4-FFF2-40B4-BE49-F238E27FC236}">
                <a16:creationId xmlns:a16="http://schemas.microsoft.com/office/drawing/2014/main" id="{71FD08AE-EDAA-4B90-AFDD-BDD483443F14}"/>
              </a:ext>
            </a:extLst>
          </p:cNvPr>
          <p:cNvSpPr>
            <a:spLocks noGrp="1"/>
          </p:cNvSpPr>
          <p:nvPr>
            <p:ph idx="1"/>
          </p:nvPr>
        </p:nvSpPr>
        <p:spPr>
          <a:xfrm>
            <a:off x="928662" y="1124744"/>
            <a:ext cx="7786687" cy="4714875"/>
          </a:xfrm>
        </p:spPr>
        <p:txBody>
          <a:bodyPr/>
          <a:lstStyle/>
          <a:p>
            <a:r>
              <a:rPr lang="zh-CN" altLang="zh-CN" dirty="0"/>
              <a:t>哥萨诺夫定理（</a:t>
            </a:r>
            <a:r>
              <a:rPr lang="en-US" altLang="zh-CN" dirty="0" err="1"/>
              <a:t>Girsanov‘s</a:t>
            </a:r>
            <a:r>
              <a:rPr lang="en-US" altLang="zh-CN" dirty="0"/>
              <a:t> Theorem</a:t>
            </a:r>
            <a:r>
              <a:rPr lang="zh-CN" altLang="zh-CN" dirty="0"/>
              <a:t>）</a:t>
            </a:r>
            <a:r>
              <a:rPr lang="zh-CN" altLang="en-US" dirty="0"/>
              <a:t>：</a:t>
            </a:r>
            <a:r>
              <a:rPr lang="zh-CN" altLang="zh-CN" dirty="0"/>
              <a:t>做概率测度变换的时候（从真实世界概率换到风险中性概率），资产价格收益率的均值一般会发生变化，但其波动率不变</a:t>
            </a:r>
            <a:endParaRPr lang="en-US" altLang="zh-CN" dirty="0"/>
          </a:p>
          <a:p>
            <a:r>
              <a:rPr lang="zh-CN" altLang="zh-CN" dirty="0"/>
              <a:t>标定</a:t>
            </a:r>
            <a:r>
              <a:rPr lang="en-US" altLang="zh-CN" i="1" dirty="0"/>
              <a:t>u</a:t>
            </a:r>
            <a:r>
              <a:rPr lang="zh-CN" altLang="zh-CN" dirty="0"/>
              <a:t>和</a:t>
            </a:r>
            <a:r>
              <a:rPr lang="en-US" altLang="zh-CN" i="1" dirty="0"/>
              <a:t>d</a:t>
            </a:r>
            <a:r>
              <a:rPr lang="zh-CN" altLang="en-US" dirty="0"/>
              <a:t>，使风险中性概率下股价波动率等于真实世界中股价波动率</a:t>
            </a:r>
            <a:endParaRPr lang="en-US" altLang="zh-CN" dirty="0"/>
          </a:p>
          <a:p>
            <a:pPr lvl="1"/>
            <a:r>
              <a:rPr lang="zh-CN" altLang="zh-CN" dirty="0"/>
              <a:t>假设一个单位时期的长度为</a:t>
            </a:r>
            <a:r>
              <a:rPr lang="en-US" altLang="zh-CN" i="1" dirty="0">
                <a:sym typeface="Symbol" panose="05050102010706020507" pitchFamily="18" charset="2"/>
              </a:rPr>
              <a:t></a:t>
            </a:r>
            <a:r>
              <a:rPr lang="en-US" altLang="zh-CN" i="1" dirty="0"/>
              <a:t>t</a:t>
            </a:r>
          </a:p>
          <a:p>
            <a:pPr lvl="1"/>
            <a:r>
              <a:rPr lang="zh-CN" altLang="zh-CN" dirty="0"/>
              <a:t>风险中性概率下，一个单位时期内股价回报率为</a:t>
            </a:r>
            <a:r>
              <a:rPr lang="en-US" altLang="zh-CN" i="1" dirty="0"/>
              <a:t>(u-</a:t>
            </a:r>
            <a:r>
              <a:rPr lang="en-US" altLang="zh-CN" dirty="0"/>
              <a:t>1</a:t>
            </a:r>
            <a:r>
              <a:rPr lang="en-US" altLang="zh-CN" i="1" dirty="0"/>
              <a:t>)</a:t>
            </a:r>
            <a:r>
              <a:rPr lang="zh-CN" altLang="zh-CN" dirty="0"/>
              <a:t>的概率为</a:t>
            </a:r>
            <a:r>
              <a:rPr lang="en-US" altLang="zh-CN" i="1" dirty="0"/>
              <a:t>q</a:t>
            </a:r>
            <a:r>
              <a:rPr lang="zh-CN" altLang="zh-CN" dirty="0"/>
              <a:t>，回报率为</a:t>
            </a:r>
            <a:r>
              <a:rPr lang="en-US" altLang="zh-CN" i="1" dirty="0"/>
              <a:t>(d-</a:t>
            </a:r>
            <a:r>
              <a:rPr lang="en-US" altLang="zh-CN" dirty="0"/>
              <a:t>1</a:t>
            </a:r>
            <a:r>
              <a:rPr lang="en-US" altLang="zh-CN" i="1" dirty="0"/>
              <a:t>)</a:t>
            </a:r>
            <a:r>
              <a:rPr lang="zh-CN" altLang="zh-CN" dirty="0"/>
              <a:t>的概率为</a:t>
            </a:r>
            <a:r>
              <a:rPr lang="en-US" altLang="zh-CN" i="1" dirty="0"/>
              <a:t>(</a:t>
            </a:r>
            <a:r>
              <a:rPr lang="en-US" altLang="zh-CN" dirty="0"/>
              <a:t>1</a:t>
            </a:r>
            <a:r>
              <a:rPr lang="en-US" altLang="zh-CN" i="1" dirty="0"/>
              <a:t>-q)</a:t>
            </a:r>
          </a:p>
          <a:p>
            <a:pPr lvl="1"/>
            <a:r>
              <a:rPr lang="zh-CN" altLang="en-US" dirty="0"/>
              <a:t>由</a:t>
            </a:r>
            <a:r>
              <a:rPr lang="zh-CN" altLang="zh-CN" dirty="0"/>
              <a:t>公式</a:t>
            </a:r>
            <a:r>
              <a:rPr lang="en-US" altLang="zh-CN" i="1" dirty="0"/>
              <a:t>var(X)=E(X</a:t>
            </a:r>
            <a:r>
              <a:rPr lang="en-US" altLang="zh-CN" i="1" baseline="30000" dirty="0"/>
              <a:t>2</a:t>
            </a:r>
            <a:r>
              <a:rPr lang="en-US" altLang="zh-CN" i="1" dirty="0"/>
              <a:t>)-[E(X)]</a:t>
            </a:r>
            <a:r>
              <a:rPr lang="en-US" altLang="zh-CN" i="1" baseline="30000" dirty="0"/>
              <a:t>2</a:t>
            </a:r>
            <a:r>
              <a:rPr lang="zh-CN" altLang="en-US" dirty="0"/>
              <a:t>有</a:t>
            </a:r>
            <a:endParaRPr lang="en-US" altLang="zh-CN" dirty="0"/>
          </a:p>
          <a:p>
            <a:endParaRPr lang="en-US" altLang="zh-CN" dirty="0"/>
          </a:p>
          <a:p>
            <a:pPr lvl="1"/>
            <a:r>
              <a:rPr lang="zh-CN" altLang="en-US" dirty="0"/>
              <a:t>将风险中性概率</a:t>
            </a:r>
            <a:r>
              <a:rPr lang="en-US" altLang="zh-CN" i="1" dirty="0"/>
              <a:t>q=(</a:t>
            </a:r>
            <a:r>
              <a:rPr lang="en-US" altLang="zh-CN" i="1" dirty="0" err="1"/>
              <a:t>e</a:t>
            </a:r>
            <a:r>
              <a:rPr lang="en-US" altLang="zh-CN" i="1" baseline="30000" dirty="0" err="1"/>
              <a:t>r</a:t>
            </a:r>
            <a:r>
              <a:rPr lang="el-GR" altLang="zh-CN" i="1" baseline="30000" dirty="0">
                <a:cs typeface="Times New Roman" panose="02020603050405020304" pitchFamily="18" charset="0"/>
              </a:rPr>
              <a:t>Δ</a:t>
            </a:r>
            <a:r>
              <a:rPr lang="en-US" altLang="zh-CN" i="1" baseline="30000" dirty="0">
                <a:cs typeface="Times New Roman" panose="02020603050405020304" pitchFamily="18" charset="0"/>
              </a:rPr>
              <a:t>t</a:t>
            </a:r>
            <a:r>
              <a:rPr lang="en-US" altLang="zh-CN" i="1" dirty="0">
                <a:cs typeface="Times New Roman" panose="02020603050405020304" pitchFamily="18" charset="0"/>
              </a:rPr>
              <a:t>-d)/(u-d)</a:t>
            </a:r>
            <a:r>
              <a:rPr lang="zh-CN" altLang="en-US" dirty="0">
                <a:cs typeface="Times New Roman" panose="02020603050405020304" pitchFamily="18" charset="0"/>
              </a:rPr>
              <a:t>代入并化简得</a:t>
            </a:r>
            <a:endParaRPr lang="en-US" altLang="zh-CN" dirty="0">
              <a:cs typeface="Times New Roman" panose="02020603050405020304" pitchFamily="18" charset="0"/>
            </a:endParaRPr>
          </a:p>
          <a:p>
            <a:endParaRPr lang="en-US" altLang="zh-CN" dirty="0">
              <a:cs typeface="Times New Roman" panose="02020603050405020304" pitchFamily="18" charset="0"/>
            </a:endParaRPr>
          </a:p>
          <a:p>
            <a:pPr lvl="1"/>
            <a:r>
              <a:rPr lang="zh-CN" altLang="en-US" dirty="0">
                <a:cs typeface="Times New Roman" panose="02020603050405020304" pitchFamily="18" charset="0"/>
              </a:rPr>
              <a:t>为求解出</a:t>
            </a:r>
            <a:r>
              <a:rPr lang="en-US" altLang="zh-CN" i="1" dirty="0"/>
              <a:t>u</a:t>
            </a:r>
            <a:r>
              <a:rPr lang="zh-CN" altLang="zh-CN" dirty="0"/>
              <a:t>和</a:t>
            </a:r>
            <a:r>
              <a:rPr lang="en-US" altLang="zh-CN" i="1" dirty="0"/>
              <a:t>d </a:t>
            </a:r>
            <a:r>
              <a:rPr lang="zh-CN" altLang="en-US" dirty="0">
                <a:cs typeface="Times New Roman" panose="02020603050405020304" pitchFamily="18" charset="0"/>
              </a:rPr>
              <a:t>，假设</a:t>
            </a:r>
            <a:r>
              <a:rPr lang="en-US" altLang="zh-CN" i="1" dirty="0"/>
              <a:t>d=1/u </a:t>
            </a:r>
            <a:r>
              <a:rPr lang="zh-CN" altLang="en-US" dirty="0">
                <a:cs typeface="Times New Roman" panose="02020603050405020304" pitchFamily="18" charset="0"/>
              </a:rPr>
              <a:t>（不同的假设对应不同的描述股价运动的二叉树模型），</a:t>
            </a:r>
            <a:r>
              <a:rPr lang="zh-CN" altLang="zh-CN" dirty="0"/>
              <a:t>用</a:t>
            </a:r>
            <a:r>
              <a:rPr lang="en-US" altLang="zh-CN" i="1" dirty="0"/>
              <a:t>e</a:t>
            </a:r>
            <a:r>
              <a:rPr lang="en-US" altLang="zh-CN" i="1" baseline="30000" dirty="0"/>
              <a:t>x</a:t>
            </a:r>
            <a:r>
              <a:rPr lang="zh-CN" altLang="zh-CN" dirty="0"/>
              <a:t>的级数展开，并略去</a:t>
            </a:r>
            <a:r>
              <a:rPr lang="en-US" altLang="zh-CN" i="1" dirty="0">
                <a:sym typeface="Symbol" panose="05050102010706020507" pitchFamily="18" charset="2"/>
              </a:rPr>
              <a:t></a:t>
            </a:r>
            <a:r>
              <a:rPr lang="en-US" altLang="zh-CN" i="1" dirty="0"/>
              <a:t>t</a:t>
            </a:r>
            <a:r>
              <a:rPr lang="zh-CN" altLang="zh-CN" dirty="0"/>
              <a:t>的二次及更高项后</a:t>
            </a:r>
            <a:r>
              <a:rPr lang="zh-CN" altLang="en-US" dirty="0"/>
              <a:t>得到</a:t>
            </a:r>
            <a:endParaRPr lang="en-US" altLang="zh-CN" dirty="0"/>
          </a:p>
          <a:p>
            <a:endParaRPr lang="en-US" altLang="zh-CN" dirty="0"/>
          </a:p>
          <a:p>
            <a:pPr lvl="1"/>
            <a:r>
              <a:rPr lang="zh-CN" altLang="en-US" dirty="0"/>
              <a:t>年波动率</a:t>
            </a:r>
            <a:r>
              <a:rPr lang="el-GR" altLang="zh-CN" i="1" dirty="0">
                <a:cs typeface="Times New Roman" panose="02020603050405020304" pitchFamily="18" charset="0"/>
              </a:rPr>
              <a:t>σ</a:t>
            </a:r>
            <a:r>
              <a:rPr lang="en-US" altLang="zh-CN" dirty="0"/>
              <a:t>=</a:t>
            </a:r>
            <a:r>
              <a:rPr lang="zh-CN" altLang="en-US" dirty="0"/>
              <a:t>日回报率波动标准差*</a:t>
            </a:r>
            <a:r>
              <a:rPr lang="en-US" altLang="zh-CN" dirty="0"/>
              <a:t>(</a:t>
            </a:r>
            <a:r>
              <a:rPr lang="zh-CN" altLang="en-US" dirty="0"/>
              <a:t>一年内交易日天数</a:t>
            </a:r>
            <a:r>
              <a:rPr lang="en-US" altLang="zh-CN" dirty="0"/>
              <a:t>)</a:t>
            </a:r>
            <a:r>
              <a:rPr lang="en-US" altLang="zh-CN" baseline="30000" dirty="0"/>
              <a:t>0.5</a:t>
            </a:r>
            <a:endParaRPr lang="zh-CN" altLang="en-US" baseline="30000" dirty="0"/>
          </a:p>
        </p:txBody>
      </p:sp>
      <p:sp>
        <p:nvSpPr>
          <p:cNvPr id="4" name="灯片编号占位符 3">
            <a:extLst>
              <a:ext uri="{FF2B5EF4-FFF2-40B4-BE49-F238E27FC236}">
                <a16:creationId xmlns:a16="http://schemas.microsoft.com/office/drawing/2014/main" id="{0D0800B3-1E1F-43CD-9BBB-78041C4CA6B8}"/>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pic>
        <p:nvPicPr>
          <p:cNvPr id="5" name="图片 4">
            <a:extLst>
              <a:ext uri="{FF2B5EF4-FFF2-40B4-BE49-F238E27FC236}">
                <a16:creationId xmlns:a16="http://schemas.microsoft.com/office/drawing/2014/main" id="{AD373231-1C6C-4C8E-AC46-0CFCB00A64C2}"/>
              </a:ext>
            </a:extLst>
          </p:cNvPr>
          <p:cNvPicPr>
            <a:picLocks noChangeAspect="1"/>
          </p:cNvPicPr>
          <p:nvPr/>
        </p:nvPicPr>
        <p:blipFill>
          <a:blip r:embed="rId2"/>
          <a:stretch>
            <a:fillRect/>
          </a:stretch>
        </p:blipFill>
        <p:spPr>
          <a:xfrm>
            <a:off x="1848437" y="3717032"/>
            <a:ext cx="5447126" cy="416771"/>
          </a:xfrm>
          <a:prstGeom prst="rect">
            <a:avLst/>
          </a:prstGeom>
        </p:spPr>
      </p:pic>
      <p:pic>
        <p:nvPicPr>
          <p:cNvPr id="6" name="图片 5">
            <a:extLst>
              <a:ext uri="{FF2B5EF4-FFF2-40B4-BE49-F238E27FC236}">
                <a16:creationId xmlns:a16="http://schemas.microsoft.com/office/drawing/2014/main" id="{DF4563F1-97FF-4F4B-BCD1-9A8966393A2B}"/>
              </a:ext>
            </a:extLst>
          </p:cNvPr>
          <p:cNvPicPr>
            <a:picLocks noChangeAspect="1"/>
          </p:cNvPicPr>
          <p:nvPr/>
        </p:nvPicPr>
        <p:blipFill>
          <a:blip r:embed="rId3"/>
          <a:stretch>
            <a:fillRect/>
          </a:stretch>
        </p:blipFill>
        <p:spPr>
          <a:xfrm>
            <a:off x="3213083" y="4509120"/>
            <a:ext cx="2717834" cy="345783"/>
          </a:xfrm>
          <a:prstGeom prst="rect">
            <a:avLst/>
          </a:prstGeom>
        </p:spPr>
      </p:pic>
      <p:pic>
        <p:nvPicPr>
          <p:cNvPr id="7" name="图片 6">
            <a:extLst>
              <a:ext uri="{FF2B5EF4-FFF2-40B4-BE49-F238E27FC236}">
                <a16:creationId xmlns:a16="http://schemas.microsoft.com/office/drawing/2014/main" id="{CCBF4576-2029-4BE7-8E4A-7E38DACEBA8A}"/>
              </a:ext>
            </a:extLst>
          </p:cNvPr>
          <p:cNvPicPr>
            <a:picLocks noChangeAspect="1"/>
          </p:cNvPicPr>
          <p:nvPr/>
        </p:nvPicPr>
        <p:blipFill>
          <a:blip r:embed="rId4"/>
          <a:stretch>
            <a:fillRect/>
          </a:stretch>
        </p:blipFill>
        <p:spPr>
          <a:xfrm>
            <a:off x="3528178" y="5517232"/>
            <a:ext cx="2087644" cy="373261"/>
          </a:xfrm>
          <a:prstGeom prst="rect">
            <a:avLst/>
          </a:prstGeom>
        </p:spPr>
      </p:pic>
    </p:spTree>
    <p:extLst>
      <p:ext uri="{BB962C8B-B14F-4D97-AF65-F5344CB8AC3E}">
        <p14:creationId xmlns:p14="http://schemas.microsoft.com/office/powerpoint/2010/main" val="10889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87C8D-708F-4CDC-86CC-12659B399FBB}"/>
              </a:ext>
            </a:extLst>
          </p:cNvPr>
          <p:cNvSpPr>
            <a:spLocks noGrp="1"/>
          </p:cNvSpPr>
          <p:nvPr>
            <p:ph type="title"/>
          </p:nvPr>
        </p:nvSpPr>
        <p:spPr/>
        <p:txBody>
          <a:bodyPr/>
          <a:lstStyle/>
          <a:p>
            <a:r>
              <a:rPr lang="en-US" altLang="zh-CN" dirty="0"/>
              <a:t>16.5 </a:t>
            </a:r>
            <a:r>
              <a:rPr lang="zh-CN" altLang="zh-CN" dirty="0"/>
              <a:t>二叉树的现实应用</a:t>
            </a:r>
            <a:br>
              <a:rPr lang="zh-CN" altLang="zh-CN" b="1" dirty="0"/>
            </a:br>
            <a:r>
              <a:rPr lang="zh-CN" altLang="en-US" dirty="0"/>
              <a:t>上证</a:t>
            </a:r>
            <a:r>
              <a:rPr lang="en-US" altLang="zh-CN" dirty="0"/>
              <a:t>50ETF</a:t>
            </a:r>
            <a:r>
              <a:rPr lang="zh-CN" altLang="en-US" dirty="0"/>
              <a:t>买入（认购）期权交易数据（</a:t>
            </a:r>
            <a:r>
              <a:rPr lang="en-US" altLang="zh-CN" dirty="0"/>
              <a:t>2019.4.15</a:t>
            </a:r>
            <a:r>
              <a:rPr lang="zh-CN" altLang="en-US" dirty="0"/>
              <a:t>）</a:t>
            </a:r>
          </a:p>
        </p:txBody>
      </p:sp>
      <p:sp>
        <p:nvSpPr>
          <p:cNvPr id="4" name="灯片编号占位符 3">
            <a:extLst>
              <a:ext uri="{FF2B5EF4-FFF2-40B4-BE49-F238E27FC236}">
                <a16:creationId xmlns:a16="http://schemas.microsoft.com/office/drawing/2014/main" id="{5FBAB7EB-445F-4CF2-B208-C513F4A252F4}"/>
              </a:ext>
            </a:extLst>
          </p:cNvPr>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pic>
        <p:nvPicPr>
          <p:cNvPr id="5" name="图片 4">
            <a:extLst>
              <a:ext uri="{FF2B5EF4-FFF2-40B4-BE49-F238E27FC236}">
                <a16:creationId xmlns:a16="http://schemas.microsoft.com/office/drawing/2014/main" id="{68CBCC9E-4A4C-4641-9203-FEF4CEC378E1}"/>
              </a:ext>
            </a:extLst>
          </p:cNvPr>
          <p:cNvPicPr>
            <a:picLocks noChangeAspect="1"/>
          </p:cNvPicPr>
          <p:nvPr/>
        </p:nvPicPr>
        <p:blipFill>
          <a:blip r:embed="rId2"/>
          <a:stretch>
            <a:fillRect/>
          </a:stretch>
        </p:blipFill>
        <p:spPr>
          <a:xfrm>
            <a:off x="1243087" y="1216477"/>
            <a:ext cx="7129314" cy="5203418"/>
          </a:xfrm>
          <a:prstGeom prst="rect">
            <a:avLst/>
          </a:prstGeom>
        </p:spPr>
      </p:pic>
    </p:spTree>
    <p:extLst>
      <p:ext uri="{BB962C8B-B14F-4D97-AF65-F5344CB8AC3E}">
        <p14:creationId xmlns:p14="http://schemas.microsoft.com/office/powerpoint/2010/main" val="326461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64F3C-C6AD-4DAD-B945-595778B7245B}"/>
              </a:ext>
            </a:extLst>
          </p:cNvPr>
          <p:cNvSpPr>
            <a:spLocks noGrp="1"/>
          </p:cNvSpPr>
          <p:nvPr>
            <p:ph type="title"/>
          </p:nvPr>
        </p:nvSpPr>
        <p:spPr/>
        <p:txBody>
          <a:bodyPr/>
          <a:lstStyle/>
          <a:p>
            <a:r>
              <a:rPr lang="en-US" altLang="zh-CN" sz="2000" dirty="0"/>
              <a:t>16.1 </a:t>
            </a:r>
            <a:r>
              <a:rPr lang="zh-CN" altLang="en-US" sz="2000" dirty="0"/>
              <a:t>单期向多期模型的拓展</a:t>
            </a:r>
            <a:br>
              <a:rPr lang="en-US" altLang="zh-CN" dirty="0"/>
            </a:br>
            <a:r>
              <a:rPr lang="zh-CN" altLang="en-US" dirty="0"/>
              <a:t>信息</a:t>
            </a:r>
          </a:p>
        </p:txBody>
      </p:sp>
      <p:sp>
        <p:nvSpPr>
          <p:cNvPr id="3" name="内容占位符 2">
            <a:extLst>
              <a:ext uri="{FF2B5EF4-FFF2-40B4-BE49-F238E27FC236}">
                <a16:creationId xmlns:a16="http://schemas.microsoft.com/office/drawing/2014/main" id="{23FDD84C-9F95-46BA-AD9C-FD33AAE059E3}"/>
              </a:ext>
            </a:extLst>
          </p:cNvPr>
          <p:cNvSpPr>
            <a:spLocks noGrp="1"/>
          </p:cNvSpPr>
          <p:nvPr>
            <p:ph idx="1"/>
          </p:nvPr>
        </p:nvSpPr>
        <p:spPr>
          <a:xfrm>
            <a:off x="928662" y="1090389"/>
            <a:ext cx="7786687" cy="4714875"/>
          </a:xfrm>
        </p:spPr>
        <p:txBody>
          <a:bodyPr/>
          <a:lstStyle/>
          <a:p>
            <a:r>
              <a:rPr lang="zh-CN" altLang="en-US" dirty="0"/>
              <a:t>信息的数学描述</a:t>
            </a:r>
            <a:endParaRPr lang="en-US" altLang="zh-CN" dirty="0"/>
          </a:p>
          <a:p>
            <a:pPr lvl="1"/>
            <a:r>
              <a:rPr lang="zh-CN" altLang="zh-CN" b="1" dirty="0"/>
              <a:t>事件</a:t>
            </a:r>
            <a:r>
              <a:rPr lang="zh-CN" altLang="zh-CN" dirty="0"/>
              <a:t>（</a:t>
            </a:r>
            <a:r>
              <a:rPr lang="en-US" altLang="zh-CN" dirty="0"/>
              <a:t>event</a:t>
            </a:r>
            <a:r>
              <a:rPr lang="zh-CN" altLang="zh-CN" dirty="0"/>
              <a:t>）</a:t>
            </a:r>
            <a:r>
              <a:rPr lang="zh-CN" altLang="en-US" dirty="0"/>
              <a:t>：</a:t>
            </a:r>
            <a:r>
              <a:rPr lang="zh-CN" altLang="zh-CN" dirty="0"/>
              <a:t>由某状态组成的集合</a:t>
            </a:r>
            <a:endParaRPr lang="en-US" altLang="zh-CN" dirty="0"/>
          </a:p>
          <a:p>
            <a:pPr lvl="1"/>
            <a:r>
              <a:rPr lang="zh-CN" altLang="zh-CN" b="1" dirty="0"/>
              <a:t>划分</a:t>
            </a:r>
            <a:r>
              <a:rPr lang="zh-CN" altLang="zh-CN" dirty="0"/>
              <a:t>（</a:t>
            </a:r>
            <a:r>
              <a:rPr lang="en-US" altLang="zh-CN" dirty="0"/>
              <a:t>partition</a:t>
            </a:r>
            <a:r>
              <a:rPr lang="zh-CN" altLang="zh-CN" dirty="0"/>
              <a:t>）</a:t>
            </a:r>
            <a:r>
              <a:rPr lang="zh-CN" altLang="en-US" dirty="0"/>
              <a:t>：</a:t>
            </a:r>
            <a:r>
              <a:rPr lang="zh-CN" altLang="zh-CN" dirty="0"/>
              <a:t>所有事件</a:t>
            </a:r>
            <a:r>
              <a:rPr lang="zh-CN" altLang="en-US" dirty="0"/>
              <a:t>构成的集合</a:t>
            </a:r>
            <a:r>
              <a:rPr lang="en-US" altLang="zh-CN" i="1" dirty="0"/>
              <a:t>F</a:t>
            </a:r>
            <a:r>
              <a:rPr lang="en-US" altLang="zh-CN" dirty="0"/>
              <a:t>——</a:t>
            </a:r>
            <a:r>
              <a:rPr lang="zh-CN" altLang="en-US" dirty="0"/>
              <a:t>事件</a:t>
            </a:r>
            <a:r>
              <a:rPr lang="zh-CN" altLang="zh-CN" dirty="0"/>
              <a:t>之间交集为空，</a:t>
            </a:r>
            <a:r>
              <a:rPr lang="zh-CN" altLang="en-US" dirty="0"/>
              <a:t>所有事件</a:t>
            </a:r>
            <a:r>
              <a:rPr lang="zh-CN" altLang="zh-CN" dirty="0"/>
              <a:t>组成的并集为状态集</a:t>
            </a:r>
            <a:endParaRPr lang="en-US" altLang="zh-CN" dirty="0"/>
          </a:p>
          <a:p>
            <a:pPr lvl="1"/>
            <a:r>
              <a:rPr lang="zh-CN" altLang="zh-CN" b="1" dirty="0"/>
              <a:t>信息过滤</a:t>
            </a:r>
            <a:r>
              <a:rPr lang="zh-CN" altLang="zh-CN" dirty="0"/>
              <a:t>（</a:t>
            </a:r>
            <a:r>
              <a:rPr lang="en-US" altLang="zh-CN" dirty="0"/>
              <a:t>information filtration</a:t>
            </a:r>
            <a:r>
              <a:rPr lang="zh-CN" altLang="zh-CN" dirty="0"/>
              <a:t>）</a:t>
            </a:r>
            <a:r>
              <a:rPr lang="zh-CN" altLang="en-US" dirty="0"/>
              <a:t>：</a:t>
            </a:r>
            <a:r>
              <a:rPr lang="zh-CN" altLang="zh-CN" dirty="0"/>
              <a:t>直观上来讲，信息过滤就是随着时间的推移，划分越来越细，人越来越清楚世界可能处在哪个状态中</a:t>
            </a:r>
            <a:r>
              <a:rPr lang="en-US" altLang="zh-CN" i="1" dirty="0"/>
              <a:t>{F</a:t>
            </a:r>
            <a:r>
              <a:rPr lang="en-US" altLang="zh-CN" i="1" baseline="-25000" dirty="0"/>
              <a:t>t</a:t>
            </a:r>
            <a:r>
              <a:rPr lang="en-US" altLang="zh-CN" i="1" dirty="0"/>
              <a:t>}</a:t>
            </a:r>
          </a:p>
          <a:p>
            <a:pPr lvl="1"/>
            <a:r>
              <a:rPr lang="zh-CN" altLang="zh-CN" b="1" dirty="0"/>
              <a:t>可测</a:t>
            </a:r>
            <a:r>
              <a:rPr lang="zh-CN" altLang="zh-CN" dirty="0"/>
              <a:t>的（</a:t>
            </a:r>
            <a:r>
              <a:rPr lang="en-US" altLang="zh-CN" dirty="0"/>
              <a:t>measurable</a:t>
            </a:r>
            <a:r>
              <a:rPr lang="zh-CN" altLang="zh-CN" dirty="0"/>
              <a:t>）</a:t>
            </a:r>
            <a:r>
              <a:rPr lang="zh-CN" altLang="en-US" dirty="0"/>
              <a:t>：如果一个随机变量对一个划分是可测的，那么</a:t>
            </a:r>
            <a:r>
              <a:rPr lang="zh-CN" altLang="zh-CN" dirty="0"/>
              <a:t>如果两个状态在同一个事件中，这两个状态对应的随机变量取值应该相等</a:t>
            </a:r>
            <a:endParaRPr lang="en-US" altLang="zh-CN" dirty="0"/>
          </a:p>
          <a:p>
            <a:pPr lvl="1"/>
            <a:r>
              <a:rPr lang="zh-CN" altLang="zh-CN" b="1" dirty="0"/>
              <a:t>随机过程</a:t>
            </a:r>
            <a:r>
              <a:rPr lang="zh-CN" altLang="zh-CN" dirty="0"/>
              <a:t>（</a:t>
            </a:r>
            <a:r>
              <a:rPr lang="en-US" altLang="zh-CN" dirty="0"/>
              <a:t>stochastic process</a:t>
            </a:r>
            <a:r>
              <a:rPr lang="zh-CN" altLang="zh-CN" dirty="0"/>
              <a:t>）</a:t>
            </a:r>
            <a:r>
              <a:rPr lang="zh-CN" altLang="en-US" dirty="0"/>
              <a:t>：</a:t>
            </a:r>
            <a:r>
              <a:rPr lang="zh-CN" altLang="zh-CN" dirty="0"/>
              <a:t>按照时间顺序排列起来的一系列随机变量，可以写为</a:t>
            </a:r>
            <a:r>
              <a:rPr lang="en-US" altLang="zh-CN" i="1" dirty="0"/>
              <a:t>{</a:t>
            </a:r>
            <a:r>
              <a:rPr lang="en-US" altLang="zh-CN" i="1" dirty="0" err="1"/>
              <a:t>x</a:t>
            </a:r>
            <a:r>
              <a:rPr lang="en-US" altLang="zh-CN" i="1" baseline="-25000" dirty="0" err="1"/>
              <a:t>t</a:t>
            </a:r>
            <a:r>
              <a:rPr lang="en-US" altLang="zh-CN" i="1" dirty="0"/>
              <a:t> : t=</a:t>
            </a:r>
            <a:r>
              <a:rPr lang="en-US" altLang="zh-CN" dirty="0"/>
              <a:t>0</a:t>
            </a:r>
            <a:r>
              <a:rPr lang="en-US" altLang="zh-CN" i="1" dirty="0"/>
              <a:t>,</a:t>
            </a:r>
            <a:r>
              <a:rPr lang="en-US" altLang="zh-CN" dirty="0"/>
              <a:t>1</a:t>
            </a:r>
            <a:r>
              <a:rPr lang="en-US" altLang="zh-CN" i="1" dirty="0"/>
              <a:t>,...,T}</a:t>
            </a:r>
            <a:endParaRPr lang="en-US" altLang="zh-CN" dirty="0"/>
          </a:p>
          <a:p>
            <a:pPr lvl="1"/>
            <a:r>
              <a:rPr lang="zh-CN" altLang="zh-CN" b="1" dirty="0"/>
              <a:t>适应</a:t>
            </a:r>
            <a:r>
              <a:rPr lang="zh-CN" altLang="zh-CN" dirty="0"/>
              <a:t>（</a:t>
            </a:r>
            <a:r>
              <a:rPr lang="en-US" altLang="zh-CN" dirty="0"/>
              <a:t>adapted</a:t>
            </a:r>
            <a:r>
              <a:rPr lang="zh-CN" altLang="zh-CN" dirty="0"/>
              <a:t>）</a:t>
            </a:r>
            <a:r>
              <a:rPr lang="zh-CN" altLang="en-US" dirty="0"/>
              <a:t>：</a:t>
            </a:r>
            <a:r>
              <a:rPr lang="zh-CN" altLang="zh-CN" dirty="0"/>
              <a:t>如果对任意时刻</a:t>
            </a:r>
            <a:r>
              <a:rPr lang="en-US" altLang="zh-CN" i="1" dirty="0"/>
              <a:t>t</a:t>
            </a:r>
            <a:r>
              <a:rPr lang="zh-CN" altLang="zh-CN" dirty="0"/>
              <a:t>，</a:t>
            </a:r>
            <a:r>
              <a:rPr lang="en-US" altLang="zh-CN" i="1" dirty="0" err="1"/>
              <a:t>x</a:t>
            </a:r>
            <a:r>
              <a:rPr lang="en-US" altLang="zh-CN" i="1" baseline="-25000" dirty="0" err="1"/>
              <a:t>t</a:t>
            </a:r>
            <a:r>
              <a:rPr lang="zh-CN" altLang="zh-CN" dirty="0"/>
              <a:t>都是相对</a:t>
            </a:r>
            <a:r>
              <a:rPr lang="en-US" altLang="zh-CN" i="1" dirty="0"/>
              <a:t>t</a:t>
            </a:r>
            <a:r>
              <a:rPr lang="zh-CN" altLang="zh-CN" dirty="0"/>
              <a:t>时刻的信息结构可测的，就说随机过程</a:t>
            </a:r>
            <a:r>
              <a:rPr lang="en-US" altLang="zh-CN" i="1" dirty="0"/>
              <a:t>{</a:t>
            </a:r>
            <a:r>
              <a:rPr lang="en-US" altLang="zh-CN" i="1" dirty="0" err="1"/>
              <a:t>x</a:t>
            </a:r>
            <a:r>
              <a:rPr lang="en-US" altLang="zh-CN" i="1" baseline="-25000" dirty="0" err="1"/>
              <a:t>t</a:t>
            </a:r>
            <a:r>
              <a:rPr lang="en-US" altLang="zh-CN" i="1" dirty="0"/>
              <a:t> : t=</a:t>
            </a:r>
            <a:r>
              <a:rPr lang="en-US" altLang="zh-CN" dirty="0"/>
              <a:t>0</a:t>
            </a:r>
            <a:r>
              <a:rPr lang="en-US" altLang="zh-CN" i="1" dirty="0"/>
              <a:t>,</a:t>
            </a:r>
            <a:r>
              <a:rPr lang="en-US" altLang="zh-CN" dirty="0"/>
              <a:t>1</a:t>
            </a:r>
            <a:r>
              <a:rPr lang="en-US" altLang="zh-CN" i="1" dirty="0"/>
              <a:t>,...,T}</a:t>
            </a:r>
            <a:r>
              <a:rPr lang="zh-CN" altLang="zh-CN" dirty="0"/>
              <a:t>相对信息过滤是适应的</a:t>
            </a:r>
            <a:endParaRPr lang="en-US" altLang="zh-CN" dirty="0"/>
          </a:p>
          <a:p>
            <a:endParaRPr lang="zh-CN" altLang="en-US" dirty="0"/>
          </a:p>
        </p:txBody>
      </p:sp>
      <p:sp>
        <p:nvSpPr>
          <p:cNvPr id="4" name="灯片编号占位符 3">
            <a:extLst>
              <a:ext uri="{FF2B5EF4-FFF2-40B4-BE49-F238E27FC236}">
                <a16:creationId xmlns:a16="http://schemas.microsoft.com/office/drawing/2014/main" id="{B54ADD1C-28E6-4E4E-8AD3-FEC6669C3EC6}"/>
              </a:ext>
            </a:extLst>
          </p:cNvPr>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pic>
        <p:nvPicPr>
          <p:cNvPr id="5" name="图片 4">
            <a:extLst>
              <a:ext uri="{FF2B5EF4-FFF2-40B4-BE49-F238E27FC236}">
                <a16:creationId xmlns:a16="http://schemas.microsoft.com/office/drawing/2014/main" id="{31F8F7B0-63D8-40BE-8324-0179CE68F0DD}"/>
              </a:ext>
            </a:extLst>
          </p:cNvPr>
          <p:cNvPicPr/>
          <p:nvPr/>
        </p:nvPicPr>
        <p:blipFill>
          <a:blip r:embed="rId2"/>
          <a:srcRect/>
          <a:stretch>
            <a:fillRect/>
          </a:stretch>
        </p:blipFill>
        <p:spPr bwMode="auto">
          <a:xfrm>
            <a:off x="1943708" y="4365104"/>
            <a:ext cx="6012668" cy="2490205"/>
          </a:xfrm>
          <a:prstGeom prst="rect">
            <a:avLst/>
          </a:prstGeom>
          <a:noFill/>
          <a:ln w="9525">
            <a:noFill/>
            <a:miter lim="800000"/>
            <a:headEnd/>
            <a:tailEnd/>
          </a:ln>
        </p:spPr>
      </p:pic>
    </p:spTree>
    <p:extLst>
      <p:ext uri="{BB962C8B-B14F-4D97-AF65-F5344CB8AC3E}">
        <p14:creationId xmlns:p14="http://schemas.microsoft.com/office/powerpoint/2010/main" val="267917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64F3C-C6AD-4DAD-B945-595778B7245B}"/>
              </a:ext>
            </a:extLst>
          </p:cNvPr>
          <p:cNvSpPr>
            <a:spLocks noGrp="1"/>
          </p:cNvSpPr>
          <p:nvPr>
            <p:ph type="title"/>
          </p:nvPr>
        </p:nvSpPr>
        <p:spPr/>
        <p:txBody>
          <a:bodyPr/>
          <a:lstStyle/>
          <a:p>
            <a:r>
              <a:rPr lang="en-US" altLang="zh-CN" sz="2000" dirty="0"/>
              <a:t>16.1 </a:t>
            </a:r>
            <a:r>
              <a:rPr lang="zh-CN" altLang="en-US" sz="2000" dirty="0"/>
              <a:t>单期向多期模型的拓展</a:t>
            </a:r>
            <a:br>
              <a:rPr lang="en-US" altLang="zh-CN" dirty="0"/>
            </a:br>
            <a:r>
              <a:rPr lang="zh-CN" altLang="en-US" dirty="0"/>
              <a:t>动态完备</a:t>
            </a:r>
          </a:p>
        </p:txBody>
      </p:sp>
      <p:sp>
        <p:nvSpPr>
          <p:cNvPr id="3" name="内容占位符 2">
            <a:extLst>
              <a:ext uri="{FF2B5EF4-FFF2-40B4-BE49-F238E27FC236}">
                <a16:creationId xmlns:a16="http://schemas.microsoft.com/office/drawing/2014/main" id="{23FDD84C-9F95-46BA-AD9C-FD33AAE059E3}"/>
              </a:ext>
            </a:extLst>
          </p:cNvPr>
          <p:cNvSpPr>
            <a:spLocks noGrp="1"/>
          </p:cNvSpPr>
          <p:nvPr>
            <p:ph idx="1"/>
          </p:nvPr>
        </p:nvSpPr>
        <p:spPr/>
        <p:txBody>
          <a:bodyPr/>
          <a:lstStyle/>
          <a:p>
            <a:endParaRPr lang="en-US" altLang="zh-CN" b="1" dirty="0"/>
          </a:p>
          <a:p>
            <a:r>
              <a:rPr lang="zh-CN" altLang="zh-CN" dirty="0"/>
              <a:t>长存资产（</a:t>
            </a:r>
            <a:r>
              <a:rPr lang="en-US" altLang="zh-CN" dirty="0"/>
              <a:t>long-lived asset</a:t>
            </a:r>
            <a:r>
              <a:rPr lang="zh-CN" altLang="zh-CN" dirty="0"/>
              <a:t>）</a:t>
            </a:r>
            <a:endParaRPr lang="en-US" altLang="zh-CN" dirty="0"/>
          </a:p>
          <a:p>
            <a:pPr lvl="1"/>
            <a:r>
              <a:rPr lang="zh-CN" altLang="zh-CN" dirty="0"/>
              <a:t>直到最终时刻才完成所有支付的资产</a:t>
            </a:r>
            <a:endParaRPr lang="en-US" altLang="zh-CN" dirty="0"/>
          </a:p>
          <a:p>
            <a:pPr lvl="1"/>
            <a:r>
              <a:rPr lang="zh-CN" altLang="zh-CN" dirty="0"/>
              <a:t>无限期的状况下，长存资产定义为不存在时刻</a:t>
            </a:r>
            <a:r>
              <a:rPr lang="en-US" altLang="zh-CN" i="1" dirty="0"/>
              <a:t>t</a:t>
            </a:r>
            <a:r>
              <a:rPr lang="zh-CN" altLang="zh-CN" dirty="0"/>
              <a:t>，使得对所有</a:t>
            </a:r>
            <a:r>
              <a:rPr lang="en-US" altLang="zh-CN" i="1" dirty="0"/>
              <a:t>t'&gt;t</a:t>
            </a:r>
            <a:r>
              <a:rPr lang="zh-CN" altLang="zh-CN" dirty="0"/>
              <a:t>，都有资产支付为</a:t>
            </a:r>
            <a:r>
              <a:rPr lang="en-US" altLang="zh-CN" dirty="0"/>
              <a:t>0</a:t>
            </a:r>
          </a:p>
          <a:p>
            <a:pPr lvl="1"/>
            <a:r>
              <a:rPr lang="zh-CN" altLang="zh-CN" dirty="0"/>
              <a:t>形象地说，长存资产就是不到最后一刻，不完成所有支付的资产</a:t>
            </a:r>
            <a:endParaRPr lang="en-US" altLang="zh-CN" dirty="0"/>
          </a:p>
          <a:p>
            <a:r>
              <a:rPr lang="zh-CN" altLang="zh-CN" dirty="0"/>
              <a:t>如果长存资产的数目不低于事件树中各个结点引出的直接后继结点数量的最大值，那么市场就是完备的</a:t>
            </a:r>
            <a:endParaRPr lang="zh-CN" altLang="en-US" dirty="0"/>
          </a:p>
        </p:txBody>
      </p:sp>
      <p:sp>
        <p:nvSpPr>
          <p:cNvPr id="4" name="灯片编号占位符 3">
            <a:extLst>
              <a:ext uri="{FF2B5EF4-FFF2-40B4-BE49-F238E27FC236}">
                <a16:creationId xmlns:a16="http://schemas.microsoft.com/office/drawing/2014/main" id="{B54ADD1C-28E6-4E4E-8AD3-FEC6669C3EC6}"/>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204461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64F3C-C6AD-4DAD-B945-595778B7245B}"/>
              </a:ext>
            </a:extLst>
          </p:cNvPr>
          <p:cNvSpPr>
            <a:spLocks noGrp="1"/>
          </p:cNvSpPr>
          <p:nvPr>
            <p:ph type="title"/>
          </p:nvPr>
        </p:nvSpPr>
        <p:spPr/>
        <p:txBody>
          <a:bodyPr/>
          <a:lstStyle/>
          <a:p>
            <a:r>
              <a:rPr lang="en-US" altLang="zh-CN" sz="2000" dirty="0"/>
              <a:t>16.1 </a:t>
            </a:r>
            <a:r>
              <a:rPr lang="zh-CN" altLang="en-US" sz="2000" dirty="0"/>
              <a:t>单期向多期模型的拓展</a:t>
            </a:r>
            <a:br>
              <a:rPr lang="en-US" altLang="zh-CN" dirty="0"/>
            </a:br>
            <a:r>
              <a:rPr lang="zh-CN" altLang="zh-CN" dirty="0"/>
              <a:t>多期二叉树模型</a:t>
            </a:r>
            <a:r>
              <a:rPr lang="en-US" altLang="zh-CN" dirty="0"/>
              <a:t>1</a:t>
            </a:r>
            <a:r>
              <a:rPr lang="zh-CN" altLang="en-US" dirty="0"/>
              <a:t>：维度的诅咒</a:t>
            </a:r>
          </a:p>
        </p:txBody>
      </p:sp>
      <p:sp>
        <p:nvSpPr>
          <p:cNvPr id="3" name="内容占位符 2">
            <a:extLst>
              <a:ext uri="{FF2B5EF4-FFF2-40B4-BE49-F238E27FC236}">
                <a16:creationId xmlns:a16="http://schemas.microsoft.com/office/drawing/2014/main" id="{23FDD84C-9F95-46BA-AD9C-FD33AAE059E3}"/>
              </a:ext>
            </a:extLst>
          </p:cNvPr>
          <p:cNvSpPr>
            <a:spLocks noGrp="1"/>
          </p:cNvSpPr>
          <p:nvPr>
            <p:ph idx="1"/>
          </p:nvPr>
        </p:nvSpPr>
        <p:spPr/>
        <p:txBody>
          <a:bodyPr/>
          <a:lstStyle/>
          <a:p>
            <a:r>
              <a:rPr lang="zh-CN" altLang="zh-CN" b="1" dirty="0"/>
              <a:t>维度的诅咒</a:t>
            </a:r>
            <a:r>
              <a:rPr lang="zh-CN" altLang="zh-CN" dirty="0"/>
              <a:t>（</a:t>
            </a:r>
            <a:r>
              <a:rPr lang="en-US" altLang="zh-CN" dirty="0"/>
              <a:t>curse of dimensionality</a:t>
            </a:r>
            <a:r>
              <a:rPr lang="zh-CN" altLang="zh-CN" dirty="0"/>
              <a:t>）</a:t>
            </a:r>
            <a:r>
              <a:rPr lang="zh-CN" altLang="en-US" dirty="0"/>
              <a:t>：</a:t>
            </a:r>
            <a:r>
              <a:rPr lang="zh-CN" altLang="zh-CN" dirty="0"/>
              <a:t>随着期数的增加，节点数目呈指数型增加</a:t>
            </a:r>
            <a:endParaRPr lang="en-US" altLang="zh-CN" dirty="0"/>
          </a:p>
          <a:p>
            <a:r>
              <a:rPr lang="zh-CN" altLang="en-US" dirty="0"/>
              <a:t>北京队与辽宁队三场比赛的可能结果（</a:t>
            </a:r>
            <a:r>
              <a:rPr lang="en-US" altLang="zh-CN" dirty="0"/>
              <a:t>W</a:t>
            </a:r>
            <a:r>
              <a:rPr lang="zh-CN" altLang="en-US" dirty="0"/>
              <a:t>代表北京胜，</a:t>
            </a:r>
            <a:r>
              <a:rPr lang="en-US" altLang="zh-CN" dirty="0"/>
              <a:t>L</a:t>
            </a:r>
            <a:r>
              <a:rPr lang="zh-CN" altLang="en-US" dirty="0"/>
              <a:t>代表北京负）</a:t>
            </a:r>
            <a:endParaRPr lang="en-US" altLang="zh-CN" dirty="0"/>
          </a:p>
          <a:p>
            <a:endParaRPr lang="en-US" altLang="zh-CN" b="1" dirty="0"/>
          </a:p>
        </p:txBody>
      </p:sp>
      <p:sp>
        <p:nvSpPr>
          <p:cNvPr id="4" name="灯片编号占位符 3">
            <a:extLst>
              <a:ext uri="{FF2B5EF4-FFF2-40B4-BE49-F238E27FC236}">
                <a16:creationId xmlns:a16="http://schemas.microsoft.com/office/drawing/2014/main" id="{B54ADD1C-28E6-4E4E-8AD3-FEC6669C3EC6}"/>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pic>
        <p:nvPicPr>
          <p:cNvPr id="5" name="图片 4">
            <a:extLst>
              <a:ext uri="{FF2B5EF4-FFF2-40B4-BE49-F238E27FC236}">
                <a16:creationId xmlns:a16="http://schemas.microsoft.com/office/drawing/2014/main" id="{448631F3-7080-4E00-AB11-0DE9DAF8D4AE}"/>
              </a:ext>
            </a:extLst>
          </p:cNvPr>
          <p:cNvPicPr>
            <a:picLocks noChangeAspect="1"/>
          </p:cNvPicPr>
          <p:nvPr/>
        </p:nvPicPr>
        <p:blipFill>
          <a:blip r:embed="rId2"/>
          <a:srcRect/>
          <a:stretch>
            <a:fillRect/>
          </a:stretch>
        </p:blipFill>
        <p:spPr bwMode="auto">
          <a:xfrm>
            <a:off x="2323943" y="2575683"/>
            <a:ext cx="4496114" cy="3661629"/>
          </a:xfrm>
          <a:prstGeom prst="rect">
            <a:avLst/>
          </a:prstGeom>
          <a:noFill/>
          <a:ln w="9525">
            <a:noFill/>
            <a:miter lim="800000"/>
            <a:headEnd/>
            <a:tailEnd/>
          </a:ln>
        </p:spPr>
      </p:pic>
    </p:spTree>
    <p:extLst>
      <p:ext uri="{BB962C8B-B14F-4D97-AF65-F5344CB8AC3E}">
        <p14:creationId xmlns:p14="http://schemas.microsoft.com/office/powerpoint/2010/main" val="235252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64F3C-C6AD-4DAD-B945-595778B7245B}"/>
              </a:ext>
            </a:extLst>
          </p:cNvPr>
          <p:cNvSpPr>
            <a:spLocks noGrp="1"/>
          </p:cNvSpPr>
          <p:nvPr>
            <p:ph type="title"/>
          </p:nvPr>
        </p:nvSpPr>
        <p:spPr/>
        <p:txBody>
          <a:bodyPr/>
          <a:lstStyle/>
          <a:p>
            <a:r>
              <a:rPr lang="en-US" altLang="zh-CN" sz="2000" dirty="0"/>
              <a:t>16.1 </a:t>
            </a:r>
            <a:r>
              <a:rPr lang="zh-CN" altLang="en-US" sz="2000" dirty="0"/>
              <a:t>单期向多期模型的拓展</a:t>
            </a:r>
            <a:br>
              <a:rPr lang="en-US" altLang="zh-CN" dirty="0"/>
            </a:br>
            <a:r>
              <a:rPr lang="zh-CN" altLang="zh-CN" dirty="0"/>
              <a:t>多期二叉树模型</a:t>
            </a:r>
            <a:r>
              <a:rPr lang="en-US" altLang="zh-CN" dirty="0"/>
              <a:t>2</a:t>
            </a:r>
            <a:r>
              <a:rPr lang="zh-CN" altLang="en-US" dirty="0"/>
              <a:t>：</a:t>
            </a:r>
            <a:r>
              <a:rPr lang="zh-CN" altLang="zh-CN" dirty="0"/>
              <a:t>合并二叉树</a:t>
            </a:r>
            <a:endParaRPr lang="zh-CN" altLang="en-US" dirty="0"/>
          </a:p>
        </p:txBody>
      </p:sp>
      <p:sp>
        <p:nvSpPr>
          <p:cNvPr id="3" name="内容占位符 2">
            <a:extLst>
              <a:ext uri="{FF2B5EF4-FFF2-40B4-BE49-F238E27FC236}">
                <a16:creationId xmlns:a16="http://schemas.microsoft.com/office/drawing/2014/main" id="{23FDD84C-9F95-46BA-AD9C-FD33AAE059E3}"/>
              </a:ext>
            </a:extLst>
          </p:cNvPr>
          <p:cNvSpPr>
            <a:spLocks noGrp="1"/>
          </p:cNvSpPr>
          <p:nvPr>
            <p:ph idx="1"/>
          </p:nvPr>
        </p:nvSpPr>
        <p:spPr/>
        <p:txBody>
          <a:bodyPr/>
          <a:lstStyle/>
          <a:p>
            <a:r>
              <a:rPr lang="zh-CN" altLang="en-US" dirty="0"/>
              <a:t>如果不在乎北京队胜负的场次顺序，可以</a:t>
            </a:r>
            <a:r>
              <a:rPr lang="zh-CN" altLang="zh-CN" dirty="0"/>
              <a:t>将取胜场数相同的节点合并</a:t>
            </a:r>
            <a:r>
              <a:rPr lang="zh-CN" altLang="en-US" dirty="0"/>
              <a:t>，形成复杂度大大降低的合并二叉树（</a:t>
            </a:r>
            <a:r>
              <a:rPr lang="zh-CN" altLang="zh-CN" dirty="0"/>
              <a:t>又叫做二叉树网格</a:t>
            </a:r>
            <a:r>
              <a:rPr lang="zh-CN" altLang="en-US" dirty="0"/>
              <a:t>）</a:t>
            </a:r>
            <a:endParaRPr lang="en-US" altLang="zh-CN"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dirty="0"/>
              <a:t>注意，路径依赖的资产（比如</a:t>
            </a:r>
            <a:r>
              <a:rPr lang="zh-CN" altLang="zh-CN" dirty="0"/>
              <a:t>亚式期权</a:t>
            </a:r>
            <a:r>
              <a:rPr lang="zh-CN" altLang="en-US" dirty="0"/>
              <a:t>）不能用合并二叉树</a:t>
            </a:r>
            <a:endParaRPr lang="en-US" altLang="zh-CN" dirty="0"/>
          </a:p>
        </p:txBody>
      </p:sp>
      <p:sp>
        <p:nvSpPr>
          <p:cNvPr id="4" name="灯片编号占位符 3">
            <a:extLst>
              <a:ext uri="{FF2B5EF4-FFF2-40B4-BE49-F238E27FC236}">
                <a16:creationId xmlns:a16="http://schemas.microsoft.com/office/drawing/2014/main" id="{B54ADD1C-28E6-4E4E-8AD3-FEC6669C3EC6}"/>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pic>
        <p:nvPicPr>
          <p:cNvPr id="6" name="图片 5">
            <a:extLst>
              <a:ext uri="{FF2B5EF4-FFF2-40B4-BE49-F238E27FC236}">
                <a16:creationId xmlns:a16="http://schemas.microsoft.com/office/drawing/2014/main" id="{BD0E2149-E092-4DBD-90C2-95F322DE10AF}"/>
              </a:ext>
            </a:extLst>
          </p:cNvPr>
          <p:cNvPicPr>
            <a:picLocks noChangeAspect="1"/>
          </p:cNvPicPr>
          <p:nvPr/>
        </p:nvPicPr>
        <p:blipFill>
          <a:blip r:embed="rId2"/>
          <a:srcRect/>
          <a:stretch>
            <a:fillRect/>
          </a:stretch>
        </p:blipFill>
        <p:spPr bwMode="auto">
          <a:xfrm>
            <a:off x="2792233" y="1916832"/>
            <a:ext cx="4059543" cy="3744416"/>
          </a:xfrm>
          <a:prstGeom prst="rect">
            <a:avLst/>
          </a:prstGeom>
          <a:noFill/>
          <a:ln w="9525">
            <a:noFill/>
            <a:miter lim="800000"/>
            <a:headEnd/>
            <a:tailEnd/>
          </a:ln>
        </p:spPr>
      </p:pic>
    </p:spTree>
    <p:extLst>
      <p:ext uri="{BB962C8B-B14F-4D97-AF65-F5344CB8AC3E}">
        <p14:creationId xmlns:p14="http://schemas.microsoft.com/office/powerpoint/2010/main" val="280981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64F3C-C6AD-4DAD-B945-595778B7245B}"/>
              </a:ext>
            </a:extLst>
          </p:cNvPr>
          <p:cNvSpPr>
            <a:spLocks noGrp="1"/>
          </p:cNvSpPr>
          <p:nvPr>
            <p:ph type="title"/>
          </p:nvPr>
        </p:nvSpPr>
        <p:spPr/>
        <p:txBody>
          <a:bodyPr/>
          <a:lstStyle/>
          <a:p>
            <a:br>
              <a:rPr lang="en-US" altLang="zh-CN" dirty="0"/>
            </a:br>
            <a:r>
              <a:rPr lang="en-US" altLang="zh-CN" dirty="0"/>
              <a:t>16.2 </a:t>
            </a:r>
            <a:r>
              <a:rPr lang="zh-CN" altLang="zh-CN" dirty="0"/>
              <a:t>叠期望定律</a:t>
            </a:r>
            <a:endParaRPr lang="zh-CN" altLang="en-US" dirty="0"/>
          </a:p>
        </p:txBody>
      </p:sp>
      <p:sp>
        <p:nvSpPr>
          <p:cNvPr id="3" name="内容占位符 2">
            <a:extLst>
              <a:ext uri="{FF2B5EF4-FFF2-40B4-BE49-F238E27FC236}">
                <a16:creationId xmlns:a16="http://schemas.microsoft.com/office/drawing/2014/main" id="{23FDD84C-9F95-46BA-AD9C-FD33AAE059E3}"/>
              </a:ext>
            </a:extLst>
          </p:cNvPr>
          <p:cNvSpPr>
            <a:spLocks noGrp="1"/>
          </p:cNvSpPr>
          <p:nvPr>
            <p:ph idx="1"/>
          </p:nvPr>
        </p:nvSpPr>
        <p:spPr>
          <a:xfrm>
            <a:off x="900113" y="1196752"/>
            <a:ext cx="7786687" cy="4714875"/>
          </a:xfrm>
        </p:spPr>
        <p:txBody>
          <a:bodyPr/>
          <a:lstStyle/>
          <a:p>
            <a:r>
              <a:rPr lang="zh-CN" altLang="en-US" dirty="0"/>
              <a:t>对随机变量的期望一定是基于特定时刻</a:t>
            </a:r>
            <a:r>
              <a:rPr lang="en-US" altLang="zh-CN" i="1" dirty="0"/>
              <a:t>t</a:t>
            </a:r>
            <a:r>
              <a:rPr lang="zh-CN" altLang="en-US" dirty="0"/>
              <a:t>的信息集（划分）</a:t>
            </a:r>
            <a:r>
              <a:rPr lang="en-US" altLang="zh-CN" i="1" dirty="0"/>
              <a:t>F</a:t>
            </a:r>
            <a:r>
              <a:rPr lang="en-US" altLang="zh-CN" i="1" baseline="-25000" dirty="0"/>
              <a:t>t</a:t>
            </a:r>
            <a:r>
              <a:rPr lang="zh-CN" altLang="en-US" dirty="0"/>
              <a:t>的</a:t>
            </a:r>
            <a:endParaRPr lang="en-US" altLang="zh-CN" dirty="0"/>
          </a:p>
          <a:p>
            <a:pPr lvl="1"/>
            <a:endParaRPr lang="en-US" altLang="zh-CN" dirty="0"/>
          </a:p>
          <a:p>
            <a:r>
              <a:rPr lang="zh-CN" altLang="zh-CN" dirty="0"/>
              <a:t>叠期望定律（</a:t>
            </a:r>
            <a:r>
              <a:rPr lang="en-US" altLang="zh-CN" dirty="0"/>
              <a:t>Law of iterated expectation</a:t>
            </a:r>
            <a:r>
              <a:rPr lang="zh-CN" altLang="zh-CN" dirty="0"/>
              <a:t>）</a:t>
            </a:r>
            <a:endParaRPr lang="en-US" altLang="zh-CN" dirty="0"/>
          </a:p>
        </p:txBody>
      </p:sp>
      <p:sp>
        <p:nvSpPr>
          <p:cNvPr id="4" name="灯片编号占位符 3">
            <a:extLst>
              <a:ext uri="{FF2B5EF4-FFF2-40B4-BE49-F238E27FC236}">
                <a16:creationId xmlns:a16="http://schemas.microsoft.com/office/drawing/2014/main" id="{B54ADD1C-28E6-4E4E-8AD3-FEC6669C3EC6}"/>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pic>
        <p:nvPicPr>
          <p:cNvPr id="5" name="图片 4">
            <a:extLst>
              <a:ext uri="{FF2B5EF4-FFF2-40B4-BE49-F238E27FC236}">
                <a16:creationId xmlns:a16="http://schemas.microsoft.com/office/drawing/2014/main" id="{1DA13EEA-E99E-4B0E-B1C6-68E1E5F39158}"/>
              </a:ext>
            </a:extLst>
          </p:cNvPr>
          <p:cNvPicPr>
            <a:picLocks noChangeAspect="1"/>
          </p:cNvPicPr>
          <p:nvPr/>
        </p:nvPicPr>
        <p:blipFill>
          <a:blip r:embed="rId2"/>
          <a:stretch>
            <a:fillRect/>
          </a:stretch>
        </p:blipFill>
        <p:spPr>
          <a:xfrm>
            <a:off x="3842126" y="1628800"/>
            <a:ext cx="1459748" cy="373262"/>
          </a:xfrm>
          <a:prstGeom prst="rect">
            <a:avLst/>
          </a:prstGeom>
        </p:spPr>
      </p:pic>
      <p:pic>
        <p:nvPicPr>
          <p:cNvPr id="7" name="图片 6">
            <a:extLst>
              <a:ext uri="{FF2B5EF4-FFF2-40B4-BE49-F238E27FC236}">
                <a16:creationId xmlns:a16="http://schemas.microsoft.com/office/drawing/2014/main" id="{BCBAA9E9-A43A-48C6-8054-033FAFDD1F21}"/>
              </a:ext>
            </a:extLst>
          </p:cNvPr>
          <p:cNvPicPr>
            <a:picLocks noChangeAspect="1"/>
          </p:cNvPicPr>
          <p:nvPr/>
        </p:nvPicPr>
        <p:blipFill>
          <a:blip r:embed="rId3"/>
          <a:stretch>
            <a:fillRect/>
          </a:stretch>
        </p:blipFill>
        <p:spPr>
          <a:xfrm>
            <a:off x="3713797" y="2363137"/>
            <a:ext cx="1716406" cy="345783"/>
          </a:xfrm>
          <a:prstGeom prst="rect">
            <a:avLst/>
          </a:prstGeom>
        </p:spPr>
      </p:pic>
      <p:pic>
        <p:nvPicPr>
          <p:cNvPr id="8" name="图片 7">
            <a:extLst>
              <a:ext uri="{FF2B5EF4-FFF2-40B4-BE49-F238E27FC236}">
                <a16:creationId xmlns:a16="http://schemas.microsoft.com/office/drawing/2014/main" id="{B5C5FE3F-2451-44DB-ACB9-4EDA8F1642F7}"/>
              </a:ext>
            </a:extLst>
          </p:cNvPr>
          <p:cNvPicPr/>
          <p:nvPr/>
        </p:nvPicPr>
        <p:blipFill>
          <a:blip r:embed="rId4"/>
          <a:srcRect/>
          <a:stretch>
            <a:fillRect/>
          </a:stretch>
        </p:blipFill>
        <p:spPr bwMode="auto">
          <a:xfrm>
            <a:off x="2123728" y="2708920"/>
            <a:ext cx="4896544" cy="4005064"/>
          </a:xfrm>
          <a:prstGeom prst="rect">
            <a:avLst/>
          </a:prstGeom>
          <a:noFill/>
          <a:ln w="9525">
            <a:noFill/>
            <a:miter lim="800000"/>
            <a:headEnd/>
            <a:tailEnd/>
          </a:ln>
        </p:spPr>
      </p:pic>
    </p:spTree>
    <p:extLst>
      <p:ext uri="{BB962C8B-B14F-4D97-AF65-F5344CB8AC3E}">
        <p14:creationId xmlns:p14="http://schemas.microsoft.com/office/powerpoint/2010/main" val="268421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38067-C7BD-482C-9897-E876F58CC51D}"/>
              </a:ext>
            </a:extLst>
          </p:cNvPr>
          <p:cNvSpPr>
            <a:spLocks noGrp="1"/>
          </p:cNvSpPr>
          <p:nvPr>
            <p:ph type="title"/>
          </p:nvPr>
        </p:nvSpPr>
        <p:spPr/>
        <p:txBody>
          <a:bodyPr/>
          <a:lstStyle/>
          <a:p>
            <a:r>
              <a:rPr lang="en-US" altLang="zh-CN" sz="2000" dirty="0"/>
              <a:t>16.3 </a:t>
            </a:r>
            <a:r>
              <a:rPr lang="zh-CN" altLang="zh-CN" sz="2000" dirty="0"/>
              <a:t>衍生品定价的两期二叉树模型</a:t>
            </a:r>
            <a:br>
              <a:rPr lang="zh-CN" altLang="zh-CN" b="1" dirty="0"/>
            </a:br>
            <a:r>
              <a:rPr lang="zh-CN" altLang="zh-CN" dirty="0"/>
              <a:t>两期二叉树下的衍生品定价</a:t>
            </a:r>
            <a:endParaRPr lang="zh-CN" altLang="en-US" dirty="0"/>
          </a:p>
        </p:txBody>
      </p:sp>
      <p:sp>
        <p:nvSpPr>
          <p:cNvPr id="3" name="内容占位符 2">
            <a:extLst>
              <a:ext uri="{FF2B5EF4-FFF2-40B4-BE49-F238E27FC236}">
                <a16:creationId xmlns:a16="http://schemas.microsoft.com/office/drawing/2014/main" id="{0F9AED62-79B5-4E7D-B463-E20E8829B68F}"/>
              </a:ext>
            </a:extLst>
          </p:cNvPr>
          <p:cNvSpPr>
            <a:spLocks noGrp="1"/>
          </p:cNvSpPr>
          <p:nvPr>
            <p:ph idx="1"/>
          </p:nvPr>
        </p:nvSpPr>
        <p:spPr/>
        <p:txBody>
          <a:bodyPr/>
          <a:lstStyle/>
          <a:p>
            <a:r>
              <a:rPr lang="zh-CN" altLang="zh-CN" dirty="0"/>
              <a:t>两期</a:t>
            </a:r>
            <a:r>
              <a:rPr lang="zh-CN" altLang="en-US" dirty="0"/>
              <a:t>模型</a:t>
            </a:r>
            <a:endParaRPr lang="en-US" altLang="zh-CN" dirty="0"/>
          </a:p>
          <a:p>
            <a:pPr lvl="1"/>
            <a:r>
              <a:rPr lang="zh-CN" altLang="zh-CN" dirty="0"/>
              <a:t>每</a:t>
            </a:r>
            <a:r>
              <a:rPr lang="zh-CN" altLang="en-US" dirty="0"/>
              <a:t>期</a:t>
            </a:r>
            <a:r>
              <a:rPr lang="zh-CN" altLang="zh-CN" dirty="0"/>
              <a:t>，股价都有变成原来的</a:t>
            </a:r>
            <a:r>
              <a:rPr lang="en-US" altLang="zh-CN" i="1" dirty="0"/>
              <a:t>u</a:t>
            </a:r>
            <a:r>
              <a:rPr lang="zh-CN" altLang="zh-CN" dirty="0"/>
              <a:t>倍或</a:t>
            </a:r>
            <a:r>
              <a:rPr lang="en-US" altLang="zh-CN" i="1" dirty="0"/>
              <a:t>d</a:t>
            </a:r>
            <a:r>
              <a:rPr lang="zh-CN" altLang="zh-CN" dirty="0"/>
              <a:t>倍的可能</a:t>
            </a:r>
            <a:endParaRPr lang="en-US" altLang="zh-CN" dirty="0"/>
          </a:p>
          <a:p>
            <a:pPr lvl="1"/>
            <a:r>
              <a:rPr lang="zh-CN" altLang="zh-CN" dirty="0"/>
              <a:t>每期，无风险资产的总回报都是</a:t>
            </a:r>
            <a:r>
              <a:rPr lang="en-US" altLang="zh-CN" i="1" dirty="0" err="1"/>
              <a:t>e</a:t>
            </a:r>
            <a:r>
              <a:rPr lang="en-US" altLang="zh-CN" i="1" baseline="30000" dirty="0" err="1"/>
              <a:t>r</a:t>
            </a:r>
            <a:endParaRPr lang="en-US" altLang="zh-CN" dirty="0"/>
          </a:p>
          <a:p>
            <a:r>
              <a:rPr lang="zh-CN" altLang="en-US" dirty="0"/>
              <a:t>由于存在股票和无风险资产两种长存资产，市场是动态完备的</a:t>
            </a:r>
          </a:p>
        </p:txBody>
      </p:sp>
      <p:sp>
        <p:nvSpPr>
          <p:cNvPr id="4" name="灯片编号占位符 3">
            <a:extLst>
              <a:ext uri="{FF2B5EF4-FFF2-40B4-BE49-F238E27FC236}">
                <a16:creationId xmlns:a16="http://schemas.microsoft.com/office/drawing/2014/main" id="{3553CAD3-F4A2-4F6A-A559-254D52F4DBDF}"/>
              </a:ext>
            </a:extLst>
          </p:cNvPr>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pic>
        <p:nvPicPr>
          <p:cNvPr id="5" name="图片 4">
            <a:extLst>
              <a:ext uri="{FF2B5EF4-FFF2-40B4-BE49-F238E27FC236}">
                <a16:creationId xmlns:a16="http://schemas.microsoft.com/office/drawing/2014/main" id="{7E102646-2C2B-4FD6-8ED8-DB91B3E4F6F9}"/>
              </a:ext>
            </a:extLst>
          </p:cNvPr>
          <p:cNvPicPr/>
          <p:nvPr/>
        </p:nvPicPr>
        <p:blipFill>
          <a:blip r:embed="rId2"/>
          <a:srcRect/>
          <a:stretch>
            <a:fillRect/>
          </a:stretch>
        </p:blipFill>
        <p:spPr bwMode="auto">
          <a:xfrm>
            <a:off x="1839382" y="2782099"/>
            <a:ext cx="5465236" cy="3575839"/>
          </a:xfrm>
          <a:prstGeom prst="rect">
            <a:avLst/>
          </a:prstGeom>
          <a:noFill/>
          <a:ln w="9525">
            <a:noFill/>
            <a:miter lim="800000"/>
            <a:headEnd/>
            <a:tailEnd/>
          </a:ln>
        </p:spPr>
      </p:pic>
    </p:spTree>
    <p:extLst>
      <p:ext uri="{BB962C8B-B14F-4D97-AF65-F5344CB8AC3E}">
        <p14:creationId xmlns:p14="http://schemas.microsoft.com/office/powerpoint/2010/main" val="31137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38067-C7BD-482C-9897-E876F58CC51D}"/>
              </a:ext>
            </a:extLst>
          </p:cNvPr>
          <p:cNvSpPr>
            <a:spLocks noGrp="1"/>
          </p:cNvSpPr>
          <p:nvPr>
            <p:ph type="title"/>
          </p:nvPr>
        </p:nvSpPr>
        <p:spPr/>
        <p:txBody>
          <a:bodyPr/>
          <a:lstStyle/>
          <a:p>
            <a:r>
              <a:rPr lang="en-US" altLang="zh-CN" sz="2000" dirty="0"/>
              <a:t>16.3 </a:t>
            </a:r>
            <a:r>
              <a:rPr lang="zh-CN" altLang="zh-CN" sz="2000" dirty="0"/>
              <a:t>衍生品定价的两期二叉树模型</a:t>
            </a:r>
            <a:br>
              <a:rPr lang="zh-CN" altLang="zh-CN" b="1" dirty="0"/>
            </a:br>
            <a:r>
              <a:rPr lang="zh-CN" altLang="zh-CN" dirty="0"/>
              <a:t>两期二叉树下的衍生品定价</a:t>
            </a:r>
            <a:r>
              <a:rPr lang="zh-CN" altLang="en-US" dirty="0"/>
              <a:t>（续）</a:t>
            </a:r>
          </a:p>
        </p:txBody>
      </p:sp>
      <p:sp>
        <p:nvSpPr>
          <p:cNvPr id="3" name="内容占位符 2">
            <a:extLst>
              <a:ext uri="{FF2B5EF4-FFF2-40B4-BE49-F238E27FC236}">
                <a16:creationId xmlns:a16="http://schemas.microsoft.com/office/drawing/2014/main" id="{0F9AED62-79B5-4E7D-B463-E20E8829B68F}"/>
              </a:ext>
            </a:extLst>
          </p:cNvPr>
          <p:cNvSpPr>
            <a:spLocks noGrp="1"/>
          </p:cNvSpPr>
          <p:nvPr>
            <p:ph idx="1"/>
          </p:nvPr>
        </p:nvSpPr>
        <p:spPr/>
        <p:txBody>
          <a:bodyPr/>
          <a:lstStyle/>
          <a:p>
            <a:r>
              <a:rPr lang="zh-CN" altLang="en-US" dirty="0"/>
              <a:t>计算风险中性概率（任选一个节点即可）</a:t>
            </a:r>
            <a:endParaRPr lang="en-US" altLang="zh-CN" dirty="0"/>
          </a:p>
          <a:p>
            <a:endParaRPr lang="en-US" altLang="zh-CN" dirty="0"/>
          </a:p>
          <a:p>
            <a:r>
              <a:rPr lang="en-US" altLang="zh-CN" dirty="0"/>
              <a:t>2</a:t>
            </a:r>
            <a:r>
              <a:rPr lang="zh-CN" altLang="zh-CN" dirty="0"/>
              <a:t>时刻衍生品的支付</a:t>
            </a:r>
            <a:r>
              <a:rPr lang="en-US" altLang="zh-CN" i="1" dirty="0" err="1"/>
              <a:t>C</a:t>
            </a:r>
            <a:r>
              <a:rPr lang="en-US" altLang="zh-CN" i="1" baseline="-25000" dirty="0" err="1"/>
              <a:t>uu</a:t>
            </a:r>
            <a:r>
              <a:rPr lang="zh-CN" altLang="en-US" dirty="0"/>
              <a:t>、</a:t>
            </a:r>
            <a:r>
              <a:rPr lang="en-US" altLang="zh-CN" i="1" dirty="0"/>
              <a:t>C</a:t>
            </a:r>
            <a:r>
              <a:rPr lang="en-US" altLang="zh-CN" i="1" baseline="-25000" dirty="0"/>
              <a:t>ud</a:t>
            </a:r>
            <a:r>
              <a:rPr lang="zh-CN" altLang="en-US" dirty="0"/>
              <a:t>与</a:t>
            </a:r>
            <a:r>
              <a:rPr lang="en-US" altLang="zh-CN" i="1" dirty="0" err="1"/>
              <a:t>C</a:t>
            </a:r>
            <a:r>
              <a:rPr lang="en-US" altLang="zh-CN" i="1" baseline="-25000" dirty="0" err="1"/>
              <a:t>dd</a:t>
            </a:r>
            <a:r>
              <a:rPr lang="zh-CN" altLang="en-US" dirty="0"/>
              <a:t>均</a:t>
            </a:r>
            <a:r>
              <a:rPr lang="zh-CN" altLang="zh-CN" dirty="0"/>
              <a:t>已知</a:t>
            </a:r>
            <a:r>
              <a:rPr lang="zh-CN" altLang="en-US" dirty="0"/>
              <a:t>，</a:t>
            </a:r>
            <a:r>
              <a:rPr lang="zh-CN" altLang="zh-CN" dirty="0"/>
              <a:t>于是可计算</a:t>
            </a:r>
            <a:r>
              <a:rPr lang="en-US" altLang="zh-CN" dirty="0"/>
              <a:t>1</a:t>
            </a:r>
            <a:r>
              <a:rPr lang="zh-CN" altLang="en-US" dirty="0"/>
              <a:t>时刻衍生品价格</a:t>
            </a:r>
            <a:endParaRPr lang="en-US" altLang="zh-CN" dirty="0"/>
          </a:p>
          <a:p>
            <a:endParaRPr lang="en-US" altLang="zh-CN" dirty="0"/>
          </a:p>
          <a:p>
            <a:pPr lvl="1"/>
            <a:endParaRPr lang="en-US" altLang="zh-CN" dirty="0"/>
          </a:p>
          <a:p>
            <a:r>
              <a:rPr lang="zh-CN" altLang="en-US" dirty="0"/>
              <a:t>衍生品</a:t>
            </a:r>
            <a:r>
              <a:rPr lang="en-US" altLang="zh-CN" dirty="0"/>
              <a:t>0</a:t>
            </a:r>
            <a:r>
              <a:rPr lang="zh-CN" altLang="en-US" dirty="0"/>
              <a:t>时刻价格（运用叠期望定理）</a:t>
            </a:r>
            <a:endParaRPr lang="en-US" altLang="zh-CN" dirty="0"/>
          </a:p>
          <a:p>
            <a:endParaRPr lang="en-US" altLang="zh-CN" dirty="0"/>
          </a:p>
          <a:p>
            <a:endParaRPr lang="en-US" altLang="zh-CN" dirty="0"/>
          </a:p>
          <a:p>
            <a:r>
              <a:rPr lang="zh-CN" altLang="zh-CN" dirty="0"/>
              <a:t>二叉树的时期数趋向于无穷（每一时期的长度趋向于无穷小）</a:t>
            </a:r>
            <a:r>
              <a:rPr lang="zh-CN" altLang="en-US" dirty="0"/>
              <a:t>时</a:t>
            </a:r>
            <a:r>
              <a:rPr lang="zh-CN" altLang="zh-CN" dirty="0"/>
              <a:t>，多期二叉树的定价公式会收敛向连续时间下的</a:t>
            </a:r>
            <a:r>
              <a:rPr lang="en-US" altLang="zh-CN" dirty="0"/>
              <a:t>Black-Scholes</a:t>
            </a:r>
            <a:r>
              <a:rPr lang="zh-CN" altLang="zh-CN" dirty="0"/>
              <a:t>期权定价公式</a:t>
            </a:r>
            <a:r>
              <a:rPr lang="zh-CN" altLang="en-US" dirty="0"/>
              <a:t>（附录</a:t>
            </a:r>
            <a:r>
              <a:rPr lang="en-US" altLang="zh-CN" dirty="0"/>
              <a:t>16.A</a:t>
            </a:r>
            <a:r>
              <a:rPr lang="zh-CN" altLang="en-US" dirty="0"/>
              <a:t>）</a:t>
            </a:r>
            <a:endParaRPr lang="en-US" altLang="zh-CN" dirty="0"/>
          </a:p>
        </p:txBody>
      </p:sp>
      <p:sp>
        <p:nvSpPr>
          <p:cNvPr id="4" name="灯片编号占位符 3">
            <a:extLst>
              <a:ext uri="{FF2B5EF4-FFF2-40B4-BE49-F238E27FC236}">
                <a16:creationId xmlns:a16="http://schemas.microsoft.com/office/drawing/2014/main" id="{3553CAD3-F4A2-4F6A-A559-254D52F4DBDF}"/>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pic>
        <p:nvPicPr>
          <p:cNvPr id="6" name="图片 5">
            <a:extLst>
              <a:ext uri="{FF2B5EF4-FFF2-40B4-BE49-F238E27FC236}">
                <a16:creationId xmlns:a16="http://schemas.microsoft.com/office/drawing/2014/main" id="{17223846-9460-4C37-B996-8666621F4EC2}"/>
              </a:ext>
            </a:extLst>
          </p:cNvPr>
          <p:cNvPicPr>
            <a:picLocks noChangeAspect="1"/>
          </p:cNvPicPr>
          <p:nvPr/>
        </p:nvPicPr>
        <p:blipFill>
          <a:blip r:embed="rId2"/>
          <a:stretch>
            <a:fillRect/>
          </a:stretch>
        </p:blipFill>
        <p:spPr>
          <a:xfrm>
            <a:off x="2220822" y="1700808"/>
            <a:ext cx="4702356" cy="673245"/>
          </a:xfrm>
          <a:prstGeom prst="rect">
            <a:avLst/>
          </a:prstGeom>
        </p:spPr>
      </p:pic>
      <p:pic>
        <p:nvPicPr>
          <p:cNvPr id="7" name="图片 6">
            <a:extLst>
              <a:ext uri="{FF2B5EF4-FFF2-40B4-BE49-F238E27FC236}">
                <a16:creationId xmlns:a16="http://schemas.microsoft.com/office/drawing/2014/main" id="{789B1EAC-994C-4A35-AC2A-9D0F23FF0E85}"/>
              </a:ext>
            </a:extLst>
          </p:cNvPr>
          <p:cNvPicPr>
            <a:picLocks noChangeAspect="1"/>
          </p:cNvPicPr>
          <p:nvPr/>
        </p:nvPicPr>
        <p:blipFill>
          <a:blip r:embed="rId3"/>
          <a:stretch>
            <a:fillRect/>
          </a:stretch>
        </p:blipFill>
        <p:spPr>
          <a:xfrm>
            <a:off x="3313913" y="2852936"/>
            <a:ext cx="2516174" cy="760263"/>
          </a:xfrm>
          <a:prstGeom prst="rect">
            <a:avLst/>
          </a:prstGeom>
        </p:spPr>
      </p:pic>
      <p:pic>
        <p:nvPicPr>
          <p:cNvPr id="8" name="图片 7">
            <a:extLst>
              <a:ext uri="{FF2B5EF4-FFF2-40B4-BE49-F238E27FC236}">
                <a16:creationId xmlns:a16="http://schemas.microsoft.com/office/drawing/2014/main" id="{9730126A-7915-41F7-BA42-FA91414C54F1}"/>
              </a:ext>
            </a:extLst>
          </p:cNvPr>
          <p:cNvPicPr>
            <a:picLocks noChangeAspect="1"/>
          </p:cNvPicPr>
          <p:nvPr/>
        </p:nvPicPr>
        <p:blipFill>
          <a:blip r:embed="rId4"/>
          <a:stretch>
            <a:fillRect/>
          </a:stretch>
        </p:blipFill>
        <p:spPr>
          <a:xfrm>
            <a:off x="3334321" y="4139687"/>
            <a:ext cx="4117999" cy="801481"/>
          </a:xfrm>
          <a:prstGeom prst="rect">
            <a:avLst/>
          </a:prstGeom>
        </p:spPr>
      </p:pic>
    </p:spTree>
    <p:extLst>
      <p:ext uri="{BB962C8B-B14F-4D97-AF65-F5344CB8AC3E}">
        <p14:creationId xmlns:p14="http://schemas.microsoft.com/office/powerpoint/2010/main" val="38605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38067-C7BD-482C-9897-E876F58CC51D}"/>
              </a:ext>
            </a:extLst>
          </p:cNvPr>
          <p:cNvSpPr>
            <a:spLocks noGrp="1"/>
          </p:cNvSpPr>
          <p:nvPr>
            <p:ph type="title"/>
          </p:nvPr>
        </p:nvSpPr>
        <p:spPr/>
        <p:txBody>
          <a:bodyPr/>
          <a:lstStyle/>
          <a:p>
            <a:r>
              <a:rPr lang="en-US" altLang="zh-CN" sz="2000" dirty="0"/>
              <a:t>16.3 </a:t>
            </a:r>
            <a:r>
              <a:rPr lang="zh-CN" altLang="zh-CN" sz="2000" dirty="0"/>
              <a:t>衍生品定价的两期二叉树模型</a:t>
            </a:r>
            <a:br>
              <a:rPr lang="zh-CN" altLang="zh-CN" b="1" dirty="0"/>
            </a:br>
            <a:r>
              <a:rPr lang="zh-CN" altLang="zh-CN" dirty="0"/>
              <a:t>两期二叉树</a:t>
            </a:r>
            <a:r>
              <a:rPr lang="zh-CN" altLang="en-US" dirty="0"/>
              <a:t>数值算例</a:t>
            </a:r>
          </a:p>
        </p:txBody>
      </p:sp>
      <p:sp>
        <p:nvSpPr>
          <p:cNvPr id="3" name="内容占位符 2">
            <a:extLst>
              <a:ext uri="{FF2B5EF4-FFF2-40B4-BE49-F238E27FC236}">
                <a16:creationId xmlns:a16="http://schemas.microsoft.com/office/drawing/2014/main" id="{0F9AED62-79B5-4E7D-B463-E20E8829B68F}"/>
              </a:ext>
            </a:extLst>
          </p:cNvPr>
          <p:cNvSpPr>
            <a:spLocks noGrp="1"/>
          </p:cNvSpPr>
          <p:nvPr>
            <p:ph idx="1"/>
          </p:nvPr>
        </p:nvSpPr>
        <p:spPr>
          <a:xfrm>
            <a:off x="928662" y="1162397"/>
            <a:ext cx="7786687" cy="4714875"/>
          </a:xfrm>
        </p:spPr>
        <p:txBody>
          <a:bodyPr/>
          <a:lstStyle/>
          <a:p>
            <a:r>
              <a:rPr lang="en-US" altLang="zh-CN" dirty="0"/>
              <a:t>1</a:t>
            </a:r>
            <a:r>
              <a:rPr lang="zh-CN" altLang="en-US" dirty="0"/>
              <a:t>期二叉树（作为对比）：</a:t>
            </a:r>
            <a:r>
              <a:rPr lang="en-US" altLang="zh-CN" dirty="0"/>
              <a:t> 0</a:t>
            </a:r>
            <a:r>
              <a:rPr lang="zh-CN" altLang="zh-CN" dirty="0"/>
              <a:t>时刻的股价为</a:t>
            </a:r>
            <a:r>
              <a:rPr lang="en-US" altLang="zh-CN" dirty="0"/>
              <a:t>100</a:t>
            </a:r>
            <a:r>
              <a:rPr lang="zh-CN" altLang="zh-CN" dirty="0"/>
              <a:t>元。</a:t>
            </a:r>
            <a:r>
              <a:rPr lang="en-US" altLang="zh-CN" dirty="0"/>
              <a:t>1</a:t>
            </a:r>
            <a:r>
              <a:rPr lang="zh-CN" altLang="zh-CN" dirty="0"/>
              <a:t>时刻股价可能会上涨到</a:t>
            </a:r>
            <a:r>
              <a:rPr lang="en-US" altLang="zh-CN" dirty="0"/>
              <a:t>200</a:t>
            </a:r>
            <a:r>
              <a:rPr lang="zh-CN" altLang="zh-CN" dirty="0"/>
              <a:t>元，或是下跌至</a:t>
            </a:r>
            <a:r>
              <a:rPr lang="en-US" altLang="zh-CN" dirty="0"/>
              <a:t>50</a:t>
            </a:r>
            <a:r>
              <a:rPr lang="zh-CN" altLang="zh-CN" dirty="0"/>
              <a:t>元</a:t>
            </a:r>
            <a:r>
              <a:rPr lang="zh-CN" altLang="en-US" dirty="0"/>
              <a:t>，</a:t>
            </a:r>
            <a:r>
              <a:rPr lang="en-US" altLang="zh-CN" dirty="0"/>
              <a:t>1</a:t>
            </a:r>
            <a:r>
              <a:rPr lang="zh-CN" altLang="zh-CN" dirty="0"/>
              <a:t>时刻到期的、执行价格为</a:t>
            </a:r>
            <a:r>
              <a:rPr lang="en-US" altLang="zh-CN" dirty="0"/>
              <a:t>100</a:t>
            </a:r>
            <a:r>
              <a:rPr lang="zh-CN" altLang="zh-CN" dirty="0"/>
              <a:t>元的欧式买入期权的</a:t>
            </a:r>
            <a:r>
              <a:rPr lang="en-US" altLang="zh-CN" dirty="0"/>
              <a:t>0</a:t>
            </a:r>
            <a:r>
              <a:rPr lang="zh-CN" altLang="zh-CN" dirty="0"/>
              <a:t>时刻价格</a:t>
            </a:r>
            <a:r>
              <a:rPr lang="zh-CN" altLang="en-US" dirty="0"/>
              <a:t>是多少？</a:t>
            </a:r>
            <a:endParaRPr lang="en-US" altLang="zh-CN" dirty="0"/>
          </a:p>
          <a:p>
            <a:pPr lvl="1"/>
            <a:r>
              <a:rPr lang="zh-CN" altLang="en-US" dirty="0"/>
              <a:t>求取风险中性概率</a:t>
            </a:r>
            <a:endParaRPr lang="en-US" altLang="zh-CN" dirty="0"/>
          </a:p>
          <a:p>
            <a:pPr lvl="1"/>
            <a:endParaRPr lang="en-US" altLang="zh-CN" dirty="0"/>
          </a:p>
          <a:p>
            <a:pPr lvl="1"/>
            <a:endParaRPr lang="en-US" altLang="zh-CN" dirty="0"/>
          </a:p>
          <a:p>
            <a:pPr lvl="1"/>
            <a:r>
              <a:rPr lang="zh-CN" altLang="en-US" dirty="0"/>
              <a:t>期权价格</a:t>
            </a:r>
            <a:endParaRPr lang="en-US" altLang="zh-CN" dirty="0"/>
          </a:p>
          <a:p>
            <a:pPr lvl="1"/>
            <a:endParaRPr lang="en-US" altLang="zh-CN" dirty="0"/>
          </a:p>
          <a:p>
            <a:r>
              <a:rPr lang="en-US" altLang="zh-CN" dirty="0"/>
              <a:t>2</a:t>
            </a:r>
            <a:r>
              <a:rPr lang="zh-CN" altLang="en-US" dirty="0"/>
              <a:t>期二叉树：</a:t>
            </a:r>
            <a:r>
              <a:rPr lang="en-US" altLang="zh-CN" dirty="0"/>
              <a:t>0</a:t>
            </a:r>
            <a:r>
              <a:rPr lang="zh-CN" altLang="zh-CN" dirty="0"/>
              <a:t>时刻的股价为</a:t>
            </a:r>
            <a:r>
              <a:rPr lang="en-US" altLang="zh-CN" dirty="0"/>
              <a:t>100</a:t>
            </a:r>
            <a:r>
              <a:rPr lang="zh-CN" altLang="zh-CN" dirty="0"/>
              <a:t>元。在两个时期，股价有翻倍和减半两种可能。每时期的无风险资产总回报都为</a:t>
            </a:r>
            <a:r>
              <a:rPr lang="en-US" altLang="zh-CN" dirty="0"/>
              <a:t>1.25</a:t>
            </a:r>
            <a:r>
              <a:rPr lang="zh-CN" altLang="zh-CN" dirty="0"/>
              <a:t> （</a:t>
            </a:r>
            <a:r>
              <a:rPr lang="en-US" altLang="zh-CN" i="1" dirty="0"/>
              <a:t>=</a:t>
            </a:r>
            <a:r>
              <a:rPr lang="en-US" altLang="zh-CN" i="1" dirty="0" err="1"/>
              <a:t>e</a:t>
            </a:r>
            <a:r>
              <a:rPr lang="en-US" altLang="zh-CN" i="1" baseline="30000" dirty="0" err="1"/>
              <a:t>r</a:t>
            </a:r>
            <a:r>
              <a:rPr lang="zh-CN" altLang="zh-CN" dirty="0"/>
              <a:t>）</a:t>
            </a:r>
            <a:r>
              <a:rPr lang="zh-CN" altLang="en-US" dirty="0"/>
              <a:t>，</a:t>
            </a:r>
            <a:r>
              <a:rPr lang="en-US" altLang="zh-CN" dirty="0"/>
              <a:t> 2</a:t>
            </a:r>
            <a:r>
              <a:rPr lang="zh-CN" altLang="zh-CN" dirty="0"/>
              <a:t>时刻到期的、执行价格为</a:t>
            </a:r>
            <a:r>
              <a:rPr lang="en-US" altLang="zh-CN" dirty="0"/>
              <a:t>100</a:t>
            </a:r>
            <a:r>
              <a:rPr lang="zh-CN" altLang="zh-CN" dirty="0"/>
              <a:t>元的欧式买入期权的</a:t>
            </a:r>
            <a:r>
              <a:rPr lang="en-US" altLang="zh-CN" dirty="0"/>
              <a:t>0</a:t>
            </a:r>
            <a:r>
              <a:rPr lang="zh-CN" altLang="zh-CN" dirty="0"/>
              <a:t>时刻价格是多少</a:t>
            </a:r>
            <a:r>
              <a:rPr lang="zh-CN" altLang="en-US" dirty="0"/>
              <a:t>？</a:t>
            </a:r>
            <a:endParaRPr lang="en-US" altLang="zh-CN" dirty="0"/>
          </a:p>
          <a:p>
            <a:pPr lvl="1"/>
            <a:r>
              <a:rPr lang="zh-CN" altLang="en-US" dirty="0"/>
              <a:t>逆向递推</a:t>
            </a:r>
            <a:endParaRPr lang="en-US" altLang="zh-CN" dirty="0"/>
          </a:p>
          <a:p>
            <a:endParaRPr lang="en-US" altLang="zh-CN" dirty="0"/>
          </a:p>
          <a:p>
            <a:endParaRPr lang="en-US" altLang="zh-CN" dirty="0"/>
          </a:p>
          <a:p>
            <a:endParaRPr lang="en-US" altLang="zh-CN" dirty="0"/>
          </a:p>
          <a:p>
            <a:endParaRPr lang="en-US" altLang="zh-CN" dirty="0"/>
          </a:p>
          <a:p>
            <a:r>
              <a:rPr lang="zh-CN" altLang="en-US" dirty="0"/>
              <a:t>问题：</a:t>
            </a:r>
            <a:endParaRPr lang="en-US" altLang="zh-CN" dirty="0"/>
          </a:p>
        </p:txBody>
      </p:sp>
      <p:sp>
        <p:nvSpPr>
          <p:cNvPr id="4" name="灯片编号占位符 3">
            <a:extLst>
              <a:ext uri="{FF2B5EF4-FFF2-40B4-BE49-F238E27FC236}">
                <a16:creationId xmlns:a16="http://schemas.microsoft.com/office/drawing/2014/main" id="{3553CAD3-F4A2-4F6A-A559-254D52F4DBDF}"/>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pic>
        <p:nvPicPr>
          <p:cNvPr id="5" name="图片 4">
            <a:extLst>
              <a:ext uri="{FF2B5EF4-FFF2-40B4-BE49-F238E27FC236}">
                <a16:creationId xmlns:a16="http://schemas.microsoft.com/office/drawing/2014/main" id="{75656A0C-5C9B-486B-A4FC-321A4513D2A1}"/>
              </a:ext>
            </a:extLst>
          </p:cNvPr>
          <p:cNvPicPr>
            <a:picLocks noChangeAspect="1"/>
          </p:cNvPicPr>
          <p:nvPr/>
        </p:nvPicPr>
        <p:blipFill>
          <a:blip r:embed="rId2"/>
          <a:stretch>
            <a:fillRect/>
          </a:stretch>
        </p:blipFill>
        <p:spPr>
          <a:xfrm>
            <a:off x="2555776" y="2334282"/>
            <a:ext cx="4732148" cy="602256"/>
          </a:xfrm>
          <a:prstGeom prst="rect">
            <a:avLst/>
          </a:prstGeom>
        </p:spPr>
      </p:pic>
      <p:pic>
        <p:nvPicPr>
          <p:cNvPr id="9" name="图片 8">
            <a:extLst>
              <a:ext uri="{FF2B5EF4-FFF2-40B4-BE49-F238E27FC236}">
                <a16:creationId xmlns:a16="http://schemas.microsoft.com/office/drawing/2014/main" id="{96650F04-3DCC-48C4-AE8A-454CD2A4EAD5}"/>
              </a:ext>
            </a:extLst>
          </p:cNvPr>
          <p:cNvPicPr>
            <a:picLocks noChangeAspect="1"/>
          </p:cNvPicPr>
          <p:nvPr/>
        </p:nvPicPr>
        <p:blipFill>
          <a:blip r:embed="rId3"/>
          <a:stretch>
            <a:fillRect/>
          </a:stretch>
        </p:blipFill>
        <p:spPr>
          <a:xfrm>
            <a:off x="2941529" y="4620764"/>
            <a:ext cx="3389271" cy="1831959"/>
          </a:xfrm>
          <a:prstGeom prst="rect">
            <a:avLst/>
          </a:prstGeom>
        </p:spPr>
      </p:pic>
      <p:pic>
        <p:nvPicPr>
          <p:cNvPr id="10" name="图片 9">
            <a:extLst>
              <a:ext uri="{FF2B5EF4-FFF2-40B4-BE49-F238E27FC236}">
                <a16:creationId xmlns:a16="http://schemas.microsoft.com/office/drawing/2014/main" id="{ECF3D5FE-E486-46F8-8B2E-689D9859574C}"/>
              </a:ext>
            </a:extLst>
          </p:cNvPr>
          <p:cNvPicPr>
            <a:picLocks noChangeAspect="1"/>
          </p:cNvPicPr>
          <p:nvPr/>
        </p:nvPicPr>
        <p:blipFill>
          <a:blip r:embed="rId4"/>
          <a:stretch>
            <a:fillRect/>
          </a:stretch>
        </p:blipFill>
        <p:spPr>
          <a:xfrm>
            <a:off x="2941529" y="3068960"/>
            <a:ext cx="3260943" cy="602256"/>
          </a:xfrm>
          <a:prstGeom prst="rect">
            <a:avLst/>
          </a:prstGeom>
        </p:spPr>
      </p:pic>
    </p:spTree>
    <p:extLst>
      <p:ext uri="{BB962C8B-B14F-4D97-AF65-F5344CB8AC3E}">
        <p14:creationId xmlns:p14="http://schemas.microsoft.com/office/powerpoint/2010/main" val="15318386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14566</TotalTime>
  <Words>1081</Words>
  <Application>Microsoft Office PowerPoint</Application>
  <PresentationFormat>全屏显示(4:3)</PresentationFormat>
  <Paragraphs>111</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黑体</vt:lpstr>
      <vt:lpstr>楷体_GB2312</vt:lpstr>
      <vt:lpstr>宋体</vt:lpstr>
      <vt:lpstr>Arial</vt:lpstr>
      <vt:lpstr>Calibri</vt:lpstr>
      <vt:lpstr>Times New Roman</vt:lpstr>
      <vt:lpstr>Wingdings</vt:lpstr>
      <vt:lpstr>Office 主题</vt:lpstr>
      <vt:lpstr>第16讲  多期二叉树定价</vt:lpstr>
      <vt:lpstr>16.1 单期向多期模型的拓展 信息</vt:lpstr>
      <vt:lpstr>16.1 单期向多期模型的拓展 动态完备</vt:lpstr>
      <vt:lpstr>16.1 单期向多期模型的拓展 多期二叉树模型1：维度的诅咒</vt:lpstr>
      <vt:lpstr>16.1 单期向多期模型的拓展 多期二叉树模型2：合并二叉树</vt:lpstr>
      <vt:lpstr> 16.2 叠期望定律</vt:lpstr>
      <vt:lpstr>16.3 衍生品定价的两期二叉树模型 两期二叉树下的衍生品定价</vt:lpstr>
      <vt:lpstr>16.3 衍生品定价的两期二叉树模型 两期二叉树下的衍生品定价（续）</vt:lpstr>
      <vt:lpstr>16.3 衍生品定价的两期二叉树模型 两期二叉树数值算例</vt:lpstr>
      <vt:lpstr>16.4 资产价格的鞅性</vt:lpstr>
      <vt:lpstr>16.4 资产价格的鞅性（续）</vt:lpstr>
      <vt:lpstr>16.5 二叉树的现实应用 二叉树参数的标定</vt:lpstr>
      <vt:lpstr>16.5 二叉树的现实应用 上证50ETF买入（认购）期权交易数据（2019.4.15）</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1577</cp:revision>
  <cp:lastPrinted>2019-04-13T01:06:47Z</cp:lastPrinted>
  <dcterms:created xsi:type="dcterms:W3CDTF">2011-05-10T08:48:38Z</dcterms:created>
  <dcterms:modified xsi:type="dcterms:W3CDTF">2019-04-15T06:09:25Z</dcterms:modified>
</cp:coreProperties>
</file>