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9" r:id="rId8"/>
    <p:sldId id="388" r:id="rId9"/>
    <p:sldId id="390" r:id="rId10"/>
    <p:sldId id="391" r:id="rId11"/>
    <p:sldId id="392" r:id="rId12"/>
    <p:sldId id="393" r:id="rId13"/>
    <p:sldId id="394" r:id="rId14"/>
    <p:sldId id="395" r:id="rId15"/>
    <p:sldId id="396" r:id="rId1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6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9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《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金融经济学二十五讲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》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配套课件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金融经济学二十五讲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》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配套课件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17</a:t>
            </a:r>
            <a:r>
              <a:rPr lang="zh-CN" altLang="en-US" sz="4000" dirty="0"/>
              <a:t>讲  最优停时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2019</a:t>
            </a:r>
            <a:r>
              <a:rPr lang="zh-CN" altLang="en-US" dirty="0">
                <a:latin typeface="Arial" pitchFamily="34" charset="0"/>
              </a:rPr>
              <a:t>年</a:t>
            </a:r>
            <a:r>
              <a:rPr lang="en-US" altLang="zh-CN" dirty="0">
                <a:latin typeface="Arial" pitchFamily="34" charset="0"/>
              </a:rPr>
              <a:t>4</a:t>
            </a:r>
            <a:r>
              <a:rPr lang="zh-CN" altLang="en-US" dirty="0">
                <a:latin typeface="Arial" pitchFamily="34" charset="0"/>
              </a:rPr>
              <a:t>月</a:t>
            </a:r>
            <a:r>
              <a:rPr lang="en-US" altLang="zh-CN" dirty="0">
                <a:latin typeface="Arial" pitchFamily="34" charset="0"/>
              </a:rPr>
              <a:t>20</a:t>
            </a:r>
            <a:r>
              <a:rPr lang="zh-CN" altLang="en-US" dirty="0">
                <a:latin typeface="Arial" pitchFamily="34" charset="0"/>
              </a:rPr>
              <a:t>日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zh-CN" altLang="en-US" sz="1800" dirty="0">
              <a:latin typeface="Arial" pitchFamily="34" charset="0"/>
            </a:endParaRP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61C9-083B-42B4-82C0-7FBB2406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17.4 </a:t>
            </a:r>
            <a:r>
              <a:rPr lang="zh-CN" altLang="en-US" sz="2000" dirty="0"/>
              <a:t>按揭贷款定价</a:t>
            </a:r>
            <a:br>
              <a:rPr lang="en-US" altLang="zh-CN" dirty="0"/>
            </a:br>
            <a:r>
              <a:rPr lang="zh-CN" altLang="en-US" dirty="0"/>
              <a:t>按揭贷款的二叉树定价：模型设定和符号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2DE41-8A4F-4D9D-9231-4707688D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模型设定</a:t>
            </a:r>
            <a:endParaRPr lang="en-US" altLang="zh-CN" dirty="0"/>
          </a:p>
          <a:p>
            <a:pPr lvl="1"/>
            <a:r>
              <a:rPr lang="zh-CN" altLang="zh-CN" dirty="0"/>
              <a:t>在风险中性世界中，每期市场利率（无风险利率）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t</a:t>
            </a:r>
            <a:r>
              <a:rPr lang="zh-CN" altLang="zh-CN" dirty="0"/>
              <a:t>有</a:t>
            </a:r>
            <a:r>
              <a:rPr lang="en-US" altLang="zh-CN" i="1" dirty="0"/>
              <a:t>q</a:t>
            </a:r>
            <a:r>
              <a:rPr lang="zh-CN" altLang="zh-CN" dirty="0"/>
              <a:t>的概率变成原来的</a:t>
            </a:r>
            <a:r>
              <a:rPr lang="en-US" altLang="zh-CN" i="1" dirty="0"/>
              <a:t>u</a:t>
            </a:r>
            <a:r>
              <a:rPr lang="zh-CN" altLang="zh-CN" dirty="0"/>
              <a:t>倍，有</a:t>
            </a:r>
            <a:r>
              <a:rPr lang="en-US" altLang="zh-CN" dirty="0"/>
              <a:t>1</a:t>
            </a:r>
            <a:r>
              <a:rPr lang="en-US" altLang="zh-CN" i="1" dirty="0"/>
              <a:t>-q</a:t>
            </a:r>
            <a:r>
              <a:rPr lang="zh-CN" altLang="zh-CN" dirty="0"/>
              <a:t>的概率变成原来的</a:t>
            </a:r>
            <a:r>
              <a:rPr lang="en-US" altLang="zh-CN" i="1" dirty="0"/>
              <a:t>d</a:t>
            </a:r>
            <a:r>
              <a:rPr lang="zh-CN" altLang="zh-CN" dirty="0"/>
              <a:t>倍（</a:t>
            </a:r>
            <a:r>
              <a:rPr lang="en-US" altLang="zh-CN" i="1" dirty="0"/>
              <a:t>u&gt;d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贷款利率在贷款整个存续期都固定在</a:t>
            </a:r>
            <a:r>
              <a:rPr lang="en-US" altLang="zh-CN" dirty="0"/>
              <a:t>͞</a:t>
            </a:r>
            <a:r>
              <a:rPr lang="en-US" altLang="zh-CN" i="1" dirty="0"/>
              <a:t>r</a:t>
            </a:r>
            <a:r>
              <a:rPr lang="zh-CN" altLang="zh-CN" dirty="0"/>
              <a:t>，不随市场利率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t</a:t>
            </a:r>
            <a:r>
              <a:rPr lang="zh-CN" altLang="zh-CN" dirty="0"/>
              <a:t>的变化而变化</a:t>
            </a:r>
            <a:endParaRPr lang="en-US" altLang="zh-CN" dirty="0"/>
          </a:p>
          <a:p>
            <a:pPr lvl="1"/>
            <a:r>
              <a:rPr lang="zh-CN" altLang="zh-CN" dirty="0"/>
              <a:t>借款人只从利率的角度来决定是否提前还款</a:t>
            </a:r>
            <a:endParaRPr lang="en-US" altLang="zh-CN" dirty="0"/>
          </a:p>
          <a:p>
            <a:pPr lvl="1"/>
            <a:r>
              <a:rPr lang="zh-CN" altLang="zh-CN" dirty="0"/>
              <a:t>假设借款人如果要提前还款，就必须一次性把剩余的本金全部还清</a:t>
            </a:r>
            <a:endParaRPr lang="en-US" altLang="zh-CN" dirty="0"/>
          </a:p>
          <a:p>
            <a:r>
              <a:rPr lang="zh-CN" altLang="en-US" dirty="0"/>
              <a:t>符号</a:t>
            </a:r>
            <a:endParaRPr lang="en-US" altLang="zh-CN" dirty="0"/>
          </a:p>
          <a:p>
            <a:pPr lvl="1"/>
            <a:r>
              <a:rPr lang="en-US" altLang="zh-CN" i="1" dirty="0" err="1"/>
              <a:t>B</a:t>
            </a:r>
            <a:r>
              <a:rPr lang="en-US" altLang="zh-CN" i="1" baseline="-25000" dirty="0" err="1"/>
              <a:t>t</a:t>
            </a:r>
            <a:r>
              <a:rPr lang="zh-CN" altLang="en-US" dirty="0"/>
              <a:t>：</a:t>
            </a:r>
            <a:r>
              <a:rPr lang="zh-CN" altLang="zh-CN" dirty="0"/>
              <a:t>每时刻本息偿付之后，剩余的未偿付贷款本金</a:t>
            </a:r>
            <a:endParaRPr lang="en-US" altLang="zh-CN" dirty="0"/>
          </a:p>
          <a:p>
            <a:pPr lvl="1"/>
            <a:r>
              <a:rPr lang="en-US" altLang="zh-CN" i="1" dirty="0"/>
              <a:t>B</a:t>
            </a:r>
            <a:r>
              <a:rPr lang="en-US" altLang="zh-CN" i="1" baseline="-25000" dirty="0"/>
              <a:t>t-</a:t>
            </a:r>
            <a:r>
              <a:rPr lang="en-US" altLang="zh-CN" baseline="-25000" dirty="0"/>
              <a:t>1</a:t>
            </a:r>
            <a:r>
              <a:rPr lang="en-US" altLang="zh-CN" i="1" dirty="0"/>
              <a:t>-B</a:t>
            </a:r>
            <a:r>
              <a:rPr lang="en-US" altLang="zh-CN" i="1" baseline="-25000" dirty="0"/>
              <a:t>t</a:t>
            </a:r>
            <a:r>
              <a:rPr lang="zh-CN" altLang="en-US" dirty="0"/>
              <a:t>：</a:t>
            </a:r>
            <a:r>
              <a:rPr lang="zh-CN" altLang="zh-CN" dirty="0"/>
              <a:t>每时刻按贷款合同规定需要偿付的本金数额（等于上一时刻的剩余未偿付本金减去这一时刻的剩余未偿付本金）</a:t>
            </a:r>
            <a:endParaRPr lang="en-US" altLang="zh-CN" dirty="0"/>
          </a:p>
          <a:p>
            <a:pPr lvl="1"/>
            <a:r>
              <a:rPr lang="en-US" altLang="zh-CN" dirty="0"/>
              <a:t>͞</a:t>
            </a:r>
            <a:r>
              <a:rPr lang="en-US" altLang="zh-CN" i="1" dirty="0"/>
              <a:t>rB</a:t>
            </a:r>
            <a:r>
              <a:rPr lang="en-US" altLang="zh-CN" i="1" baseline="-25000" dirty="0"/>
              <a:t>t-</a:t>
            </a:r>
            <a:r>
              <a:rPr lang="en-US" altLang="zh-CN" baseline="-25000" dirty="0"/>
              <a:t>1</a:t>
            </a:r>
            <a:r>
              <a:rPr lang="zh-CN" altLang="en-US" dirty="0"/>
              <a:t> ：</a:t>
            </a:r>
            <a:r>
              <a:rPr lang="zh-CN" altLang="zh-CN" dirty="0"/>
              <a:t>每时刻借款人的利息支付</a:t>
            </a:r>
            <a:endParaRPr lang="en-US" altLang="zh-CN" dirty="0"/>
          </a:p>
          <a:p>
            <a:pPr lvl="1"/>
            <a:r>
              <a:rPr lang="en-US" altLang="zh-CN" dirty="0"/>
              <a:t>͞</a:t>
            </a:r>
            <a:r>
              <a:rPr lang="en-US" altLang="zh-CN" i="1" dirty="0"/>
              <a:t>rB</a:t>
            </a:r>
            <a:r>
              <a:rPr lang="en-US" altLang="zh-CN" i="1" baseline="-25000" dirty="0"/>
              <a:t>t-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t-</a:t>
            </a:r>
            <a:r>
              <a:rPr lang="en-US" altLang="zh-CN" baseline="-25000" dirty="0"/>
              <a:t>1</a:t>
            </a:r>
            <a:r>
              <a:rPr lang="en-US" altLang="zh-CN" i="1" dirty="0"/>
              <a:t>-B</a:t>
            </a:r>
            <a:r>
              <a:rPr lang="en-US" altLang="zh-CN" i="1" baseline="-25000" dirty="0"/>
              <a:t>t </a:t>
            </a:r>
            <a:r>
              <a:rPr lang="zh-CN" altLang="en-US" dirty="0"/>
              <a:t>：</a:t>
            </a:r>
            <a:r>
              <a:rPr lang="zh-CN" altLang="zh-CN" dirty="0"/>
              <a:t>每时刻的本息总支付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728E7-31D1-41D2-85C6-7D77DFF0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6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1ED1C-393E-4FCB-B505-A6F582AC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17.4 </a:t>
            </a:r>
            <a:r>
              <a:rPr lang="zh-CN" altLang="en-US" sz="2000" dirty="0"/>
              <a:t>按揭贷款定价</a:t>
            </a:r>
            <a:br>
              <a:rPr lang="en-US" altLang="zh-CN" dirty="0"/>
            </a:br>
            <a:r>
              <a:rPr lang="zh-CN" altLang="en-US" dirty="0"/>
              <a:t>按揭贷款的二叉树定价：递推式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65C59-14A3-4815-A586-D3EDC3E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定义在二叉树每个节点完成规定的本息支付后，剩余贷款的价值为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s</a:t>
            </a:r>
            <a:r>
              <a:rPr lang="zh-CN" altLang="zh-CN" dirty="0"/>
              <a:t>——还款人未来需要偿付的所有款项的现值和</a:t>
            </a:r>
            <a:endParaRPr lang="en-US" altLang="zh-CN" dirty="0"/>
          </a:p>
          <a:p>
            <a:pPr lvl="1"/>
            <a:r>
              <a:rPr lang="zh-CN" altLang="zh-CN" dirty="0"/>
              <a:t>下标</a:t>
            </a:r>
            <a:r>
              <a:rPr lang="en-US" altLang="zh-CN" i="1" dirty="0"/>
              <a:t>s</a:t>
            </a:r>
            <a:r>
              <a:rPr lang="zh-CN" altLang="zh-CN" dirty="0"/>
              <a:t>标明了计算值函数</a:t>
            </a:r>
            <a:r>
              <a:rPr lang="zh-CN" altLang="en-US" dirty="0"/>
              <a:t>的节点</a:t>
            </a:r>
            <a:endParaRPr lang="en-US" altLang="zh-CN" dirty="0"/>
          </a:p>
          <a:p>
            <a:pPr lvl="1"/>
            <a:r>
              <a:rPr lang="en-US" altLang="zh-CN" i="1" dirty="0"/>
              <a:t>s</a:t>
            </a:r>
            <a:r>
              <a:rPr lang="zh-CN" altLang="zh-CN" dirty="0"/>
              <a:t>对应的两个后续节点记为</a:t>
            </a:r>
            <a:r>
              <a:rPr lang="en-US" altLang="zh-CN" i="1" dirty="0" err="1"/>
              <a:t>su</a:t>
            </a:r>
            <a:r>
              <a:rPr lang="zh-CN" altLang="zh-CN" dirty="0"/>
              <a:t>和</a:t>
            </a:r>
            <a:r>
              <a:rPr lang="en-US" altLang="zh-CN" i="1" dirty="0" err="1"/>
              <a:t>sd</a:t>
            </a:r>
            <a:r>
              <a:rPr lang="zh-CN" altLang="zh-CN" dirty="0"/>
              <a:t>，分别对应市场利率上升和下降的情形</a:t>
            </a:r>
            <a:endParaRPr lang="en-US" altLang="zh-CN" dirty="0"/>
          </a:p>
          <a:p>
            <a:r>
              <a:rPr lang="zh-CN" altLang="zh-CN" dirty="0"/>
              <a:t>如果不存在提前还款的选择，则借款人在</a:t>
            </a:r>
            <a:r>
              <a:rPr lang="en-US" altLang="zh-CN" i="1" dirty="0"/>
              <a:t>s</a:t>
            </a:r>
            <a:r>
              <a:rPr lang="zh-CN" altLang="zh-CN" dirty="0"/>
              <a:t>这个节点偿付了当前时刻应付本息后，剩余贷款的现值（在</a:t>
            </a:r>
            <a:r>
              <a:rPr lang="en-US" altLang="zh-CN" i="1" dirty="0"/>
              <a:t>s</a:t>
            </a:r>
            <a:r>
              <a:rPr lang="zh-CN" altLang="zh-CN" dirty="0"/>
              <a:t>节点处的现值）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存在提前还款可能</a:t>
            </a:r>
            <a:r>
              <a:rPr lang="zh-CN" altLang="en-US" dirty="0"/>
              <a:t>时的值函数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61A75-88D5-4EB7-94FB-BAC49AB3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2C0D3A-94E4-465C-AA73-AB13A7CD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22" y="3394683"/>
            <a:ext cx="5903154" cy="13304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937F14-425C-4BA4-B056-1B2A35E99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41" y="5248305"/>
            <a:ext cx="4716107" cy="8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1ED1C-393E-4FCB-B505-A6F582AC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17.4 </a:t>
            </a:r>
            <a:r>
              <a:rPr lang="zh-CN" altLang="en-US" sz="2000" dirty="0"/>
              <a:t>按揭贷款定价</a:t>
            </a:r>
            <a:br>
              <a:rPr lang="en-US" altLang="zh-CN" dirty="0"/>
            </a:br>
            <a:r>
              <a:rPr lang="zh-CN" altLang="en-US" dirty="0"/>
              <a:t>按揭贷款的二叉树定价：数值算例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65C59-14A3-4815-A586-D3EDC3E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条件设定</a:t>
            </a:r>
            <a:endParaRPr lang="en-US" altLang="zh-CN" dirty="0"/>
          </a:p>
          <a:p>
            <a:pPr lvl="1"/>
            <a:r>
              <a:rPr lang="zh-CN" altLang="zh-CN" dirty="0"/>
              <a:t>风险中性世界中，每一期市场利率（也是无风险利率）有</a:t>
            </a:r>
            <a:r>
              <a:rPr lang="en-US" altLang="zh-CN" dirty="0"/>
              <a:t>1/2</a:t>
            </a:r>
            <a:r>
              <a:rPr lang="zh-CN" altLang="zh-CN" dirty="0"/>
              <a:t>的概率变为原来的</a:t>
            </a:r>
            <a:r>
              <a:rPr lang="en-US" altLang="zh-CN" dirty="0"/>
              <a:t>2</a:t>
            </a:r>
            <a:r>
              <a:rPr lang="zh-CN" altLang="zh-CN" dirty="0"/>
              <a:t>倍，有</a:t>
            </a:r>
            <a:r>
              <a:rPr lang="en-US" altLang="zh-CN" dirty="0"/>
              <a:t>1/2</a:t>
            </a:r>
            <a:r>
              <a:rPr lang="zh-CN" altLang="zh-CN" dirty="0"/>
              <a:t>的概率变为原来的</a:t>
            </a:r>
            <a:r>
              <a:rPr lang="en-US" altLang="zh-CN" dirty="0"/>
              <a:t>1/2</a:t>
            </a:r>
          </a:p>
          <a:p>
            <a:pPr lvl="1"/>
            <a:r>
              <a:rPr lang="en-US" altLang="zh-CN" dirty="0"/>
              <a:t>0</a:t>
            </a:r>
            <a:r>
              <a:rPr lang="zh-CN" altLang="zh-CN" dirty="0"/>
              <a:t>时刻，市场利率为</a:t>
            </a:r>
            <a:r>
              <a:rPr lang="en-US" altLang="zh-CN" dirty="0"/>
              <a:t>4%</a:t>
            </a:r>
          </a:p>
          <a:p>
            <a:pPr lvl="1"/>
            <a:r>
              <a:rPr lang="zh-CN" altLang="zh-CN" dirty="0"/>
              <a:t>按揭贷款总额为</a:t>
            </a:r>
            <a:r>
              <a:rPr lang="en-US" altLang="zh-CN" dirty="0"/>
              <a:t>100</a:t>
            </a:r>
            <a:r>
              <a:rPr lang="zh-CN" altLang="zh-CN" dirty="0"/>
              <a:t>，在</a:t>
            </a:r>
            <a:r>
              <a:rPr lang="en-US" altLang="zh-CN" dirty="0"/>
              <a:t>1</a:t>
            </a:r>
            <a:r>
              <a:rPr lang="zh-CN" altLang="zh-CN" dirty="0"/>
              <a:t>时刻和</a:t>
            </a:r>
            <a:r>
              <a:rPr lang="en-US" altLang="zh-CN" dirty="0"/>
              <a:t>2</a:t>
            </a:r>
            <a:r>
              <a:rPr lang="zh-CN" altLang="zh-CN" dirty="0"/>
              <a:t>时刻分别偿还</a:t>
            </a:r>
            <a:r>
              <a:rPr lang="en-US" altLang="zh-CN" dirty="0"/>
              <a:t>50</a:t>
            </a:r>
          </a:p>
          <a:p>
            <a:pPr lvl="1"/>
            <a:r>
              <a:rPr lang="en-US" altLang="zh-CN" dirty="0"/>
              <a:t>0</a:t>
            </a:r>
            <a:r>
              <a:rPr lang="zh-CN" altLang="zh-CN" dirty="0"/>
              <a:t>时刻是贷款的发放日，借款人不偿还本金和利息</a:t>
            </a:r>
            <a:endParaRPr lang="en-US" altLang="zh-CN" dirty="0"/>
          </a:p>
          <a:p>
            <a:pPr lvl="1"/>
            <a:r>
              <a:rPr lang="zh-CN" altLang="zh-CN" dirty="0"/>
              <a:t>按揭贷款的利率为</a:t>
            </a:r>
            <a:r>
              <a:rPr lang="en-US" altLang="zh-CN" dirty="0"/>
              <a:t>5%</a:t>
            </a:r>
            <a:r>
              <a:rPr lang="zh-CN" altLang="zh-CN" dirty="0"/>
              <a:t>，不随市场利率的变化而变化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61A75-88D5-4EB7-94FB-BAC49AB3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BE9D4A-AAAC-4953-8206-0ABF44D1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01008"/>
            <a:ext cx="4668605" cy="31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9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1ED1C-393E-4FCB-B505-A6F582AC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17.4 </a:t>
            </a:r>
            <a:r>
              <a:rPr lang="zh-CN" altLang="en-US" sz="2000" dirty="0"/>
              <a:t>按揭贷款定价</a:t>
            </a:r>
            <a:br>
              <a:rPr lang="en-US" altLang="zh-CN" dirty="0"/>
            </a:br>
            <a:r>
              <a:rPr lang="zh-CN" altLang="en-US" dirty="0"/>
              <a:t>按揭贷款的二叉树定价：数值算例（续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65C59-14A3-4815-A586-D3EDC3E1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268760"/>
            <a:ext cx="7786687" cy="471487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时刻支付了规定的本息后，贷款的剩余价值为</a:t>
            </a:r>
            <a:r>
              <a:rPr lang="en-US" altLang="zh-CN" dirty="0"/>
              <a:t>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不能提前还款时的贷款价值（</a:t>
            </a:r>
            <a:r>
              <a:rPr lang="en-US" altLang="zh-CN" i="1" dirty="0"/>
              <a:t>V'</a:t>
            </a:r>
            <a:r>
              <a:rPr lang="zh-CN" altLang="zh-CN" dirty="0"/>
              <a:t>来代表不能提前还款时的值函数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61A75-88D5-4EB7-94FB-BAC49AB3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B5FD3-1E00-4817-81D8-BF913657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47" y="1628800"/>
            <a:ext cx="1688907" cy="345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DF44F0-23E9-4571-8C9D-0BEF36FD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20888"/>
            <a:ext cx="7259778" cy="2546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3E0990-A041-499D-804A-EEF996C51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024157"/>
            <a:ext cx="7889968" cy="15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1ED1C-393E-4FCB-B505-A6F582AC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17.4 </a:t>
            </a:r>
            <a:r>
              <a:rPr lang="zh-CN" altLang="en-US" sz="2000" dirty="0"/>
              <a:t>按揭贷款定价</a:t>
            </a:r>
            <a:br>
              <a:rPr lang="en-US" altLang="zh-CN" dirty="0"/>
            </a:br>
            <a:r>
              <a:rPr lang="zh-CN" altLang="en-US" dirty="0"/>
              <a:t>按揭贷款的二叉树定价：数值算例（续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65C59-14A3-4815-A586-D3EDC3E1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268760"/>
            <a:ext cx="7786687" cy="47148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可以提前还款时的贷款价值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提前还款的权利降低了贷款的价值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61A75-88D5-4EB7-94FB-BAC49AB3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D7A31F-77B4-45FD-92AE-7A4BA13B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08" y="2258334"/>
            <a:ext cx="7459148" cy="1458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C9A526-F1F7-4CAB-8607-400E72E2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863355"/>
            <a:ext cx="6531051" cy="6457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9C7C6E-E254-44DD-986D-16423366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86" y="5243457"/>
            <a:ext cx="701229" cy="3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8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1ED1C-393E-4FCB-B505-A6F582AC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17.4 </a:t>
            </a:r>
            <a:r>
              <a:rPr lang="zh-CN" altLang="en-US" sz="2000" dirty="0"/>
              <a:t>按揭贷款定价</a:t>
            </a:r>
            <a:br>
              <a:rPr lang="en-US" altLang="zh-CN" dirty="0"/>
            </a:br>
            <a:r>
              <a:rPr lang="zh-CN" altLang="en-US" dirty="0"/>
              <a:t>两点评论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65C59-14A3-4815-A586-D3EDC3E1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06413"/>
            <a:ext cx="7786687" cy="4714875"/>
          </a:xfrm>
        </p:spPr>
        <p:txBody>
          <a:bodyPr/>
          <a:lstStyle/>
          <a:p>
            <a:r>
              <a:rPr lang="zh-CN" altLang="en-US" dirty="0"/>
              <a:t>按揭贷款定价技术与次贷危机</a:t>
            </a:r>
            <a:endParaRPr lang="en-US" altLang="zh-CN" dirty="0"/>
          </a:p>
          <a:p>
            <a:pPr lvl="1"/>
            <a:r>
              <a:rPr lang="zh-CN" altLang="en-US" dirty="0"/>
              <a:t>按揭贷款的定价技术推动了按揭贷款抵押证券（</a:t>
            </a:r>
            <a:r>
              <a:rPr lang="en-US" altLang="zh-CN" dirty="0"/>
              <a:t>MBS</a:t>
            </a:r>
            <a:r>
              <a:rPr lang="zh-CN" altLang="en-US" dirty="0"/>
              <a:t>）市场的发展，给了银行发放按揭贷款的更强动力</a:t>
            </a:r>
            <a:endParaRPr lang="en-US" altLang="zh-CN" dirty="0"/>
          </a:p>
          <a:p>
            <a:pPr lvl="1"/>
            <a:r>
              <a:rPr lang="zh-CN" altLang="en-US" dirty="0"/>
              <a:t>刺激按揭贷款质量的恶化最终引发了次贷危机</a:t>
            </a:r>
            <a:endParaRPr lang="en-US" altLang="zh-CN" dirty="0"/>
          </a:p>
          <a:p>
            <a:pPr lvl="1"/>
            <a:r>
              <a:rPr lang="zh-CN" altLang="en-US" dirty="0"/>
              <a:t>不可因为次贷危机的爆发就否定金融理论的发展，但也需要对金融技术中蕴含的风险保持警惕</a:t>
            </a:r>
            <a:endParaRPr lang="en-US" altLang="zh-CN" dirty="0"/>
          </a:p>
          <a:p>
            <a:r>
              <a:rPr lang="zh-CN" altLang="en-US" dirty="0"/>
              <a:t>不同的借款人对利率变化的敏感性不同</a:t>
            </a:r>
            <a:endParaRPr lang="en-US" altLang="zh-CN" dirty="0"/>
          </a:p>
          <a:p>
            <a:pPr lvl="1"/>
            <a:r>
              <a:rPr lang="zh-CN" altLang="en-US" dirty="0"/>
              <a:t>某时刻</a:t>
            </a:r>
            <a:r>
              <a:rPr lang="zh-CN" altLang="zh-CN" dirty="0"/>
              <a:t>市场利率大幅下降，</a:t>
            </a:r>
            <a:r>
              <a:rPr lang="zh-CN" altLang="en-US" dirty="0"/>
              <a:t>令</a:t>
            </a:r>
            <a:r>
              <a:rPr lang="zh-CN" altLang="zh-CN" dirty="0"/>
              <a:t>银行按揭贷款的借款人有一半选择提前还款</a:t>
            </a:r>
            <a:endParaRPr lang="en-US" altLang="zh-CN" dirty="0"/>
          </a:p>
          <a:p>
            <a:pPr lvl="1"/>
            <a:r>
              <a:rPr lang="zh-CN" altLang="zh-CN" dirty="0"/>
              <a:t>后来市场利率又回到了原先的水平，但银行的按揭贷款</a:t>
            </a:r>
            <a:r>
              <a:rPr lang="zh-CN" altLang="en-US" dirty="0"/>
              <a:t>本金</a:t>
            </a:r>
            <a:r>
              <a:rPr lang="zh-CN" altLang="zh-CN" dirty="0"/>
              <a:t>规模还是收缩到了以前的一半</a:t>
            </a:r>
            <a:endParaRPr lang="en-US" altLang="zh-CN" dirty="0"/>
          </a:p>
          <a:p>
            <a:pPr lvl="1"/>
            <a:r>
              <a:rPr lang="zh-CN" altLang="zh-CN" dirty="0"/>
              <a:t>当市场利率下降引发借款人提前还款时，那些对利率敏感的人会更多地还款</a:t>
            </a:r>
            <a:endParaRPr lang="en-US" altLang="zh-CN" dirty="0"/>
          </a:p>
          <a:p>
            <a:pPr lvl="1"/>
            <a:r>
              <a:rPr lang="zh-CN" altLang="zh-CN" dirty="0"/>
              <a:t>剩下的没有提前还款的借款人中，对利率不敏感的人的占比会比之前更</a:t>
            </a:r>
            <a:r>
              <a:rPr lang="zh-CN" altLang="en-US" dirty="0"/>
              <a:t>高</a:t>
            </a:r>
            <a:endParaRPr lang="en-US" altLang="zh-CN" dirty="0"/>
          </a:p>
          <a:p>
            <a:pPr lvl="1"/>
            <a:r>
              <a:rPr lang="zh-CN" altLang="zh-CN" dirty="0"/>
              <a:t>由于</a:t>
            </a:r>
            <a:r>
              <a:rPr lang="zh-CN" altLang="en-US" dirty="0"/>
              <a:t>剩余借款人</a:t>
            </a:r>
            <a:r>
              <a:rPr lang="zh-CN" altLang="zh-CN" dirty="0"/>
              <a:t>动用提前还款期权的可能性更低一些，</a:t>
            </a:r>
            <a:r>
              <a:rPr lang="zh-CN" altLang="en-US" dirty="0"/>
              <a:t>所以</a:t>
            </a:r>
            <a:r>
              <a:rPr lang="zh-CN" altLang="zh-CN" dirty="0"/>
              <a:t>对银行而言，贷款的价值会</a:t>
            </a:r>
            <a:r>
              <a:rPr lang="zh-CN" altLang="en-US" dirty="0"/>
              <a:t>高于之前价值的一半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61A75-88D5-4EB7-94FB-BAC49AB3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1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F16E-9262-4DB7-BE23-9CB184F6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美式期权的行权时间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AC1AA-E360-467C-BA65-D157DA25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如果标的资产是不分红的股票（没有股利），美式买入期权永远都不会被提前行权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买入期权的价值来自三部分</a:t>
            </a:r>
            <a:endParaRPr lang="en-US" altLang="zh-CN" dirty="0"/>
          </a:p>
          <a:p>
            <a:pPr lvl="2"/>
            <a:r>
              <a:rPr lang="zh-CN" altLang="zh-CN" dirty="0"/>
              <a:t>期权的内在价值（</a:t>
            </a:r>
            <a:r>
              <a:rPr lang="en-US" altLang="zh-CN" i="1" dirty="0"/>
              <a:t>S</a:t>
            </a:r>
            <a:r>
              <a:rPr lang="en-US" altLang="zh-CN" baseline="-25000" dirty="0"/>
              <a:t>0</a:t>
            </a:r>
            <a:r>
              <a:rPr lang="en-US" altLang="zh-CN" i="1" dirty="0"/>
              <a:t>-K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zh-CN" altLang="zh-CN" dirty="0"/>
              <a:t>对应卖出期权的价格（</a:t>
            </a:r>
            <a:r>
              <a:rPr lang="en-US" altLang="zh-CN" i="1" dirty="0"/>
              <a:t>P&gt;</a:t>
            </a:r>
            <a:r>
              <a:rPr lang="en-US" altLang="zh-CN" dirty="0"/>
              <a:t>0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zh-CN" altLang="zh-CN" dirty="0"/>
              <a:t>行权价的时间价值（</a:t>
            </a:r>
            <a:r>
              <a:rPr lang="en-US" altLang="zh-CN" i="1" dirty="0"/>
              <a:t>K(</a:t>
            </a:r>
            <a:r>
              <a:rPr lang="en-US" altLang="zh-CN" dirty="0"/>
              <a:t>1</a:t>
            </a:r>
            <a:r>
              <a:rPr lang="en-US" altLang="zh-CN" i="1" dirty="0"/>
              <a:t>-e</a:t>
            </a:r>
            <a:r>
              <a:rPr lang="en-US" altLang="zh-CN" i="1" baseline="30000" dirty="0"/>
              <a:t>-rT</a:t>
            </a:r>
            <a:r>
              <a:rPr lang="en-US" altLang="zh-CN" i="1" dirty="0"/>
              <a:t>)&gt;</a:t>
            </a:r>
            <a:r>
              <a:rPr lang="en-US" altLang="zh-CN" dirty="0"/>
              <a:t>0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期权价格严格高于行权带来的支付，期权因而不应被提前行权</a:t>
            </a:r>
            <a:endParaRPr lang="en-US" altLang="zh-CN" dirty="0"/>
          </a:p>
          <a:p>
            <a:r>
              <a:rPr lang="zh-CN" altLang="en-US" dirty="0"/>
              <a:t>标的股票会分红时，美式买入期权可能被提前行权</a:t>
            </a:r>
            <a:endParaRPr lang="en-US" altLang="zh-CN" dirty="0"/>
          </a:p>
          <a:p>
            <a:r>
              <a:rPr lang="zh-CN" altLang="en-US" dirty="0"/>
              <a:t>美式卖出期权有可能被提前行权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D7DFA-BE6B-42B9-A9B9-302F3E6B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80AE52-C289-4AD8-A7DC-72BD5DDC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59" y="1988840"/>
            <a:ext cx="2759082" cy="7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7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629E0-BAA0-4AC7-8C8A-43ADEF5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17.2 </a:t>
            </a:r>
            <a:r>
              <a:rPr lang="zh-CN" altLang="en-US" sz="2000" dirty="0"/>
              <a:t>最优停时的计算思路</a:t>
            </a:r>
            <a:br>
              <a:rPr lang="en-US" altLang="zh-CN" dirty="0"/>
            </a:br>
            <a:r>
              <a:rPr lang="zh-CN" altLang="en-US" dirty="0"/>
              <a:t>赌局的设定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7D2C7-7912-4C9C-92EA-059A28D4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一个赌局</a:t>
            </a:r>
            <a:endParaRPr lang="en-US" altLang="zh-CN" dirty="0"/>
          </a:p>
          <a:p>
            <a:pPr lvl="1"/>
            <a:r>
              <a:rPr lang="zh-CN" altLang="zh-CN" dirty="0"/>
              <a:t>一个盒子里放着</a:t>
            </a:r>
            <a:r>
              <a:rPr lang="en-US" altLang="zh-CN" dirty="0"/>
              <a:t>20</a:t>
            </a:r>
            <a:r>
              <a:rPr lang="zh-CN" altLang="zh-CN" dirty="0"/>
              <a:t>个红球和</a:t>
            </a:r>
            <a:r>
              <a:rPr lang="en-US" altLang="zh-CN" dirty="0"/>
              <a:t>20</a:t>
            </a:r>
            <a:r>
              <a:rPr lang="zh-CN" altLang="zh-CN" dirty="0"/>
              <a:t>个绿球</a:t>
            </a:r>
            <a:endParaRPr lang="en-US" altLang="zh-CN" dirty="0"/>
          </a:p>
          <a:p>
            <a:pPr lvl="1"/>
            <a:r>
              <a:rPr lang="zh-CN" altLang="zh-CN" dirty="0"/>
              <a:t>参与</a:t>
            </a:r>
            <a:r>
              <a:rPr lang="zh-CN" altLang="en-US" dirty="0"/>
              <a:t>者</a:t>
            </a:r>
            <a:r>
              <a:rPr lang="zh-CN" altLang="zh-CN" dirty="0"/>
              <a:t>每次从这个盒子里摸出</a:t>
            </a:r>
            <a:r>
              <a:rPr lang="en-US" altLang="zh-CN" dirty="0"/>
              <a:t>1</a:t>
            </a:r>
            <a:r>
              <a:rPr lang="zh-CN" altLang="zh-CN" dirty="0"/>
              <a:t>个球来</a:t>
            </a:r>
            <a:endParaRPr lang="en-US" altLang="zh-CN" dirty="0"/>
          </a:p>
          <a:p>
            <a:pPr lvl="2"/>
            <a:r>
              <a:rPr lang="zh-CN" altLang="zh-CN" dirty="0"/>
              <a:t>摸出红球赢</a:t>
            </a:r>
            <a:r>
              <a:rPr lang="en-US" altLang="zh-CN" dirty="0"/>
              <a:t>1</a:t>
            </a:r>
            <a:r>
              <a:rPr lang="zh-CN" altLang="zh-CN" dirty="0"/>
              <a:t>块钱</a:t>
            </a:r>
            <a:endParaRPr lang="en-US" altLang="zh-CN" dirty="0"/>
          </a:p>
          <a:p>
            <a:pPr lvl="2"/>
            <a:r>
              <a:rPr lang="zh-CN" altLang="zh-CN" dirty="0"/>
              <a:t>摸出绿球输</a:t>
            </a:r>
            <a:r>
              <a:rPr lang="en-US" altLang="zh-CN" dirty="0"/>
              <a:t>1</a:t>
            </a:r>
            <a:r>
              <a:rPr lang="zh-CN" altLang="zh-CN" dirty="0"/>
              <a:t>块钱</a:t>
            </a:r>
            <a:endParaRPr lang="en-US" altLang="zh-CN" dirty="0"/>
          </a:p>
          <a:p>
            <a:pPr lvl="1"/>
            <a:r>
              <a:rPr lang="zh-CN" altLang="zh-CN" dirty="0"/>
              <a:t>参与者可以随时选择停止赌局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zh-CN" altLang="zh-CN" dirty="0"/>
              <a:t>一直不停止，则赌局在所有</a:t>
            </a:r>
            <a:r>
              <a:rPr lang="en-US" altLang="zh-CN" dirty="0"/>
              <a:t>40</a:t>
            </a:r>
            <a:r>
              <a:rPr lang="zh-CN" altLang="zh-CN" dirty="0"/>
              <a:t>个球被摸出后</a:t>
            </a:r>
            <a:r>
              <a:rPr lang="zh-CN" altLang="en-US" dirty="0"/>
              <a:t>结束</a:t>
            </a:r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zh-CN" dirty="0"/>
              <a:t>参与者从赌局中能获得的期望支付是多少？</a:t>
            </a:r>
            <a:endParaRPr lang="en-US" altLang="zh-CN" dirty="0"/>
          </a:p>
          <a:p>
            <a:pPr lvl="1"/>
            <a:r>
              <a:rPr lang="zh-CN" altLang="zh-CN" dirty="0"/>
              <a:t>参与者是否应该参与这个赌局？</a:t>
            </a:r>
            <a:endParaRPr lang="en-US" altLang="zh-CN" dirty="0"/>
          </a:p>
          <a:p>
            <a:pPr lvl="1"/>
            <a:r>
              <a:rPr lang="zh-CN" altLang="zh-CN" dirty="0"/>
              <a:t>如果参与</a:t>
            </a:r>
            <a:r>
              <a:rPr lang="zh-CN" altLang="en-US" dirty="0"/>
              <a:t>赌局</a:t>
            </a:r>
            <a:r>
              <a:rPr lang="zh-CN" altLang="zh-CN" dirty="0"/>
              <a:t>，应该在什么时候</a:t>
            </a:r>
            <a:r>
              <a:rPr lang="zh-CN" altLang="en-US" dirty="0"/>
              <a:t>（什么状态）</a:t>
            </a:r>
            <a:r>
              <a:rPr lang="zh-CN" altLang="zh-CN" dirty="0"/>
              <a:t>选择停止？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1828A-E698-4A11-9FDE-45AEE42B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629E0-BAA0-4AC7-8C8A-43ADEF5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17.2 </a:t>
            </a:r>
            <a:r>
              <a:rPr lang="zh-CN" altLang="en-US" sz="2000" dirty="0"/>
              <a:t>最优停时的计算思路</a:t>
            </a:r>
            <a:br>
              <a:rPr lang="en-US" altLang="zh-CN" dirty="0"/>
            </a:br>
            <a:r>
              <a:rPr lang="zh-CN" altLang="en-US" dirty="0"/>
              <a:t>逆向递推求解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7D2C7-7912-4C9C-92EA-059A28D4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定义值函数</a:t>
            </a:r>
            <a:r>
              <a:rPr lang="en-US" altLang="zh-CN" i="1" dirty="0"/>
              <a:t>V(R,G)</a:t>
            </a:r>
            <a:r>
              <a:rPr lang="zh-CN" altLang="zh-CN" dirty="0"/>
              <a:t>为盒中有</a:t>
            </a:r>
            <a:r>
              <a:rPr lang="en-US" altLang="zh-CN" i="1" dirty="0"/>
              <a:t>R</a:t>
            </a:r>
            <a:r>
              <a:rPr lang="zh-CN" altLang="zh-CN" dirty="0"/>
              <a:t>个红球、</a:t>
            </a:r>
            <a:r>
              <a:rPr lang="en-US" altLang="zh-CN" i="1" dirty="0"/>
              <a:t>G</a:t>
            </a:r>
            <a:r>
              <a:rPr lang="zh-CN" altLang="zh-CN" dirty="0"/>
              <a:t>个绿球的赌局带来的期望支付</a:t>
            </a:r>
            <a:endParaRPr lang="en-US" altLang="zh-CN" dirty="0"/>
          </a:p>
          <a:p>
            <a:pPr lvl="1"/>
            <a:r>
              <a:rPr lang="zh-CN" altLang="en-US" dirty="0"/>
              <a:t>赌局带来的期望支付为</a:t>
            </a:r>
            <a:r>
              <a:rPr lang="en-US" altLang="zh-CN" i="1" dirty="0"/>
              <a:t>V</a:t>
            </a:r>
            <a:r>
              <a:rPr lang="en-US" altLang="zh-CN" dirty="0"/>
              <a:t>(20</a:t>
            </a:r>
            <a:r>
              <a:rPr lang="en-US" altLang="zh-CN" i="1" dirty="0"/>
              <a:t>,</a:t>
            </a:r>
            <a:r>
              <a:rPr lang="en-US" altLang="zh-CN" dirty="0"/>
              <a:t>20)</a:t>
            </a:r>
          </a:p>
          <a:p>
            <a:r>
              <a:rPr lang="zh-CN" altLang="en-US" dirty="0"/>
              <a:t>逆向递推的起点</a:t>
            </a:r>
            <a:endParaRPr lang="en-US" altLang="zh-CN" dirty="0"/>
          </a:p>
          <a:p>
            <a:pPr lvl="1"/>
            <a:r>
              <a:rPr lang="zh-CN" altLang="en-US" dirty="0"/>
              <a:t>盒中没有球，支付为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i="1" dirty="0"/>
              <a:t>V</a:t>
            </a:r>
            <a:r>
              <a:rPr lang="en-US" altLang="zh-CN" dirty="0"/>
              <a:t>(0,0)=0</a:t>
            </a:r>
          </a:p>
          <a:p>
            <a:pPr lvl="1"/>
            <a:r>
              <a:rPr lang="zh-CN" altLang="en-US" dirty="0"/>
              <a:t>只剩一个红球</a:t>
            </a:r>
            <a:r>
              <a:rPr lang="zh-CN" altLang="zh-CN" dirty="0"/>
              <a:t>，参与者肯定摸球，确定性地赢</a:t>
            </a:r>
            <a:r>
              <a:rPr lang="en-US" altLang="zh-CN" dirty="0"/>
              <a:t>1</a:t>
            </a:r>
            <a:r>
              <a:rPr lang="zh-CN" altLang="zh-CN" dirty="0"/>
              <a:t>块钱</a:t>
            </a:r>
            <a:r>
              <a:rPr lang="zh-CN" altLang="en-US" dirty="0"/>
              <a:t>：</a:t>
            </a:r>
            <a:r>
              <a:rPr lang="en-US" altLang="zh-CN" i="1" dirty="0"/>
              <a:t>V</a:t>
            </a:r>
            <a:r>
              <a:rPr lang="en-US" altLang="zh-CN" dirty="0"/>
              <a:t>(1,0)=1</a:t>
            </a:r>
          </a:p>
          <a:p>
            <a:pPr lvl="1"/>
            <a:r>
              <a:rPr lang="zh-CN" altLang="zh-CN" dirty="0"/>
              <a:t>只</a:t>
            </a:r>
            <a:r>
              <a:rPr lang="zh-CN" altLang="en-US" dirty="0"/>
              <a:t>剩</a:t>
            </a:r>
            <a:r>
              <a:rPr lang="zh-CN" altLang="zh-CN" dirty="0"/>
              <a:t>一个绿球，参与者肯定</a:t>
            </a:r>
            <a:r>
              <a:rPr lang="zh-CN" altLang="en-US" dirty="0"/>
              <a:t>不摸</a:t>
            </a:r>
            <a:r>
              <a:rPr lang="zh-CN" altLang="zh-CN" dirty="0"/>
              <a:t>，获得</a:t>
            </a:r>
            <a:r>
              <a:rPr lang="en-US" altLang="zh-CN" dirty="0"/>
              <a:t>0</a:t>
            </a:r>
            <a:r>
              <a:rPr lang="zh-CN" altLang="zh-CN" dirty="0"/>
              <a:t>的支付</a:t>
            </a:r>
            <a:r>
              <a:rPr lang="zh-CN" altLang="en-US" dirty="0"/>
              <a:t>：</a:t>
            </a:r>
            <a:r>
              <a:rPr lang="en-US" altLang="zh-CN" i="1" dirty="0"/>
              <a:t>V</a:t>
            </a:r>
            <a:r>
              <a:rPr lang="en-US" altLang="zh-CN" dirty="0"/>
              <a:t>(0,1)=0</a:t>
            </a:r>
          </a:p>
          <a:p>
            <a:r>
              <a:rPr lang="zh-CN" altLang="en-US" dirty="0"/>
              <a:t>逆向递推：如果盒中只剩一种颜色的球</a:t>
            </a:r>
            <a:endParaRPr lang="en-US" altLang="zh-CN" dirty="0"/>
          </a:p>
          <a:p>
            <a:pPr lvl="1"/>
            <a:r>
              <a:rPr lang="zh-CN" altLang="en-US" dirty="0"/>
              <a:t>只剩红球，参与者肯定摸球：</a:t>
            </a:r>
            <a:r>
              <a:rPr lang="en-US" altLang="zh-CN" i="1" dirty="0"/>
              <a:t>V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,0)=1+</a:t>
            </a:r>
            <a:r>
              <a:rPr lang="en-US" altLang="zh-CN" i="1" dirty="0"/>
              <a:t>V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-1,0)</a:t>
            </a:r>
          </a:p>
          <a:p>
            <a:pPr lvl="1"/>
            <a:r>
              <a:rPr lang="zh-CN" altLang="en-US" dirty="0"/>
              <a:t>只剩绿球：参与者肯定不摸：</a:t>
            </a:r>
            <a:r>
              <a:rPr lang="en-US" altLang="zh-CN" i="1" dirty="0"/>
              <a:t> V</a:t>
            </a:r>
            <a:r>
              <a:rPr lang="en-US" altLang="zh-CN" dirty="0"/>
              <a:t>(0,</a:t>
            </a:r>
            <a:r>
              <a:rPr lang="en-US" altLang="zh-CN" i="1" dirty="0"/>
              <a:t>G</a:t>
            </a:r>
            <a:r>
              <a:rPr lang="en-US" altLang="zh-CN" dirty="0"/>
              <a:t>)=0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1828A-E698-4A11-9FDE-45AEE42B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0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D00A-E24B-4ED8-B664-2D780E6E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17.2 </a:t>
            </a:r>
            <a:r>
              <a:rPr lang="zh-CN" altLang="en-US" sz="2000" dirty="0"/>
              <a:t>最优停时的计算思路</a:t>
            </a:r>
            <a:br>
              <a:rPr lang="en-US" altLang="zh-CN" dirty="0"/>
            </a:br>
            <a:r>
              <a:rPr lang="zh-CN" altLang="en-US" dirty="0"/>
              <a:t>逆向递推求解（续）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96E52-C122-4B91-96D2-DF4A3D9B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逆向递推：</a:t>
            </a:r>
            <a:r>
              <a:rPr lang="zh-CN" altLang="zh-CN" dirty="0"/>
              <a:t>盒中既有红球，又有绿球（</a:t>
            </a:r>
            <a:r>
              <a:rPr lang="en-US" altLang="zh-CN" i="1" dirty="0"/>
              <a:t>R&gt;</a:t>
            </a:r>
            <a:r>
              <a:rPr lang="en-US" altLang="zh-CN" dirty="0"/>
              <a:t>0</a:t>
            </a:r>
            <a:r>
              <a:rPr lang="zh-CN" altLang="zh-CN" dirty="0"/>
              <a:t>且</a:t>
            </a:r>
            <a:r>
              <a:rPr lang="en-US" altLang="zh-CN" i="1" dirty="0"/>
              <a:t>G&gt;</a:t>
            </a:r>
            <a:r>
              <a:rPr lang="en-US" altLang="zh-CN" dirty="0"/>
              <a:t>0)</a:t>
            </a:r>
            <a:r>
              <a:rPr lang="zh-CN" altLang="en-US" dirty="0"/>
              <a:t>时，参与者如果摸球</a:t>
            </a:r>
            <a:endParaRPr lang="en-US" altLang="zh-CN" dirty="0"/>
          </a:p>
          <a:p>
            <a:pPr lvl="1"/>
            <a:r>
              <a:rPr lang="zh-CN" altLang="zh-CN" dirty="0"/>
              <a:t>以</a:t>
            </a:r>
            <a:r>
              <a:rPr lang="en-US" altLang="zh-CN" i="1" dirty="0"/>
              <a:t>R/(R+G)</a:t>
            </a:r>
            <a:r>
              <a:rPr lang="zh-CN" altLang="zh-CN" dirty="0"/>
              <a:t>的概率摸到红球</a:t>
            </a:r>
            <a:r>
              <a:rPr lang="zh-CN" altLang="en-US" dirty="0"/>
              <a:t>，因而获得摸出</a:t>
            </a:r>
            <a:r>
              <a:rPr lang="zh-CN" altLang="zh-CN" dirty="0"/>
              <a:t>这个红球带来的</a:t>
            </a:r>
            <a:r>
              <a:rPr lang="en-US" altLang="zh-CN" dirty="0"/>
              <a:t>1</a:t>
            </a:r>
            <a:r>
              <a:rPr lang="zh-CN" altLang="zh-CN" dirty="0"/>
              <a:t>块钱，并在未来的赌局中获得</a:t>
            </a:r>
            <a:r>
              <a:rPr lang="en-US" altLang="zh-CN" i="1" dirty="0"/>
              <a:t>V(R-</a:t>
            </a:r>
            <a:r>
              <a:rPr lang="en-US" altLang="zh-CN" dirty="0"/>
              <a:t>1</a:t>
            </a:r>
            <a:r>
              <a:rPr lang="en-US" altLang="zh-CN" i="1" dirty="0"/>
              <a:t>,G)</a:t>
            </a:r>
            <a:r>
              <a:rPr lang="zh-CN" altLang="zh-CN" dirty="0"/>
              <a:t>的期望支付</a:t>
            </a:r>
            <a:endParaRPr lang="en-US" altLang="zh-CN" dirty="0"/>
          </a:p>
          <a:p>
            <a:pPr lvl="1"/>
            <a:r>
              <a:rPr lang="zh-CN" altLang="zh-CN" dirty="0"/>
              <a:t>以</a:t>
            </a:r>
            <a:r>
              <a:rPr lang="en-US" altLang="zh-CN" i="1" dirty="0"/>
              <a:t>G/(R+G)</a:t>
            </a:r>
            <a:r>
              <a:rPr lang="zh-CN" altLang="zh-CN" dirty="0"/>
              <a:t>的概率摸到绿球，因</a:t>
            </a:r>
            <a:r>
              <a:rPr lang="zh-CN" altLang="en-US" dirty="0"/>
              <a:t>而损失</a:t>
            </a:r>
            <a:r>
              <a:rPr lang="zh-CN" altLang="zh-CN" dirty="0"/>
              <a:t>摸出的这个绿球</a:t>
            </a:r>
            <a:r>
              <a:rPr lang="zh-CN" altLang="en-US" dirty="0"/>
              <a:t>带来的</a:t>
            </a:r>
            <a:r>
              <a:rPr lang="zh-CN" altLang="zh-CN" dirty="0"/>
              <a:t>损失</a:t>
            </a:r>
            <a:r>
              <a:rPr lang="en-US" altLang="zh-CN" dirty="0"/>
              <a:t>1</a:t>
            </a:r>
            <a:r>
              <a:rPr lang="zh-CN" altLang="zh-CN" dirty="0"/>
              <a:t>块钱，并在未来的赌局中获得</a:t>
            </a:r>
            <a:r>
              <a:rPr lang="en-US" altLang="zh-CN" i="1" dirty="0"/>
              <a:t>V(R,G-</a:t>
            </a:r>
            <a:r>
              <a:rPr lang="en-US" altLang="zh-CN" dirty="0"/>
              <a:t>1</a:t>
            </a:r>
            <a:r>
              <a:rPr lang="en-US" altLang="zh-CN" i="1" dirty="0"/>
              <a:t>)</a:t>
            </a:r>
            <a:r>
              <a:rPr lang="zh-CN" altLang="zh-CN" dirty="0"/>
              <a:t>的期望支付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参与者有随时退出的权力</a:t>
            </a:r>
            <a:r>
              <a:rPr lang="en-US" altLang="zh-CN" dirty="0"/>
              <a:t>——</a:t>
            </a:r>
            <a:r>
              <a:rPr lang="zh-CN" altLang="zh-CN" dirty="0"/>
              <a:t>如果摸球带来的期望支付小于</a:t>
            </a:r>
            <a:r>
              <a:rPr lang="en-US" altLang="zh-CN" dirty="0"/>
              <a:t>0</a:t>
            </a:r>
            <a:r>
              <a:rPr lang="zh-CN" altLang="zh-CN" dirty="0"/>
              <a:t>，就不会再摸球了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上式是</a:t>
            </a:r>
            <a:r>
              <a:rPr lang="zh-CN" altLang="zh-CN" b="1" dirty="0"/>
              <a:t>动态规划</a:t>
            </a:r>
            <a:r>
              <a:rPr lang="zh-CN" altLang="zh-CN" dirty="0"/>
              <a:t>（</a:t>
            </a:r>
            <a:r>
              <a:rPr lang="en-US" altLang="zh-CN" dirty="0"/>
              <a:t>dynamic programming</a:t>
            </a:r>
            <a:r>
              <a:rPr lang="zh-CN" altLang="zh-CN" dirty="0"/>
              <a:t>）中的</a:t>
            </a:r>
            <a:r>
              <a:rPr lang="zh-CN" altLang="zh-CN" b="1" dirty="0"/>
              <a:t>贝尔曼方程</a:t>
            </a:r>
            <a:r>
              <a:rPr lang="zh-CN" altLang="zh-CN" dirty="0"/>
              <a:t>（</a:t>
            </a:r>
            <a:r>
              <a:rPr lang="en-US" altLang="zh-CN" dirty="0"/>
              <a:t>Bellman equation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联系</a:t>
            </a:r>
            <a:r>
              <a:rPr lang="zh-CN" altLang="zh-CN" dirty="0"/>
              <a:t>相邻期值函数</a:t>
            </a:r>
            <a:r>
              <a:rPr lang="zh-CN" altLang="en-US" dirty="0"/>
              <a:t>的递推公式</a:t>
            </a:r>
            <a:r>
              <a:rPr lang="zh-CN" altLang="zh-CN" dirty="0"/>
              <a:t>，把一个大问题拆分成了许多嵌套的小问题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37193-F9F0-47A0-BD7A-01B641CF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ADBADC-3703-48E6-958C-7A366664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026" y="2780928"/>
            <a:ext cx="4431948" cy="6022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ADFE08-C5DE-4925-AC33-A5D7AFF1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97" y="4149080"/>
            <a:ext cx="6217103" cy="6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5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D00A-E24B-4ED8-B664-2D780E6E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17.2 </a:t>
            </a:r>
            <a:r>
              <a:rPr lang="zh-CN" altLang="en-US" sz="2000" dirty="0"/>
              <a:t>最优停时的计算思路</a:t>
            </a:r>
            <a:br>
              <a:rPr lang="en-US" altLang="zh-CN" dirty="0"/>
            </a:br>
            <a:r>
              <a:rPr lang="zh-CN" altLang="en-US" dirty="0"/>
              <a:t>数值算例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96E52-C122-4B91-96D2-DF4A3D9B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i="1" dirty="0"/>
              <a:t>V</a:t>
            </a:r>
            <a:r>
              <a:rPr lang="en-US" altLang="zh-CN" dirty="0"/>
              <a:t>(2</a:t>
            </a:r>
            <a:r>
              <a:rPr lang="en-US" altLang="zh-CN" i="1" dirty="0"/>
              <a:t>,</a:t>
            </a:r>
            <a:r>
              <a:rPr lang="en-US" altLang="zh-CN" dirty="0"/>
              <a:t>2)</a:t>
            </a:r>
            <a:r>
              <a:rPr lang="zh-CN" altLang="en-US" dirty="0"/>
              <a:t>：盒中还剩</a:t>
            </a:r>
            <a:r>
              <a:rPr lang="en-US" altLang="zh-CN" dirty="0"/>
              <a:t>2</a:t>
            </a:r>
            <a:r>
              <a:rPr lang="zh-CN" altLang="en-US" dirty="0"/>
              <a:t>红球和</a:t>
            </a:r>
            <a:r>
              <a:rPr lang="en-US" altLang="zh-CN" dirty="0"/>
              <a:t>2</a:t>
            </a:r>
            <a:r>
              <a:rPr lang="zh-CN" altLang="en-US" dirty="0"/>
              <a:t>绿球时的期望支付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V</a:t>
            </a:r>
            <a:r>
              <a:rPr lang="en-US" altLang="zh-CN" dirty="0"/>
              <a:t>(20,20)=2.296——</a:t>
            </a:r>
            <a:r>
              <a:rPr lang="zh-CN" altLang="en-US" dirty="0"/>
              <a:t>赌局中退出期权的价值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37193-F9F0-47A0-BD7A-01B641CF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18BA4B-ADB3-4B0B-B55A-B93F16AE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3" y="1762452"/>
            <a:ext cx="8004547" cy="267466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79BB084-6051-4E86-93F2-06CF3A21C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19153"/>
              </p:ext>
            </p:extLst>
          </p:nvPr>
        </p:nvGraphicFramePr>
        <p:xfrm>
          <a:off x="2195736" y="4545682"/>
          <a:ext cx="5040560" cy="1187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360">
                  <a:extLst>
                    <a:ext uri="{9D8B030D-6E8A-4147-A177-3AD203B41FA5}">
                      <a16:colId xmlns:a16="http://schemas.microsoft.com/office/drawing/2014/main" val="2899845876"/>
                    </a:ext>
                  </a:extLst>
                </a:gridCol>
                <a:gridCol w="1250806">
                  <a:extLst>
                    <a:ext uri="{9D8B030D-6E8A-4147-A177-3AD203B41FA5}">
                      <a16:colId xmlns:a16="http://schemas.microsoft.com/office/drawing/2014/main" val="4123476471"/>
                    </a:ext>
                  </a:extLst>
                </a:gridCol>
                <a:gridCol w="1251695">
                  <a:extLst>
                    <a:ext uri="{9D8B030D-6E8A-4147-A177-3AD203B41FA5}">
                      <a16:colId xmlns:a16="http://schemas.microsoft.com/office/drawing/2014/main" val="2375609989"/>
                    </a:ext>
                  </a:extLst>
                </a:gridCol>
                <a:gridCol w="1291699">
                  <a:extLst>
                    <a:ext uri="{9D8B030D-6E8A-4147-A177-3AD203B41FA5}">
                      <a16:colId xmlns:a16="http://schemas.microsoft.com/office/drawing/2014/main" val="3675949410"/>
                    </a:ext>
                  </a:extLst>
                </a:gridCol>
              </a:tblGrid>
              <a:tr h="296894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G=0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G=1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G=2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213651"/>
                  </a:ext>
                </a:extLst>
              </a:tr>
              <a:tr h="296894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R=0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3662624"/>
                  </a:ext>
                </a:extLst>
              </a:tr>
              <a:tr h="296894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R=1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040253"/>
                  </a:ext>
                </a:extLst>
              </a:tr>
              <a:tr h="296894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R=2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57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92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40866-42B5-43EB-AC44-FEAA1EA3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17.3 </a:t>
            </a:r>
            <a:r>
              <a:rPr lang="zh-CN" altLang="zh-CN" sz="2000" dirty="0"/>
              <a:t>美式期权的定价</a:t>
            </a:r>
            <a:br>
              <a:rPr lang="en-US" altLang="zh-CN" dirty="0"/>
            </a:br>
            <a:r>
              <a:rPr lang="zh-CN" altLang="en-US" dirty="0"/>
              <a:t>参照物：欧式卖出期权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AD3AF-64E2-402D-BB2A-1971988A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en-US" dirty="0"/>
              <a:t>模型设定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期二叉树模型（有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三个时刻）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zh-CN" dirty="0"/>
              <a:t>时刻的股价为</a:t>
            </a:r>
            <a:r>
              <a:rPr lang="en-US" altLang="zh-CN" dirty="0"/>
              <a:t>100</a:t>
            </a:r>
            <a:r>
              <a:rPr lang="zh-CN" altLang="zh-CN" dirty="0"/>
              <a:t>元</a:t>
            </a:r>
            <a:endParaRPr lang="en-US" altLang="zh-CN" dirty="0"/>
          </a:p>
          <a:p>
            <a:pPr lvl="1"/>
            <a:r>
              <a:rPr lang="zh-CN" altLang="zh-CN" dirty="0"/>
              <a:t>两个时期内，股价都有翻倍和减半两种可能</a:t>
            </a:r>
            <a:endParaRPr lang="en-US" altLang="zh-CN" dirty="0"/>
          </a:p>
          <a:p>
            <a:pPr lvl="1"/>
            <a:r>
              <a:rPr lang="zh-CN" altLang="zh-CN" dirty="0"/>
              <a:t>每时期的无风险资产总回报都为</a:t>
            </a:r>
            <a:r>
              <a:rPr lang="en-US" altLang="zh-CN" i="1" dirty="0" err="1"/>
              <a:t>e</a:t>
            </a:r>
            <a:r>
              <a:rPr lang="en-US" altLang="zh-CN" i="1" baseline="30000" dirty="0" err="1"/>
              <a:t>r</a:t>
            </a:r>
            <a:r>
              <a:rPr lang="en-US" altLang="zh-CN" i="1" dirty="0"/>
              <a:t>=</a:t>
            </a:r>
            <a:r>
              <a:rPr lang="en-US" altLang="zh-CN" dirty="0"/>
              <a:t>1.25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时刻到期、行权价为</a:t>
            </a:r>
            <a:r>
              <a:rPr lang="en-US" altLang="zh-CN" dirty="0"/>
              <a:t>100</a:t>
            </a:r>
            <a:r>
              <a:rPr lang="zh-CN" altLang="en-US" dirty="0"/>
              <a:t>元的欧式和美式卖出期权的</a:t>
            </a:r>
            <a:r>
              <a:rPr lang="en-US" altLang="zh-CN" dirty="0"/>
              <a:t>0</a:t>
            </a:r>
            <a:r>
              <a:rPr lang="zh-CN" altLang="en-US" dirty="0"/>
              <a:t>时刻价格</a:t>
            </a:r>
            <a:endParaRPr lang="en-US" altLang="zh-CN" dirty="0"/>
          </a:p>
          <a:p>
            <a:pPr lvl="1"/>
            <a:r>
              <a:rPr lang="zh-CN" altLang="zh-CN" dirty="0"/>
              <a:t>风险中性概率为</a:t>
            </a:r>
            <a:r>
              <a:rPr lang="en-US" altLang="zh-CN" i="1" dirty="0"/>
              <a:t>q=</a:t>
            </a:r>
            <a:r>
              <a:rPr lang="en-US" altLang="zh-CN" dirty="0"/>
              <a:t>0.5</a:t>
            </a:r>
            <a:r>
              <a:rPr lang="zh-CN" altLang="zh-CN" dirty="0"/>
              <a:t>（</a:t>
            </a:r>
            <a:r>
              <a:rPr lang="en-US" altLang="zh-CN" i="1" dirty="0"/>
              <a:t>=</a:t>
            </a:r>
            <a:r>
              <a:rPr lang="en-US" altLang="zh-CN" dirty="0"/>
              <a:t>(1.25-0.5)/(2-0.5)</a:t>
            </a:r>
            <a:r>
              <a:rPr lang="zh-CN" altLang="zh-CN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C3D9F-DD06-4A11-B06B-1D17B3A8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84B9B5-ED85-417B-B953-F46BCD0A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437" y="3494172"/>
            <a:ext cx="7565019" cy="331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74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40866-42B5-43EB-AC44-FEAA1EA3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17.3 </a:t>
            </a:r>
            <a:r>
              <a:rPr lang="zh-CN" altLang="zh-CN" sz="2000" dirty="0"/>
              <a:t>美式期权的定价</a:t>
            </a:r>
            <a:br>
              <a:rPr lang="en-US" altLang="zh-CN" dirty="0"/>
            </a:br>
            <a:r>
              <a:rPr lang="zh-CN" altLang="en-US" dirty="0"/>
              <a:t>美式卖出期权价格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AD3AF-64E2-402D-BB2A-1971988A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时刻到期、行权价为</a:t>
            </a:r>
            <a:r>
              <a:rPr lang="en-US" altLang="zh-CN" dirty="0"/>
              <a:t>100</a:t>
            </a:r>
            <a:r>
              <a:rPr lang="zh-CN" altLang="en-US" dirty="0"/>
              <a:t>元的美式卖出期权的</a:t>
            </a:r>
            <a:r>
              <a:rPr lang="en-US" altLang="zh-CN" dirty="0"/>
              <a:t>0</a:t>
            </a:r>
            <a:r>
              <a:rPr lang="zh-CN" altLang="en-US" dirty="0"/>
              <a:t>时刻价格</a:t>
            </a:r>
            <a:endParaRPr lang="en-US" altLang="zh-CN" dirty="0"/>
          </a:p>
          <a:p>
            <a:pPr lvl="1"/>
            <a:r>
              <a:rPr lang="zh-CN" altLang="zh-CN" dirty="0"/>
              <a:t>风险中性概率为</a:t>
            </a:r>
            <a:r>
              <a:rPr lang="en-US" altLang="zh-CN" i="1" dirty="0"/>
              <a:t>q=</a:t>
            </a:r>
            <a:r>
              <a:rPr lang="en-US" altLang="zh-CN" dirty="0"/>
              <a:t>0.5</a:t>
            </a:r>
            <a:r>
              <a:rPr lang="zh-CN" altLang="zh-CN" dirty="0"/>
              <a:t>（</a:t>
            </a:r>
            <a:r>
              <a:rPr lang="en-US" altLang="zh-CN" i="1" dirty="0"/>
              <a:t>=</a:t>
            </a:r>
            <a:r>
              <a:rPr lang="en-US" altLang="zh-CN" dirty="0"/>
              <a:t>(1.25-0.5)/(2-0.5)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美式卖出期权只可能在股价下跌到</a:t>
            </a:r>
            <a:r>
              <a:rPr lang="en-US" altLang="zh-CN" dirty="0"/>
              <a:t>50</a:t>
            </a:r>
            <a:r>
              <a:rPr lang="zh-CN" altLang="en-US" dirty="0"/>
              <a:t>元时提前行权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715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所以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C3D9F-DD06-4A11-B06B-1D17B3A8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9D586A-2EC3-4FF2-899F-5AEAF429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32856"/>
            <a:ext cx="6460011" cy="645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8F4B55-75D9-42DB-AB4D-363DFDC2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732" y="2780928"/>
            <a:ext cx="5073596" cy="602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2B4779-F3EF-4FA9-8595-79FFE6441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00" y="3350832"/>
            <a:ext cx="6744216" cy="3459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12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9B40-AF1A-4720-BE71-8DE210A7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17.4 </a:t>
            </a:r>
            <a:r>
              <a:rPr lang="zh-CN" altLang="en-US" sz="2000" dirty="0"/>
              <a:t>按揭贷款定价</a:t>
            </a:r>
            <a:br>
              <a:rPr lang="en-US" altLang="zh-CN" dirty="0"/>
            </a:br>
            <a:r>
              <a:rPr lang="zh-CN" altLang="en-US" dirty="0"/>
              <a:t>按揭贷款简介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9FBBD-25B3-40BC-A036-AF401187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zh-CN" b="1" dirty="0"/>
              <a:t>按揭贷款</a:t>
            </a:r>
            <a:r>
              <a:rPr lang="zh-CN" altLang="zh-CN" dirty="0"/>
              <a:t>（</a:t>
            </a:r>
            <a:r>
              <a:rPr lang="en-US" altLang="zh-CN" dirty="0"/>
              <a:t>mortgage loan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购房抵押贷款</a:t>
            </a:r>
            <a:r>
              <a:rPr lang="en-US" altLang="zh-CN" dirty="0"/>
              <a:t>——</a:t>
            </a:r>
            <a:r>
              <a:rPr lang="zh-CN" altLang="zh-CN" dirty="0"/>
              <a:t>购房者将所购房屋的产权抵押给银行，向银行借入房款支付给卖房者</a:t>
            </a:r>
            <a:endParaRPr lang="en-US" altLang="zh-CN" dirty="0"/>
          </a:p>
          <a:p>
            <a:pPr lvl="1"/>
            <a:r>
              <a:rPr lang="zh-CN" altLang="zh-CN" b="1" dirty="0"/>
              <a:t>首付</a:t>
            </a:r>
            <a:r>
              <a:rPr lang="zh-CN" altLang="zh-CN" dirty="0"/>
              <a:t>（</a:t>
            </a:r>
            <a:r>
              <a:rPr lang="en-US" altLang="zh-CN" dirty="0"/>
              <a:t>down payment</a:t>
            </a:r>
            <a:r>
              <a:rPr lang="zh-CN" altLang="zh-CN" dirty="0"/>
              <a:t>）</a:t>
            </a:r>
            <a:r>
              <a:rPr lang="zh-CN" altLang="en-US" dirty="0"/>
              <a:t>：购房款中购房者自己支付的部分</a:t>
            </a:r>
            <a:endParaRPr lang="en-US" altLang="zh-CN" dirty="0"/>
          </a:p>
          <a:p>
            <a:r>
              <a:rPr lang="zh-CN" altLang="en-US" dirty="0"/>
              <a:t>按揭贷款还款方式</a:t>
            </a:r>
            <a:endParaRPr lang="en-US" altLang="zh-CN" dirty="0"/>
          </a:p>
          <a:p>
            <a:pPr lvl="1"/>
            <a:r>
              <a:rPr lang="zh-CN" altLang="zh-CN" dirty="0"/>
              <a:t>等额本金还款法</a:t>
            </a:r>
            <a:r>
              <a:rPr lang="zh-CN" altLang="en-US" dirty="0"/>
              <a:t>：</a:t>
            </a:r>
            <a:r>
              <a:rPr lang="zh-CN" altLang="zh-CN" dirty="0"/>
              <a:t>购房者在贷款期限内每月还相同比例的本金</a:t>
            </a:r>
            <a:endParaRPr lang="en-US" altLang="zh-CN" dirty="0"/>
          </a:p>
          <a:p>
            <a:pPr lvl="2"/>
            <a:r>
              <a:rPr lang="zh-CN" altLang="zh-CN" dirty="0"/>
              <a:t>随着时间推移，月本息还款额逐月下降（每月相同的本金偿付额再加上逐步下降的利息支付额）</a:t>
            </a:r>
            <a:endParaRPr lang="en-US" altLang="zh-CN" dirty="0"/>
          </a:p>
          <a:p>
            <a:pPr lvl="1"/>
            <a:r>
              <a:rPr lang="zh-CN" altLang="zh-CN" dirty="0"/>
              <a:t>等额本息还款法</a:t>
            </a:r>
            <a:r>
              <a:rPr lang="zh-CN" altLang="en-US" dirty="0"/>
              <a:t>：</a:t>
            </a:r>
            <a:r>
              <a:rPr lang="zh-CN" altLang="zh-CN" dirty="0"/>
              <a:t>购房者每月向银行的还款数额（本金和利息的支付之和）都一样</a:t>
            </a:r>
            <a:endParaRPr lang="en-US" altLang="zh-CN" dirty="0"/>
          </a:p>
          <a:p>
            <a:pPr lvl="2"/>
            <a:r>
              <a:rPr lang="zh-CN" altLang="zh-CN" dirty="0"/>
              <a:t>随着时间推移，未还清本金越来越少，所需支付的利息也越来越少，每月本息偿付中的本金支付就越来越多</a:t>
            </a:r>
            <a:r>
              <a:rPr lang="en-US" altLang="zh-CN" dirty="0"/>
              <a:t>——</a:t>
            </a:r>
            <a:r>
              <a:rPr lang="zh-CN" altLang="zh-CN" dirty="0"/>
              <a:t>本金在一开始还得比较慢，而后还得越来越快</a:t>
            </a:r>
            <a:endParaRPr lang="en-US" altLang="zh-CN" dirty="0"/>
          </a:p>
          <a:p>
            <a:r>
              <a:rPr lang="zh-CN" altLang="zh-CN" dirty="0"/>
              <a:t>购房者有提前</a:t>
            </a:r>
            <a:r>
              <a:rPr lang="zh-CN" altLang="en-US" dirty="0"/>
              <a:t>偿还按揭贷款</a:t>
            </a:r>
            <a:r>
              <a:rPr lang="zh-CN" altLang="zh-CN" dirty="0"/>
              <a:t>的权利</a:t>
            </a:r>
            <a:r>
              <a:rPr lang="en-US" altLang="zh-CN" dirty="0"/>
              <a:t>——</a:t>
            </a:r>
            <a:r>
              <a:rPr lang="zh-CN" altLang="en-US" dirty="0"/>
              <a:t>按揭贷款中存在的期权给按揭贷款定价带来困难</a:t>
            </a:r>
            <a:endParaRPr lang="en-US" altLang="zh-CN" dirty="0"/>
          </a:p>
          <a:p>
            <a:pPr lvl="1"/>
            <a:r>
              <a:rPr lang="zh-CN" altLang="en-US" dirty="0"/>
              <a:t>购房者有在按揭贷款存续期内出售房屋的可能</a:t>
            </a:r>
            <a:endParaRPr lang="en-US" altLang="zh-CN" dirty="0"/>
          </a:p>
          <a:p>
            <a:pPr lvl="1"/>
            <a:r>
              <a:rPr lang="zh-CN" altLang="en-US" dirty="0"/>
              <a:t>如果按揭贷款不能提前还款，购房者很可能一开始就不会借贷款（因为预期在很长时间内都无法出售房屋）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94B52-BF32-431B-8F87-9C2BD1D5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6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14673</TotalTime>
  <Words>1699</Words>
  <Application>Microsoft Office PowerPoint</Application>
  <PresentationFormat>全屏显示(4:3)</PresentationFormat>
  <Paragraphs>171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第17讲  最优停时</vt:lpstr>
      <vt:lpstr>17.1 美式期权的行权时间</vt:lpstr>
      <vt:lpstr>17.2 最优停时的计算思路 赌局的设定</vt:lpstr>
      <vt:lpstr>17.2 最优停时的计算思路 逆向递推求解</vt:lpstr>
      <vt:lpstr>17.2 最优停时的计算思路 逆向递推求解（续）</vt:lpstr>
      <vt:lpstr>17.2 最优停时的计算思路 数值算例</vt:lpstr>
      <vt:lpstr>17.3 美式期权的定价 参照物：欧式卖出期权</vt:lpstr>
      <vt:lpstr>17.3 美式期权的定价 美式卖出期权价格</vt:lpstr>
      <vt:lpstr>17.4 按揭贷款定价 按揭贷款简介</vt:lpstr>
      <vt:lpstr>17.4 按揭贷款定价 按揭贷款的二叉树定价：模型设定和符号</vt:lpstr>
      <vt:lpstr>17.4 按揭贷款定价 按揭贷款的二叉树定价：递推式</vt:lpstr>
      <vt:lpstr>17.4 按揭贷款定价 按揭贷款的二叉树定价：数值算例</vt:lpstr>
      <vt:lpstr>17.4 按揭贷款定价 按揭贷款的二叉树定价：数值算例（续1）</vt:lpstr>
      <vt:lpstr>17.4 按揭贷款定价 按揭贷款的二叉树定价：数值算例（续2）</vt:lpstr>
      <vt:lpstr>17.4 按揭贷款定价 两点评论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1590</cp:revision>
  <cp:lastPrinted>2019-04-13T01:06:47Z</cp:lastPrinted>
  <dcterms:created xsi:type="dcterms:W3CDTF">2011-05-10T08:48:38Z</dcterms:created>
  <dcterms:modified xsi:type="dcterms:W3CDTF">2019-04-19T16:41:53Z</dcterms:modified>
</cp:coreProperties>
</file>