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382" r:id="rId2"/>
    <p:sldId id="1169" r:id="rId3"/>
    <p:sldId id="1170" r:id="rId4"/>
    <p:sldId id="1172" r:id="rId5"/>
    <p:sldId id="1173" r:id="rId6"/>
    <p:sldId id="1174" r:id="rId7"/>
    <p:sldId id="1168" r:id="rId8"/>
    <p:sldId id="1175" r:id="rId9"/>
    <p:sldId id="1176" r:id="rId10"/>
    <p:sldId id="1177" r:id="rId11"/>
    <p:sldId id="1178" r:id="rId12"/>
    <p:sldId id="1146" r:id="rId13"/>
    <p:sldId id="1163" r:id="rId14"/>
    <p:sldId id="1164" r:id="rId15"/>
    <p:sldId id="1137" r:id="rId16"/>
    <p:sldId id="1138" r:id="rId17"/>
    <p:sldId id="1139" r:id="rId18"/>
    <p:sldId id="1140" r:id="rId19"/>
    <p:sldId id="1141" r:id="rId20"/>
    <p:sldId id="1142" r:id="rId21"/>
    <p:sldId id="1144" r:id="rId22"/>
    <p:sldId id="1135" r:id="rId2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6" y="1"/>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2019/5/26</a:t>
            </a:fld>
            <a:endParaRPr lang="zh-CN" altLang="en-US"/>
          </a:p>
        </p:txBody>
      </p:sp>
      <p:sp>
        <p:nvSpPr>
          <p:cNvPr id="4" name="页脚占位符 3"/>
          <p:cNvSpPr>
            <a:spLocks noGrp="1"/>
          </p:cNvSpPr>
          <p:nvPr>
            <p:ph type="ftr" sz="quarter" idx="2"/>
          </p:nvPr>
        </p:nvSpPr>
        <p:spPr>
          <a:xfrm>
            <a:off x="1"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6"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6" y="1"/>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2019/5/26</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9"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6"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2019/5/26</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en-US" altLang="zh-CN" sz="2000" b="1" dirty="0">
                <a:solidFill>
                  <a:srgbClr val="990033"/>
                </a:solidFill>
                <a:latin typeface="+mn-ea"/>
                <a:ea typeface="+mn-ea"/>
              </a:rPr>
              <a:t>《</a:t>
            </a:r>
            <a:r>
              <a:rPr lang="zh-CN" altLang="en-US" sz="2000" b="1" dirty="0">
                <a:solidFill>
                  <a:srgbClr val="990033"/>
                </a:solidFill>
                <a:latin typeface="+mn-ea"/>
                <a:ea typeface="+mn-ea"/>
              </a:rPr>
              <a:t>金融经济学二十五讲</a:t>
            </a:r>
            <a:r>
              <a:rPr lang="en-US" altLang="zh-CN" sz="2000" b="1" dirty="0">
                <a:solidFill>
                  <a:srgbClr val="990033"/>
                </a:solidFill>
                <a:latin typeface="+mn-ea"/>
                <a:ea typeface="+mn-ea"/>
              </a:rPr>
              <a:t>》</a:t>
            </a:r>
            <a:r>
              <a:rPr lang="zh-CN" altLang="en-US" sz="2000" b="1" dirty="0">
                <a:solidFill>
                  <a:srgbClr val="990033"/>
                </a:solidFill>
                <a:latin typeface="+mn-ea"/>
                <a:ea typeface="+mn-ea"/>
              </a:rPr>
              <a:t>配套课件</a:t>
            </a:r>
            <a:endParaRPr lang="en-US" altLang="zh-CN" sz="2000" b="1" dirty="0">
              <a:solidFill>
                <a:srgbClr val="990033"/>
              </a:solidFill>
              <a:latin typeface="+mn-ea"/>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Times New Roman" panose="02020603050405020304" pitchFamily="18" charset="0"/>
                <a:ea typeface="宋体" pitchFamily="2" charset="-122"/>
              </a:defRPr>
            </a:lvl1pPr>
            <a:lvl2pPr>
              <a:defRPr sz="1600" baseline="0">
                <a:latin typeface="Times New Roman" panose="02020603050405020304" pitchFamily="18" charset="0"/>
                <a:ea typeface="宋体" pitchFamily="2" charset="-122"/>
              </a:defRPr>
            </a:lvl2pPr>
            <a:lvl3pPr>
              <a:defRPr sz="1600" baseline="0">
                <a:latin typeface="Times New Roman" panose="02020603050405020304" pitchFamily="18" charset="0"/>
                <a:ea typeface="宋体" pitchFamily="2" charset="-122"/>
              </a:defRPr>
            </a:lvl3pPr>
            <a:lvl4pPr>
              <a:defRPr sz="1600">
                <a:latin typeface="Times New Roman" panose="02020603050405020304" pitchFamily="18" charset="0"/>
              </a:defRPr>
            </a:lvl4pPr>
            <a:lvl5pPr>
              <a:defRPr sz="160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2019/5/26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2019/5/26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2019/5/26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2019/5/26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2019/5/26</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2019/5/26</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a:extLst/>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金融经济学二十五讲</a:t>
            </a: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配套课件</a:t>
            </a:r>
          </a:p>
        </p:txBody>
      </p:sp>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Times New Roman" panose="02020603050405020304" pitchFamily="18"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Times New Roman" panose="02020603050405020304" pitchFamily="18"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Times New Roman" panose="02020603050405020304" pitchFamily="18"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a:bodyPr>
          <a:lstStyle/>
          <a:p>
            <a:pPr eaLnBrk="1" hangingPunct="1"/>
            <a:r>
              <a:rPr lang="zh-CN" altLang="en-US" sz="4000" dirty="0"/>
              <a:t>第</a:t>
            </a:r>
            <a:r>
              <a:rPr lang="en-US" altLang="zh-CN" sz="4000" dirty="0"/>
              <a:t>24</a:t>
            </a:r>
            <a:r>
              <a:rPr lang="zh-CN" altLang="en-US" sz="4000" dirty="0"/>
              <a:t>讲  风险管理与次贷危机</a:t>
            </a:r>
          </a:p>
        </p:txBody>
      </p:sp>
      <p:sp>
        <p:nvSpPr>
          <p:cNvPr id="4099" name="副标题 2"/>
          <p:cNvSpPr>
            <a:spLocks noGrp="1"/>
          </p:cNvSpPr>
          <p:nvPr>
            <p:ph type="subTitle" idx="1"/>
          </p:nvPr>
        </p:nvSpPr>
        <p:spPr>
          <a:xfrm>
            <a:off x="827088" y="344383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dirty="0">
                <a:latin typeface="Arial" pitchFamily="34" charset="0"/>
              </a:rPr>
              <a:t>2019</a:t>
            </a:r>
            <a:r>
              <a:rPr lang="zh-CN" altLang="en-US" dirty="0">
                <a:latin typeface="Arial" pitchFamily="34" charset="0"/>
              </a:rPr>
              <a:t>年</a:t>
            </a:r>
            <a:r>
              <a:rPr lang="en-US" altLang="zh-CN" dirty="0">
                <a:latin typeface="Arial" pitchFamily="34" charset="0"/>
              </a:rPr>
              <a:t>5</a:t>
            </a:r>
            <a:r>
              <a:rPr lang="zh-CN" altLang="en-US" dirty="0">
                <a:latin typeface="Arial" pitchFamily="34" charset="0"/>
              </a:rPr>
              <a:t>月</a:t>
            </a:r>
            <a:r>
              <a:rPr lang="en-US" altLang="zh-CN" dirty="0">
                <a:latin typeface="Arial" pitchFamily="34" charset="0"/>
              </a:rPr>
              <a:t>27</a:t>
            </a:r>
            <a:r>
              <a:rPr lang="zh-CN" altLang="en-US" dirty="0">
                <a:latin typeface="Arial" pitchFamily="34" charset="0"/>
              </a:rPr>
              <a:t>日</a:t>
            </a:r>
            <a:endParaRPr lang="en-US" altLang="zh-CN" dirty="0">
              <a:latin typeface="Arial" pitchFamily="34" charset="0"/>
            </a:endParaRPr>
          </a:p>
          <a:p>
            <a:pPr eaLnBrk="1" hangingPunct="1"/>
            <a:endParaRPr lang="zh-CN" altLang="en-US" sz="1800" dirty="0">
              <a:latin typeface="Arial" pitchFamily="34" charset="0"/>
            </a:endParaRP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23ABA-C531-47E7-99A0-E615C1178D12}"/>
              </a:ext>
            </a:extLst>
          </p:cNvPr>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宏观金融风险管理与次贷危机</a:t>
            </a:r>
          </a:p>
        </p:txBody>
      </p:sp>
      <p:sp>
        <p:nvSpPr>
          <p:cNvPr id="3" name="内容占位符 2">
            <a:extLst>
              <a:ext uri="{FF2B5EF4-FFF2-40B4-BE49-F238E27FC236}">
                <a16:creationId xmlns:a16="http://schemas.microsoft.com/office/drawing/2014/main" id="{6C26281D-9A9F-4E61-85FE-382F07D11A13}"/>
              </a:ext>
            </a:extLst>
          </p:cNvPr>
          <p:cNvSpPr>
            <a:spLocks noGrp="1"/>
          </p:cNvSpPr>
          <p:nvPr>
            <p:ph idx="1"/>
          </p:nvPr>
        </p:nvSpPr>
        <p:spPr/>
        <p:txBody>
          <a:bodyPr/>
          <a:lstStyle/>
          <a:p>
            <a:endParaRPr lang="en-US" altLang="zh-CN" dirty="0"/>
          </a:p>
          <a:p>
            <a:r>
              <a:rPr lang="zh-CN" altLang="zh-CN" dirty="0"/>
              <a:t>宏观风险管理并非微观风险管理的</a:t>
            </a:r>
            <a:r>
              <a:rPr lang="zh-CN" altLang="en-US" dirty="0"/>
              <a:t>简单</a:t>
            </a:r>
            <a:r>
              <a:rPr lang="zh-CN" altLang="zh-CN" dirty="0"/>
              <a:t>加总</a:t>
            </a:r>
            <a:endParaRPr lang="en-US" altLang="zh-CN" dirty="0"/>
          </a:p>
          <a:p>
            <a:pPr lvl="1"/>
            <a:r>
              <a:rPr lang="zh-CN" altLang="zh-CN" dirty="0"/>
              <a:t>风险在不同机构间可能有复杂的传染路径</a:t>
            </a:r>
            <a:endParaRPr lang="en-US" altLang="zh-CN" dirty="0"/>
          </a:p>
          <a:p>
            <a:pPr lvl="1"/>
            <a:r>
              <a:rPr lang="zh-CN" altLang="zh-CN" dirty="0"/>
              <a:t>有可能发生的是，尽管微观风险管理似乎到位了，宏观层面却还是爆发比较严重的危机</a:t>
            </a:r>
            <a:endParaRPr lang="en-US" altLang="zh-CN" dirty="0"/>
          </a:p>
          <a:p>
            <a:pPr lvl="1"/>
            <a:r>
              <a:rPr lang="zh-CN" altLang="zh-CN" dirty="0"/>
              <a:t>目前金融监管的发展趋势是在继续做好微观审慎管理的基础上，愈发强调宏观审慎的重要性</a:t>
            </a:r>
            <a:endParaRPr lang="en-US" altLang="zh-CN" dirty="0"/>
          </a:p>
          <a:p>
            <a:r>
              <a:rPr lang="zh-CN" altLang="en-US" dirty="0"/>
              <a:t>次贷危机（</a:t>
            </a:r>
            <a:r>
              <a:rPr lang="en-US" altLang="zh-CN" dirty="0"/>
              <a:t>Subprime Crisis</a:t>
            </a:r>
            <a:r>
              <a:rPr lang="zh-CN" altLang="en-US" dirty="0"/>
              <a:t>）爆发的背景</a:t>
            </a:r>
            <a:endParaRPr lang="en-US" altLang="zh-CN" dirty="0"/>
          </a:p>
          <a:p>
            <a:pPr lvl="1"/>
            <a:r>
              <a:rPr lang="zh-CN" altLang="zh-CN" dirty="0"/>
              <a:t>分全球失衡格局下全球贸易顺差国源源不断地给美国提供的资本供给</a:t>
            </a:r>
            <a:endParaRPr lang="en-US" altLang="zh-CN" dirty="0"/>
          </a:p>
          <a:p>
            <a:pPr lvl="1"/>
            <a:r>
              <a:rPr lang="zh-CN" altLang="zh-CN" dirty="0"/>
              <a:t>美国国内的房地产泡沫</a:t>
            </a:r>
            <a:endParaRPr lang="en-US" altLang="zh-CN" dirty="0"/>
          </a:p>
          <a:p>
            <a:pPr lvl="1"/>
            <a:r>
              <a:rPr lang="zh-CN" altLang="zh-CN" dirty="0"/>
              <a:t>美国金融市场对房屋按揭贷款的过度证券化</a:t>
            </a:r>
            <a:endParaRPr lang="zh-CN" altLang="en-US" dirty="0"/>
          </a:p>
        </p:txBody>
      </p:sp>
      <p:sp>
        <p:nvSpPr>
          <p:cNvPr id="4" name="灯片编号占位符 3">
            <a:extLst>
              <a:ext uri="{FF2B5EF4-FFF2-40B4-BE49-F238E27FC236}">
                <a16:creationId xmlns:a16="http://schemas.microsoft.com/office/drawing/2014/main" id="{ADC1461E-314B-4426-A551-55AFEC6DA141}"/>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Tree>
    <p:extLst>
      <p:ext uri="{BB962C8B-B14F-4D97-AF65-F5344CB8AC3E}">
        <p14:creationId xmlns:p14="http://schemas.microsoft.com/office/powerpoint/2010/main" val="19088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1B227-FB16-4FD4-92B1-21524FA9DB8A}"/>
              </a:ext>
            </a:extLst>
          </p:cNvPr>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全球失衡</a:t>
            </a:r>
          </a:p>
        </p:txBody>
      </p:sp>
      <p:sp>
        <p:nvSpPr>
          <p:cNvPr id="4" name="灯片编号占位符 3">
            <a:extLst>
              <a:ext uri="{FF2B5EF4-FFF2-40B4-BE49-F238E27FC236}">
                <a16:creationId xmlns:a16="http://schemas.microsoft.com/office/drawing/2014/main" id="{D39D1171-0797-474C-B2CF-6D8234060921}"/>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pic>
        <p:nvPicPr>
          <p:cNvPr id="5" name="图片 4">
            <a:extLst>
              <a:ext uri="{FF2B5EF4-FFF2-40B4-BE49-F238E27FC236}">
                <a16:creationId xmlns:a16="http://schemas.microsoft.com/office/drawing/2014/main" id="{56DBCB74-3326-408C-9865-73FF222D8039}"/>
              </a:ext>
            </a:extLst>
          </p:cNvPr>
          <p:cNvPicPr>
            <a:picLocks noChangeAspect="1"/>
          </p:cNvPicPr>
          <p:nvPr/>
        </p:nvPicPr>
        <p:blipFill>
          <a:blip r:embed="rId2"/>
          <a:stretch>
            <a:fillRect/>
          </a:stretch>
        </p:blipFill>
        <p:spPr>
          <a:xfrm>
            <a:off x="1691680" y="1447800"/>
            <a:ext cx="6310225" cy="4318000"/>
          </a:xfrm>
          <a:prstGeom prst="rect">
            <a:avLst/>
          </a:prstGeom>
        </p:spPr>
      </p:pic>
      <p:sp>
        <p:nvSpPr>
          <p:cNvPr id="6" name="Text Box 4">
            <a:extLst>
              <a:ext uri="{FF2B5EF4-FFF2-40B4-BE49-F238E27FC236}">
                <a16:creationId xmlns:a16="http://schemas.microsoft.com/office/drawing/2014/main" id="{ECF37BA0-CDFC-452C-85BF-4531AAD3C010}"/>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Tree>
    <p:extLst>
      <p:ext uri="{BB962C8B-B14F-4D97-AF65-F5344CB8AC3E}">
        <p14:creationId xmlns:p14="http://schemas.microsoft.com/office/powerpoint/2010/main" val="217925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全球失衡背后是资本从中国向美国的流动</a:t>
            </a:r>
          </a:p>
        </p:txBody>
      </p:sp>
      <p:sp>
        <p:nvSpPr>
          <p:cNvPr id="20483" name="文本占位符 5"/>
          <p:cNvSpPr>
            <a:spLocks noGrp="1"/>
          </p:cNvSpPr>
          <p:nvPr>
            <p:ph type="body" idx="1"/>
          </p:nvPr>
        </p:nvSpPr>
        <p:spPr/>
        <p:txBody>
          <a:bodyPr/>
          <a:lstStyle/>
          <a:p>
            <a:r>
              <a:rPr lang="zh-CN" altLang="en-US"/>
              <a:t>中国的顺差大部分借给了美国</a:t>
            </a:r>
          </a:p>
        </p:txBody>
      </p:sp>
      <p:sp>
        <p:nvSpPr>
          <p:cNvPr id="20484" name="文本占位符 7"/>
          <p:cNvSpPr>
            <a:spLocks noGrp="1"/>
          </p:cNvSpPr>
          <p:nvPr>
            <p:ph type="body" sz="quarter" idx="3"/>
          </p:nvPr>
        </p:nvSpPr>
        <p:spPr/>
        <p:txBody>
          <a:bodyPr/>
          <a:lstStyle/>
          <a:p>
            <a:r>
              <a:rPr lang="zh-CN" altLang="en-US" dirty="0"/>
              <a:t>美国的逆差对应其国内杠杆率的上升</a:t>
            </a:r>
          </a:p>
        </p:txBody>
      </p:sp>
      <p:sp>
        <p:nvSpPr>
          <p:cNvPr id="4" name="灯片编号占位符 3"/>
          <p:cNvSpPr>
            <a:spLocks noGrp="1"/>
          </p:cNvSpPr>
          <p:nvPr>
            <p:ph type="sldNum" sz="quarter" idx="12"/>
          </p:nvPr>
        </p:nvSpPr>
        <p:spPr/>
        <p:txBody>
          <a:bodyPr/>
          <a:lstStyle/>
          <a:p>
            <a:pPr>
              <a:defRPr/>
            </a:pPr>
            <a:fld id="{7084D04D-C0AF-457D-9690-1E53658A7529}" type="slidenum">
              <a:rPr lang="zh-CN" altLang="en-US" smtClean="0"/>
              <a:pPr>
                <a:defRPr/>
              </a:pPr>
              <a:t>12</a:t>
            </a:fld>
            <a:endParaRPr lang="zh-CN" altLang="en-US"/>
          </a:p>
        </p:txBody>
      </p:sp>
      <p:sp>
        <p:nvSpPr>
          <p:cNvPr id="20488"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r>
              <a:rPr lang="zh-CN" altLang="en-US" sz="1000" dirty="0">
                <a:latin typeface="Frutiger 45 Light"/>
              </a:rPr>
              <a:t>，</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6C0071C6-2BAC-49B0-98F5-02A53DC990E1}"/>
              </a:ext>
            </a:extLst>
          </p:cNvPr>
          <p:cNvPicPr>
            <a:picLocks noChangeAspect="1"/>
          </p:cNvPicPr>
          <p:nvPr/>
        </p:nvPicPr>
        <p:blipFill>
          <a:blip r:embed="rId2"/>
          <a:stretch>
            <a:fillRect/>
          </a:stretch>
        </p:blipFill>
        <p:spPr>
          <a:xfrm>
            <a:off x="539552" y="2880000"/>
            <a:ext cx="4208765" cy="2880000"/>
          </a:xfrm>
          <a:prstGeom prst="rect">
            <a:avLst/>
          </a:prstGeom>
        </p:spPr>
      </p:pic>
      <p:pic>
        <p:nvPicPr>
          <p:cNvPr id="3" name="图片 2">
            <a:extLst>
              <a:ext uri="{FF2B5EF4-FFF2-40B4-BE49-F238E27FC236}">
                <a16:creationId xmlns:a16="http://schemas.microsoft.com/office/drawing/2014/main" id="{0C09531C-280C-447E-8FE9-A4AB74ED842D}"/>
              </a:ext>
            </a:extLst>
          </p:cNvPr>
          <p:cNvPicPr>
            <a:picLocks noChangeAspect="1"/>
          </p:cNvPicPr>
          <p:nvPr/>
        </p:nvPicPr>
        <p:blipFill>
          <a:blip r:embed="rId3"/>
          <a:stretch>
            <a:fillRect/>
          </a:stretch>
        </p:blipFill>
        <p:spPr>
          <a:xfrm>
            <a:off x="4827731" y="2880000"/>
            <a:ext cx="4208765" cy="2880000"/>
          </a:xfrm>
          <a:prstGeom prst="rect">
            <a:avLst/>
          </a:prstGeom>
        </p:spPr>
      </p:pic>
    </p:spTree>
    <p:extLst>
      <p:ext uri="{BB962C8B-B14F-4D97-AF65-F5344CB8AC3E}">
        <p14:creationId xmlns:p14="http://schemas.microsoft.com/office/powerpoint/2010/main" val="106550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次贷危机前美联储极低的利率水平明显推升了房价</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13</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C6008069-848A-4CBA-892E-6DB54A7D6EAD}"/>
              </a:ext>
            </a:extLst>
          </p:cNvPr>
          <p:cNvPicPr>
            <a:picLocks noChangeAspect="1"/>
          </p:cNvPicPr>
          <p:nvPr/>
        </p:nvPicPr>
        <p:blipFill>
          <a:blip r:embed="rId2"/>
          <a:stretch>
            <a:fillRect/>
          </a:stretch>
        </p:blipFill>
        <p:spPr>
          <a:xfrm>
            <a:off x="1691680" y="1447800"/>
            <a:ext cx="6310225" cy="4318000"/>
          </a:xfrm>
          <a:prstGeom prst="rect">
            <a:avLst/>
          </a:prstGeom>
        </p:spPr>
      </p:pic>
    </p:spTree>
    <p:extLst>
      <p:ext uri="{BB962C8B-B14F-4D97-AF65-F5344CB8AC3E}">
        <p14:creationId xmlns:p14="http://schemas.microsoft.com/office/powerpoint/2010/main" val="308173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美国房地产贷款占</a:t>
            </a:r>
            <a:r>
              <a:rPr lang="en-US" altLang="zh-CN" dirty="0"/>
              <a:t>GDP</a:t>
            </a:r>
            <a:r>
              <a:rPr lang="zh-CN" altLang="en-US" dirty="0"/>
              <a:t>比例在次贷危机前快速上升</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14</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1C10D4A6-504B-4A8A-80B8-A4981F14BEAB}"/>
              </a:ext>
            </a:extLst>
          </p:cNvPr>
          <p:cNvPicPr>
            <a:picLocks noChangeAspect="1"/>
          </p:cNvPicPr>
          <p:nvPr/>
        </p:nvPicPr>
        <p:blipFill>
          <a:blip r:embed="rId2"/>
          <a:stretch>
            <a:fillRect/>
          </a:stretch>
        </p:blipFill>
        <p:spPr>
          <a:xfrm>
            <a:off x="1691680" y="1447800"/>
            <a:ext cx="6310225" cy="4318000"/>
          </a:xfrm>
          <a:prstGeom prst="rect">
            <a:avLst/>
          </a:prstGeom>
        </p:spPr>
      </p:pic>
    </p:spTree>
    <p:extLst>
      <p:ext uri="{BB962C8B-B14F-4D97-AF65-F5344CB8AC3E}">
        <p14:creationId xmlns:p14="http://schemas.microsoft.com/office/powerpoint/2010/main" val="344573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资产支持证券（</a:t>
            </a:r>
            <a:r>
              <a:rPr lang="en-US" altLang="zh-CN" dirty="0"/>
              <a:t>ABS</a:t>
            </a:r>
            <a:r>
              <a:rPr lang="zh-CN" altLang="en-US" dirty="0"/>
              <a:t>）的创造</a:t>
            </a:r>
          </a:p>
        </p:txBody>
      </p:sp>
      <p:sp>
        <p:nvSpPr>
          <p:cNvPr id="6" name="内容占位符 5"/>
          <p:cNvSpPr>
            <a:spLocks noGrp="1"/>
          </p:cNvSpPr>
          <p:nvPr>
            <p:ph idx="1"/>
          </p:nvPr>
        </p:nvSpPr>
        <p:spPr/>
        <p:txBody>
          <a:bodyPr/>
          <a:lstStyle/>
          <a:p>
            <a:r>
              <a:rPr lang="en-US" altLang="zh-CN" dirty="0"/>
              <a:t>ABS</a:t>
            </a:r>
            <a:r>
              <a:rPr lang="zh-CN" altLang="en-US" dirty="0"/>
              <a:t>释放了银行的资本，提升了银行的杠杆率（因而提升了银行利润）并将非流动资产转化为了流动资产。银行因而有动力进行资产证券化</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pic>
        <p:nvPicPr>
          <p:cNvPr id="7" name="图片 6"/>
          <p:cNvPicPr>
            <a:picLocks noChangeAspect="1"/>
          </p:cNvPicPr>
          <p:nvPr/>
        </p:nvPicPr>
        <p:blipFill>
          <a:blip r:embed="rId2"/>
          <a:srcRect/>
          <a:stretch>
            <a:fillRect/>
          </a:stretch>
        </p:blipFill>
        <p:spPr bwMode="auto">
          <a:xfrm>
            <a:off x="1142976" y="2285992"/>
            <a:ext cx="7202947" cy="331767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从</a:t>
            </a:r>
            <a:r>
              <a:rPr lang="en-US" altLang="zh-CN" dirty="0"/>
              <a:t>ABS</a:t>
            </a:r>
            <a:r>
              <a:rPr lang="zh-CN" altLang="en-US" dirty="0"/>
              <a:t>到</a:t>
            </a:r>
            <a:r>
              <a:rPr lang="en-US" altLang="zh-CN" dirty="0"/>
              <a:t>CDO</a:t>
            </a:r>
            <a:r>
              <a:rPr lang="zh-CN" altLang="en-US" dirty="0"/>
              <a:t>（担保债务凭证）</a:t>
            </a:r>
          </a:p>
        </p:txBody>
      </p:sp>
      <p:sp>
        <p:nvSpPr>
          <p:cNvPr id="3" name="内容占位符 2"/>
          <p:cNvSpPr>
            <a:spLocks noGrp="1"/>
          </p:cNvSpPr>
          <p:nvPr>
            <p:ph idx="1"/>
          </p:nvPr>
        </p:nvSpPr>
        <p:spPr/>
        <p:txBody>
          <a:bodyPr/>
          <a:lstStyle/>
          <a:p>
            <a:endParaRPr lang="en-US" altLang="zh-CN" dirty="0"/>
          </a:p>
          <a:p>
            <a:r>
              <a:rPr lang="zh-CN" altLang="en-US" dirty="0"/>
              <a:t>单纯的</a:t>
            </a:r>
            <a:r>
              <a:rPr lang="en-US" altLang="zh-CN" dirty="0"/>
              <a:t>ABS</a:t>
            </a:r>
            <a:r>
              <a:rPr lang="zh-CN" altLang="en-US" dirty="0"/>
              <a:t>面临两种风险，投资者接受度不高</a:t>
            </a:r>
            <a:endParaRPr lang="en-US" altLang="zh-CN" dirty="0"/>
          </a:p>
          <a:p>
            <a:pPr lvl="1"/>
            <a:r>
              <a:rPr lang="zh-CN" altLang="en-US" dirty="0"/>
              <a:t>利率风险</a:t>
            </a:r>
            <a:endParaRPr lang="en-US" altLang="zh-CN" dirty="0">
              <a:sym typeface="Wingdings" pitchFamily="2" charset="2"/>
            </a:endParaRPr>
          </a:p>
          <a:p>
            <a:pPr lvl="2"/>
            <a:r>
              <a:rPr lang="zh-CN" altLang="en-US" dirty="0"/>
              <a:t>利率上升时，固定收益证券的价值下降（久期风险）</a:t>
            </a:r>
            <a:endParaRPr lang="en-US" altLang="zh-CN" dirty="0"/>
          </a:p>
          <a:p>
            <a:pPr lvl="2"/>
            <a:r>
              <a:rPr lang="zh-CN" altLang="en-US" dirty="0"/>
              <a:t>利率降低时，按揭贷款方有动力提前还款；而利率升高时，按揭贷款方又会寻求延长贷款期限（凸性风险）</a:t>
            </a:r>
            <a:endParaRPr lang="en-US" altLang="zh-CN" dirty="0"/>
          </a:p>
          <a:p>
            <a:pPr lvl="1"/>
            <a:r>
              <a:rPr lang="zh-CN" altLang="en-US" dirty="0"/>
              <a:t>信用风险</a:t>
            </a:r>
            <a:endParaRPr lang="en-US" altLang="zh-CN" dirty="0"/>
          </a:p>
          <a:p>
            <a:r>
              <a:rPr lang="zh-CN" altLang="en-US" dirty="0"/>
              <a:t>需要对</a:t>
            </a:r>
            <a:r>
              <a:rPr lang="en-US" altLang="zh-CN" dirty="0"/>
              <a:t>ABS</a:t>
            </a:r>
            <a:r>
              <a:rPr lang="zh-CN" altLang="en-US" dirty="0"/>
              <a:t>进行结构化分层（</a:t>
            </a:r>
            <a:r>
              <a:rPr lang="en-US" altLang="zh-CN" dirty="0" err="1"/>
              <a:t>tranching</a:t>
            </a:r>
            <a:r>
              <a:rPr lang="zh-CN" altLang="en-US" dirty="0"/>
              <a:t>）处理，以提升其吸引力</a:t>
            </a:r>
            <a:endParaRPr lang="en-US" altLang="zh-CN" dirty="0"/>
          </a:p>
          <a:p>
            <a:pPr lvl="1"/>
            <a:r>
              <a:rPr lang="zh-CN" altLang="en-US" dirty="0"/>
              <a:t>可以分为多层；最简单情况下分为：优先层（</a:t>
            </a:r>
            <a:r>
              <a:rPr lang="en-US" altLang="zh-CN" dirty="0"/>
              <a:t>Senior Tranche</a:t>
            </a:r>
            <a:r>
              <a:rPr lang="zh-CN" altLang="en-US" dirty="0"/>
              <a:t>）、中间层（</a:t>
            </a:r>
            <a:r>
              <a:rPr lang="en-US" altLang="zh-CN" dirty="0"/>
              <a:t>Mezzanine Tranche</a:t>
            </a:r>
            <a:r>
              <a:rPr lang="zh-CN" altLang="en-US" dirty="0"/>
              <a:t>）、股本层（</a:t>
            </a:r>
            <a:r>
              <a:rPr lang="en-US" altLang="zh-CN" dirty="0"/>
              <a:t>Equity Tranche</a:t>
            </a:r>
            <a:r>
              <a:rPr lang="zh-CN" altLang="en-US" dirty="0"/>
              <a:t>）</a:t>
            </a:r>
            <a:endParaRPr lang="en-US" altLang="zh-CN" dirty="0"/>
          </a:p>
          <a:p>
            <a:pPr lvl="1"/>
            <a:r>
              <a:rPr lang="zh-CN" altLang="en-US" dirty="0"/>
              <a:t>不同层有不同的优先级、不同的评级、不同的到期日、不同的风险特性</a:t>
            </a:r>
            <a:endParaRPr lang="en-US" altLang="zh-CN" dirty="0"/>
          </a:p>
          <a:p>
            <a:pPr lvl="1"/>
            <a:r>
              <a:rPr lang="zh-CN" altLang="en-US" dirty="0"/>
              <a:t>大部分（超过一半）会被划入</a:t>
            </a:r>
            <a:r>
              <a:rPr lang="en-US" altLang="zh-CN" dirty="0"/>
              <a:t>AAA</a:t>
            </a:r>
            <a:r>
              <a:rPr lang="zh-CN" altLang="en-US" dirty="0"/>
              <a:t>的优先级</a:t>
            </a:r>
            <a:endParaRPr lang="en-US" altLang="zh-CN" dirty="0"/>
          </a:p>
          <a:p>
            <a:pPr lvl="1"/>
            <a:r>
              <a:rPr lang="zh-CN" altLang="en-US" dirty="0"/>
              <a:t>资产池中各个资产的相关性是分层处理是否能分离风险的关键</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spTree>
    <p:extLst>
      <p:ext uri="{BB962C8B-B14F-4D97-AF65-F5344CB8AC3E}">
        <p14:creationId xmlns:p14="http://schemas.microsoft.com/office/powerpoint/2010/main" val="1587795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DO_-_FCIC_and_IMF_Diagram-adjusted.jpg"/>
          <p:cNvPicPr>
            <a:picLocks noChangeAspect="1"/>
          </p:cNvPicPr>
          <p:nvPr/>
        </p:nvPicPr>
        <p:blipFill>
          <a:blip r:embed="rId2"/>
          <a:stretch>
            <a:fillRect/>
          </a:stretch>
        </p:blipFill>
        <p:spPr>
          <a:xfrm>
            <a:off x="428596" y="1109721"/>
            <a:ext cx="8501122" cy="5605427"/>
          </a:xfrm>
          <a:prstGeom prst="rect">
            <a:avLst/>
          </a:prstGeom>
        </p:spPr>
      </p:pic>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en-US" altLang="zh-CN" dirty="0"/>
              <a:t>CDO</a:t>
            </a:r>
            <a:r>
              <a:rPr lang="zh-CN" altLang="en-US" dirty="0"/>
              <a:t>（</a:t>
            </a:r>
            <a:r>
              <a:rPr lang="en-US" altLang="zh-CN" dirty="0"/>
              <a:t>CDO</a:t>
            </a:r>
            <a:r>
              <a:rPr lang="en-US" altLang="zh-CN" baseline="30000" dirty="0"/>
              <a:t>2</a:t>
            </a:r>
            <a:r>
              <a:rPr lang="zh-CN" altLang="en-US" dirty="0"/>
              <a:t>、</a:t>
            </a:r>
            <a:r>
              <a:rPr lang="en-US" altLang="zh-CN" dirty="0"/>
              <a:t> CDO</a:t>
            </a:r>
            <a:r>
              <a:rPr lang="en-US" altLang="zh-CN" baseline="30000" dirty="0"/>
              <a:t>3 </a:t>
            </a:r>
            <a:r>
              <a:rPr lang="en-US" altLang="zh-CN" dirty="0"/>
              <a:t>…</a:t>
            </a:r>
            <a:r>
              <a:rPr lang="zh-CN" altLang="en-US" dirty="0"/>
              <a:t>）的构造</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
        <p:nvSpPr>
          <p:cNvPr id="7" name="椭圆 6"/>
          <p:cNvSpPr/>
          <p:nvPr/>
        </p:nvSpPr>
        <p:spPr>
          <a:xfrm>
            <a:off x="2428860" y="4357694"/>
            <a:ext cx="928694" cy="35719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000760" y="6143644"/>
            <a:ext cx="928694" cy="35719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信用违约互换（</a:t>
            </a:r>
            <a:r>
              <a:rPr lang="en-US" altLang="zh-CN" dirty="0"/>
              <a:t>Credit Default Swap, CDS</a:t>
            </a:r>
            <a:r>
              <a:rPr lang="zh-CN" altLang="en-US" dirty="0"/>
              <a:t>）</a:t>
            </a:r>
          </a:p>
        </p:txBody>
      </p:sp>
      <p:sp>
        <p:nvSpPr>
          <p:cNvPr id="3" name="内容占位符 2"/>
          <p:cNvSpPr>
            <a:spLocks noGrp="1"/>
          </p:cNvSpPr>
          <p:nvPr>
            <p:ph idx="1"/>
          </p:nvPr>
        </p:nvSpPr>
        <p:spPr/>
        <p:txBody>
          <a:bodyPr/>
          <a:lstStyle/>
          <a:p>
            <a:r>
              <a:rPr lang="en-US" altLang="zh-CN" dirty="0"/>
              <a:t>CDS</a:t>
            </a:r>
            <a:r>
              <a:rPr lang="zh-CN" altLang="en-US" dirty="0"/>
              <a:t>合约的买方同意向卖方定期支付一个固定的利息，以换取当某一参照实体（</a:t>
            </a:r>
            <a:r>
              <a:rPr lang="en-US" altLang="zh-CN" dirty="0"/>
              <a:t>reference entity</a:t>
            </a:r>
            <a:r>
              <a:rPr lang="zh-CN" altLang="en-US" dirty="0"/>
              <a:t>）发生违约时，</a:t>
            </a:r>
            <a:r>
              <a:rPr lang="en-US" altLang="zh-CN" dirty="0"/>
              <a:t>CDS</a:t>
            </a:r>
            <a:r>
              <a:rPr lang="zh-CN" altLang="en-US" dirty="0"/>
              <a:t>卖方向买方支付的赔偿</a:t>
            </a:r>
            <a:endParaRPr lang="en-US" altLang="zh-CN" dirty="0"/>
          </a:p>
          <a:p>
            <a:pPr lvl="1"/>
            <a:r>
              <a:rPr lang="zh-CN" altLang="en-US" dirty="0"/>
              <a:t>参照实体通常是企业或政府，并非是</a:t>
            </a:r>
            <a:r>
              <a:rPr lang="en-US" altLang="zh-CN" dirty="0"/>
              <a:t>CDS</a:t>
            </a:r>
            <a:r>
              <a:rPr lang="zh-CN" altLang="en-US" dirty="0"/>
              <a:t>合约双方的一方</a:t>
            </a:r>
            <a:endParaRPr lang="en-US" altLang="zh-CN" dirty="0"/>
          </a:p>
          <a:p>
            <a:r>
              <a:rPr lang="en-US" altLang="zh-CN" dirty="0"/>
              <a:t>CDS</a:t>
            </a:r>
            <a:r>
              <a:rPr lang="zh-CN" altLang="en-US" dirty="0"/>
              <a:t>是一种特殊的保险，投保</a:t>
            </a:r>
            <a:r>
              <a:rPr lang="en-US" altLang="zh-CN" dirty="0"/>
              <a:t>CDS</a:t>
            </a:r>
            <a:r>
              <a:rPr lang="zh-CN" altLang="en-US" dirty="0"/>
              <a:t>的人不需要拥有对应的资产</a:t>
            </a:r>
            <a:endParaRPr lang="en-US" altLang="zh-CN" dirty="0"/>
          </a:p>
          <a:p>
            <a:pPr lvl="1"/>
            <a:r>
              <a:rPr lang="zh-CN" altLang="en-US" dirty="0"/>
              <a:t>通常的保险就像你自己给自己家的房子投保火灾险</a:t>
            </a:r>
            <a:endParaRPr lang="en-US" altLang="zh-CN" dirty="0"/>
          </a:p>
          <a:p>
            <a:pPr lvl="1"/>
            <a:r>
              <a:rPr lang="en-US" altLang="zh-CN" dirty="0"/>
              <a:t>CDS</a:t>
            </a:r>
            <a:r>
              <a:rPr lang="zh-CN" altLang="en-US" dirty="0"/>
              <a:t>就像你给你邻居家的房子投保火灾险（自然你会希望邻居家房子着火）</a:t>
            </a:r>
            <a:endParaRPr lang="en-US" altLang="zh-CN" dirty="0"/>
          </a:p>
          <a:p>
            <a:r>
              <a:rPr lang="en-US" altLang="zh-CN" dirty="0"/>
              <a:t>CDS</a:t>
            </a:r>
            <a:r>
              <a:rPr lang="zh-CN" altLang="en-US" dirty="0"/>
              <a:t>的卖方复制了参照实体的现金流</a:t>
            </a:r>
            <a:endParaRPr lang="en-US" altLang="zh-CN" dirty="0"/>
          </a:p>
          <a:p>
            <a:pPr lvl="1"/>
            <a:r>
              <a:rPr lang="zh-CN" altLang="en-US" dirty="0"/>
              <a:t>参照实体为次贷的</a:t>
            </a:r>
            <a:r>
              <a:rPr lang="en-US" altLang="zh-CN" dirty="0"/>
              <a:t>CDS</a:t>
            </a:r>
            <a:r>
              <a:rPr lang="zh-CN" altLang="en-US" dirty="0"/>
              <a:t>可被视为是次贷，从而可被用来构造合成</a:t>
            </a:r>
            <a:r>
              <a:rPr lang="en-US" altLang="zh-CN" dirty="0"/>
              <a:t>CDO</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pic>
        <p:nvPicPr>
          <p:cNvPr id="1028" name="Picture 4"/>
          <p:cNvPicPr>
            <a:picLocks noChangeAspect="1" noChangeArrowheads="1"/>
          </p:cNvPicPr>
          <p:nvPr/>
        </p:nvPicPr>
        <p:blipFill>
          <a:blip r:embed="rId2"/>
          <a:srcRect/>
          <a:stretch>
            <a:fillRect/>
          </a:stretch>
        </p:blipFill>
        <p:spPr bwMode="auto">
          <a:xfrm>
            <a:off x="1071538" y="4500570"/>
            <a:ext cx="7523163" cy="1882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合成</a:t>
            </a:r>
            <a:r>
              <a:rPr lang="en-US" altLang="zh-CN" dirty="0"/>
              <a:t>CDO</a:t>
            </a:r>
            <a:r>
              <a:rPr lang="zh-CN" altLang="en-US" dirty="0"/>
              <a:t>（</a:t>
            </a:r>
            <a:r>
              <a:rPr lang="en-US" altLang="zh-CN" dirty="0"/>
              <a:t>Synthetic CDO</a:t>
            </a:r>
            <a:r>
              <a:rPr lang="zh-CN" altLang="en-US" dirty="0"/>
              <a:t>）</a:t>
            </a:r>
          </a:p>
        </p:txBody>
      </p:sp>
      <p:sp>
        <p:nvSpPr>
          <p:cNvPr id="7" name="内容占位符 6"/>
          <p:cNvSpPr>
            <a:spLocks noGrp="1"/>
          </p:cNvSpPr>
          <p:nvPr>
            <p:ph idx="1"/>
          </p:nvPr>
        </p:nvSpPr>
        <p:spPr>
          <a:xfrm>
            <a:off x="4714876" y="1357298"/>
            <a:ext cx="4000473" cy="4714875"/>
          </a:xfrm>
        </p:spPr>
        <p:txBody>
          <a:bodyPr/>
          <a:lstStyle/>
          <a:p>
            <a:r>
              <a:rPr lang="zh-CN" altLang="en-US" sz="1600" dirty="0"/>
              <a:t>当低评级资产的数量不够用来构造</a:t>
            </a:r>
            <a:r>
              <a:rPr lang="en-US" altLang="zh-CN" sz="1600" dirty="0"/>
              <a:t>CDO</a:t>
            </a:r>
            <a:r>
              <a:rPr lang="zh-CN" altLang="en-US" sz="1600" dirty="0"/>
              <a:t>时，金融机构开始用</a:t>
            </a:r>
            <a:r>
              <a:rPr lang="en-US" altLang="zh-CN" sz="1600" dirty="0"/>
              <a:t>CDS</a:t>
            </a:r>
            <a:r>
              <a:rPr lang="zh-CN" altLang="en-US" sz="1600" dirty="0"/>
              <a:t>来构造合成</a:t>
            </a:r>
            <a:r>
              <a:rPr lang="en-US" altLang="zh-CN" sz="1600" dirty="0"/>
              <a:t>CDO</a:t>
            </a:r>
          </a:p>
          <a:p>
            <a:r>
              <a:rPr lang="zh-CN" altLang="en-US" sz="1600" dirty="0"/>
              <a:t>标的资产（按揭贷款）的</a:t>
            </a:r>
            <a:r>
              <a:rPr lang="en-US" altLang="zh-CN" sz="1600" dirty="0"/>
              <a:t>CDS</a:t>
            </a:r>
            <a:r>
              <a:rPr lang="zh-CN" altLang="en-US" sz="1600" dirty="0"/>
              <a:t>空头与标的资产的现金流相同</a:t>
            </a:r>
            <a:endParaRPr lang="en-US" altLang="zh-CN" sz="1600" dirty="0"/>
          </a:p>
          <a:p>
            <a:r>
              <a:rPr lang="zh-CN" altLang="en-US" sz="1600" dirty="0"/>
              <a:t>优先层的投资者实际上是</a:t>
            </a:r>
            <a:r>
              <a:rPr lang="en-US" altLang="zh-CN" sz="1600" dirty="0"/>
              <a:t>CDS</a:t>
            </a:r>
            <a:r>
              <a:rPr lang="zh-CN" altLang="en-US" sz="1600" dirty="0"/>
              <a:t>多头的对手方</a:t>
            </a:r>
            <a:endParaRPr lang="en-US" altLang="zh-CN" sz="1600" dirty="0"/>
          </a:p>
          <a:p>
            <a:r>
              <a:rPr lang="zh-CN" altLang="en-US" sz="1600" dirty="0"/>
              <a:t>次贷危机前，高盛建立了</a:t>
            </a:r>
            <a:r>
              <a:rPr lang="en-US" altLang="zh-CN" sz="1600" dirty="0"/>
              <a:t>CDS</a:t>
            </a:r>
            <a:r>
              <a:rPr lang="zh-CN" altLang="en-US" sz="1600" dirty="0"/>
              <a:t>的大规模多头头寸，实际上在与优先层投资者（也是高盛的客户）对赌</a:t>
            </a:r>
            <a:endParaRPr lang="en-US" altLang="zh-CN" sz="1600"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714348" y="1071546"/>
            <a:ext cx="4143404" cy="5566711"/>
          </a:xfrm>
          <a:prstGeom prst="rect">
            <a:avLst/>
          </a:prstGeom>
          <a:noFill/>
          <a:ln w="9525">
            <a:noFill/>
            <a:miter lim="800000"/>
            <a:headEnd/>
            <a:tailEnd/>
          </a:ln>
          <a:effectLst/>
        </p:spPr>
      </p:pic>
      <p:sp>
        <p:nvSpPr>
          <p:cNvPr id="6" name="Text Box 4"/>
          <p:cNvSpPr txBox="1">
            <a:spLocks noChangeArrowheads="1"/>
          </p:cNvSpPr>
          <p:nvPr/>
        </p:nvSpPr>
        <p:spPr bwMode="ltGray">
          <a:xfrm>
            <a:off x="5072066" y="5500702"/>
            <a:ext cx="3714776" cy="769441"/>
          </a:xfrm>
          <a:prstGeom prst="rect">
            <a:avLst/>
          </a:prstGeom>
          <a:noFill/>
          <a:ln w="9525">
            <a:noFill/>
            <a:miter lim="800000"/>
            <a:headEnd/>
            <a:tailEnd/>
          </a:ln>
        </p:spPr>
        <p:txBody>
          <a:bodyPr wrap="square" lIns="0" tIns="0" rIns="0" bIns="0">
            <a:spAutoFit/>
          </a:bodyPr>
          <a:lstStyle/>
          <a:p>
            <a:pPr defTabSz="1006475" eaLnBrk="0" hangingPunct="0">
              <a:spcBef>
                <a:spcPct val="50000"/>
              </a:spcBef>
            </a:pPr>
            <a:r>
              <a:rPr lang="zh-CN" altLang="en-US" sz="1000" dirty="0">
                <a:latin typeface="Verdana" pitchFamily="34" charset="0"/>
                <a:cs typeface="Verdana" pitchFamily="34" charset="0"/>
              </a:rPr>
              <a:t>资料</a:t>
            </a:r>
            <a:r>
              <a:rPr lang="zh-CN" altLang="en-GB" sz="1000" dirty="0">
                <a:latin typeface="Verdana" pitchFamily="34" charset="0"/>
                <a:cs typeface="Verdana" pitchFamily="34" charset="0"/>
              </a:rPr>
              <a:t>来源：</a:t>
            </a:r>
            <a:r>
              <a:rPr lang="en-US" altLang="zh-CN" sz="1000" dirty="0">
                <a:latin typeface="Verdana" pitchFamily="34" charset="0"/>
                <a:ea typeface="Verdana" pitchFamily="34" charset="0"/>
                <a:cs typeface="Verdana" pitchFamily="34" charset="0"/>
              </a:rPr>
              <a:t>National Commission on the Causes of the Financial and Economic Crisis in the United States - Final Report of the National Commission on the Causes of the Financial and Economic Crisis in the United States, p.144 figure 8.2. </a:t>
            </a:r>
            <a:endParaRPr lang="zh-CN" altLang="en-GB" sz="1000" dirty="0">
              <a:latin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8BB94-2C13-4180-8193-67EF75B2C157}"/>
              </a:ext>
            </a:extLst>
          </p:cNvPr>
          <p:cNvSpPr>
            <a:spLocks noGrp="1"/>
          </p:cNvSpPr>
          <p:nvPr>
            <p:ph type="title"/>
          </p:nvPr>
        </p:nvSpPr>
        <p:spPr/>
        <p:txBody>
          <a:bodyPr/>
          <a:lstStyle/>
          <a:p>
            <a:r>
              <a:rPr lang="en-US" altLang="zh-CN" dirty="0"/>
              <a:t>24.1 </a:t>
            </a:r>
            <a:r>
              <a:rPr lang="zh-CN" altLang="en-US" dirty="0"/>
              <a:t>引言</a:t>
            </a:r>
          </a:p>
        </p:txBody>
      </p:sp>
      <p:sp>
        <p:nvSpPr>
          <p:cNvPr id="3" name="内容占位符 2">
            <a:extLst>
              <a:ext uri="{FF2B5EF4-FFF2-40B4-BE49-F238E27FC236}">
                <a16:creationId xmlns:a16="http://schemas.microsoft.com/office/drawing/2014/main" id="{6BDF6945-F156-4C78-AB4B-BE9CD87CEAC3}"/>
              </a:ext>
            </a:extLst>
          </p:cNvPr>
          <p:cNvSpPr>
            <a:spLocks noGrp="1"/>
          </p:cNvSpPr>
          <p:nvPr>
            <p:ph idx="1"/>
          </p:nvPr>
        </p:nvSpPr>
        <p:spPr/>
        <p:txBody>
          <a:bodyPr/>
          <a:lstStyle/>
          <a:p>
            <a:r>
              <a:rPr lang="zh-CN" altLang="en-US" dirty="0"/>
              <a:t>金融的核心就是对风险的处理</a:t>
            </a:r>
            <a:endParaRPr lang="en-US" altLang="zh-CN" dirty="0"/>
          </a:p>
          <a:p>
            <a:r>
              <a:rPr lang="zh-CN" altLang="en-US" dirty="0"/>
              <a:t>专门一讲课来讨论风险管理的原因</a:t>
            </a:r>
            <a:endParaRPr lang="en-US" altLang="zh-CN" dirty="0"/>
          </a:p>
          <a:p>
            <a:pPr lvl="1"/>
            <a:r>
              <a:rPr lang="zh-CN" altLang="zh-CN" dirty="0"/>
              <a:t>风险管理本身是金融活动的一个重要组成部分</a:t>
            </a:r>
            <a:r>
              <a:rPr lang="en-US" altLang="zh-CN" dirty="0"/>
              <a:t>——</a:t>
            </a:r>
            <a:r>
              <a:rPr lang="zh-CN" altLang="zh-CN" dirty="0"/>
              <a:t>对金融机构来说，风险管理甚至可以说是最重要的问题</a:t>
            </a:r>
            <a:endParaRPr lang="en-US" altLang="zh-CN" dirty="0"/>
          </a:p>
          <a:p>
            <a:pPr lvl="1"/>
            <a:r>
              <a:rPr lang="zh-CN" altLang="zh-CN" dirty="0"/>
              <a:t>对风险管理的讨论可以让我们对风险有更加直观，更加贴近真实世界的理解</a:t>
            </a:r>
            <a:endParaRPr lang="en-US" altLang="zh-CN" dirty="0"/>
          </a:p>
          <a:p>
            <a:r>
              <a:rPr lang="zh-CN" altLang="en-US" dirty="0"/>
              <a:t>微观层面的风险</a:t>
            </a:r>
            <a:endParaRPr lang="en-US" altLang="zh-CN" dirty="0"/>
          </a:p>
          <a:p>
            <a:pPr lvl="1"/>
            <a:r>
              <a:rPr lang="zh-CN" altLang="en-US" dirty="0"/>
              <a:t>市场风险：市场变化（如资产价格涨跌、利率升降、流动性变化等）带来的风险</a:t>
            </a:r>
            <a:endParaRPr lang="en-US" altLang="zh-CN" dirty="0"/>
          </a:p>
          <a:p>
            <a:pPr lvl="1"/>
            <a:r>
              <a:rPr lang="zh-CN" altLang="en-US" dirty="0"/>
              <a:t>信用风险：购买的资产或是交易的对手违约带来的风险</a:t>
            </a:r>
            <a:endParaRPr lang="en-US" altLang="zh-CN" dirty="0"/>
          </a:p>
          <a:p>
            <a:pPr lvl="1"/>
            <a:r>
              <a:rPr lang="zh-CN" altLang="en-US" dirty="0"/>
              <a:t>操作风险</a:t>
            </a:r>
            <a:endParaRPr lang="en-US" altLang="zh-CN" dirty="0"/>
          </a:p>
          <a:p>
            <a:pPr lvl="2"/>
            <a:r>
              <a:rPr lang="zh-CN" altLang="en-US" dirty="0"/>
              <a:t>广义：</a:t>
            </a:r>
            <a:r>
              <a:rPr lang="zh-CN" altLang="zh-CN" dirty="0"/>
              <a:t>除市场风险和信用风险之外的所有风险</a:t>
            </a:r>
            <a:endParaRPr lang="en-US" altLang="zh-CN" dirty="0"/>
          </a:p>
          <a:p>
            <a:pPr lvl="2"/>
            <a:r>
              <a:rPr lang="zh-CN" altLang="en-US" dirty="0"/>
              <a:t>狭义：</a:t>
            </a:r>
            <a:r>
              <a:rPr lang="zh-CN" altLang="zh-CN" dirty="0"/>
              <a:t>由业务操作而带来的风险（如交易时下错单、记账时记错数等）</a:t>
            </a:r>
            <a:endParaRPr lang="en-US" altLang="zh-CN" dirty="0"/>
          </a:p>
          <a:p>
            <a:r>
              <a:rPr lang="zh-CN" altLang="en-US" dirty="0"/>
              <a:t>宏观层面的风险：次贷危机</a:t>
            </a:r>
            <a:r>
              <a:rPr lang="en-US" altLang="zh-CN" dirty="0"/>
              <a:t>……</a:t>
            </a:r>
            <a:endParaRPr lang="zh-CN" altLang="en-US" dirty="0"/>
          </a:p>
        </p:txBody>
      </p:sp>
      <p:sp>
        <p:nvSpPr>
          <p:cNvPr id="4" name="灯片编号占位符 3">
            <a:extLst>
              <a:ext uri="{FF2B5EF4-FFF2-40B4-BE49-F238E27FC236}">
                <a16:creationId xmlns:a16="http://schemas.microsoft.com/office/drawing/2014/main" id="{FEC84F28-59C8-4EA2-8987-BE2F9663C9F7}"/>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Tree>
    <p:extLst>
      <p:ext uri="{BB962C8B-B14F-4D97-AF65-F5344CB8AC3E}">
        <p14:creationId xmlns:p14="http://schemas.microsoft.com/office/powerpoint/2010/main" val="4101969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资产证券化中的利益冲突</a:t>
            </a:r>
          </a:p>
        </p:txBody>
      </p:sp>
      <p:sp>
        <p:nvSpPr>
          <p:cNvPr id="3" name="内容占位符 2"/>
          <p:cNvSpPr>
            <a:spLocks noGrp="1"/>
          </p:cNvSpPr>
          <p:nvPr>
            <p:ph idx="1"/>
          </p:nvPr>
        </p:nvSpPr>
        <p:spPr/>
        <p:txBody>
          <a:bodyPr/>
          <a:lstStyle/>
          <a:p>
            <a:r>
              <a:rPr lang="zh-CN" altLang="en-US" dirty="0"/>
              <a:t>资产证券化中的利益冲突</a:t>
            </a:r>
            <a:endParaRPr lang="en-US" altLang="zh-CN" dirty="0"/>
          </a:p>
          <a:p>
            <a:pPr lvl="1"/>
            <a:r>
              <a:rPr lang="zh-CN" altLang="en-US" dirty="0"/>
              <a:t>借款者（</a:t>
            </a:r>
            <a:r>
              <a:rPr lang="en-US" altLang="zh-CN" dirty="0"/>
              <a:t>borrower</a:t>
            </a:r>
            <a:r>
              <a:rPr lang="zh-CN" altLang="en-US" dirty="0"/>
              <a:t>）：意在获取贷款</a:t>
            </a:r>
            <a:endParaRPr lang="en-US" altLang="zh-CN" dirty="0"/>
          </a:p>
          <a:p>
            <a:pPr lvl="1"/>
            <a:r>
              <a:rPr lang="zh-CN" altLang="en-US" dirty="0"/>
              <a:t>银行（</a:t>
            </a:r>
            <a:r>
              <a:rPr lang="en-US" altLang="zh-CN" dirty="0"/>
              <a:t>lender</a:t>
            </a:r>
            <a:r>
              <a:rPr lang="zh-CN" altLang="en-US" dirty="0"/>
              <a:t>）：意在证券化贷款，从而将贷款移出其资产负债表，并获取手续费</a:t>
            </a:r>
            <a:endParaRPr lang="en-US" altLang="zh-CN" dirty="0"/>
          </a:p>
          <a:p>
            <a:pPr lvl="1"/>
            <a:r>
              <a:rPr lang="zh-CN" altLang="en-US" dirty="0"/>
              <a:t>投资银行：意在获取证券化过程中的手续费</a:t>
            </a:r>
            <a:endParaRPr lang="en-US" altLang="zh-CN" dirty="0"/>
          </a:p>
          <a:p>
            <a:pPr lvl="1"/>
            <a:r>
              <a:rPr lang="zh-CN" altLang="en-US" dirty="0"/>
              <a:t>评级机构：意在获取评级费用</a:t>
            </a:r>
            <a:endParaRPr lang="en-US" altLang="zh-CN" dirty="0"/>
          </a:p>
          <a:p>
            <a:pPr lvl="1"/>
            <a:r>
              <a:rPr lang="zh-CN" altLang="en-US" dirty="0"/>
              <a:t>机构投资者：意在获取更高的收益</a:t>
            </a:r>
            <a:endParaRPr lang="en-US" altLang="zh-CN" dirty="0"/>
          </a:p>
          <a:p>
            <a:pPr lvl="1"/>
            <a:r>
              <a:rPr lang="zh-CN" altLang="en-US" dirty="0"/>
              <a:t>最终的投资者（个人）：信任证券化链条上的各方做好了风险控制的工作，并谨慎投资</a:t>
            </a:r>
            <a:endParaRPr lang="en-US" altLang="zh-CN" dirty="0"/>
          </a:p>
          <a:p>
            <a:r>
              <a:rPr lang="zh-CN" altLang="en-US" dirty="0"/>
              <a:t>资产证券化加大了金融风险</a:t>
            </a:r>
            <a:endParaRPr lang="en-US" altLang="zh-CN" dirty="0"/>
          </a:p>
          <a:p>
            <a:pPr lvl="1"/>
            <a:r>
              <a:rPr lang="zh-CN" altLang="en-US" dirty="0"/>
              <a:t>它降低了贷款发放的标准：银行作为贷款的发放者，由于不再持有整个贷款的生命周期，因而做好尽职调查（</a:t>
            </a:r>
            <a:r>
              <a:rPr lang="en-US" altLang="zh-CN" dirty="0"/>
              <a:t>due diligence</a:t>
            </a:r>
            <a:r>
              <a:rPr lang="zh-CN" altLang="en-US" dirty="0"/>
              <a:t>）的动力下降，贷款发放标准下降</a:t>
            </a:r>
            <a:endParaRPr lang="en-US" altLang="zh-CN" dirty="0"/>
          </a:p>
          <a:p>
            <a:pPr lvl="1"/>
            <a:r>
              <a:rPr lang="zh-CN" altLang="en-US" dirty="0"/>
              <a:t>金融产品的复杂度上升、透明度和标准化程度下降</a:t>
            </a:r>
            <a:endParaRPr lang="en-US" altLang="zh-CN" dirty="0"/>
          </a:p>
          <a:p>
            <a:pPr lvl="1"/>
            <a:r>
              <a:rPr lang="zh-CN" altLang="en-US" dirty="0"/>
              <a:t>投资者对外部评级机构过度依赖，而后者又面临利益冲突</a:t>
            </a:r>
            <a:endParaRPr lang="en-US" altLang="zh-CN" dirty="0"/>
          </a:p>
          <a:p>
            <a:pPr lvl="1"/>
            <a:r>
              <a:rPr lang="zh-CN" altLang="en-US" dirty="0"/>
              <a:t>对流动性风险和期限错配风险的误判</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20</a:t>
            </a:fld>
            <a:endParaRPr lang="zh-CN" altLang="en-US"/>
          </a:p>
        </p:txBody>
      </p:sp>
    </p:spTree>
    <p:extLst>
      <p:ext uri="{BB962C8B-B14F-4D97-AF65-F5344CB8AC3E}">
        <p14:creationId xmlns:p14="http://schemas.microsoft.com/office/powerpoint/2010/main" val="246440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当危机来临</a:t>
            </a:r>
            <a:r>
              <a:rPr lang="en-US" altLang="zh-CN" dirty="0"/>
              <a:t>……</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合成</a:t>
            </a:r>
            <a:r>
              <a:rPr lang="en-US" altLang="zh-CN" dirty="0"/>
              <a:t>CDO</a:t>
            </a:r>
            <a:r>
              <a:rPr lang="zh-CN" altLang="en-US" dirty="0"/>
              <a:t>的大量应用，导致规模有限的次贷按揭贷款（</a:t>
            </a:r>
            <a:r>
              <a:rPr lang="en-US" altLang="zh-CN" dirty="0"/>
              <a:t>subprime mortgage loan</a:t>
            </a:r>
            <a:r>
              <a:rPr lang="zh-CN" altLang="en-US" dirty="0"/>
              <a:t>）的违约在金融市场中造成了数倍于其规模的损失</a:t>
            </a:r>
            <a:endParaRPr lang="en-US" altLang="zh-CN" dirty="0"/>
          </a:p>
          <a:p>
            <a:r>
              <a:rPr lang="zh-CN" altLang="en-US" dirty="0"/>
              <a:t>复杂金融产品结构带来的信息不对称让市场陷入了“柠檬市场”的困境，对手风险（</a:t>
            </a:r>
            <a:r>
              <a:rPr lang="en-US" altLang="zh-CN" dirty="0"/>
              <a:t>counterparty risk</a:t>
            </a:r>
            <a:r>
              <a:rPr lang="zh-CN" altLang="en-US" dirty="0"/>
              <a:t>）弥漫令市场交易陷入停滞</a:t>
            </a:r>
            <a:endParaRPr lang="en-US" altLang="zh-CN" dirty="0"/>
          </a:p>
          <a:p>
            <a:r>
              <a:rPr lang="en-US" altLang="zh-CN" dirty="0"/>
              <a:t>CDS</a:t>
            </a:r>
            <a:r>
              <a:rPr lang="zh-CN" altLang="en-US" dirty="0"/>
              <a:t>的主要卖出方（如</a:t>
            </a:r>
            <a:r>
              <a:rPr lang="en-US" altLang="zh-CN" dirty="0"/>
              <a:t>AIG</a:t>
            </a:r>
            <a:r>
              <a:rPr lang="zh-CN" altLang="en-US" dirty="0"/>
              <a:t>）陷入破产困境，进一步加重市场的紧张情绪</a:t>
            </a:r>
            <a:endParaRPr lang="en-US" altLang="zh-CN" dirty="0"/>
          </a:p>
          <a:p>
            <a:r>
              <a:rPr lang="zh-CN" altLang="en-US" dirty="0"/>
              <a:t>金融市场呈现整体坍塌（</a:t>
            </a:r>
            <a:r>
              <a:rPr lang="en-US" altLang="zh-CN" dirty="0"/>
              <a:t>meltdown</a:t>
            </a:r>
            <a:r>
              <a:rPr lang="zh-CN" altLang="en-US" dirty="0"/>
              <a:t>）的局面</a:t>
            </a:r>
            <a:endParaRPr lang="en-US" altLang="zh-CN" dirty="0"/>
          </a:p>
          <a:p>
            <a:r>
              <a:rPr lang="zh-CN" altLang="en-US" dirty="0"/>
              <a:t>货币市场出现类银行挤兑的危机，依靠政府信用覆盖方能缓解危机</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spTree>
    <p:extLst>
      <p:ext uri="{BB962C8B-B14F-4D97-AF65-F5344CB8AC3E}">
        <p14:creationId xmlns:p14="http://schemas.microsoft.com/office/powerpoint/2010/main" val="967138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24.3 </a:t>
            </a:r>
            <a:r>
              <a:rPr lang="zh-CN" altLang="en-US" sz="2000" dirty="0"/>
              <a:t>次贷危机</a:t>
            </a:r>
            <a:br>
              <a:rPr lang="en-US" altLang="zh-CN" dirty="0"/>
            </a:br>
            <a:r>
              <a:rPr lang="zh-CN" altLang="en-US" dirty="0"/>
              <a:t>教训</a:t>
            </a:r>
          </a:p>
        </p:txBody>
      </p:sp>
      <p:sp>
        <p:nvSpPr>
          <p:cNvPr id="3" name="内容占位符 2"/>
          <p:cNvSpPr>
            <a:spLocks noGrp="1"/>
          </p:cNvSpPr>
          <p:nvPr>
            <p:ph idx="1"/>
          </p:nvPr>
        </p:nvSpPr>
        <p:spPr/>
        <p:txBody>
          <a:bodyPr/>
          <a:lstStyle/>
          <a:p>
            <a:r>
              <a:rPr lang="zh-CN" altLang="zh-CN" dirty="0"/>
              <a:t>将次贷危机的爆发完全归咎于金融市场是不公允的</a:t>
            </a:r>
            <a:r>
              <a:rPr lang="zh-CN" altLang="en-US" dirty="0"/>
              <a:t>；但</a:t>
            </a:r>
            <a:r>
              <a:rPr lang="zh-CN" altLang="zh-CN" dirty="0"/>
              <a:t>次贷危机前衍生品市场的过度发展，无疑对危机前资产价格的膨胀起到了推波助澜的作用，并放大了危机造成的伤害</a:t>
            </a:r>
            <a:endParaRPr lang="en-US" altLang="zh-CN" dirty="0"/>
          </a:p>
          <a:p>
            <a:r>
              <a:rPr lang="zh-CN" altLang="en-US" dirty="0"/>
              <a:t>金融衍生品的支持方</a:t>
            </a:r>
            <a:endParaRPr lang="en-US" altLang="zh-CN" dirty="0"/>
          </a:p>
          <a:p>
            <a:pPr lvl="1"/>
            <a:r>
              <a:rPr lang="en-US" altLang="zh-CN" dirty="0"/>
              <a:t>“What we have found over the years in the marketplace is that derivatives have been an </a:t>
            </a:r>
            <a:r>
              <a:rPr lang="en-US" altLang="zh-CN" b="1" dirty="0"/>
              <a:t>extraordinarily  useful  vehicle  </a:t>
            </a:r>
            <a:r>
              <a:rPr lang="en-US" altLang="zh-CN" dirty="0"/>
              <a:t>to  transfer  risk  from  those  who  shouldn’t  be  taking  it  to those  who  are  willing  to  and  are  capable  of  doing  so … We  think  it  would  be  a  mistake to  more  deeply  regulate the  contracts …Not  only  have  individual  financial  institutions  become  less vulnerable  to  shocks  from  underlying  risk  factors,  but  also  the  financial  system  as  a whole has become more resilient.”  ——Greenspan 2003</a:t>
            </a:r>
          </a:p>
          <a:p>
            <a:r>
              <a:rPr lang="zh-CN" altLang="en-US" dirty="0"/>
              <a:t>金融衍生品的怀疑方</a:t>
            </a:r>
            <a:endParaRPr lang="en-US" altLang="zh-CN" dirty="0"/>
          </a:p>
          <a:p>
            <a:pPr lvl="1"/>
            <a:r>
              <a:rPr lang="en-US" altLang="zh-CN" dirty="0"/>
              <a:t>Derivatives are </a:t>
            </a:r>
            <a:r>
              <a:rPr lang="en-US" altLang="zh-CN" b="1" dirty="0"/>
              <a:t>financial weapons of mass destruction </a:t>
            </a:r>
            <a:r>
              <a:rPr lang="en-US" altLang="zh-CN" dirty="0"/>
              <a:t>carrying dangers that, while now latent, are potentially lethal. —— Warren Buffett 2002</a:t>
            </a:r>
          </a:p>
          <a:p>
            <a:pPr lvl="1"/>
            <a:r>
              <a:rPr lang="en-US" altLang="zh-CN" b="1" dirty="0"/>
              <a:t>We don’t really understand</a:t>
            </a:r>
            <a:r>
              <a:rPr lang="en-US" altLang="zh-CN" dirty="0"/>
              <a:t> how they work. —— G. Soros </a:t>
            </a:r>
            <a:endParaRPr lang="zh-CN" altLang="en-US" dirty="0"/>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b="1" dirty="0"/>
            </a:br>
            <a:r>
              <a:rPr lang="zh-CN" altLang="en-US" dirty="0"/>
              <a:t>从希腊字母到风险价值度（</a:t>
            </a:r>
            <a:r>
              <a:rPr lang="en-US" altLang="zh-CN" dirty="0" err="1"/>
              <a:t>VaR</a:t>
            </a:r>
            <a:r>
              <a:rPr lang="zh-CN" altLang="en-US" dirty="0"/>
              <a:t>）</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p:txBody>
          <a:bodyPr/>
          <a:lstStyle/>
          <a:p>
            <a:r>
              <a:rPr lang="zh-CN" altLang="zh-CN" dirty="0"/>
              <a:t>金融机构的内部部门分</a:t>
            </a:r>
            <a:r>
              <a:rPr lang="zh-CN" altLang="en-US" dirty="0"/>
              <a:t>类</a:t>
            </a:r>
            <a:endParaRPr lang="en-US" altLang="zh-CN" dirty="0"/>
          </a:p>
          <a:p>
            <a:pPr lvl="1"/>
            <a:r>
              <a:rPr lang="zh-CN" altLang="zh-CN" dirty="0"/>
              <a:t>前台（</a:t>
            </a:r>
            <a:r>
              <a:rPr lang="en-US" altLang="zh-CN" dirty="0"/>
              <a:t>front office</a:t>
            </a:r>
            <a:r>
              <a:rPr lang="zh-CN" altLang="zh-CN" dirty="0"/>
              <a:t>）</a:t>
            </a:r>
            <a:r>
              <a:rPr lang="zh-CN" altLang="en-US" dirty="0"/>
              <a:t>：</a:t>
            </a:r>
            <a:r>
              <a:rPr lang="zh-CN" altLang="zh-CN" dirty="0"/>
              <a:t>直接面对客户和市场的经营部门，其活动围绕服务客户和市场交易展开</a:t>
            </a:r>
            <a:endParaRPr lang="en-US" altLang="zh-CN" dirty="0"/>
          </a:p>
          <a:p>
            <a:pPr lvl="1"/>
            <a:r>
              <a:rPr lang="zh-CN" altLang="zh-CN" dirty="0"/>
              <a:t>中台（</a:t>
            </a:r>
            <a:r>
              <a:rPr lang="en-US" altLang="zh-CN" dirty="0"/>
              <a:t>middle office</a:t>
            </a:r>
            <a:r>
              <a:rPr lang="zh-CN" altLang="zh-CN" dirty="0"/>
              <a:t>）</a:t>
            </a:r>
            <a:r>
              <a:rPr lang="zh-CN" altLang="en-US" dirty="0"/>
              <a:t>：</a:t>
            </a:r>
            <a:r>
              <a:rPr lang="zh-CN" altLang="zh-CN" dirty="0"/>
              <a:t>为前台部门提供管理和指导，并进行风险控制的部门，包括计划财务部、风险控制部、法律合规部、人力资源部等部门</a:t>
            </a:r>
            <a:endParaRPr lang="en-US" altLang="zh-CN" dirty="0"/>
          </a:p>
          <a:p>
            <a:pPr lvl="1"/>
            <a:r>
              <a:rPr lang="zh-CN" altLang="zh-CN" dirty="0"/>
              <a:t>后台（</a:t>
            </a:r>
            <a:r>
              <a:rPr lang="en-US" altLang="zh-CN" dirty="0"/>
              <a:t>back office</a:t>
            </a:r>
            <a:r>
              <a:rPr lang="zh-CN" altLang="zh-CN" dirty="0"/>
              <a:t>）</a:t>
            </a:r>
            <a:r>
              <a:rPr lang="zh-CN" altLang="en-US" dirty="0"/>
              <a:t>：</a:t>
            </a:r>
            <a:r>
              <a:rPr lang="zh-CN" altLang="zh-CN" dirty="0"/>
              <a:t>业务和交易的处理和支持部门，包括信息技术、会计等支持型的部门</a:t>
            </a:r>
            <a:endParaRPr lang="en-US" altLang="zh-CN" dirty="0"/>
          </a:p>
          <a:p>
            <a:r>
              <a:rPr lang="zh-CN" altLang="zh-CN" dirty="0"/>
              <a:t>金融机构</a:t>
            </a:r>
            <a:r>
              <a:rPr lang="zh-CN" altLang="en-US" dirty="0"/>
              <a:t>管理市场风险的</a:t>
            </a:r>
            <a:r>
              <a:rPr lang="zh-CN" altLang="zh-CN" dirty="0"/>
              <a:t>两个层次</a:t>
            </a:r>
            <a:endParaRPr lang="en-US" altLang="zh-CN" dirty="0"/>
          </a:p>
          <a:p>
            <a:pPr lvl="1"/>
            <a:r>
              <a:rPr lang="zh-CN" altLang="zh-CN" dirty="0"/>
              <a:t>位居前台的交易员通过各种对冲手段来控制单一风险</a:t>
            </a:r>
            <a:endParaRPr lang="en-US" altLang="zh-CN" dirty="0"/>
          </a:p>
          <a:p>
            <a:pPr lvl="2"/>
            <a:r>
              <a:rPr lang="zh-CN" altLang="en-US" dirty="0"/>
              <a:t>希腊字母是最重要工具</a:t>
            </a:r>
            <a:endParaRPr lang="en-US" altLang="zh-CN" dirty="0"/>
          </a:p>
          <a:p>
            <a:pPr lvl="2"/>
            <a:r>
              <a:rPr lang="zh-CN" altLang="zh-CN" dirty="0"/>
              <a:t>不同交易员建立起来的头寸之间可能有复杂的相互关系，即使所有交易员都管理好自己那一块的风险，总体头寸可能还是会有不低的风险度</a:t>
            </a:r>
            <a:endParaRPr lang="en-US" altLang="zh-CN" dirty="0"/>
          </a:p>
          <a:p>
            <a:pPr lvl="1"/>
            <a:r>
              <a:rPr lang="zh-CN" altLang="zh-CN" dirty="0"/>
              <a:t>中台管理人员将所有交易员的风险暴露汇总，测算机构的整体风险状况，检验其是否可以接受</a:t>
            </a:r>
            <a:endParaRPr lang="en-US" altLang="zh-CN" dirty="0"/>
          </a:p>
          <a:p>
            <a:pPr lvl="2"/>
            <a:r>
              <a:rPr lang="zh-CN" altLang="zh-CN" b="1" dirty="0"/>
              <a:t>风险价值度</a:t>
            </a:r>
            <a:r>
              <a:rPr lang="zh-CN" altLang="zh-CN" dirty="0"/>
              <a:t>（</a:t>
            </a:r>
            <a:r>
              <a:rPr lang="en-US" altLang="zh-CN" dirty="0"/>
              <a:t>value at risk</a:t>
            </a:r>
            <a:r>
              <a:rPr lang="zh-CN" altLang="zh-CN" dirty="0"/>
              <a:t>，简称</a:t>
            </a:r>
            <a:r>
              <a:rPr lang="en-US" altLang="zh-CN" dirty="0" err="1"/>
              <a:t>VaR</a:t>
            </a:r>
            <a:r>
              <a:rPr lang="zh-CN" altLang="zh-CN" dirty="0"/>
              <a:t>）</a:t>
            </a:r>
            <a:r>
              <a:rPr lang="zh-CN" altLang="en-US" dirty="0"/>
              <a:t>是最重要工具</a:t>
            </a:r>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73790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en-US" altLang="zh-CN" dirty="0" err="1"/>
              <a:t>VaR</a:t>
            </a:r>
            <a:r>
              <a:rPr lang="zh-CN" altLang="en-US" dirty="0"/>
              <a:t>的定义</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p:txBody>
          <a:bodyPr/>
          <a:lstStyle/>
          <a:p>
            <a:r>
              <a:rPr lang="en-US" altLang="zh-CN" dirty="0" err="1"/>
              <a:t>VaR</a:t>
            </a:r>
            <a:r>
              <a:rPr lang="zh-CN" altLang="zh-CN" dirty="0"/>
              <a:t>说的是从现在到未来时长为</a:t>
            </a:r>
            <a:r>
              <a:rPr lang="en-US" altLang="zh-CN" i="1" dirty="0"/>
              <a:t>T</a:t>
            </a:r>
            <a:r>
              <a:rPr lang="zh-CN" altLang="zh-CN" dirty="0"/>
              <a:t>的时间段里，机构有</a:t>
            </a:r>
            <a:r>
              <a:rPr lang="en-US" altLang="zh-CN" i="1" dirty="0"/>
              <a:t>X</a:t>
            </a:r>
            <a:r>
              <a:rPr lang="en-US" altLang="zh-CN" dirty="0"/>
              <a:t>%</a:t>
            </a:r>
            <a:r>
              <a:rPr lang="zh-CN" altLang="zh-CN" dirty="0"/>
              <a:t>的把握其损失不会大于</a:t>
            </a:r>
            <a:r>
              <a:rPr lang="en-US" altLang="zh-CN" i="1" dirty="0"/>
              <a:t>V</a:t>
            </a:r>
            <a:r>
              <a:rPr lang="en-US" altLang="zh-CN" dirty="0"/>
              <a:t>——</a:t>
            </a:r>
            <a:r>
              <a:rPr lang="en-US" altLang="zh-CN" i="1" dirty="0"/>
              <a:t>V</a:t>
            </a:r>
            <a:r>
              <a:rPr lang="zh-CN" altLang="zh-CN" dirty="0"/>
              <a:t>就是风险价值度</a:t>
            </a:r>
            <a:endParaRPr lang="en-US" altLang="zh-CN" i="1" dirty="0"/>
          </a:p>
          <a:p>
            <a:r>
              <a:rPr lang="en-US" altLang="zh-CN" dirty="0" err="1"/>
              <a:t>VaR</a:t>
            </a:r>
            <a:r>
              <a:rPr lang="zh-CN" altLang="zh-CN" dirty="0"/>
              <a:t>是时间展望期长度（</a:t>
            </a:r>
            <a:r>
              <a:rPr lang="en-US" altLang="zh-CN" i="1" dirty="0"/>
              <a:t>T</a:t>
            </a:r>
            <a:r>
              <a:rPr lang="zh-CN" altLang="zh-CN" dirty="0"/>
              <a:t>）与置信度（</a:t>
            </a:r>
            <a:r>
              <a:rPr lang="en-US" altLang="zh-CN" i="1" dirty="0"/>
              <a:t>X</a:t>
            </a:r>
            <a:r>
              <a:rPr lang="en-US" altLang="zh-CN" dirty="0"/>
              <a:t>%</a:t>
            </a:r>
            <a:r>
              <a:rPr lang="zh-CN" altLang="zh-CN" dirty="0"/>
              <a:t>）的函数</a:t>
            </a:r>
            <a:endParaRPr lang="en-US" altLang="zh-CN" dirty="0"/>
          </a:p>
          <a:p>
            <a:r>
              <a:rPr lang="zh-CN" altLang="en-US" dirty="0"/>
              <a:t>例子：</a:t>
            </a:r>
            <a:r>
              <a:rPr lang="zh-CN" altLang="zh-CN" dirty="0"/>
              <a:t>假设一个</a:t>
            </a:r>
            <a:r>
              <a:rPr lang="en-US" altLang="zh-CN" dirty="0"/>
              <a:t>1</a:t>
            </a:r>
            <a:r>
              <a:rPr lang="zh-CN" altLang="zh-CN" dirty="0"/>
              <a:t>年期的项目最终回报在</a:t>
            </a:r>
            <a:r>
              <a:rPr lang="en-US" altLang="zh-CN" dirty="0"/>
              <a:t>-5</a:t>
            </a:r>
            <a:r>
              <a:rPr lang="zh-CN" altLang="zh-CN" dirty="0"/>
              <a:t>亿与</a:t>
            </a:r>
            <a:r>
              <a:rPr lang="en-US" altLang="zh-CN" dirty="0"/>
              <a:t>15</a:t>
            </a:r>
            <a:r>
              <a:rPr lang="zh-CN" altLang="zh-CN" dirty="0"/>
              <a:t>亿元之间均匀分布。那么，其损失大于</a:t>
            </a:r>
            <a:r>
              <a:rPr lang="en-US" altLang="zh-CN" dirty="0"/>
              <a:t>4</a:t>
            </a:r>
            <a:r>
              <a:rPr lang="zh-CN" altLang="zh-CN" dirty="0"/>
              <a:t>亿元（支付小于</a:t>
            </a:r>
            <a:r>
              <a:rPr lang="en-US" altLang="zh-CN" dirty="0"/>
              <a:t>-4</a:t>
            </a:r>
            <a:r>
              <a:rPr lang="zh-CN" altLang="zh-CN" dirty="0"/>
              <a:t>亿元）的概率就为</a:t>
            </a:r>
            <a:r>
              <a:rPr lang="en-US" altLang="zh-CN" dirty="0"/>
              <a:t>5%——</a:t>
            </a:r>
            <a:r>
              <a:rPr lang="zh-CN" altLang="zh-CN" dirty="0"/>
              <a:t>在</a:t>
            </a:r>
            <a:r>
              <a:rPr lang="en-US" altLang="zh-CN" dirty="0"/>
              <a:t>1</a:t>
            </a:r>
            <a:r>
              <a:rPr lang="zh-CN" altLang="zh-CN" dirty="0"/>
              <a:t>年期里，这个项目在</a:t>
            </a:r>
            <a:r>
              <a:rPr lang="en-US" altLang="zh-CN" dirty="0"/>
              <a:t>95%</a:t>
            </a:r>
            <a:r>
              <a:rPr lang="zh-CN" altLang="zh-CN" dirty="0"/>
              <a:t>置信度下的</a:t>
            </a:r>
            <a:r>
              <a:rPr lang="en-US" altLang="zh-CN" dirty="0" err="1"/>
              <a:t>VaR</a:t>
            </a:r>
            <a:r>
              <a:rPr lang="zh-CN" altLang="zh-CN" dirty="0"/>
              <a:t>为</a:t>
            </a:r>
            <a:r>
              <a:rPr lang="en-US" altLang="zh-CN" dirty="0"/>
              <a:t>4</a:t>
            </a:r>
            <a:r>
              <a:rPr lang="zh-CN" altLang="zh-CN" dirty="0"/>
              <a:t>亿元（在</a:t>
            </a:r>
            <a:r>
              <a:rPr lang="en-US" altLang="zh-CN" dirty="0"/>
              <a:t>95%</a:t>
            </a:r>
            <a:r>
              <a:rPr lang="zh-CN" altLang="zh-CN" dirty="0"/>
              <a:t>的概率下损失不会超过</a:t>
            </a:r>
            <a:r>
              <a:rPr lang="en-US" altLang="zh-CN" dirty="0"/>
              <a:t>4</a:t>
            </a:r>
            <a:r>
              <a:rPr lang="zh-CN" altLang="zh-CN" dirty="0"/>
              <a:t>亿元）</a:t>
            </a:r>
            <a:endParaRPr lang="en-US" altLang="zh-CN" dirty="0"/>
          </a:p>
          <a:p>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pic>
        <p:nvPicPr>
          <p:cNvPr id="5" name="图片 4">
            <a:extLst>
              <a:ext uri="{FF2B5EF4-FFF2-40B4-BE49-F238E27FC236}">
                <a16:creationId xmlns:a16="http://schemas.microsoft.com/office/drawing/2014/main" id="{FC7273C8-A48A-4BE1-90E8-AE5ABCB62F84}"/>
              </a:ext>
            </a:extLst>
          </p:cNvPr>
          <p:cNvPicPr>
            <a:picLocks noChangeAspect="1"/>
          </p:cNvPicPr>
          <p:nvPr/>
        </p:nvPicPr>
        <p:blipFill>
          <a:blip r:embed="rId2"/>
          <a:srcRect/>
          <a:stretch>
            <a:fillRect/>
          </a:stretch>
        </p:blipFill>
        <p:spPr bwMode="auto">
          <a:xfrm>
            <a:off x="2071670" y="4229528"/>
            <a:ext cx="5586914" cy="1719752"/>
          </a:xfrm>
          <a:prstGeom prst="rect">
            <a:avLst/>
          </a:prstGeom>
          <a:noFill/>
          <a:ln w="9525">
            <a:noFill/>
            <a:miter lim="800000"/>
            <a:headEnd/>
            <a:tailEnd/>
          </a:ln>
        </p:spPr>
      </p:pic>
    </p:spTree>
    <p:extLst>
      <p:ext uri="{BB962C8B-B14F-4D97-AF65-F5344CB8AC3E}">
        <p14:creationId xmlns:p14="http://schemas.microsoft.com/office/powerpoint/2010/main" val="40995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en-US" altLang="zh-CN" dirty="0" err="1"/>
              <a:t>VaR</a:t>
            </a:r>
            <a:r>
              <a:rPr lang="zh-CN" altLang="en-US" dirty="0"/>
              <a:t>的计算</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a:xfrm>
            <a:off x="928662" y="1306413"/>
            <a:ext cx="7786687" cy="4714875"/>
          </a:xfrm>
        </p:spPr>
        <p:txBody>
          <a:bodyPr/>
          <a:lstStyle/>
          <a:p>
            <a:r>
              <a:rPr lang="zh-CN" altLang="zh-CN" dirty="0"/>
              <a:t>给定置信度，回报波动率</a:t>
            </a:r>
            <a:r>
              <a:rPr lang="zh-CN" altLang="en-US" dirty="0"/>
              <a:t>越大，</a:t>
            </a:r>
            <a:r>
              <a:rPr lang="en-US" altLang="zh-CN" dirty="0" err="1"/>
              <a:t>VaR</a:t>
            </a:r>
            <a:r>
              <a:rPr lang="zh-CN" altLang="zh-CN" dirty="0"/>
              <a:t>值</a:t>
            </a:r>
            <a:r>
              <a:rPr lang="zh-CN" altLang="en-US" dirty="0"/>
              <a:t>越</a:t>
            </a:r>
            <a:r>
              <a:rPr lang="zh-CN" altLang="zh-CN" dirty="0"/>
              <a:t>大（风险更高）</a:t>
            </a:r>
            <a:endParaRPr lang="en-US" altLang="zh-CN" dirty="0"/>
          </a:p>
          <a:p>
            <a:pPr lvl="1"/>
            <a:r>
              <a:rPr lang="zh-CN" altLang="zh-CN" dirty="0"/>
              <a:t>虚线的这个密度函数波动标准差更小，所以在同样的置信度下，虚线这个密度函数对应的</a:t>
            </a:r>
            <a:r>
              <a:rPr lang="en-US" altLang="zh-CN" dirty="0" err="1"/>
              <a:t>VaR</a:t>
            </a:r>
            <a:r>
              <a:rPr lang="zh-CN" altLang="zh-CN" dirty="0"/>
              <a:t>（</a:t>
            </a:r>
            <a:r>
              <a:rPr lang="en-US" altLang="zh-CN" i="1" dirty="0"/>
              <a:t>V'</a:t>
            </a:r>
            <a:r>
              <a:rPr lang="zh-CN" altLang="zh-CN" dirty="0"/>
              <a:t>）更小</a:t>
            </a:r>
            <a:endParaRPr lang="en-US" altLang="zh-CN" dirty="0"/>
          </a:p>
          <a:p>
            <a:endParaRPr lang="en-US" altLang="zh-CN" dirty="0"/>
          </a:p>
          <a:p>
            <a:endParaRPr lang="en-US" altLang="zh-CN" dirty="0"/>
          </a:p>
          <a:p>
            <a:endParaRPr lang="en-US" altLang="zh-CN" dirty="0"/>
          </a:p>
          <a:p>
            <a:endParaRPr lang="en-US" altLang="zh-CN" dirty="0"/>
          </a:p>
          <a:p>
            <a:r>
              <a:rPr lang="zh-CN" altLang="zh-CN" dirty="0"/>
              <a:t>计算</a:t>
            </a:r>
            <a:r>
              <a:rPr lang="en-US" altLang="zh-CN" dirty="0" err="1"/>
              <a:t>VaR</a:t>
            </a:r>
            <a:r>
              <a:rPr lang="zh-CN" altLang="en-US" dirty="0"/>
              <a:t>需要</a:t>
            </a:r>
            <a:r>
              <a:rPr lang="zh-CN" altLang="zh-CN" dirty="0"/>
              <a:t>知道不同资产</a:t>
            </a:r>
            <a:r>
              <a:rPr lang="zh-CN" altLang="en-US" dirty="0"/>
              <a:t>回报</a:t>
            </a:r>
            <a:r>
              <a:rPr lang="zh-CN" altLang="zh-CN" dirty="0"/>
              <a:t>之间的相关性</a:t>
            </a:r>
            <a:endParaRPr lang="en-US" altLang="zh-CN" dirty="0"/>
          </a:p>
          <a:p>
            <a:pPr lvl="1"/>
            <a:r>
              <a:rPr lang="zh-CN" altLang="en-US" dirty="0"/>
              <a:t>广泛使用连接函数</a:t>
            </a:r>
            <a:r>
              <a:rPr lang="zh-CN" altLang="zh-CN" dirty="0"/>
              <a:t>（</a:t>
            </a:r>
            <a:r>
              <a:rPr lang="en-US" altLang="zh-CN" dirty="0"/>
              <a:t>Copula</a:t>
            </a:r>
            <a:r>
              <a:rPr lang="zh-CN" altLang="zh-CN" dirty="0"/>
              <a:t>函数）来简化</a:t>
            </a:r>
            <a:r>
              <a:rPr lang="zh-CN" altLang="en-US" dirty="0"/>
              <a:t>估计</a:t>
            </a:r>
            <a:r>
              <a:rPr lang="zh-CN" altLang="zh-CN" dirty="0"/>
              <a:t>不同资产组成的总组合回报的多元分布函数</a:t>
            </a:r>
            <a:r>
              <a:rPr lang="zh-CN" altLang="en-US" dirty="0"/>
              <a:t>（附录</a:t>
            </a:r>
            <a:r>
              <a:rPr lang="en-US" altLang="zh-CN" dirty="0"/>
              <a:t>24.A</a:t>
            </a:r>
            <a:r>
              <a:rPr lang="zh-CN" altLang="en-US" dirty="0"/>
              <a:t>）</a:t>
            </a:r>
            <a:endParaRPr lang="en-US" altLang="zh-CN" dirty="0"/>
          </a:p>
          <a:p>
            <a:pPr lvl="1"/>
            <a:r>
              <a:rPr lang="zh-CN" altLang="en-US" dirty="0"/>
              <a:t>历史模拟法：</a:t>
            </a:r>
            <a:r>
              <a:rPr lang="zh-CN" altLang="zh-CN" dirty="0"/>
              <a:t>用过去的历史数据来估计市场各个变量的联合分布状况</a:t>
            </a:r>
            <a:endParaRPr lang="en-US" altLang="zh-CN" dirty="0"/>
          </a:p>
          <a:p>
            <a:pPr lvl="1"/>
            <a:r>
              <a:rPr lang="zh-CN" altLang="zh-CN" dirty="0"/>
              <a:t>模型构建法</a:t>
            </a:r>
            <a:r>
              <a:rPr lang="zh-CN" altLang="en-US" dirty="0"/>
              <a:t>：</a:t>
            </a:r>
            <a:r>
              <a:rPr lang="zh-CN" altLang="zh-CN" dirty="0"/>
              <a:t>对市场变量的联合分布状况构建模型，计算在一定的假设前提下（反映了对市场未来走势的预判）机构的</a:t>
            </a:r>
            <a:r>
              <a:rPr lang="en-US" altLang="zh-CN" dirty="0" err="1"/>
              <a:t>VaR</a:t>
            </a:r>
            <a:r>
              <a:rPr lang="en-US" altLang="zh-CN" dirty="0"/>
              <a:t>——</a:t>
            </a:r>
            <a:r>
              <a:rPr lang="zh-CN" altLang="en-US" dirty="0"/>
              <a:t>不太常用</a:t>
            </a:r>
            <a:endParaRPr lang="en-US" altLang="zh-CN" dirty="0"/>
          </a:p>
          <a:p>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pic>
        <p:nvPicPr>
          <p:cNvPr id="5" name="图片 4">
            <a:extLst>
              <a:ext uri="{FF2B5EF4-FFF2-40B4-BE49-F238E27FC236}">
                <a16:creationId xmlns:a16="http://schemas.microsoft.com/office/drawing/2014/main" id="{E79330E0-DF20-46A2-A750-05FB232C4685}"/>
              </a:ext>
            </a:extLst>
          </p:cNvPr>
          <p:cNvPicPr>
            <a:picLocks noChangeAspect="1"/>
          </p:cNvPicPr>
          <p:nvPr/>
        </p:nvPicPr>
        <p:blipFill>
          <a:blip r:embed="rId2"/>
          <a:srcRect/>
          <a:stretch>
            <a:fillRect/>
          </a:stretch>
        </p:blipFill>
        <p:spPr bwMode="auto">
          <a:xfrm>
            <a:off x="2113868" y="2159883"/>
            <a:ext cx="5410460" cy="2205221"/>
          </a:xfrm>
          <a:prstGeom prst="rect">
            <a:avLst/>
          </a:prstGeom>
          <a:noFill/>
          <a:ln w="9525">
            <a:noFill/>
            <a:miter lim="800000"/>
            <a:headEnd/>
            <a:tailEnd/>
          </a:ln>
        </p:spPr>
      </p:pic>
    </p:spTree>
    <p:extLst>
      <p:ext uri="{BB962C8B-B14F-4D97-AF65-F5344CB8AC3E}">
        <p14:creationId xmlns:p14="http://schemas.microsoft.com/office/powerpoint/2010/main" val="310837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zh-CN" altLang="en-US" dirty="0"/>
              <a:t>信用风险</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a:xfrm>
            <a:off x="928662" y="1306413"/>
            <a:ext cx="7786687" cy="4714875"/>
          </a:xfrm>
        </p:spPr>
        <p:txBody>
          <a:bodyPr/>
          <a:lstStyle/>
          <a:p>
            <a:r>
              <a:rPr lang="zh-CN" altLang="en-US" dirty="0"/>
              <a:t>信用风险是来自机构持有的资产、或是机构交易对手违约带来的风险</a:t>
            </a:r>
            <a:endParaRPr lang="en-US" altLang="zh-CN" dirty="0"/>
          </a:p>
          <a:p>
            <a:r>
              <a:rPr lang="zh-CN" altLang="en-US" dirty="0"/>
              <a:t>信用评级（</a:t>
            </a:r>
            <a:r>
              <a:rPr lang="en-US" altLang="zh-CN" dirty="0"/>
              <a:t>credit rating</a:t>
            </a:r>
            <a:r>
              <a:rPr lang="zh-CN" altLang="en-US" dirty="0"/>
              <a:t>）</a:t>
            </a:r>
            <a:r>
              <a:rPr lang="en-US" altLang="zh-CN" dirty="0"/>
              <a:t>——</a:t>
            </a:r>
            <a:r>
              <a:rPr lang="zh-CN" altLang="en-US" dirty="0"/>
              <a:t>管理资产信用风险的主要方式</a:t>
            </a:r>
            <a:endParaRPr lang="en-US" altLang="zh-CN" dirty="0"/>
          </a:p>
          <a:p>
            <a:pPr lvl="1"/>
            <a:r>
              <a:rPr lang="zh-CN" altLang="en-US" dirty="0"/>
              <a:t>对资产进行信用评级并按照评级的结果来构建交易策略</a:t>
            </a:r>
            <a:r>
              <a:rPr lang="en-US" altLang="zh-CN" dirty="0"/>
              <a:t>——</a:t>
            </a:r>
            <a:r>
              <a:rPr lang="zh-CN" altLang="en-US" dirty="0"/>
              <a:t>决定是否可以买入，买入多少，以及买入时要求多高的风险溢价等</a:t>
            </a:r>
            <a:endParaRPr lang="en-US" altLang="zh-CN" dirty="0"/>
          </a:p>
          <a:p>
            <a:pPr lvl="1"/>
            <a:r>
              <a:rPr lang="zh-CN" altLang="zh-CN" dirty="0"/>
              <a:t>信用评级公司依据资产的各方面情况来综合评估资产违约的风险</a:t>
            </a:r>
            <a:r>
              <a:rPr lang="zh-CN" altLang="en-US" dirty="0"/>
              <a:t>，并</a:t>
            </a:r>
            <a:r>
              <a:rPr lang="zh-CN" altLang="zh-CN" dirty="0"/>
              <a:t>形成从信用评级到违约概率的对应</a:t>
            </a:r>
            <a:endParaRPr lang="en-US" altLang="zh-CN" dirty="0"/>
          </a:p>
          <a:p>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pic>
        <p:nvPicPr>
          <p:cNvPr id="7" name="图片 6">
            <a:extLst>
              <a:ext uri="{FF2B5EF4-FFF2-40B4-BE49-F238E27FC236}">
                <a16:creationId xmlns:a16="http://schemas.microsoft.com/office/drawing/2014/main" id="{B0D29F91-5841-4A31-B009-9E72D2C30275}"/>
              </a:ext>
            </a:extLst>
          </p:cNvPr>
          <p:cNvPicPr>
            <a:picLocks noChangeAspect="1"/>
          </p:cNvPicPr>
          <p:nvPr/>
        </p:nvPicPr>
        <p:blipFill>
          <a:blip r:embed="rId2"/>
          <a:stretch>
            <a:fillRect/>
          </a:stretch>
        </p:blipFill>
        <p:spPr>
          <a:xfrm>
            <a:off x="865563" y="3403704"/>
            <a:ext cx="7912884" cy="3192189"/>
          </a:xfrm>
          <a:prstGeom prst="rect">
            <a:avLst/>
          </a:prstGeom>
        </p:spPr>
      </p:pic>
    </p:spTree>
    <p:extLst>
      <p:ext uri="{BB962C8B-B14F-4D97-AF65-F5344CB8AC3E}">
        <p14:creationId xmlns:p14="http://schemas.microsoft.com/office/powerpoint/2010/main" val="165442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zh-CN" altLang="en-US" dirty="0"/>
              <a:t>全球评级迁徙率：</a:t>
            </a:r>
            <a:r>
              <a:rPr lang="en-US" altLang="zh-CN" dirty="0"/>
              <a:t>2012-2013</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pic>
        <p:nvPicPr>
          <p:cNvPr id="8" name="图片 7"/>
          <p:cNvPicPr>
            <a:picLocks noChangeAspect="1"/>
          </p:cNvPicPr>
          <p:nvPr/>
        </p:nvPicPr>
        <p:blipFill>
          <a:blip r:embed="rId2"/>
          <a:srcRect/>
          <a:stretch>
            <a:fillRect/>
          </a:stretch>
        </p:blipFill>
        <p:spPr bwMode="auto">
          <a:xfrm>
            <a:off x="683568" y="1928802"/>
            <a:ext cx="8323080" cy="357384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zh-CN" altLang="en-US" dirty="0"/>
              <a:t>信用风险（续）</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a:xfrm>
            <a:off x="928662" y="1306413"/>
            <a:ext cx="7786687" cy="4714875"/>
          </a:xfrm>
        </p:spPr>
        <p:txBody>
          <a:bodyPr/>
          <a:lstStyle/>
          <a:p>
            <a:r>
              <a:rPr lang="zh-CN" altLang="zh-CN" dirty="0"/>
              <a:t>信用评级公司商业模式</a:t>
            </a:r>
            <a:r>
              <a:rPr lang="zh-CN" altLang="en-US" dirty="0"/>
              <a:t>的弊端</a:t>
            </a:r>
            <a:endParaRPr lang="en-US" altLang="zh-CN" dirty="0"/>
          </a:p>
          <a:p>
            <a:pPr lvl="1"/>
            <a:r>
              <a:rPr lang="zh-CN" altLang="zh-CN" dirty="0"/>
              <a:t>债券发行者向评级公司付费，要求评级公司来给自己发行的债券出具评级报告</a:t>
            </a:r>
            <a:r>
              <a:rPr lang="zh-CN" altLang="en-US" dirty="0"/>
              <a:t>，从而增加投资者对自己公司债券的接受度</a:t>
            </a:r>
            <a:endParaRPr lang="en-US" altLang="zh-CN" dirty="0"/>
          </a:p>
          <a:p>
            <a:pPr lvl="1"/>
            <a:r>
              <a:rPr lang="zh-CN" altLang="zh-CN" dirty="0"/>
              <a:t>评级公司在相互竞争时，有动力通过给债券评出更高评级来吸引发行人，从而提升自己的收入和利润</a:t>
            </a:r>
            <a:r>
              <a:rPr lang="en-US" altLang="zh-CN" dirty="0"/>
              <a:t>——</a:t>
            </a:r>
            <a:r>
              <a:rPr lang="zh-CN" altLang="zh-CN" dirty="0"/>
              <a:t>这会影响到评级公司的客观性</a:t>
            </a:r>
            <a:endParaRPr lang="en-US" altLang="zh-CN" dirty="0"/>
          </a:p>
          <a:p>
            <a:pPr lvl="1"/>
            <a:r>
              <a:rPr lang="zh-CN" altLang="en-US" dirty="0"/>
              <a:t>次贷危机前评级公司给很多按揭贷款打包而成的衍生品给出了最好的</a:t>
            </a:r>
            <a:r>
              <a:rPr lang="en-US" altLang="zh-CN" dirty="0"/>
              <a:t>AAA</a:t>
            </a:r>
            <a:r>
              <a:rPr lang="zh-CN" altLang="en-US" dirty="0"/>
              <a:t>评级，被广泛诟病</a:t>
            </a:r>
            <a:endParaRPr lang="en-US" altLang="zh-CN" dirty="0"/>
          </a:p>
          <a:p>
            <a:r>
              <a:rPr lang="zh-CN" altLang="en-US" dirty="0"/>
              <a:t>从价格中估计出来的违约概率是风险中性世界下的违约概率，而非真实世界中的违约概率</a:t>
            </a:r>
            <a:r>
              <a:rPr lang="en-US" altLang="zh-CN" dirty="0"/>
              <a:t>——</a:t>
            </a:r>
            <a:r>
              <a:rPr lang="zh-CN" altLang="en-US" dirty="0"/>
              <a:t>信用风险需要评级机构来给给出，而不能直接依靠价格信号（附录</a:t>
            </a:r>
            <a:r>
              <a:rPr lang="en-US" altLang="zh-CN" dirty="0"/>
              <a:t>24.B</a:t>
            </a:r>
            <a:r>
              <a:rPr lang="zh-CN" altLang="en-US" dirty="0"/>
              <a:t>）</a:t>
            </a:r>
            <a:endParaRPr lang="en-US" altLang="zh-CN" dirty="0"/>
          </a:p>
          <a:p>
            <a:r>
              <a:rPr lang="zh-CN" altLang="en-US" dirty="0"/>
              <a:t>对手风险（</a:t>
            </a:r>
            <a:r>
              <a:rPr lang="en-US" altLang="zh-CN" dirty="0"/>
              <a:t>counterparty risk</a:t>
            </a:r>
            <a:r>
              <a:rPr lang="zh-CN" altLang="en-US" dirty="0"/>
              <a:t>）：交易对手违约的风险</a:t>
            </a:r>
            <a:endParaRPr lang="en-US" altLang="zh-CN" dirty="0"/>
          </a:p>
          <a:p>
            <a:pPr lvl="1"/>
            <a:r>
              <a:rPr lang="zh-CN" altLang="en-US" dirty="0"/>
              <a:t>在没有</a:t>
            </a:r>
            <a:r>
              <a:rPr lang="zh-CN" altLang="zh-CN" dirty="0"/>
              <a:t>中心机构来确保所有交易履约</a:t>
            </a:r>
            <a:r>
              <a:rPr lang="zh-CN" altLang="en-US" dirty="0"/>
              <a:t>的双边清算市场中，有可能产生对手风险</a:t>
            </a:r>
            <a:endParaRPr lang="en-US" altLang="zh-CN" dirty="0"/>
          </a:p>
          <a:p>
            <a:pPr lvl="1"/>
            <a:r>
              <a:rPr lang="zh-CN" altLang="en-US" dirty="0"/>
              <a:t>对手风险的普遍蔓延会让市场交易大幅萎缩</a:t>
            </a:r>
            <a:endParaRPr lang="en-US" altLang="zh-CN" dirty="0"/>
          </a:p>
          <a:p>
            <a:pPr lvl="1"/>
            <a:r>
              <a:rPr lang="en-US" altLang="zh-CN" dirty="0"/>
              <a:t>2016</a:t>
            </a:r>
            <a:r>
              <a:rPr lang="zh-CN" altLang="en-US" dirty="0"/>
              <a:t>年</a:t>
            </a:r>
            <a:r>
              <a:rPr lang="en-US" altLang="zh-CN" dirty="0"/>
              <a:t>4</a:t>
            </a:r>
            <a:r>
              <a:rPr lang="zh-CN" altLang="en-US" dirty="0"/>
              <a:t>季度的国海证券“萝卜章”事件（专题框</a:t>
            </a:r>
            <a:r>
              <a:rPr lang="en-US" altLang="zh-CN" dirty="0"/>
              <a:t>24-1</a:t>
            </a:r>
            <a:r>
              <a:rPr lang="zh-CN" altLang="en-US" dirty="0"/>
              <a:t>）</a:t>
            </a:r>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Tree>
    <p:extLst>
      <p:ext uri="{BB962C8B-B14F-4D97-AF65-F5344CB8AC3E}">
        <p14:creationId xmlns:p14="http://schemas.microsoft.com/office/powerpoint/2010/main" val="378908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18D2-E80C-4F3D-8855-E53742CDB5E6}"/>
              </a:ext>
            </a:extLst>
          </p:cNvPr>
          <p:cNvSpPr>
            <a:spLocks noGrp="1"/>
          </p:cNvSpPr>
          <p:nvPr>
            <p:ph type="title"/>
          </p:nvPr>
        </p:nvSpPr>
        <p:spPr/>
        <p:txBody>
          <a:bodyPr/>
          <a:lstStyle/>
          <a:p>
            <a:r>
              <a:rPr lang="en-US" altLang="zh-CN" sz="2000" dirty="0"/>
              <a:t>24.2 </a:t>
            </a:r>
            <a:r>
              <a:rPr lang="zh-CN" altLang="zh-CN" sz="2000" dirty="0"/>
              <a:t>微观层面的风险管理</a:t>
            </a:r>
            <a:br>
              <a:rPr lang="zh-CN" altLang="zh-CN" dirty="0"/>
            </a:br>
            <a:r>
              <a:rPr lang="zh-CN" altLang="en-US" dirty="0"/>
              <a:t>操作风险</a:t>
            </a:r>
          </a:p>
        </p:txBody>
      </p:sp>
      <p:sp>
        <p:nvSpPr>
          <p:cNvPr id="3" name="内容占位符 2">
            <a:extLst>
              <a:ext uri="{FF2B5EF4-FFF2-40B4-BE49-F238E27FC236}">
                <a16:creationId xmlns:a16="http://schemas.microsoft.com/office/drawing/2014/main" id="{BAF7CFF2-A7A6-4DFB-84EF-0CF9AFC1AF30}"/>
              </a:ext>
            </a:extLst>
          </p:cNvPr>
          <p:cNvSpPr>
            <a:spLocks noGrp="1"/>
          </p:cNvSpPr>
          <p:nvPr>
            <p:ph idx="1"/>
          </p:nvPr>
        </p:nvSpPr>
        <p:spPr>
          <a:xfrm>
            <a:off x="928662" y="1306413"/>
            <a:ext cx="7786687" cy="4714875"/>
          </a:xfrm>
        </p:spPr>
        <p:txBody>
          <a:bodyPr/>
          <a:lstStyle/>
          <a:p>
            <a:r>
              <a:rPr lang="zh-CN" altLang="en-US" dirty="0"/>
              <a:t>操作风险涵盖范围很广</a:t>
            </a:r>
            <a:endParaRPr lang="en-US" altLang="zh-CN" dirty="0"/>
          </a:p>
          <a:p>
            <a:pPr lvl="1"/>
            <a:r>
              <a:rPr lang="zh-CN" altLang="en-US" dirty="0"/>
              <a:t>广义地来说，操作风险是除市场风险和信用风险之外的所有其他风险</a:t>
            </a:r>
            <a:r>
              <a:rPr lang="en-US" altLang="zh-CN" dirty="0"/>
              <a:t>——</a:t>
            </a:r>
            <a:r>
              <a:rPr lang="zh-CN" altLang="en-US" dirty="0"/>
              <a:t>因此有人把操作风险叫做剩余风险（</a:t>
            </a:r>
            <a:r>
              <a:rPr lang="en-US" altLang="zh-CN" dirty="0"/>
              <a:t>residual risk</a:t>
            </a:r>
            <a:r>
              <a:rPr lang="zh-CN" altLang="en-US" dirty="0"/>
              <a:t>）</a:t>
            </a:r>
            <a:endParaRPr lang="en-US" altLang="zh-CN" dirty="0"/>
          </a:p>
          <a:p>
            <a:r>
              <a:rPr lang="zh-CN" altLang="zh-CN" dirty="0"/>
              <a:t>巴塞尔银行监管委员会将</a:t>
            </a:r>
            <a:r>
              <a:rPr lang="zh-CN" altLang="en-US" dirty="0"/>
              <a:t>银行</a:t>
            </a:r>
            <a:r>
              <a:rPr lang="zh-CN" altLang="zh-CN" dirty="0"/>
              <a:t>操作风险分为</a:t>
            </a:r>
            <a:r>
              <a:rPr lang="en-US" altLang="zh-CN" dirty="0"/>
              <a:t>7</a:t>
            </a:r>
            <a:r>
              <a:rPr lang="zh-CN" altLang="zh-CN" dirty="0"/>
              <a:t>大类</a:t>
            </a:r>
            <a:endParaRPr lang="en-US" altLang="zh-CN" dirty="0"/>
          </a:p>
          <a:p>
            <a:pPr lvl="1"/>
            <a:r>
              <a:rPr lang="zh-CN" altLang="en-US" dirty="0"/>
              <a:t>内部欺诈（</a:t>
            </a:r>
            <a:r>
              <a:rPr lang="en-US" altLang="zh-CN" dirty="0"/>
              <a:t>internal fraud</a:t>
            </a:r>
            <a:r>
              <a:rPr lang="zh-CN" altLang="en-US" dirty="0"/>
              <a:t>）：如内部员工盗窃、交易报告做假、内部人交易（</a:t>
            </a:r>
            <a:r>
              <a:rPr lang="en-US" altLang="zh-CN" dirty="0"/>
              <a:t>insider trading</a:t>
            </a:r>
            <a:r>
              <a:rPr lang="zh-CN" altLang="en-US" dirty="0"/>
              <a:t>）等。</a:t>
            </a:r>
          </a:p>
          <a:p>
            <a:pPr lvl="1"/>
            <a:r>
              <a:rPr lang="zh-CN" altLang="en-US" dirty="0"/>
              <a:t>外部欺诈（</a:t>
            </a:r>
            <a:r>
              <a:rPr lang="en-US" altLang="zh-CN" dirty="0"/>
              <a:t>external fraud</a:t>
            </a:r>
            <a:r>
              <a:rPr lang="zh-CN" altLang="en-US" dirty="0"/>
              <a:t>）：如遭受抢劫、支票连续透支、</a:t>
            </a:r>
            <a:r>
              <a:rPr lang="en-US" altLang="zh-CN" dirty="0"/>
              <a:t>IT</a:t>
            </a:r>
            <a:r>
              <a:rPr lang="zh-CN" altLang="en-US" dirty="0"/>
              <a:t>系统被黑等。</a:t>
            </a:r>
          </a:p>
          <a:p>
            <a:pPr lvl="1"/>
            <a:r>
              <a:rPr lang="zh-CN" altLang="en-US" dirty="0"/>
              <a:t>雇员行为以及工作场所的安全性：如员工对公司提起的索赔，客户在公司场所出现安全性事件向公司提起的索赔。</a:t>
            </a:r>
          </a:p>
          <a:p>
            <a:pPr lvl="1"/>
            <a:r>
              <a:rPr lang="zh-CN" altLang="en-US" dirty="0"/>
              <a:t>客户、产品及业务活动：指因为公司的疏忽而没有尽到对客户的责任，或者使用了不当的产品或业务。比如违反诚信、洗钱、账户的不合法交易等。</a:t>
            </a:r>
          </a:p>
          <a:p>
            <a:pPr lvl="1"/>
            <a:r>
              <a:rPr lang="zh-CN" altLang="en-US" dirty="0"/>
              <a:t>对有形资产的破坏：如自然灾害、火灾及人为造成的对有形资产的破坏。</a:t>
            </a:r>
          </a:p>
          <a:p>
            <a:pPr lvl="1"/>
            <a:r>
              <a:rPr lang="zh-CN" altLang="en-US" dirty="0"/>
              <a:t>业务中断及系统故障：如</a:t>
            </a:r>
            <a:r>
              <a:rPr lang="en-US" altLang="zh-CN" dirty="0"/>
              <a:t>IT</a:t>
            </a:r>
            <a:r>
              <a:rPr lang="zh-CN" altLang="en-US" dirty="0"/>
              <a:t>系统软硬件的失效、通信故障等。</a:t>
            </a:r>
          </a:p>
          <a:p>
            <a:pPr lvl="1"/>
            <a:r>
              <a:rPr lang="zh-CN" altLang="en-US" dirty="0"/>
              <a:t>交易执行交付及过程管理：包括与交易对手的交易过程中出现的问题及争议。如交易指令输入错误、交易法律文本不完整、与交易对手的争端等</a:t>
            </a:r>
            <a:endParaRPr lang="en-US" altLang="zh-CN" dirty="0"/>
          </a:p>
          <a:p>
            <a:r>
              <a:rPr lang="en-US" altLang="zh-CN" dirty="0"/>
              <a:t>2016</a:t>
            </a:r>
            <a:r>
              <a:rPr lang="zh-CN" altLang="en-US" dirty="0"/>
              <a:t>年</a:t>
            </a:r>
            <a:r>
              <a:rPr lang="en-US" altLang="zh-CN" dirty="0"/>
              <a:t>8</a:t>
            </a:r>
            <a:r>
              <a:rPr lang="zh-CN" altLang="en-US" dirty="0"/>
              <a:t>月</a:t>
            </a:r>
            <a:r>
              <a:rPr lang="en-US" altLang="zh-CN" dirty="0"/>
              <a:t>16</a:t>
            </a:r>
            <a:r>
              <a:rPr lang="zh-CN" altLang="en-US" dirty="0"/>
              <a:t>日光大证券“乌龙指”事件（专题框</a:t>
            </a:r>
            <a:r>
              <a:rPr lang="en-US" altLang="zh-CN" dirty="0"/>
              <a:t>24-2</a:t>
            </a:r>
            <a:r>
              <a:rPr lang="zh-CN" altLang="en-US" dirty="0"/>
              <a:t>）</a:t>
            </a:r>
          </a:p>
          <a:p>
            <a:pPr lvl="1"/>
            <a:endParaRPr lang="en-US" altLang="zh-CN" dirty="0"/>
          </a:p>
        </p:txBody>
      </p:sp>
      <p:sp>
        <p:nvSpPr>
          <p:cNvPr id="4" name="灯片编号占位符 3">
            <a:extLst>
              <a:ext uri="{FF2B5EF4-FFF2-40B4-BE49-F238E27FC236}">
                <a16:creationId xmlns:a16="http://schemas.microsoft.com/office/drawing/2014/main" id="{FAA2C42A-CEEA-4AA2-9B36-0D672D3A9BE8}"/>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Tree>
    <p:extLst>
      <p:ext uri="{BB962C8B-B14F-4D97-AF65-F5344CB8AC3E}">
        <p14:creationId xmlns:p14="http://schemas.microsoft.com/office/powerpoint/2010/main" val="28717437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16191</TotalTime>
  <Words>2338</Words>
  <Application>Microsoft Office PowerPoint</Application>
  <PresentationFormat>全屏显示(4:3)</PresentationFormat>
  <Paragraphs>168</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Frutiger 45 Light</vt:lpstr>
      <vt:lpstr>黑体</vt:lpstr>
      <vt:lpstr>楷体_GB2312</vt:lpstr>
      <vt:lpstr>宋体</vt:lpstr>
      <vt:lpstr>Arial</vt:lpstr>
      <vt:lpstr>Calibri</vt:lpstr>
      <vt:lpstr>Times New Roman</vt:lpstr>
      <vt:lpstr>Verdana</vt:lpstr>
      <vt:lpstr>Wingdings</vt:lpstr>
      <vt:lpstr>Office 主题</vt:lpstr>
      <vt:lpstr>第24讲  风险管理与次贷危机</vt:lpstr>
      <vt:lpstr>24.1 引言</vt:lpstr>
      <vt:lpstr>24.2 微观层面的风险管理 从希腊字母到风险价值度（VaR）</vt:lpstr>
      <vt:lpstr>24.2 微观层面的风险管理 VaR的定义</vt:lpstr>
      <vt:lpstr>24.2 微观层面的风险管理 VaR的计算</vt:lpstr>
      <vt:lpstr>24.2 微观层面的风险管理 信用风险</vt:lpstr>
      <vt:lpstr>24.2 微观层面的风险管理 全球评级迁徙率：2012-2013年</vt:lpstr>
      <vt:lpstr>24.2 微观层面的风险管理 信用风险（续）</vt:lpstr>
      <vt:lpstr>24.2 微观层面的风险管理 操作风险</vt:lpstr>
      <vt:lpstr>24.3 次贷危机 宏观金融风险管理与次贷危机</vt:lpstr>
      <vt:lpstr>24.3 次贷危机 全球失衡</vt:lpstr>
      <vt:lpstr>24.3 次贷危机 全球失衡背后是资本从中国向美国的流动</vt:lpstr>
      <vt:lpstr>24.3 次贷危机 次贷危机前美联储极低的利率水平明显推升了房价</vt:lpstr>
      <vt:lpstr>24.3 次贷危机 美国房地产贷款占GDP比例在次贷危机前快速上升</vt:lpstr>
      <vt:lpstr>24.3 次贷危机 资产支持证券（ABS）的创造</vt:lpstr>
      <vt:lpstr>24.3 次贷危机 从ABS到CDO（担保债务凭证）</vt:lpstr>
      <vt:lpstr>24.3 次贷危机 CDO（CDO2、 CDO3 …）的构造</vt:lpstr>
      <vt:lpstr>24.3 次贷危机 信用违约互换（Credit Default Swap, CDS）</vt:lpstr>
      <vt:lpstr>24.3 次贷危机 合成CDO（Synthetic CDO）</vt:lpstr>
      <vt:lpstr>24.3 次贷危机 资产证券化中的利益冲突</vt:lpstr>
      <vt:lpstr>24.3 次贷危机 当危机来临……</vt:lpstr>
      <vt:lpstr>24.3 次贷危机 教训</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1766</cp:revision>
  <cp:lastPrinted>2019-05-11T02:33:34Z</cp:lastPrinted>
  <dcterms:created xsi:type="dcterms:W3CDTF">2011-05-10T08:48:38Z</dcterms:created>
  <dcterms:modified xsi:type="dcterms:W3CDTF">2019-05-26T07:33:34Z</dcterms:modified>
</cp:coreProperties>
</file>