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382" r:id="rId2"/>
    <p:sldId id="383" r:id="rId3"/>
    <p:sldId id="384" r:id="rId4"/>
    <p:sldId id="385" r:id="rId5"/>
    <p:sldId id="386" r:id="rId6"/>
    <p:sldId id="387" r:id="rId7"/>
    <p:sldId id="388" r:id="rId8"/>
    <p:sldId id="390" r:id="rId9"/>
    <p:sldId id="391" r:id="rId10"/>
    <p:sldId id="393" r:id="rId11"/>
    <p:sldId id="392" r:id="rId12"/>
    <p:sldId id="394" r:id="rId13"/>
    <p:sldId id="395" r:id="rId14"/>
    <p:sldId id="396" r:id="rId15"/>
  </p:sldIdLst>
  <p:sldSz cx="9144000" cy="6858000" type="screen4x3"/>
  <p:notesSz cx="6797675" cy="9928225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  <a:srgbClr val="990033"/>
    <a:srgbClr val="660033"/>
    <a:srgbClr val="660066"/>
    <a:srgbClr val="CC99FF"/>
    <a:srgbClr val="8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51" autoAdjust="0"/>
    <p:restoredTop sz="94660"/>
  </p:normalViewPr>
  <p:slideViewPr>
    <p:cSldViewPr>
      <p:cViewPr varScale="1">
        <p:scale>
          <a:sx n="63" d="100"/>
          <a:sy n="63" d="100"/>
        </p:scale>
        <p:origin x="138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4813" cy="495300"/>
          </a:xfrm>
          <a:prstGeom prst="rect">
            <a:avLst/>
          </a:prstGeom>
        </p:spPr>
        <p:txBody>
          <a:bodyPr vert="horz" lIns="95568" tIns="47784" rIns="95568" bIns="47784" rtlCol="0"/>
          <a:lstStyle>
            <a:lvl1pPr algn="l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1276" y="1"/>
            <a:ext cx="2944813" cy="495300"/>
          </a:xfrm>
          <a:prstGeom prst="rect">
            <a:avLst/>
          </a:prstGeom>
        </p:spPr>
        <p:txBody>
          <a:bodyPr vert="horz" lIns="95568" tIns="47784" rIns="95568" bIns="47784" rtlCol="0"/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06B6F58D-1BB5-4308-B4DD-6C0FC118133A}" type="datetimeFigureOut">
              <a:rPr lang="zh-CN" altLang="en-US"/>
              <a:pPr>
                <a:defRPr/>
              </a:pPr>
              <a:t>2019/4/27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1" y="9431338"/>
            <a:ext cx="2944813" cy="495300"/>
          </a:xfrm>
          <a:prstGeom prst="rect">
            <a:avLst/>
          </a:prstGeom>
        </p:spPr>
        <p:txBody>
          <a:bodyPr vert="horz" lIns="95568" tIns="47784" rIns="95568" bIns="47784" rtlCol="0" anchor="b"/>
          <a:lstStyle>
            <a:lvl1pPr algn="l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1276" y="9431338"/>
            <a:ext cx="2944813" cy="495300"/>
          </a:xfrm>
          <a:prstGeom prst="rect">
            <a:avLst/>
          </a:prstGeom>
        </p:spPr>
        <p:txBody>
          <a:bodyPr vert="horz" lIns="95568" tIns="47784" rIns="95568" bIns="47784" rtlCol="0" anchor="b"/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C530320A-D8DC-4FBF-B2E0-1088B3E9D69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4813" cy="495300"/>
          </a:xfrm>
          <a:prstGeom prst="rect">
            <a:avLst/>
          </a:prstGeom>
        </p:spPr>
        <p:txBody>
          <a:bodyPr vert="horz" lIns="95568" tIns="47784" rIns="95568" bIns="4778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1276" y="1"/>
            <a:ext cx="2944813" cy="495300"/>
          </a:xfrm>
          <a:prstGeom prst="rect">
            <a:avLst/>
          </a:prstGeom>
        </p:spPr>
        <p:txBody>
          <a:bodyPr vert="horz" lIns="95568" tIns="47784" rIns="95568" bIns="4778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FC5AFA0E-7F78-4574-9524-75194415ADA9}" type="datetimeFigureOut">
              <a:rPr lang="zh-CN" altLang="en-US"/>
              <a:pPr>
                <a:defRPr/>
              </a:pPr>
              <a:t>2019/4/27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59350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68" tIns="47784" rIns="95568" bIns="47784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1039" y="4714875"/>
            <a:ext cx="5437187" cy="4467225"/>
          </a:xfrm>
          <a:prstGeom prst="rect">
            <a:avLst/>
          </a:prstGeom>
        </p:spPr>
        <p:txBody>
          <a:bodyPr vert="horz" lIns="95568" tIns="47784" rIns="95568" bIns="47784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1" y="9431338"/>
            <a:ext cx="2944813" cy="495300"/>
          </a:xfrm>
          <a:prstGeom prst="rect">
            <a:avLst/>
          </a:prstGeom>
        </p:spPr>
        <p:txBody>
          <a:bodyPr vert="horz" lIns="95568" tIns="47784" rIns="95568" bIns="4778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1276" y="9431338"/>
            <a:ext cx="2944813" cy="495300"/>
          </a:xfrm>
          <a:prstGeom prst="rect">
            <a:avLst/>
          </a:prstGeom>
        </p:spPr>
        <p:txBody>
          <a:bodyPr vert="horz" lIns="95568" tIns="47784" rIns="95568" bIns="4778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07DECCF1-2EC0-46C0-963C-8EB7ABF184E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1785938"/>
            <a:ext cx="9144000" cy="3786187"/>
          </a:xfrm>
          <a:prstGeom prst="rect">
            <a:avLst/>
          </a:prstGeom>
          <a:solidFill>
            <a:srgbClr val="9900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6" name="直接连接符 5"/>
          <p:cNvCxnSpPr/>
          <p:nvPr userDrawn="1"/>
        </p:nvCxnSpPr>
        <p:spPr>
          <a:xfrm>
            <a:off x="395536" y="3429000"/>
            <a:ext cx="8358187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28596" y="2000240"/>
            <a:ext cx="7858180" cy="928694"/>
          </a:xfrm>
        </p:spPr>
        <p:txBody>
          <a:bodyPr>
            <a:normAutofit/>
          </a:bodyPr>
          <a:lstStyle>
            <a:lvl1pPr algn="l">
              <a:defRPr sz="30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67544" y="3717032"/>
            <a:ext cx="7929618" cy="1214446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A95D5C-2370-4E2E-9E18-64208CBF73D1}" type="datetime1">
              <a:rPr lang="zh-CN" altLang="en-US"/>
              <a:pPr>
                <a:defRPr/>
              </a:pPr>
              <a:t>2019/4/27</a:t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8B0920-9331-44B4-A71B-D61424E00FA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571472" y="742874"/>
            <a:ext cx="5715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990033"/>
                </a:solidFill>
                <a:latin typeface="+mn-ea"/>
                <a:ea typeface="+mn-ea"/>
              </a:rPr>
              <a:t>《</a:t>
            </a:r>
            <a:r>
              <a:rPr lang="zh-CN" altLang="en-US" sz="2000" b="1" dirty="0">
                <a:solidFill>
                  <a:srgbClr val="990033"/>
                </a:solidFill>
                <a:latin typeface="+mn-ea"/>
                <a:ea typeface="+mn-ea"/>
              </a:rPr>
              <a:t>金融经济学二十五讲</a:t>
            </a:r>
            <a:r>
              <a:rPr lang="en-US" altLang="zh-CN" sz="2000" b="1" dirty="0">
                <a:solidFill>
                  <a:srgbClr val="990033"/>
                </a:solidFill>
                <a:latin typeface="+mn-ea"/>
                <a:ea typeface="+mn-ea"/>
              </a:rPr>
              <a:t>》</a:t>
            </a:r>
            <a:r>
              <a:rPr lang="zh-CN" altLang="en-US" sz="2000" b="1" dirty="0">
                <a:solidFill>
                  <a:srgbClr val="990033"/>
                </a:solidFill>
                <a:latin typeface="+mn-ea"/>
                <a:ea typeface="+mn-ea"/>
              </a:rPr>
              <a:t>配套课件</a:t>
            </a:r>
            <a:endParaRPr lang="en-US" altLang="zh-CN" sz="2000" b="1" dirty="0">
              <a:solidFill>
                <a:srgbClr val="990033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baseline="0">
                <a:latin typeface="Arial" pitchFamily="34" charset="0"/>
                <a:ea typeface="黑体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28662" y="1357298"/>
            <a:ext cx="7786687" cy="4714875"/>
          </a:xfrm>
        </p:spPr>
        <p:txBody>
          <a:bodyPr/>
          <a:lstStyle>
            <a:lvl1pPr>
              <a:spcBef>
                <a:spcPts val="1800"/>
              </a:spcBef>
              <a:defRPr sz="1800" baseline="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>
              <a:defRPr sz="1600" baseline="0">
                <a:latin typeface="Times New Roman" panose="02020603050405020304" pitchFamily="18" charset="0"/>
                <a:ea typeface="宋体" pitchFamily="2" charset="-122"/>
              </a:defRPr>
            </a:lvl2pPr>
            <a:lvl3pPr>
              <a:defRPr sz="1600" baseline="0">
                <a:latin typeface="Times New Roman" panose="02020603050405020304" pitchFamily="18" charset="0"/>
                <a:ea typeface="宋体" pitchFamily="2" charset="-122"/>
              </a:defRPr>
            </a:lvl3pPr>
            <a:lvl4pPr>
              <a:defRPr sz="1600">
                <a:latin typeface="Times New Roman" panose="02020603050405020304" pitchFamily="18" charset="0"/>
              </a:defRPr>
            </a:lvl4pPr>
            <a:lvl5pPr>
              <a:defRPr sz="1600">
                <a:latin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D23E72-E273-4284-868A-4643E3253FD1}" type="datetime1">
              <a:rPr lang="zh-CN" altLang="en-US"/>
              <a:pPr>
                <a:defRPr/>
              </a:pPr>
              <a:t>2019/4/27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4C29A2-310B-4614-9E82-82EDFD340A4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2910" y="1643050"/>
            <a:ext cx="4038600" cy="4525963"/>
          </a:xfrm>
        </p:spPr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86314" y="1643050"/>
            <a:ext cx="4038600" cy="4525963"/>
          </a:xfrm>
        </p:spPr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9C1F07-A685-436B-AEAD-190B67CB340D}" type="datetime1">
              <a:rPr lang="zh-CN" altLang="en-US"/>
              <a:pPr>
                <a:defRPr/>
              </a:pPr>
              <a:t>2019/4/27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339228-A952-4448-8F87-FF29D71BA6D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42910" y="1500174"/>
            <a:ext cx="4040188" cy="639762"/>
          </a:xfrm>
        </p:spPr>
        <p:txBody>
          <a:bodyPr anchor="ctr"/>
          <a:lstStyle>
            <a:lvl1pPr marL="0" indent="0" algn="ctr">
              <a:buNone/>
              <a:defRPr sz="1800" b="0" baseline="0">
                <a:solidFill>
                  <a:srgbClr val="660066"/>
                </a:solidFill>
                <a:latin typeface="Times New Roman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786314" y="1500174"/>
            <a:ext cx="4041775" cy="639762"/>
          </a:xfrm>
        </p:spPr>
        <p:txBody>
          <a:bodyPr anchor="ctr"/>
          <a:lstStyle>
            <a:lvl1pPr marL="0" indent="0" algn="ctr">
              <a:buNone/>
              <a:defRPr sz="1800" b="0" baseline="0">
                <a:solidFill>
                  <a:srgbClr val="660066"/>
                </a:solidFill>
                <a:latin typeface="Times New Roman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353B86-13DB-42EF-AE9C-E989ADFDEA05}" type="datetime1">
              <a:rPr lang="zh-CN" altLang="en-US"/>
              <a:pPr>
                <a:defRPr/>
              </a:pPr>
              <a:t>2019/4/27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8E48A5-2352-47BA-A112-0FE5146B45C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1187624" y="1700808"/>
            <a:ext cx="7272808" cy="3744417"/>
          </a:xfrm>
        </p:spPr>
        <p:txBody>
          <a:bodyPr/>
          <a:lstStyle>
            <a:lvl1pPr>
              <a:spcBef>
                <a:spcPts val="1800"/>
              </a:spcBef>
              <a:defRPr sz="2000" b="1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1800" baseline="0">
                <a:latin typeface="Times New Roman" pitchFamily="18" charset="0"/>
              </a:defRPr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7D4D0E-D6BB-49E9-9C78-3FDAC03551E1}" type="datetime1">
              <a:rPr lang="zh-CN" altLang="en-US"/>
              <a:pPr>
                <a:defRPr/>
              </a:pPr>
              <a:t>2019/4/27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DE445D-538B-4B36-B97B-799D81D6965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70801A-4342-419A-BAD3-28ED5414F797}" type="datetime1">
              <a:rPr lang="zh-CN" altLang="en-US"/>
              <a:pPr>
                <a:defRPr/>
              </a:pPr>
              <a:t>2019/4/27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56D941-A598-454B-BA31-33CABC39713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50288" y="2136071"/>
            <a:ext cx="4040188" cy="639762"/>
          </a:xfrm>
        </p:spPr>
        <p:txBody>
          <a:bodyPr anchor="ctr"/>
          <a:lstStyle>
            <a:lvl1pPr marL="0" indent="0" algn="ctr">
              <a:buNone/>
              <a:defRPr sz="1800" b="1" baseline="0">
                <a:latin typeface="Times New Roman" pitchFamily="18" charset="0"/>
                <a:ea typeface="楷体_GB2312" pitchFamily="49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42910" y="2852936"/>
            <a:ext cx="4040188" cy="3312906"/>
          </a:xfrm>
        </p:spPr>
        <p:txBody>
          <a:bodyPr/>
          <a:lstStyle>
            <a:lvl1pPr>
              <a:defRPr sz="1600" baseline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>
              <a:defRPr sz="1600" baseline="0">
                <a:latin typeface="Times New Roman" pitchFamily="18" charset="0"/>
              </a:defRPr>
            </a:lvl2pPr>
            <a:lvl3pPr>
              <a:defRPr sz="1800" baseline="0">
                <a:latin typeface="Times New Roman" pitchFamily="18" charset="0"/>
              </a:defRPr>
            </a:lvl3pPr>
            <a:lvl4pPr>
              <a:defRPr sz="1600" baseline="0">
                <a:latin typeface="Times New Roman" pitchFamily="18" charset="0"/>
              </a:defRPr>
            </a:lvl4pPr>
            <a:lvl5pPr>
              <a:defRPr sz="1600" baseline="0">
                <a:latin typeface="Times New Roman" pitchFamily="18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788024" y="2132856"/>
            <a:ext cx="4041775" cy="639762"/>
          </a:xfrm>
        </p:spPr>
        <p:txBody>
          <a:bodyPr anchor="ctr"/>
          <a:lstStyle>
            <a:lvl1pPr marL="0" indent="0" algn="ctr">
              <a:buNone/>
              <a:defRPr sz="1800" b="1" baseline="0">
                <a:latin typeface="Times New Roman" pitchFamily="18" charset="0"/>
                <a:ea typeface="楷体_GB2312" pitchFamily="49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86314" y="2852936"/>
            <a:ext cx="4041775" cy="3312906"/>
          </a:xfrm>
        </p:spPr>
        <p:txBody>
          <a:bodyPr/>
          <a:lstStyle>
            <a:lvl1pPr>
              <a:defRPr sz="1600" baseline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>
              <a:defRPr sz="1600" baseline="0">
                <a:latin typeface="Times New Roman" pitchFamily="18" charset="0"/>
              </a:defRPr>
            </a:lvl2pPr>
            <a:lvl3pPr>
              <a:defRPr sz="1800" baseline="0">
                <a:latin typeface="Times New Roman" pitchFamily="18" charset="0"/>
              </a:defRPr>
            </a:lvl3pPr>
            <a:lvl4pPr>
              <a:defRPr sz="1600" baseline="0">
                <a:latin typeface="Times New Roman" pitchFamily="18" charset="0"/>
              </a:defRPr>
            </a:lvl4pPr>
            <a:lvl5pPr>
              <a:defRPr sz="1600" baseline="0">
                <a:latin typeface="Times New Roman" pitchFamily="18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idx="13"/>
          </p:nvPr>
        </p:nvSpPr>
        <p:spPr>
          <a:xfrm>
            <a:off x="909940" y="1108352"/>
            <a:ext cx="7786687" cy="80848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lang="zh-CN" altLang="en-US" sz="1600" kern="1200" baseline="0" dirty="0" smtClean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marL="342900" lvl="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itchFamily="2" charset="2"/>
              <a:buChar char="u"/>
            </a:pPr>
            <a:r>
              <a:rPr lang="zh-CN" altLang="en-US" dirty="0"/>
              <a:t>单击此处编辑母版文本样式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CE6FAA-8371-4E6A-B342-0D2C2F864C88}" type="datetime1">
              <a:rPr lang="zh-CN" altLang="en-US"/>
              <a:pPr>
                <a:defRPr/>
              </a:pPr>
              <a:t>2019/4/27</a:t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816CB2-F0AF-4685-831F-1FA3FB8ADE0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928688" y="0"/>
            <a:ext cx="7758112" cy="928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928688" y="1285875"/>
            <a:ext cx="7786687" cy="471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85813" y="63579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0B1F943-31FD-4698-99BE-5378A251F629}" type="datetime1">
              <a:rPr lang="zh-CN" altLang="en-US"/>
              <a:pPr>
                <a:defRPr/>
              </a:pPr>
              <a:t>2019/4/27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357563" y="635793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715125" y="63579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D244337-6DAB-4CB0-8F8C-57E9F591FA8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428596" cy="6858000"/>
          </a:xfrm>
          <a:prstGeom prst="rect">
            <a:avLst/>
          </a:prstGeom>
          <a:gradFill flip="none" rotWithShape="1">
            <a:gsLst>
              <a:gs pos="75000">
                <a:srgbClr val="990033"/>
              </a:gs>
              <a:gs pos="100000">
                <a:srgbClr val="CC99FF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 rot="10800000">
            <a:off x="928688" y="1000125"/>
            <a:ext cx="7786687" cy="1588"/>
          </a:xfrm>
          <a:prstGeom prst="line">
            <a:avLst/>
          </a:prstGeom>
          <a:ln w="19050">
            <a:solidFill>
              <a:srgbClr val="9900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5" name="TextBox 9"/>
          <p:cNvSpPr txBox="1">
            <a:spLocks noChangeArrowheads="1"/>
          </p:cNvSpPr>
          <p:nvPr userDrawn="1"/>
        </p:nvSpPr>
        <p:spPr bwMode="auto">
          <a:xfrm>
            <a:off x="59410" y="1214422"/>
            <a:ext cx="369332" cy="3929090"/>
          </a:xfrm>
          <a:prstGeom prst="rect">
            <a:avLst/>
          </a:prstGeom>
          <a:noFill/>
          <a:ln>
            <a:noFill/>
          </a:ln>
          <a:extLst/>
        </p:spPr>
        <p:txBody>
          <a:bodyPr vert="eaVert"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aseline="0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《</a:t>
            </a:r>
            <a:r>
              <a:rPr lang="zh-CN" altLang="en-US" sz="1200" baseline="0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金融经济学二十五讲</a:t>
            </a:r>
            <a:r>
              <a:rPr lang="en-US" altLang="zh-CN" sz="1200" baseline="0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》</a:t>
            </a:r>
            <a:r>
              <a:rPr lang="zh-CN" altLang="en-US" sz="1200" baseline="0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配套课件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706" r:id="rId1"/>
    <p:sldLayoutId id="2147485707" r:id="rId2"/>
    <p:sldLayoutId id="2147485696" r:id="rId3"/>
    <p:sldLayoutId id="2147485697" r:id="rId4"/>
    <p:sldLayoutId id="2147485699" r:id="rId5"/>
    <p:sldLayoutId id="2147485700" r:id="rId6"/>
    <p:sldLayoutId id="2147485708" r:id="rId7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0" kern="1200" baseline="0">
          <a:solidFill>
            <a:srgbClr val="990033"/>
          </a:solidFill>
          <a:latin typeface="Arial" pitchFamily="34" charset="0"/>
          <a:ea typeface="黑体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00080"/>
          </a:solidFill>
          <a:latin typeface="楷体_GB2312" pitchFamily="49" charset="-122"/>
          <a:ea typeface="楷体_GB2312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00080"/>
          </a:solidFill>
          <a:latin typeface="楷体_GB2312" pitchFamily="49" charset="-122"/>
          <a:ea typeface="楷体_GB2312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00080"/>
          </a:solidFill>
          <a:latin typeface="楷体_GB2312" pitchFamily="49" charset="-122"/>
          <a:ea typeface="楷体_GB2312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00080"/>
          </a:solidFill>
          <a:latin typeface="楷体_GB2312" pitchFamily="49" charset="-122"/>
          <a:ea typeface="楷体_GB2312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800080"/>
          </a:solidFill>
          <a:latin typeface="黑体" pitchFamily="2" charset="-122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800080"/>
          </a:solidFill>
          <a:latin typeface="黑体" pitchFamily="2" charset="-122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800080"/>
          </a:solidFill>
          <a:latin typeface="黑体" pitchFamily="2" charset="-122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800080"/>
          </a:solidFill>
          <a:latin typeface="黑体" pitchFamily="2" charset="-122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75000"/>
        <a:buFont typeface="Wingdings" pitchFamily="2" charset="2"/>
        <a:buChar char="u"/>
        <a:defRPr sz="2000" kern="1200" baseline="0">
          <a:solidFill>
            <a:schemeClr val="tx1"/>
          </a:solidFill>
          <a:latin typeface="Times New Roman" panose="02020603050405020304" pitchFamily="18" charset="0"/>
          <a:ea typeface="宋体" pitchFamily="2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 baseline="0">
          <a:solidFill>
            <a:schemeClr val="tx1"/>
          </a:solidFill>
          <a:latin typeface="Times New Roman" panose="02020603050405020304" pitchFamily="18" charset="0"/>
          <a:ea typeface="宋体" pitchFamily="2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 baseline="0">
          <a:solidFill>
            <a:schemeClr val="tx1"/>
          </a:solidFill>
          <a:latin typeface="Times New Roman" panose="02020603050405020304" pitchFamily="18" charset="0"/>
          <a:ea typeface="宋体" pitchFamily="2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ctrTitle"/>
          </p:nvPr>
        </p:nvSpPr>
        <p:spPr>
          <a:xfrm>
            <a:off x="684213" y="1989138"/>
            <a:ext cx="8105775" cy="1223838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4000" dirty="0"/>
              <a:t>第</a:t>
            </a:r>
            <a:r>
              <a:rPr lang="en-US" altLang="zh-CN" sz="4000" dirty="0"/>
              <a:t>19</a:t>
            </a:r>
            <a:r>
              <a:rPr lang="zh-CN" altLang="en-US" sz="4000" dirty="0"/>
              <a:t>讲   动态对冲</a:t>
            </a:r>
          </a:p>
        </p:txBody>
      </p:sp>
      <p:sp>
        <p:nvSpPr>
          <p:cNvPr id="4099" name="副标题 2"/>
          <p:cNvSpPr>
            <a:spLocks noGrp="1"/>
          </p:cNvSpPr>
          <p:nvPr>
            <p:ph type="subTitle" idx="1"/>
          </p:nvPr>
        </p:nvSpPr>
        <p:spPr>
          <a:xfrm>
            <a:off x="827088" y="3443833"/>
            <a:ext cx="7993062" cy="1857375"/>
          </a:xfrm>
        </p:spPr>
        <p:txBody>
          <a:bodyPr/>
          <a:lstStyle/>
          <a:p>
            <a:pPr eaLnBrk="1" hangingPunct="1"/>
            <a:endParaRPr lang="en-US" altLang="zh-CN" dirty="0">
              <a:latin typeface="Arial" pitchFamily="34" charset="0"/>
            </a:endParaRPr>
          </a:p>
          <a:p>
            <a:pPr eaLnBrk="1" hangingPunct="1"/>
            <a:endParaRPr lang="en-US" altLang="zh-CN" sz="2400" dirty="0">
              <a:latin typeface="Arial" pitchFamily="34" charset="0"/>
            </a:endParaRPr>
          </a:p>
          <a:p>
            <a:pPr eaLnBrk="1" hangingPunct="1"/>
            <a:r>
              <a:rPr lang="zh-CN" altLang="en-US" sz="2400" dirty="0">
                <a:latin typeface="Arial" pitchFamily="34" charset="0"/>
              </a:rPr>
              <a:t>徐高  </a:t>
            </a:r>
            <a:r>
              <a:rPr lang="zh-CN" altLang="en-US" dirty="0">
                <a:latin typeface="Arial" pitchFamily="34" charset="0"/>
              </a:rPr>
              <a:t>博士</a:t>
            </a:r>
            <a:endParaRPr lang="en-US" altLang="zh-CN" dirty="0">
              <a:latin typeface="Arial" pitchFamily="34" charset="0"/>
            </a:endParaRPr>
          </a:p>
          <a:p>
            <a:pPr eaLnBrk="1" hangingPunct="1"/>
            <a:r>
              <a:rPr lang="en-US" altLang="zh-CN" dirty="0">
                <a:latin typeface="Arial" pitchFamily="34" charset="0"/>
              </a:rPr>
              <a:t>2019</a:t>
            </a:r>
            <a:r>
              <a:rPr lang="zh-CN" altLang="en-US" dirty="0">
                <a:latin typeface="Arial" pitchFamily="34" charset="0"/>
              </a:rPr>
              <a:t>年</a:t>
            </a:r>
            <a:r>
              <a:rPr lang="en-US" altLang="zh-CN" dirty="0">
                <a:latin typeface="Arial" pitchFamily="34" charset="0"/>
              </a:rPr>
              <a:t>4</a:t>
            </a:r>
            <a:r>
              <a:rPr lang="zh-CN" altLang="en-US" dirty="0">
                <a:latin typeface="Arial" pitchFamily="34" charset="0"/>
              </a:rPr>
              <a:t>月</a:t>
            </a:r>
            <a:r>
              <a:rPr lang="en-US" altLang="zh-CN" dirty="0">
                <a:latin typeface="Arial" pitchFamily="34" charset="0"/>
              </a:rPr>
              <a:t>27</a:t>
            </a:r>
            <a:r>
              <a:rPr lang="zh-CN" altLang="en-US" dirty="0">
                <a:latin typeface="Arial" pitchFamily="34" charset="0"/>
              </a:rPr>
              <a:t>日</a:t>
            </a:r>
            <a:endParaRPr lang="en-US" altLang="zh-CN" dirty="0">
              <a:latin typeface="Arial" pitchFamily="34" charset="0"/>
            </a:endParaRPr>
          </a:p>
          <a:p>
            <a:pPr eaLnBrk="1" hangingPunct="1"/>
            <a:endParaRPr lang="zh-CN" altLang="en-US" sz="1800" dirty="0">
              <a:latin typeface="Arial" pitchFamily="34" charset="0"/>
            </a:endParaRPr>
          </a:p>
          <a:p>
            <a:pPr eaLnBrk="1" hangingPunct="1"/>
            <a:endParaRPr lang="zh-CN" altLang="en-US" sz="1600" dirty="0"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79E65D-D2C5-49EA-ADFB-C7C2A87E1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dirty="0"/>
              <a:t>19.4 Gamma</a:t>
            </a:r>
            <a:r>
              <a:rPr lang="zh-CN" altLang="en-US" sz="2000" dirty="0"/>
              <a:t>、</a:t>
            </a:r>
            <a:r>
              <a:rPr lang="en-US" altLang="zh-CN" sz="2000" dirty="0"/>
              <a:t>Vega</a:t>
            </a:r>
            <a:r>
              <a:rPr lang="zh-CN" altLang="en-US" sz="2000" dirty="0"/>
              <a:t>与其他希腊字母</a:t>
            </a:r>
            <a:br>
              <a:rPr lang="en-US" altLang="zh-CN" dirty="0"/>
            </a:br>
            <a:r>
              <a:rPr lang="zh-CN" altLang="en-US" dirty="0"/>
              <a:t>其他希腊字母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3CFAFF-E759-4C63-BFF8-09613166A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8662" y="1196752"/>
            <a:ext cx="7786687" cy="4930899"/>
          </a:xfrm>
        </p:spPr>
        <p:txBody>
          <a:bodyPr/>
          <a:lstStyle/>
          <a:p>
            <a:r>
              <a:rPr lang="zh-CN" altLang="zh-CN" dirty="0"/>
              <a:t>希腊字母（</a:t>
            </a:r>
            <a:r>
              <a:rPr lang="en-US" altLang="zh-CN" dirty="0"/>
              <a:t>Greek Letters</a:t>
            </a:r>
            <a:r>
              <a:rPr lang="zh-CN" altLang="zh-CN" dirty="0"/>
              <a:t>，或简称</a:t>
            </a:r>
            <a:r>
              <a:rPr lang="en-US" altLang="zh-CN" dirty="0"/>
              <a:t>Greeks</a:t>
            </a:r>
            <a:r>
              <a:rPr lang="zh-CN" altLang="zh-CN" dirty="0"/>
              <a:t>）是衍生品价格对标的资产、相关变量和参数的敏感性</a:t>
            </a:r>
            <a:endParaRPr lang="en-US" altLang="zh-CN" dirty="0"/>
          </a:p>
          <a:p>
            <a:pPr lvl="1"/>
            <a:r>
              <a:rPr lang="zh-CN" altLang="zh-CN" dirty="0"/>
              <a:t>用衍生品价格表达式对变量</a:t>
            </a:r>
            <a:r>
              <a:rPr lang="en-US" altLang="zh-CN" dirty="0"/>
              <a:t>/</a:t>
            </a:r>
            <a:r>
              <a:rPr lang="zh-CN" altLang="zh-CN" dirty="0"/>
              <a:t>参数求导获得</a:t>
            </a:r>
            <a:endParaRPr lang="en-US" altLang="zh-CN" dirty="0"/>
          </a:p>
          <a:p>
            <a:pPr lvl="1"/>
            <a:r>
              <a:rPr lang="zh-CN" altLang="zh-CN" dirty="0"/>
              <a:t>在无法求出显示表达式的时候，可以利用数值方法计算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希腊字母不都是希腊文字母；希腊文字母不都是希腊字母</a:t>
            </a:r>
            <a:endParaRPr lang="en-US" altLang="zh-CN" dirty="0"/>
          </a:p>
          <a:p>
            <a:r>
              <a:rPr lang="zh-CN" altLang="en-US" dirty="0"/>
              <a:t>现实中的对冲</a:t>
            </a:r>
            <a:endParaRPr lang="en-US" altLang="zh-CN" dirty="0"/>
          </a:p>
          <a:p>
            <a:pPr lvl="1"/>
            <a:r>
              <a:rPr lang="zh-CN" altLang="zh-CN" dirty="0"/>
              <a:t>现实中，由于期权市场的深度和流动性有限，一般很难以较小的成本来实现</a:t>
            </a:r>
            <a:r>
              <a:rPr lang="en-US" altLang="zh-CN" dirty="0"/>
              <a:t>Gamma</a:t>
            </a:r>
            <a:r>
              <a:rPr lang="zh-CN" altLang="zh-CN" dirty="0"/>
              <a:t>中性和</a:t>
            </a:r>
            <a:r>
              <a:rPr lang="en-US" altLang="zh-CN" dirty="0"/>
              <a:t>Vega</a:t>
            </a:r>
            <a:r>
              <a:rPr lang="zh-CN" altLang="zh-CN" dirty="0"/>
              <a:t>中性</a:t>
            </a:r>
            <a:endParaRPr lang="en-US" altLang="zh-CN" dirty="0"/>
          </a:p>
          <a:p>
            <a:pPr lvl="1"/>
            <a:r>
              <a:rPr lang="zh-CN" altLang="zh-CN" dirty="0"/>
              <a:t>实际操作中，一般</a:t>
            </a:r>
            <a:r>
              <a:rPr lang="zh-CN" altLang="en-US" dirty="0"/>
              <a:t>要保证组合</a:t>
            </a:r>
            <a:r>
              <a:rPr lang="zh-CN" altLang="zh-CN" dirty="0"/>
              <a:t>每日收市时都实现</a:t>
            </a:r>
            <a:r>
              <a:rPr lang="en-US" altLang="zh-CN" dirty="0"/>
              <a:t>Delta</a:t>
            </a:r>
            <a:r>
              <a:rPr lang="zh-CN" altLang="zh-CN" dirty="0"/>
              <a:t>中性（或至少接近</a:t>
            </a:r>
            <a:r>
              <a:rPr lang="en-US" altLang="zh-CN" dirty="0"/>
              <a:t>Delta</a:t>
            </a:r>
            <a:r>
              <a:rPr lang="zh-CN" altLang="zh-CN" dirty="0"/>
              <a:t>中性）</a:t>
            </a:r>
            <a:r>
              <a:rPr lang="zh-CN" altLang="en-US" dirty="0"/>
              <a:t>，</a:t>
            </a:r>
            <a:r>
              <a:rPr lang="zh-CN" altLang="zh-CN" dirty="0"/>
              <a:t>同时监测组合的</a:t>
            </a:r>
            <a:r>
              <a:rPr lang="en-US" altLang="zh-CN" dirty="0"/>
              <a:t>Gamma</a:t>
            </a:r>
            <a:r>
              <a:rPr lang="zh-CN" altLang="zh-CN" dirty="0"/>
              <a:t>与</a:t>
            </a:r>
            <a:r>
              <a:rPr lang="en-US" altLang="zh-CN" dirty="0"/>
              <a:t>Vega</a:t>
            </a:r>
            <a:r>
              <a:rPr lang="zh-CN" altLang="zh-CN" dirty="0"/>
              <a:t>及其它希腊字母</a:t>
            </a:r>
            <a:endParaRPr lang="en-US" altLang="zh-CN" dirty="0"/>
          </a:p>
          <a:p>
            <a:pPr lvl="1"/>
            <a:r>
              <a:rPr lang="zh-CN" altLang="zh-CN" dirty="0"/>
              <a:t>金融机构一般都会对其持有的组合给出各种希腊字母的上限</a:t>
            </a:r>
            <a:r>
              <a:rPr lang="zh-CN" altLang="en-US" dirty="0"/>
              <a:t>，</a:t>
            </a:r>
            <a:r>
              <a:rPr lang="zh-CN" altLang="zh-CN" dirty="0"/>
              <a:t>当某个组合达到某个希腊字母上限时就会触发调整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C7591D6-E3A7-43F5-8A8E-45796DDA2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4C29A2-310B-4614-9E82-82EDFD340A49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B249214-5945-4827-83CD-06308D1E98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2502088"/>
            <a:ext cx="6790002" cy="1286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84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79E65D-D2C5-49EA-ADFB-C7C2A87E1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dirty="0"/>
              <a:t>19.5  </a:t>
            </a:r>
            <a:r>
              <a:rPr lang="zh-CN" altLang="en-US" sz="2000" dirty="0"/>
              <a:t>组合保险</a:t>
            </a:r>
            <a:br>
              <a:rPr lang="en-US" altLang="zh-CN" dirty="0"/>
            </a:br>
            <a:r>
              <a:rPr lang="zh-CN" altLang="en-US" dirty="0"/>
              <a:t>组合保险思路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3CFAFF-E759-4C63-BFF8-09613166A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8662" y="1090389"/>
            <a:ext cx="7786687" cy="4930899"/>
          </a:xfrm>
        </p:spPr>
        <p:txBody>
          <a:bodyPr/>
          <a:lstStyle/>
          <a:p>
            <a:r>
              <a:rPr lang="zh-CN" altLang="en-US" dirty="0"/>
              <a:t>组合保险</a:t>
            </a:r>
            <a:r>
              <a:rPr lang="zh-CN" altLang="zh-CN" dirty="0"/>
              <a:t>（</a:t>
            </a:r>
            <a:r>
              <a:rPr lang="en-US" altLang="zh-CN" dirty="0"/>
              <a:t>portfolio insurance</a:t>
            </a:r>
            <a:r>
              <a:rPr lang="zh-CN" altLang="zh-CN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用期权保护组合股票组合，对冲股价下跌风险</a:t>
            </a:r>
            <a:endParaRPr lang="en-US" altLang="zh-CN" dirty="0"/>
          </a:p>
          <a:p>
            <a:pPr lvl="1"/>
            <a:r>
              <a:rPr lang="zh-CN" altLang="en-US" dirty="0"/>
              <a:t>期权利用股票和债券动态复制出</a:t>
            </a:r>
            <a:endParaRPr lang="en-US" altLang="zh-CN" dirty="0"/>
          </a:p>
          <a:p>
            <a:pPr lvl="1"/>
            <a:r>
              <a:rPr lang="zh-CN" altLang="en-US" dirty="0"/>
              <a:t>用股票债券的交易策略（复制出期权）来实现对组合价值的保护</a:t>
            </a:r>
            <a:endParaRPr lang="en-US" altLang="zh-CN" dirty="0"/>
          </a:p>
          <a:p>
            <a:r>
              <a:rPr lang="zh-CN" altLang="en-US" dirty="0"/>
              <a:t>算例</a:t>
            </a:r>
            <a:endParaRPr lang="en-US" altLang="zh-CN" dirty="0"/>
          </a:p>
          <a:p>
            <a:pPr lvl="1"/>
            <a:r>
              <a:rPr lang="en-US" altLang="zh-CN" dirty="0"/>
              <a:t>1</a:t>
            </a:r>
            <a:r>
              <a:rPr lang="zh-CN" altLang="zh-CN" dirty="0"/>
              <a:t>股股票</a:t>
            </a:r>
            <a:r>
              <a:rPr lang="en-US" altLang="zh-CN" dirty="0"/>
              <a:t>A</a:t>
            </a:r>
            <a:r>
              <a:rPr lang="zh-CN" altLang="zh-CN" dirty="0"/>
              <a:t>的组合在</a:t>
            </a:r>
            <a:r>
              <a:rPr lang="en-US" altLang="zh-CN" dirty="0"/>
              <a:t>0</a:t>
            </a:r>
            <a:r>
              <a:rPr lang="zh-CN" altLang="zh-CN" dirty="0"/>
              <a:t>时刻的价格为</a:t>
            </a:r>
            <a:r>
              <a:rPr lang="en-US" altLang="zh-CN" dirty="0"/>
              <a:t>100</a:t>
            </a:r>
            <a:r>
              <a:rPr lang="zh-CN" altLang="zh-CN" dirty="0"/>
              <a:t>元，在</a:t>
            </a:r>
            <a:r>
              <a:rPr lang="en-US" altLang="zh-CN" dirty="0"/>
              <a:t>1</a:t>
            </a:r>
            <a:r>
              <a:rPr lang="zh-CN" altLang="zh-CN" dirty="0"/>
              <a:t>时刻价格可能会上涨到</a:t>
            </a:r>
            <a:r>
              <a:rPr lang="en-US" altLang="zh-CN" dirty="0"/>
              <a:t>200</a:t>
            </a:r>
            <a:r>
              <a:rPr lang="zh-CN" altLang="zh-CN" dirty="0"/>
              <a:t>元或下跌到</a:t>
            </a:r>
            <a:r>
              <a:rPr lang="en-US" altLang="zh-CN" dirty="0"/>
              <a:t>50</a:t>
            </a:r>
            <a:r>
              <a:rPr lang="zh-CN" altLang="zh-CN" dirty="0"/>
              <a:t>元</a:t>
            </a:r>
            <a:r>
              <a:rPr lang="zh-CN" altLang="en-US" dirty="0"/>
              <a:t>；</a:t>
            </a:r>
            <a:r>
              <a:rPr lang="zh-CN" altLang="zh-CN" dirty="0"/>
              <a:t>无风险利率为</a:t>
            </a:r>
            <a:r>
              <a:rPr lang="en-US" altLang="zh-CN" dirty="0"/>
              <a:t>25%</a:t>
            </a:r>
          </a:p>
          <a:p>
            <a:pPr lvl="1"/>
            <a:r>
              <a:rPr lang="zh-CN" altLang="en-US" dirty="0"/>
              <a:t>希望</a:t>
            </a:r>
            <a:r>
              <a:rPr lang="zh-CN" altLang="zh-CN" dirty="0"/>
              <a:t>确保组合</a:t>
            </a:r>
            <a:r>
              <a:rPr lang="zh-CN" altLang="en-US" dirty="0"/>
              <a:t>价值</a:t>
            </a:r>
            <a:r>
              <a:rPr lang="zh-CN" altLang="zh-CN" dirty="0"/>
              <a:t>在</a:t>
            </a:r>
            <a:r>
              <a:rPr lang="en-US" altLang="zh-CN" dirty="0"/>
              <a:t>1</a:t>
            </a:r>
            <a:r>
              <a:rPr lang="zh-CN" altLang="en-US" dirty="0"/>
              <a:t>时刻</a:t>
            </a:r>
            <a:r>
              <a:rPr lang="zh-CN" altLang="zh-CN" dirty="0"/>
              <a:t>价格不会跌到</a:t>
            </a:r>
            <a:r>
              <a:rPr lang="en-US" altLang="zh-CN" dirty="0"/>
              <a:t>80</a:t>
            </a:r>
            <a:r>
              <a:rPr lang="zh-CN" altLang="zh-CN" dirty="0"/>
              <a:t>元以下</a:t>
            </a:r>
            <a:endParaRPr lang="en-US" altLang="zh-CN" dirty="0"/>
          </a:p>
          <a:p>
            <a:pPr lvl="1"/>
            <a:r>
              <a:rPr lang="zh-CN" altLang="en-US" dirty="0"/>
              <a:t>需要购买</a:t>
            </a:r>
            <a:r>
              <a:rPr lang="en-US" altLang="zh-CN" dirty="0"/>
              <a:t>1</a:t>
            </a:r>
            <a:r>
              <a:rPr lang="zh-CN" altLang="en-US" dirty="0"/>
              <a:t>时刻到期的，行权价位</a:t>
            </a:r>
            <a:r>
              <a:rPr lang="en-US" altLang="zh-CN" dirty="0"/>
              <a:t>80</a:t>
            </a:r>
            <a:r>
              <a:rPr lang="zh-CN" altLang="en-US" dirty="0"/>
              <a:t>元的欧式卖出期权</a:t>
            </a:r>
            <a:endParaRPr lang="en-US" altLang="zh-CN" dirty="0"/>
          </a:p>
          <a:p>
            <a:pPr lvl="1"/>
            <a:r>
              <a:rPr lang="zh-CN" altLang="en-US" dirty="0"/>
              <a:t>期权</a:t>
            </a:r>
            <a:r>
              <a:rPr lang="en-US" altLang="zh-CN" dirty="0"/>
              <a:t>0</a:t>
            </a:r>
            <a:r>
              <a:rPr lang="zh-CN" altLang="en-US" dirty="0"/>
              <a:t>时刻价格为</a:t>
            </a:r>
            <a:r>
              <a:rPr lang="en-US" altLang="zh-CN" dirty="0"/>
              <a:t>12</a:t>
            </a:r>
            <a:r>
              <a:rPr lang="zh-CN" altLang="zh-CN" dirty="0"/>
              <a:t>元（</a:t>
            </a:r>
            <a:r>
              <a:rPr lang="en-US" altLang="zh-CN" i="1" dirty="0"/>
              <a:t>=</a:t>
            </a:r>
            <a:r>
              <a:rPr lang="en-US" altLang="zh-CN" dirty="0"/>
              <a:t>(0×0.5+30×0.5)/1.25</a:t>
            </a:r>
            <a:r>
              <a:rPr lang="zh-CN" altLang="zh-CN" dirty="0"/>
              <a:t>）</a:t>
            </a:r>
            <a:r>
              <a:rPr lang="zh-CN" altLang="en-US" dirty="0"/>
              <a:t>，成本的</a:t>
            </a:r>
            <a:r>
              <a:rPr lang="en-US" altLang="zh-CN" dirty="0"/>
              <a:t>1</a:t>
            </a:r>
            <a:r>
              <a:rPr lang="zh-CN" altLang="en-US" dirty="0"/>
              <a:t>时刻价值为</a:t>
            </a:r>
            <a:r>
              <a:rPr lang="en-US" altLang="zh-CN" dirty="0"/>
              <a:t>15</a:t>
            </a:r>
            <a:r>
              <a:rPr lang="zh-CN" altLang="zh-CN" dirty="0"/>
              <a:t>元（</a:t>
            </a:r>
            <a:r>
              <a:rPr lang="en-US" altLang="zh-CN" i="1" dirty="0"/>
              <a:t>=</a:t>
            </a:r>
            <a:r>
              <a:rPr lang="en-US" altLang="zh-CN" dirty="0"/>
              <a:t>12×1.25</a:t>
            </a:r>
            <a:r>
              <a:rPr lang="zh-CN" altLang="zh-CN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计算期权</a:t>
            </a:r>
            <a:r>
              <a:rPr lang="el-GR" altLang="zh-CN" dirty="0">
                <a:cs typeface="Times New Roman" panose="02020603050405020304" pitchFamily="18" charset="0"/>
              </a:rPr>
              <a:t>Δ</a:t>
            </a:r>
            <a:r>
              <a:rPr lang="zh-CN" altLang="en-US" dirty="0">
                <a:cs typeface="Times New Roman" panose="02020603050405020304" pitchFamily="18" charset="0"/>
              </a:rPr>
              <a:t>以动态复制该期权</a:t>
            </a:r>
            <a:endParaRPr lang="en-US" altLang="zh-CN" dirty="0"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cs typeface="Times New Roman" panose="02020603050405020304" pitchFamily="18" charset="0"/>
            </a:endParaRPr>
          </a:p>
          <a:p>
            <a:pPr lvl="1"/>
            <a:r>
              <a:rPr lang="zh-CN" altLang="en-US" dirty="0"/>
              <a:t>组合保险策略：</a:t>
            </a:r>
            <a:r>
              <a:rPr lang="en-US" altLang="zh-CN" dirty="0"/>
              <a:t>0</a:t>
            </a:r>
            <a:r>
              <a:rPr lang="zh-CN" altLang="zh-CN" dirty="0"/>
              <a:t>时刻卖出</a:t>
            </a:r>
            <a:r>
              <a:rPr lang="en-US" altLang="zh-CN" dirty="0"/>
              <a:t>0.2</a:t>
            </a:r>
            <a:r>
              <a:rPr lang="zh-CN" altLang="zh-CN" dirty="0"/>
              <a:t>股，把组合中股票的头寸降到</a:t>
            </a:r>
            <a:r>
              <a:rPr lang="en-US" altLang="zh-CN" dirty="0"/>
              <a:t>0.8</a:t>
            </a:r>
            <a:r>
              <a:rPr lang="zh-CN" altLang="zh-CN" dirty="0"/>
              <a:t>股</a:t>
            </a:r>
            <a:r>
              <a:rPr lang="zh-CN" altLang="en-US" dirty="0"/>
              <a:t>；</a:t>
            </a:r>
            <a:r>
              <a:rPr lang="zh-CN" altLang="zh-CN" dirty="0"/>
              <a:t>卖出股票所得的</a:t>
            </a:r>
            <a:r>
              <a:rPr lang="en-US" altLang="zh-CN" dirty="0"/>
              <a:t>20</a:t>
            </a:r>
            <a:r>
              <a:rPr lang="zh-CN" altLang="zh-CN" dirty="0"/>
              <a:t>元（</a:t>
            </a:r>
            <a:r>
              <a:rPr lang="en-US" altLang="zh-CN" i="1" dirty="0"/>
              <a:t>=</a:t>
            </a:r>
            <a:r>
              <a:rPr lang="en-US" altLang="zh-CN" dirty="0"/>
              <a:t>0.2×100</a:t>
            </a:r>
            <a:r>
              <a:rPr lang="zh-CN" altLang="zh-CN" dirty="0"/>
              <a:t>）用来购买无风险债券</a:t>
            </a:r>
            <a:endParaRPr lang="en-US" altLang="zh-CN" dirty="0"/>
          </a:p>
          <a:p>
            <a:pPr lvl="2"/>
            <a:r>
              <a:rPr lang="en-US" altLang="zh-CN" dirty="0"/>
              <a:t>1</a:t>
            </a:r>
            <a:r>
              <a:rPr lang="zh-CN" altLang="zh-CN" dirty="0"/>
              <a:t>时刻如果股价上涨到</a:t>
            </a:r>
            <a:r>
              <a:rPr lang="en-US" altLang="zh-CN" dirty="0"/>
              <a:t>200</a:t>
            </a:r>
            <a:r>
              <a:rPr lang="zh-CN" altLang="zh-CN" dirty="0"/>
              <a:t>元，组合价值</a:t>
            </a:r>
            <a:r>
              <a:rPr lang="zh-CN" altLang="en-US" dirty="0"/>
              <a:t>为</a:t>
            </a:r>
            <a:r>
              <a:rPr lang="en-US" altLang="zh-CN" dirty="0"/>
              <a:t>185</a:t>
            </a:r>
            <a:r>
              <a:rPr lang="zh-CN" altLang="zh-CN" dirty="0"/>
              <a:t>元（</a:t>
            </a:r>
            <a:r>
              <a:rPr lang="en-US" altLang="zh-CN" i="1" dirty="0"/>
              <a:t>=</a:t>
            </a:r>
            <a:r>
              <a:rPr lang="en-US" altLang="zh-CN" dirty="0"/>
              <a:t>0.8×200 + 20×1.25</a:t>
            </a:r>
            <a:r>
              <a:rPr lang="zh-CN" altLang="zh-CN" dirty="0"/>
              <a:t>）</a:t>
            </a:r>
            <a:endParaRPr lang="en-US" altLang="zh-CN" dirty="0"/>
          </a:p>
          <a:p>
            <a:pPr lvl="2"/>
            <a:r>
              <a:rPr lang="en-US" altLang="zh-CN" dirty="0"/>
              <a:t>1</a:t>
            </a:r>
            <a:r>
              <a:rPr lang="zh-CN" altLang="zh-CN" dirty="0"/>
              <a:t>时刻如果股价下跌到</a:t>
            </a:r>
            <a:r>
              <a:rPr lang="en-US" altLang="zh-CN" dirty="0"/>
              <a:t>50</a:t>
            </a:r>
            <a:r>
              <a:rPr lang="zh-CN" altLang="zh-CN" dirty="0"/>
              <a:t>元，组合价值</a:t>
            </a:r>
            <a:r>
              <a:rPr lang="zh-CN" altLang="en-US" dirty="0"/>
              <a:t>为</a:t>
            </a:r>
            <a:r>
              <a:rPr lang="en-US" altLang="zh-CN" dirty="0"/>
              <a:t>65</a:t>
            </a:r>
            <a:r>
              <a:rPr lang="zh-CN" altLang="zh-CN" dirty="0"/>
              <a:t>元（</a:t>
            </a:r>
            <a:r>
              <a:rPr lang="en-US" altLang="zh-CN" i="1" dirty="0"/>
              <a:t>=</a:t>
            </a:r>
            <a:r>
              <a:rPr lang="en-US" altLang="zh-CN" dirty="0"/>
              <a:t>0.8×50 + 20×1.25</a:t>
            </a:r>
            <a:r>
              <a:rPr lang="zh-CN" altLang="zh-CN" dirty="0"/>
              <a:t>）</a:t>
            </a:r>
            <a:endParaRPr lang="en-US" altLang="zh-CN" dirty="0">
              <a:cs typeface="Times New Roman" panose="02020603050405020304" pitchFamily="18" charset="0"/>
            </a:endParaRPr>
          </a:p>
          <a:p>
            <a:pPr lvl="1"/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C7591D6-E3A7-43F5-8A8E-45796DDA2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4C29A2-310B-4614-9E82-82EDFD340A49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B31BB19-01EE-4196-BD6B-D34B44ADFD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4008" y="4293096"/>
            <a:ext cx="2988241" cy="645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8208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79E65D-D2C5-49EA-ADFB-C7C2A87E1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dirty="0"/>
              <a:t>19.5  </a:t>
            </a:r>
            <a:r>
              <a:rPr lang="zh-CN" altLang="en-US" sz="2000" dirty="0"/>
              <a:t>组合保险</a:t>
            </a:r>
            <a:br>
              <a:rPr lang="en-US" altLang="zh-CN" dirty="0"/>
            </a:br>
            <a:r>
              <a:rPr lang="zh-CN" altLang="en-US" dirty="0"/>
              <a:t>对组合保险的评论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3CFAFF-E759-4C63-BFF8-09613166A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8662" y="1196752"/>
            <a:ext cx="7786687" cy="4930899"/>
          </a:xfrm>
        </p:spPr>
        <p:txBody>
          <a:bodyPr/>
          <a:lstStyle/>
          <a:p>
            <a:r>
              <a:rPr lang="zh-CN" altLang="en-US" dirty="0"/>
              <a:t>组合保险（合成期权保护组合价值）的思路可以容易地扩展到多期和连续时间状况下</a:t>
            </a:r>
            <a:endParaRPr lang="en-US" altLang="zh-CN" dirty="0"/>
          </a:p>
          <a:p>
            <a:r>
              <a:rPr lang="zh-CN" altLang="zh-CN" dirty="0"/>
              <a:t>现实中，组合保险更容易通过股指期货来实现</a:t>
            </a:r>
            <a:endParaRPr lang="en-US" altLang="zh-CN" dirty="0"/>
          </a:p>
          <a:p>
            <a:pPr lvl="1"/>
            <a:r>
              <a:rPr lang="zh-CN" altLang="zh-CN" dirty="0"/>
              <a:t>为了做组合保险所需要的期权数量，是组合的</a:t>
            </a:r>
            <a:r>
              <a:rPr lang="en-US" altLang="zh-CN" dirty="0"/>
              <a:t>Beta</a:t>
            </a:r>
            <a:r>
              <a:rPr lang="zh-CN" altLang="zh-CN" dirty="0"/>
              <a:t>乘以当</a:t>
            </a:r>
            <a:r>
              <a:rPr lang="en-US" altLang="zh-CN" dirty="0"/>
              <a:t>Beta</a:t>
            </a:r>
            <a:r>
              <a:rPr lang="zh-CN" altLang="zh-CN" dirty="0"/>
              <a:t>等于</a:t>
            </a:r>
            <a:r>
              <a:rPr lang="en-US" altLang="zh-CN" dirty="0"/>
              <a:t>1</a:t>
            </a:r>
            <a:r>
              <a:rPr lang="zh-CN" altLang="zh-CN" dirty="0"/>
              <a:t>时对冲所需的期权数量</a:t>
            </a:r>
            <a:endParaRPr lang="en-US" altLang="zh-CN" dirty="0"/>
          </a:p>
          <a:p>
            <a:r>
              <a:rPr lang="zh-CN" altLang="zh-CN" dirty="0"/>
              <a:t>组合保险</a:t>
            </a:r>
            <a:r>
              <a:rPr lang="zh-CN" altLang="en-US" dirty="0"/>
              <a:t>策略有追涨杀跌的特性，</a:t>
            </a:r>
            <a:r>
              <a:rPr lang="zh-CN" altLang="zh-CN" dirty="0"/>
              <a:t>很可能放大市场波动</a:t>
            </a:r>
            <a:endParaRPr lang="en-US" altLang="zh-CN" dirty="0"/>
          </a:p>
          <a:p>
            <a:pPr lvl="1"/>
            <a:r>
              <a:rPr lang="en-US" altLang="zh-CN" dirty="0"/>
              <a:t>1987</a:t>
            </a:r>
            <a:r>
              <a:rPr lang="zh-CN" altLang="zh-CN" dirty="0"/>
              <a:t>年</a:t>
            </a:r>
            <a:r>
              <a:rPr lang="en-US" altLang="zh-CN" dirty="0"/>
              <a:t>10</a:t>
            </a:r>
            <a:r>
              <a:rPr lang="zh-CN" altLang="zh-CN" dirty="0"/>
              <a:t>月</a:t>
            </a:r>
            <a:r>
              <a:rPr lang="en-US" altLang="zh-CN" dirty="0"/>
              <a:t>19</a:t>
            </a:r>
            <a:r>
              <a:rPr lang="zh-CN" altLang="zh-CN" dirty="0"/>
              <a:t>日</a:t>
            </a:r>
            <a:r>
              <a:rPr lang="zh-CN" altLang="en-US" dirty="0"/>
              <a:t>“黑色星期一”：</a:t>
            </a:r>
            <a:r>
              <a:rPr lang="zh-CN" altLang="zh-CN" dirty="0"/>
              <a:t>美国道琼斯工业平均指数在一天之内下跌超过</a:t>
            </a:r>
            <a:r>
              <a:rPr lang="en-US" altLang="zh-CN" dirty="0"/>
              <a:t>20%</a:t>
            </a:r>
          </a:p>
          <a:p>
            <a:pPr lvl="2"/>
            <a:r>
              <a:rPr lang="en-US" altLang="zh-CN" dirty="0"/>
              <a:t>1987</a:t>
            </a:r>
            <a:r>
              <a:rPr lang="zh-CN" altLang="zh-CN" dirty="0"/>
              <a:t>年</a:t>
            </a:r>
            <a:r>
              <a:rPr lang="en-US" altLang="zh-CN" dirty="0"/>
              <a:t>10</a:t>
            </a:r>
            <a:r>
              <a:rPr lang="zh-CN" altLang="zh-CN" dirty="0"/>
              <a:t>月，大概有</a:t>
            </a:r>
            <a:r>
              <a:rPr lang="en-US" altLang="zh-CN" dirty="0"/>
              <a:t>600</a:t>
            </a:r>
            <a:r>
              <a:rPr lang="zh-CN" altLang="zh-CN" dirty="0"/>
              <a:t>到</a:t>
            </a:r>
            <a:r>
              <a:rPr lang="en-US" altLang="zh-CN" dirty="0"/>
              <a:t>900</a:t>
            </a:r>
            <a:r>
              <a:rPr lang="zh-CN" altLang="zh-CN" dirty="0"/>
              <a:t>亿美元的股票头寸被组合保险所保护</a:t>
            </a:r>
            <a:endParaRPr lang="en-US" altLang="zh-CN" dirty="0"/>
          </a:p>
          <a:p>
            <a:pPr lvl="2"/>
            <a:r>
              <a:rPr lang="zh-CN" altLang="zh-CN" dirty="0"/>
              <a:t>“黑色星期一”之前的三个交易日中（</a:t>
            </a:r>
            <a:r>
              <a:rPr lang="en-US" altLang="zh-CN" dirty="0"/>
              <a:t>10</a:t>
            </a:r>
            <a:r>
              <a:rPr lang="zh-CN" altLang="zh-CN" dirty="0"/>
              <a:t>月</a:t>
            </a:r>
            <a:r>
              <a:rPr lang="en-US" altLang="zh-CN" dirty="0"/>
              <a:t>14</a:t>
            </a:r>
            <a:r>
              <a:rPr lang="zh-CN" altLang="zh-CN" dirty="0"/>
              <a:t>到</a:t>
            </a:r>
            <a:r>
              <a:rPr lang="en-US" altLang="zh-CN" dirty="0"/>
              <a:t>16</a:t>
            </a:r>
            <a:r>
              <a:rPr lang="zh-CN" altLang="zh-CN" dirty="0"/>
              <a:t>日），股指下跌了大概</a:t>
            </a:r>
            <a:r>
              <a:rPr lang="en-US" altLang="zh-CN" dirty="0"/>
              <a:t>10%——</a:t>
            </a:r>
            <a:r>
              <a:rPr lang="zh-CN" altLang="zh-CN" dirty="0"/>
              <a:t>其中相当大部分的跌幅发生在</a:t>
            </a:r>
            <a:r>
              <a:rPr lang="en-US" altLang="zh-CN" dirty="0"/>
              <a:t>10</a:t>
            </a:r>
            <a:r>
              <a:rPr lang="zh-CN" altLang="zh-CN" dirty="0"/>
              <a:t>月</a:t>
            </a:r>
            <a:r>
              <a:rPr lang="en-US" altLang="zh-CN" dirty="0"/>
              <a:t>16</a:t>
            </a:r>
            <a:r>
              <a:rPr lang="zh-CN" altLang="zh-CN" dirty="0"/>
              <a:t>日（周五）的下午</a:t>
            </a:r>
            <a:endParaRPr lang="en-US" altLang="zh-CN" dirty="0"/>
          </a:p>
          <a:p>
            <a:pPr lvl="2"/>
            <a:r>
              <a:rPr lang="zh-CN" altLang="zh-CN" dirty="0"/>
              <a:t>根据组合保险的算法，应该相应出售约</a:t>
            </a:r>
            <a:r>
              <a:rPr lang="en-US" altLang="zh-CN" dirty="0"/>
              <a:t>120</a:t>
            </a:r>
            <a:r>
              <a:rPr lang="zh-CN" altLang="zh-CN" dirty="0"/>
              <a:t>亿美元股指期货的头寸来实现对股票头寸的保护。但是估计在</a:t>
            </a:r>
            <a:r>
              <a:rPr lang="en-US" altLang="zh-CN" dirty="0"/>
              <a:t>16</a:t>
            </a:r>
            <a:r>
              <a:rPr lang="zh-CN" altLang="zh-CN" dirty="0"/>
              <a:t>日只有大概</a:t>
            </a:r>
            <a:r>
              <a:rPr lang="en-US" altLang="zh-CN" dirty="0"/>
              <a:t>40</a:t>
            </a:r>
            <a:r>
              <a:rPr lang="zh-CN" altLang="zh-CN" dirty="0"/>
              <a:t>亿美元的交易得以完成</a:t>
            </a:r>
            <a:endParaRPr lang="en-US" altLang="zh-CN" dirty="0"/>
          </a:p>
          <a:p>
            <a:pPr lvl="2"/>
            <a:r>
              <a:rPr lang="zh-CN" altLang="zh-CN" dirty="0"/>
              <a:t>在</a:t>
            </a:r>
            <a:r>
              <a:rPr lang="en-US" altLang="zh-CN" dirty="0"/>
              <a:t>19</a:t>
            </a:r>
            <a:r>
              <a:rPr lang="zh-CN" altLang="zh-CN" dirty="0"/>
              <a:t>日开盘之前，就已经有大量由组合保险算法所生成的股指期货卖单生成，</a:t>
            </a:r>
            <a:r>
              <a:rPr lang="zh-CN" altLang="en-US" dirty="0"/>
              <a:t>并引发</a:t>
            </a:r>
            <a:r>
              <a:rPr lang="zh-CN" altLang="zh-CN" dirty="0"/>
              <a:t>其他投资者也大量做空股票，因而导致市场在消息面相对平静的背景下大幅下跌</a:t>
            </a:r>
            <a:endParaRPr lang="en-US" altLang="zh-CN" dirty="0"/>
          </a:p>
          <a:p>
            <a:pPr lvl="1"/>
            <a:r>
              <a:rPr lang="zh-CN" altLang="zh-CN" dirty="0"/>
              <a:t>跟随同一个交易策略是相当危险的。哪怕这个策略的初衷是为了避免风险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C7591D6-E3A7-43F5-8A8E-45796DDA2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4C29A2-310B-4614-9E82-82EDFD340A49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84252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79E65D-D2C5-49EA-ADFB-C7C2A87E1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dirty="0"/>
              <a:t>19.5  </a:t>
            </a:r>
            <a:r>
              <a:rPr lang="zh-CN" altLang="en-US" sz="2000" dirty="0"/>
              <a:t>组合保险</a:t>
            </a:r>
            <a:br>
              <a:rPr lang="en-US" altLang="zh-CN" dirty="0"/>
            </a:br>
            <a:r>
              <a:rPr lang="en-US" altLang="zh-CN" dirty="0"/>
              <a:t>2015</a:t>
            </a:r>
            <a:r>
              <a:rPr lang="zh-CN" altLang="en-US" dirty="0"/>
              <a:t>年</a:t>
            </a:r>
            <a:r>
              <a:rPr lang="en-US" altLang="zh-CN" dirty="0"/>
              <a:t>6</a:t>
            </a:r>
            <a:r>
              <a:rPr lang="zh-CN" altLang="en-US" dirty="0"/>
              <a:t>月“股灾”前，</a:t>
            </a:r>
            <a:r>
              <a:rPr lang="en-US" altLang="zh-CN" dirty="0"/>
              <a:t>A</a:t>
            </a:r>
            <a:r>
              <a:rPr lang="zh-CN" altLang="en-US" dirty="0"/>
              <a:t>股融资余额爆发性增长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3CFAFF-E759-4C63-BFF8-09613166A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8662" y="1196752"/>
            <a:ext cx="7786687" cy="4930899"/>
          </a:xfrm>
        </p:spPr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C7591D6-E3A7-43F5-8A8E-45796DDA2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4C29A2-310B-4614-9E82-82EDFD340A49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2EAF5DF-0099-4C3E-B8F9-87FCF59D49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5600" y="1447800"/>
            <a:ext cx="6310225" cy="4318000"/>
          </a:xfrm>
          <a:prstGeom prst="rect">
            <a:avLst/>
          </a:prstGeom>
        </p:spPr>
      </p:pic>
      <p:sp>
        <p:nvSpPr>
          <p:cNvPr id="6" name="Text Box 4">
            <a:extLst>
              <a:ext uri="{FF2B5EF4-FFF2-40B4-BE49-F238E27FC236}">
                <a16:creationId xmlns:a16="http://schemas.microsoft.com/office/drawing/2014/main" id="{F1CB1C76-5E4C-4112-8F0F-0BEC5073878B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906910" y="6072207"/>
            <a:ext cx="3521075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defTabSz="1006424" eaLnBrk="0" hangingPunct="0">
              <a:spcBef>
                <a:spcPct val="50000"/>
              </a:spcBef>
            </a:pPr>
            <a:r>
              <a:rPr lang="zh-CN" altLang="en-US" sz="1000" dirty="0">
                <a:latin typeface="Frutiger 45 Light"/>
              </a:rPr>
              <a:t>数据</a:t>
            </a:r>
            <a:r>
              <a:rPr lang="zh-CN" altLang="en-GB" sz="1000" dirty="0">
                <a:latin typeface="Frutiger 45 Light"/>
              </a:rPr>
              <a:t>来源：</a:t>
            </a:r>
            <a:r>
              <a:rPr lang="en-US" altLang="zh-CN" sz="1000" dirty="0">
                <a:latin typeface="Frutiger 45 Light"/>
              </a:rPr>
              <a:t>Wind</a:t>
            </a:r>
            <a:endParaRPr lang="zh-CN" altLang="en-GB" sz="1000" dirty="0">
              <a:latin typeface="Frutiger 45 Light"/>
            </a:endParaRPr>
          </a:p>
        </p:txBody>
      </p:sp>
    </p:spTree>
    <p:extLst>
      <p:ext uri="{BB962C8B-B14F-4D97-AF65-F5344CB8AC3E}">
        <p14:creationId xmlns:p14="http://schemas.microsoft.com/office/powerpoint/2010/main" val="15526759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79E65D-D2C5-49EA-ADFB-C7C2A87E1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dirty="0"/>
              <a:t>19.5  </a:t>
            </a:r>
            <a:r>
              <a:rPr lang="zh-CN" altLang="en-US" sz="2000" dirty="0"/>
              <a:t>组合保险</a:t>
            </a:r>
            <a:br>
              <a:rPr lang="en-US" altLang="zh-CN" dirty="0"/>
            </a:br>
            <a:r>
              <a:rPr lang="zh-CN" altLang="en-US" dirty="0"/>
              <a:t>融资中的组合保险机制使得股灾时股指下跌速度很快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3CFAFF-E759-4C63-BFF8-09613166A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8662" y="1196752"/>
            <a:ext cx="7786687" cy="4930899"/>
          </a:xfrm>
        </p:spPr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C7591D6-E3A7-43F5-8A8E-45796DDA2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4C29A2-310B-4614-9E82-82EDFD340A49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F1CB1C76-5E4C-4112-8F0F-0BEC5073878B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906910" y="6072207"/>
            <a:ext cx="3521075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defTabSz="1006424" eaLnBrk="0" hangingPunct="0">
              <a:spcBef>
                <a:spcPct val="50000"/>
              </a:spcBef>
            </a:pPr>
            <a:r>
              <a:rPr lang="zh-CN" altLang="en-US" sz="1000" dirty="0">
                <a:latin typeface="Frutiger 45 Light"/>
              </a:rPr>
              <a:t>数据</a:t>
            </a:r>
            <a:r>
              <a:rPr lang="zh-CN" altLang="en-GB" sz="1000" dirty="0">
                <a:latin typeface="Frutiger 45 Light"/>
              </a:rPr>
              <a:t>来源：</a:t>
            </a:r>
            <a:r>
              <a:rPr lang="en-US" altLang="zh-CN" sz="1000" dirty="0">
                <a:latin typeface="Frutiger 45 Light"/>
              </a:rPr>
              <a:t>Wind</a:t>
            </a:r>
            <a:endParaRPr lang="zh-CN" altLang="en-GB" sz="1000" dirty="0">
              <a:latin typeface="Frutiger 45 Light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DCFB282-580C-45CC-83FA-0FAC6AD795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5600" y="1447800"/>
            <a:ext cx="6310225" cy="431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918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44F848-DE2A-485A-AC14-CB86516FE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引言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950E93-53DD-41AE-8735-F0625EF891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无套利定价理论的两大应用</a:t>
            </a:r>
            <a:endParaRPr lang="en-US" altLang="zh-CN" dirty="0"/>
          </a:p>
          <a:p>
            <a:pPr lvl="1"/>
            <a:r>
              <a:rPr lang="zh-CN" altLang="en-US" dirty="0"/>
              <a:t>衍生品定价</a:t>
            </a:r>
            <a:endParaRPr lang="en-US" altLang="zh-CN" dirty="0"/>
          </a:p>
          <a:p>
            <a:pPr lvl="1"/>
            <a:r>
              <a:rPr lang="zh-CN" altLang="en-US" dirty="0"/>
              <a:t>对冲</a:t>
            </a:r>
            <a:endParaRPr lang="en-US" altLang="zh-CN" dirty="0"/>
          </a:p>
          <a:p>
            <a:pPr lvl="2"/>
            <a:r>
              <a:rPr lang="zh-CN" altLang="zh-CN" dirty="0"/>
              <a:t>一种控制风险的手段</a:t>
            </a:r>
            <a:endParaRPr lang="en-US" altLang="zh-CN" dirty="0"/>
          </a:p>
          <a:p>
            <a:pPr lvl="2"/>
            <a:r>
              <a:rPr lang="zh-CN" altLang="zh-CN" dirty="0"/>
              <a:t>一项旨在抵消掉另一项相伴投资的亏损或收益的投资</a:t>
            </a:r>
            <a:endParaRPr lang="en-US" altLang="zh-CN" dirty="0"/>
          </a:p>
          <a:p>
            <a:pPr lvl="2"/>
            <a:r>
              <a:rPr lang="zh-CN" altLang="zh-CN" dirty="0"/>
              <a:t>通过对冲</a:t>
            </a:r>
            <a:r>
              <a:rPr lang="zh-CN" altLang="en-US" dirty="0"/>
              <a:t>来</a:t>
            </a:r>
            <a:r>
              <a:rPr lang="zh-CN" altLang="zh-CN" dirty="0"/>
              <a:t>降低投资组合价值对价格变化的敏感度</a:t>
            </a:r>
            <a:endParaRPr lang="en-US" altLang="zh-CN" dirty="0"/>
          </a:p>
          <a:p>
            <a:r>
              <a:rPr lang="zh-CN" altLang="zh-CN" dirty="0"/>
              <a:t>不成功的对冲思路</a:t>
            </a:r>
            <a:endParaRPr lang="en-US" altLang="zh-CN" dirty="0"/>
          </a:p>
          <a:p>
            <a:pPr lvl="1"/>
            <a:r>
              <a:rPr lang="zh-CN" altLang="en-US" dirty="0"/>
              <a:t>裸头寸（</a:t>
            </a:r>
            <a:r>
              <a:rPr lang="en-US" altLang="zh-CN" dirty="0"/>
              <a:t>naked position</a:t>
            </a:r>
            <a:r>
              <a:rPr lang="zh-CN" altLang="en-US" dirty="0"/>
              <a:t>）：仅持有期权头寸，从而暴露在期权价格波动的风险中</a:t>
            </a:r>
            <a:endParaRPr lang="en-US" altLang="zh-CN" dirty="0"/>
          </a:p>
          <a:p>
            <a:pPr lvl="1"/>
            <a:r>
              <a:rPr lang="zh-CN" altLang="en-US" dirty="0"/>
              <a:t>抵补头寸（</a:t>
            </a:r>
            <a:r>
              <a:rPr lang="en-US" altLang="zh-CN" dirty="0"/>
              <a:t>covered position</a:t>
            </a:r>
            <a:r>
              <a:rPr lang="zh-CN" altLang="en-US" dirty="0"/>
              <a:t>）：持有期权和标的资产（一个买入期权的空头和股票多头），虽然规避了期权价格波动的风险，但暴露在标的资产价格波动的风险中</a:t>
            </a:r>
            <a:endParaRPr lang="en-US" altLang="zh-CN" dirty="0"/>
          </a:p>
          <a:p>
            <a:pPr lvl="1"/>
            <a:r>
              <a:rPr lang="zh-CN" altLang="en-US" dirty="0"/>
              <a:t>止损策略（</a:t>
            </a:r>
            <a:r>
              <a:rPr lang="en-US" altLang="zh-CN" dirty="0"/>
              <a:t>stop-loss strategy</a:t>
            </a:r>
            <a:r>
              <a:rPr lang="zh-CN" altLang="en-US" dirty="0"/>
              <a:t>）卖掉的期权处在虚值状况时，持有裸头寸，而当卖掉的期权处在实值状况时，持有抵补头寸，但仍然会持续产生成本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D2737FD-4837-4BDB-97FE-139D0341A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4C29A2-310B-4614-9E82-82EDFD340A49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111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EDE7EF-978F-4B3A-9184-B9AF56026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dirty="0"/>
              <a:t>19.3  Delta</a:t>
            </a:r>
            <a:r>
              <a:rPr lang="zh-CN" altLang="en-US" sz="2000" dirty="0"/>
              <a:t>对冲</a:t>
            </a:r>
            <a:br>
              <a:rPr lang="en-US" altLang="zh-CN" dirty="0"/>
            </a:br>
            <a:r>
              <a:rPr lang="zh-CN" altLang="en-US" dirty="0"/>
              <a:t>单期</a:t>
            </a:r>
            <a:r>
              <a:rPr lang="en-US" altLang="zh-CN" dirty="0"/>
              <a:t>Delta</a:t>
            </a:r>
            <a:r>
              <a:rPr lang="zh-CN" altLang="en-US" dirty="0"/>
              <a:t>对冲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698299-FD9C-4D83-AB64-158DA8B3E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8662" y="1162397"/>
            <a:ext cx="7786687" cy="4714875"/>
          </a:xfrm>
        </p:spPr>
        <p:txBody>
          <a:bodyPr/>
          <a:lstStyle/>
          <a:p>
            <a:r>
              <a:rPr lang="zh-CN" altLang="en-US" dirty="0"/>
              <a:t>有关对冲的几个概念</a:t>
            </a:r>
            <a:endParaRPr lang="en-US" altLang="zh-CN" dirty="0"/>
          </a:p>
          <a:p>
            <a:pPr lvl="1"/>
            <a:r>
              <a:rPr lang="zh-CN" altLang="zh-CN" b="1" dirty="0"/>
              <a:t>希腊字母</a:t>
            </a:r>
            <a:r>
              <a:rPr lang="zh-CN" altLang="zh-CN" dirty="0"/>
              <a:t>（</a:t>
            </a:r>
            <a:r>
              <a:rPr lang="en-US" altLang="zh-CN" dirty="0"/>
              <a:t>The Greek Letters</a:t>
            </a:r>
            <a:r>
              <a:rPr lang="zh-CN" altLang="zh-CN" dirty="0"/>
              <a:t>）</a:t>
            </a:r>
            <a:r>
              <a:rPr lang="zh-CN" altLang="en-US" dirty="0"/>
              <a:t>：</a:t>
            </a:r>
            <a:r>
              <a:rPr lang="zh-CN" altLang="zh-CN" dirty="0"/>
              <a:t>期权对各种参数的导数</a:t>
            </a:r>
            <a:endParaRPr lang="en-US" altLang="zh-CN" dirty="0"/>
          </a:p>
          <a:p>
            <a:pPr lvl="1"/>
            <a:r>
              <a:rPr lang="en-US" altLang="zh-CN" dirty="0"/>
              <a:t>Delta</a:t>
            </a:r>
            <a:r>
              <a:rPr lang="zh-CN" altLang="en-US" dirty="0"/>
              <a:t>（</a:t>
            </a:r>
            <a:r>
              <a:rPr lang="el-GR" altLang="zh-CN" dirty="0">
                <a:cs typeface="Times New Roman" panose="02020603050405020304" pitchFamily="18" charset="0"/>
              </a:rPr>
              <a:t>Δ</a:t>
            </a:r>
            <a:r>
              <a:rPr lang="zh-CN" altLang="en-US" dirty="0"/>
              <a:t>）：衍生品价格对标的资产价格的导数</a:t>
            </a:r>
            <a:r>
              <a:rPr lang="el-GR" altLang="zh-CN" dirty="0">
                <a:cs typeface="Times New Roman" panose="02020603050405020304" pitchFamily="18" charset="0"/>
              </a:rPr>
              <a:t>Δ</a:t>
            </a:r>
            <a:r>
              <a:rPr lang="en-US" altLang="zh-CN" i="1" dirty="0">
                <a:cs typeface="Times New Roman" panose="02020603050405020304" pitchFamily="18" charset="0"/>
              </a:rPr>
              <a:t>=∂C/∂S</a:t>
            </a:r>
            <a:endParaRPr lang="en-US" altLang="zh-CN" i="1" dirty="0"/>
          </a:p>
          <a:p>
            <a:pPr lvl="1"/>
            <a:r>
              <a:rPr lang="en-US" altLang="zh-CN" dirty="0"/>
              <a:t>Delta</a:t>
            </a:r>
            <a:r>
              <a:rPr lang="zh-CN" altLang="zh-CN" dirty="0"/>
              <a:t>对冲</a:t>
            </a:r>
            <a:r>
              <a:rPr lang="zh-CN" altLang="en-US" dirty="0"/>
              <a:t>：</a:t>
            </a:r>
            <a:r>
              <a:rPr lang="zh-CN" altLang="zh-CN" dirty="0"/>
              <a:t>用复制的衍生品的头寸来</a:t>
            </a:r>
            <a:r>
              <a:rPr lang="zh-CN" altLang="zh-CN" b="1" dirty="0"/>
              <a:t>抵消</a:t>
            </a:r>
            <a:r>
              <a:rPr lang="zh-CN" altLang="zh-CN" dirty="0"/>
              <a:t>掉一个反向的衍生品头寸</a:t>
            </a:r>
            <a:endParaRPr lang="en-US" altLang="zh-CN" dirty="0"/>
          </a:p>
          <a:p>
            <a:pPr lvl="1"/>
            <a:r>
              <a:rPr lang="en-US" altLang="zh-CN" dirty="0"/>
              <a:t>Delta</a:t>
            </a:r>
            <a:r>
              <a:rPr lang="zh-CN" altLang="en-US" dirty="0"/>
              <a:t>中性（</a:t>
            </a:r>
            <a:r>
              <a:rPr lang="en-US" altLang="zh-CN" dirty="0"/>
              <a:t>delta neutral</a:t>
            </a:r>
            <a:r>
              <a:rPr lang="zh-CN" altLang="en-US" dirty="0"/>
              <a:t>）：组合价值不随股票价格的波动而波动</a:t>
            </a:r>
            <a:endParaRPr lang="en-US" altLang="zh-CN" dirty="0"/>
          </a:p>
          <a:p>
            <a:r>
              <a:rPr lang="zh-CN" altLang="zh-CN" dirty="0"/>
              <a:t>用股票和债券所组成的组合来复制期权</a:t>
            </a:r>
            <a:r>
              <a:rPr lang="en-US" altLang="zh-CN" dirty="0"/>
              <a:t>——</a:t>
            </a:r>
            <a:r>
              <a:rPr lang="zh-CN" altLang="zh-CN" dirty="0"/>
              <a:t>组合中包含</a:t>
            </a:r>
            <a:r>
              <a:rPr lang="en-US" altLang="zh-CN" dirty="0">
                <a:sym typeface="Symbol" panose="05050102010706020507" pitchFamily="18" charset="2"/>
              </a:rPr>
              <a:t></a:t>
            </a:r>
            <a:r>
              <a:rPr lang="zh-CN" altLang="zh-CN" dirty="0"/>
              <a:t>单位股票和价值</a:t>
            </a:r>
            <a:r>
              <a:rPr lang="en-US" altLang="zh-CN" i="1" dirty="0"/>
              <a:t>B</a:t>
            </a:r>
            <a:r>
              <a:rPr lang="zh-CN" altLang="zh-CN" dirty="0"/>
              <a:t>的无风险债券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048517C-CEBB-4E4B-951C-FCCF05863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4C29A2-310B-4614-9E82-82EDFD340A49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7A56539-BC6F-4598-BED3-FA7A06316F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4671" y="3212976"/>
            <a:ext cx="4374659" cy="137397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F21423D-1798-47DF-8F3E-081325C4520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70544" y="4624435"/>
            <a:ext cx="5137760" cy="204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16227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EDE7EF-978F-4B3A-9184-B9AF56026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dirty="0"/>
              <a:t>19.3  Delta</a:t>
            </a:r>
            <a:r>
              <a:rPr lang="zh-CN" altLang="en-US" sz="2000" dirty="0"/>
              <a:t>对冲</a:t>
            </a:r>
            <a:br>
              <a:rPr lang="en-US" altLang="zh-CN" dirty="0"/>
            </a:br>
            <a:r>
              <a:rPr lang="zh-CN" altLang="en-US" dirty="0"/>
              <a:t>动态</a:t>
            </a:r>
            <a:r>
              <a:rPr lang="en-US" altLang="zh-CN" dirty="0"/>
              <a:t>Delta</a:t>
            </a:r>
            <a:r>
              <a:rPr lang="zh-CN" altLang="en-US" dirty="0"/>
              <a:t>对冲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698299-FD9C-4D83-AB64-158DA8B3E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8662" y="1162397"/>
            <a:ext cx="7786687" cy="4714875"/>
          </a:xfrm>
        </p:spPr>
        <p:txBody>
          <a:bodyPr/>
          <a:lstStyle/>
          <a:p>
            <a:r>
              <a:rPr lang="en-US" altLang="zh-CN" dirty="0"/>
              <a:t>Delta</a:t>
            </a:r>
            <a:r>
              <a:rPr lang="zh-CN" altLang="zh-CN" dirty="0"/>
              <a:t>对冲是一个动态的过程</a:t>
            </a:r>
            <a:endParaRPr lang="en-US" altLang="zh-CN" dirty="0"/>
          </a:p>
          <a:p>
            <a:pPr lvl="1"/>
            <a:r>
              <a:rPr lang="en-US" altLang="zh-CN" i="1" dirty="0">
                <a:sym typeface="Symbol" panose="05050102010706020507" pitchFamily="18" charset="2"/>
              </a:rPr>
              <a:t></a:t>
            </a:r>
            <a:r>
              <a:rPr lang="zh-CN" altLang="zh-CN" dirty="0"/>
              <a:t>值会因为标的资产价格的变化而变化</a:t>
            </a:r>
            <a:endParaRPr lang="en-US" altLang="zh-CN" dirty="0"/>
          </a:p>
          <a:p>
            <a:pPr lvl="1"/>
            <a:r>
              <a:rPr lang="zh-CN" altLang="zh-CN" dirty="0"/>
              <a:t>需要不断地对组合做调整，使得它持续处在</a:t>
            </a:r>
            <a:r>
              <a:rPr lang="en-US" altLang="zh-CN" dirty="0"/>
              <a:t>Delta</a:t>
            </a:r>
            <a:r>
              <a:rPr lang="zh-CN" altLang="zh-CN" dirty="0"/>
              <a:t>中性的状态</a:t>
            </a:r>
            <a:endParaRPr lang="en-US" altLang="zh-CN" dirty="0"/>
          </a:p>
          <a:p>
            <a:r>
              <a:rPr lang="zh-CN" altLang="en-US" dirty="0"/>
              <a:t>两期二叉树中的动态</a:t>
            </a:r>
            <a:r>
              <a:rPr lang="en-US" altLang="zh-CN" dirty="0"/>
              <a:t>Delta</a:t>
            </a:r>
            <a:r>
              <a:rPr lang="zh-CN" altLang="en-US" dirty="0"/>
              <a:t>对冲</a:t>
            </a:r>
            <a:endParaRPr lang="en-US" altLang="zh-CN" dirty="0"/>
          </a:p>
          <a:p>
            <a:pPr lvl="1"/>
            <a:r>
              <a:rPr lang="en-US" altLang="zh-CN" dirty="0"/>
              <a:t>0</a:t>
            </a:r>
            <a:r>
              <a:rPr lang="zh-CN" altLang="en-US" dirty="0"/>
              <a:t>时刻的股价为</a:t>
            </a:r>
            <a:r>
              <a:rPr lang="en-US" altLang="zh-CN" dirty="0"/>
              <a:t>100</a:t>
            </a:r>
            <a:r>
              <a:rPr lang="zh-CN" altLang="en-US" dirty="0"/>
              <a:t>元；每期股价都有翻倍和减半两种可能</a:t>
            </a:r>
            <a:endParaRPr lang="en-US" altLang="zh-CN" dirty="0"/>
          </a:p>
          <a:p>
            <a:pPr lvl="1"/>
            <a:r>
              <a:rPr lang="zh-CN" altLang="en-US" dirty="0"/>
              <a:t>每期无风险资产的总回报都是</a:t>
            </a:r>
            <a:r>
              <a:rPr lang="en-US" altLang="zh-CN" dirty="0"/>
              <a:t>1.25</a:t>
            </a:r>
          </a:p>
          <a:p>
            <a:pPr lvl="1"/>
            <a:r>
              <a:rPr lang="zh-CN" altLang="en-US" dirty="0"/>
              <a:t>需要为一张在</a:t>
            </a:r>
            <a:r>
              <a:rPr lang="en-US" altLang="zh-CN" dirty="0"/>
              <a:t>2</a:t>
            </a:r>
            <a:r>
              <a:rPr lang="zh-CN" altLang="en-US" dirty="0"/>
              <a:t>时刻到期，执行价格为</a:t>
            </a:r>
            <a:r>
              <a:rPr lang="en-US" altLang="zh-CN" dirty="0"/>
              <a:t>100</a:t>
            </a:r>
            <a:r>
              <a:rPr lang="zh-CN" altLang="en-US" dirty="0"/>
              <a:t>元的欧式买入期权的空头做对冲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048517C-CEBB-4E4B-951C-FCCF05863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4C29A2-310B-4614-9E82-82EDFD340A49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771D7A6-ACED-44F6-B250-97FE7438E68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35696" y="3439107"/>
            <a:ext cx="5699202" cy="3418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14388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EDE7EF-978F-4B3A-9184-B9AF56026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dirty="0"/>
              <a:t>19.3  Delta</a:t>
            </a:r>
            <a:r>
              <a:rPr lang="zh-CN" altLang="en-US" sz="2000" dirty="0"/>
              <a:t>对冲</a:t>
            </a:r>
            <a:br>
              <a:rPr lang="en-US" altLang="zh-CN" dirty="0"/>
            </a:br>
            <a:r>
              <a:rPr lang="zh-CN" altLang="en-US" dirty="0"/>
              <a:t>动态</a:t>
            </a:r>
            <a:r>
              <a:rPr lang="en-US" altLang="zh-CN" dirty="0"/>
              <a:t>Delta</a:t>
            </a:r>
            <a:r>
              <a:rPr lang="zh-CN" altLang="en-US" dirty="0"/>
              <a:t>对冲（续）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698299-FD9C-4D83-AB64-158DA8B3E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8662" y="1162397"/>
            <a:ext cx="7786687" cy="4714875"/>
          </a:xfrm>
        </p:spPr>
        <p:txBody>
          <a:bodyPr/>
          <a:lstStyle/>
          <a:p>
            <a:r>
              <a:rPr lang="zh-CN" altLang="en-US" dirty="0"/>
              <a:t>计算期权价格（可计算风险中性概率</a:t>
            </a:r>
            <a:r>
              <a:rPr lang="en-US" altLang="zh-CN" i="1" dirty="0"/>
              <a:t>q=</a:t>
            </a:r>
            <a:r>
              <a:rPr lang="en-US" altLang="zh-CN" dirty="0"/>
              <a:t>0.5 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i="1" dirty="0"/>
              <a:t>C</a:t>
            </a:r>
            <a:r>
              <a:rPr lang="en-US" altLang="zh-CN" i="1" baseline="-25000" dirty="0"/>
              <a:t>u</a:t>
            </a:r>
            <a:r>
              <a:rPr lang="en-US" altLang="zh-CN" i="1" dirty="0"/>
              <a:t>=</a:t>
            </a:r>
            <a:r>
              <a:rPr lang="en-US" altLang="zh-CN" dirty="0"/>
              <a:t>(300×0.5+0×0.5)/1.25</a:t>
            </a:r>
            <a:r>
              <a:rPr lang="en-US" altLang="zh-CN" i="1" dirty="0"/>
              <a:t>=</a:t>
            </a:r>
            <a:r>
              <a:rPr lang="en-US" altLang="zh-CN" dirty="0"/>
              <a:t>120</a:t>
            </a:r>
          </a:p>
          <a:p>
            <a:pPr lvl="1"/>
            <a:r>
              <a:rPr lang="en-US" altLang="zh-CN" i="1" dirty="0"/>
              <a:t>C</a:t>
            </a:r>
            <a:r>
              <a:rPr lang="en-US" altLang="zh-CN" i="1" baseline="-25000" dirty="0"/>
              <a:t>d</a:t>
            </a:r>
            <a:r>
              <a:rPr lang="en-US" altLang="zh-CN" i="1" dirty="0"/>
              <a:t>=</a:t>
            </a:r>
            <a:r>
              <a:rPr lang="en-US" altLang="zh-CN" dirty="0"/>
              <a:t>(0×0.5+0×0.5)/1.25</a:t>
            </a:r>
            <a:r>
              <a:rPr lang="en-US" altLang="zh-CN" i="1" dirty="0"/>
              <a:t>=</a:t>
            </a:r>
            <a:r>
              <a:rPr lang="en-US" altLang="zh-CN" dirty="0"/>
              <a:t>0</a:t>
            </a:r>
          </a:p>
          <a:p>
            <a:pPr lvl="1"/>
            <a:r>
              <a:rPr lang="en-US" altLang="zh-CN" i="1" dirty="0"/>
              <a:t>C</a:t>
            </a:r>
            <a:r>
              <a:rPr lang="en-US" altLang="zh-CN" baseline="-25000" dirty="0"/>
              <a:t>0</a:t>
            </a:r>
            <a:r>
              <a:rPr lang="en-US" altLang="zh-CN" i="1" dirty="0"/>
              <a:t>=</a:t>
            </a:r>
            <a:r>
              <a:rPr lang="en-US" altLang="zh-CN" dirty="0"/>
              <a:t>(120×0.5+0×0.5)/1.25</a:t>
            </a:r>
            <a:r>
              <a:rPr lang="en-US" altLang="zh-CN" i="1" dirty="0"/>
              <a:t>=</a:t>
            </a:r>
            <a:r>
              <a:rPr lang="en-US" altLang="zh-CN" dirty="0"/>
              <a:t>48</a:t>
            </a:r>
          </a:p>
          <a:p>
            <a:r>
              <a:rPr lang="zh-CN" altLang="en-US" dirty="0"/>
              <a:t>计算</a:t>
            </a:r>
            <a:r>
              <a:rPr lang="en-US" altLang="zh-CN" dirty="0"/>
              <a:t>Delta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对冲过程</a:t>
            </a:r>
            <a:endParaRPr lang="en-US" altLang="zh-CN" dirty="0"/>
          </a:p>
          <a:p>
            <a:pPr lvl="1"/>
            <a:r>
              <a:rPr lang="en-US" altLang="zh-CN" dirty="0"/>
              <a:t>0</a:t>
            </a:r>
            <a:r>
              <a:rPr lang="zh-CN" altLang="zh-CN" dirty="0"/>
              <a:t>时刻买入</a:t>
            </a:r>
            <a:r>
              <a:rPr lang="en-US" altLang="zh-CN" dirty="0"/>
              <a:t>0.8</a:t>
            </a:r>
            <a:r>
              <a:rPr lang="zh-CN" altLang="zh-CN" dirty="0"/>
              <a:t>股股票，并借入</a:t>
            </a:r>
            <a:r>
              <a:rPr lang="en-US" altLang="zh-CN" dirty="0"/>
              <a:t>32</a:t>
            </a:r>
            <a:r>
              <a:rPr lang="zh-CN" altLang="zh-CN" dirty="0"/>
              <a:t>元</a:t>
            </a:r>
            <a:endParaRPr lang="en-US" altLang="zh-CN" dirty="0"/>
          </a:p>
          <a:p>
            <a:pPr lvl="1"/>
            <a:r>
              <a:rPr lang="en-US" altLang="zh-CN" dirty="0"/>
              <a:t>1</a:t>
            </a:r>
            <a:r>
              <a:rPr lang="zh-CN" altLang="zh-CN" dirty="0"/>
              <a:t>时刻如果股价涨到</a:t>
            </a:r>
            <a:r>
              <a:rPr lang="en-US" altLang="zh-CN" dirty="0"/>
              <a:t>200</a:t>
            </a:r>
            <a:r>
              <a:rPr lang="zh-CN" altLang="zh-CN" dirty="0"/>
              <a:t>元</a:t>
            </a:r>
            <a:r>
              <a:rPr lang="zh-CN" altLang="en-US" dirty="0"/>
              <a:t>，</a:t>
            </a:r>
            <a:r>
              <a:rPr lang="zh-CN" altLang="zh-CN" dirty="0"/>
              <a:t>追加购买</a:t>
            </a:r>
            <a:r>
              <a:rPr lang="en-US" altLang="zh-CN" dirty="0"/>
              <a:t>0.2</a:t>
            </a:r>
            <a:r>
              <a:rPr lang="zh-CN" altLang="zh-CN" dirty="0"/>
              <a:t>股</a:t>
            </a:r>
            <a:r>
              <a:rPr lang="zh-CN" altLang="en-US" dirty="0"/>
              <a:t>，</a:t>
            </a:r>
            <a:r>
              <a:rPr lang="zh-CN" altLang="zh-CN" dirty="0"/>
              <a:t>总借款上升至</a:t>
            </a:r>
            <a:r>
              <a:rPr lang="en-US" altLang="zh-CN" dirty="0"/>
              <a:t>80</a:t>
            </a:r>
            <a:r>
              <a:rPr lang="zh-CN" altLang="zh-CN" dirty="0"/>
              <a:t>元</a:t>
            </a:r>
            <a:endParaRPr lang="en-US" altLang="zh-CN" dirty="0"/>
          </a:p>
          <a:p>
            <a:pPr lvl="1"/>
            <a:r>
              <a:rPr lang="en-US" altLang="zh-CN" dirty="0"/>
              <a:t>1</a:t>
            </a:r>
            <a:r>
              <a:rPr lang="zh-CN" altLang="zh-CN" dirty="0"/>
              <a:t>时刻如果股价下跌到</a:t>
            </a:r>
            <a:r>
              <a:rPr lang="en-US" altLang="zh-CN" dirty="0"/>
              <a:t>50</a:t>
            </a:r>
            <a:r>
              <a:rPr lang="zh-CN" altLang="zh-CN" dirty="0"/>
              <a:t>元，将</a:t>
            </a:r>
            <a:r>
              <a:rPr lang="en-US" altLang="zh-CN" dirty="0"/>
              <a:t>0</a:t>
            </a:r>
            <a:r>
              <a:rPr lang="zh-CN" altLang="zh-CN" dirty="0"/>
              <a:t>时刻购入的</a:t>
            </a:r>
            <a:r>
              <a:rPr lang="en-US" altLang="zh-CN" dirty="0"/>
              <a:t>0.8</a:t>
            </a:r>
            <a:r>
              <a:rPr lang="zh-CN" altLang="zh-CN" dirty="0"/>
              <a:t>股全部卖掉</a:t>
            </a:r>
            <a:r>
              <a:rPr lang="zh-CN" altLang="en-US" dirty="0"/>
              <a:t>并偿还借款本息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048517C-CEBB-4E4B-951C-FCCF05863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4C29A2-310B-4614-9E82-82EDFD340A49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44C01CF-2211-48C7-AE63-66A75DBD44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541" y="2599069"/>
            <a:ext cx="8274955" cy="2702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787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EDE7EF-978F-4B3A-9184-B9AF56026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dirty="0"/>
              <a:t>19.3  Delta</a:t>
            </a:r>
            <a:r>
              <a:rPr lang="zh-CN" altLang="en-US" sz="2000" dirty="0"/>
              <a:t>对冲</a:t>
            </a:r>
            <a:br>
              <a:rPr lang="en-US" altLang="zh-CN" dirty="0"/>
            </a:br>
            <a:r>
              <a:rPr lang="zh-CN" altLang="en-US" dirty="0"/>
              <a:t>关于动态</a:t>
            </a:r>
            <a:r>
              <a:rPr lang="en-US" altLang="zh-CN" dirty="0"/>
              <a:t>Delta</a:t>
            </a:r>
            <a:r>
              <a:rPr lang="zh-CN" altLang="en-US" dirty="0"/>
              <a:t>对冲的几点评述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698299-FD9C-4D83-AB64-158DA8B3E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8662" y="1306413"/>
            <a:ext cx="7786687" cy="4714875"/>
          </a:xfrm>
        </p:spPr>
        <p:txBody>
          <a:bodyPr/>
          <a:lstStyle/>
          <a:p>
            <a:r>
              <a:rPr lang="zh-CN" altLang="zh-CN" dirty="0"/>
              <a:t>动态对冲方法实际上也是一种动态套利的方法</a:t>
            </a:r>
            <a:endParaRPr lang="en-US" altLang="zh-CN" dirty="0"/>
          </a:p>
          <a:p>
            <a:r>
              <a:rPr lang="zh-CN" altLang="en-US" dirty="0"/>
              <a:t>基于投资组合的</a:t>
            </a:r>
            <a:r>
              <a:rPr lang="en-US" altLang="zh-CN" dirty="0"/>
              <a:t>Delta</a:t>
            </a:r>
            <a:r>
              <a:rPr lang="zh-CN" altLang="en-US" dirty="0"/>
              <a:t>，可以对投资组合进行</a:t>
            </a:r>
            <a:r>
              <a:rPr lang="en-US" altLang="zh-CN" dirty="0"/>
              <a:t>Delta</a:t>
            </a:r>
            <a:r>
              <a:rPr lang="zh-CN" altLang="zh-CN" dirty="0"/>
              <a:t>对冲</a:t>
            </a:r>
            <a:endParaRPr lang="en-US" altLang="zh-CN" dirty="0"/>
          </a:p>
          <a:p>
            <a:pPr lvl="1"/>
            <a:r>
              <a:rPr lang="zh-CN" altLang="en-US" dirty="0"/>
              <a:t>投资组合的</a:t>
            </a:r>
            <a:r>
              <a:rPr lang="en-US" altLang="zh-CN" dirty="0"/>
              <a:t>Delta</a:t>
            </a:r>
            <a:r>
              <a:rPr lang="zh-CN" altLang="en-US" dirty="0"/>
              <a:t>等于组合中各项资产</a:t>
            </a:r>
            <a:r>
              <a:rPr lang="en-US" altLang="zh-CN" dirty="0"/>
              <a:t>Delta</a:t>
            </a:r>
            <a:r>
              <a:rPr lang="zh-CN" altLang="en-US" dirty="0"/>
              <a:t>的加权平均（</a:t>
            </a:r>
            <a:r>
              <a:rPr lang="en-US" altLang="zh-CN" i="1" dirty="0"/>
              <a:t> </a:t>
            </a:r>
            <a:r>
              <a:rPr lang="en-US" altLang="zh-CN" i="1" dirty="0" err="1"/>
              <a:t>w</a:t>
            </a:r>
            <a:r>
              <a:rPr lang="en-US" altLang="zh-CN" i="1" baseline="-25000" dirty="0" err="1"/>
              <a:t>i</a:t>
            </a:r>
            <a:r>
              <a:rPr lang="zh-CN" altLang="zh-CN" dirty="0"/>
              <a:t>为第</a:t>
            </a:r>
            <a:r>
              <a:rPr lang="en-US" altLang="zh-CN" i="1" dirty="0" err="1"/>
              <a:t>i</a:t>
            </a:r>
            <a:r>
              <a:rPr lang="zh-CN" altLang="zh-CN" dirty="0"/>
              <a:t>种期权的合约数量，</a:t>
            </a:r>
            <a:r>
              <a:rPr lang="en-US" altLang="zh-CN" i="1" dirty="0">
                <a:sym typeface="Symbol" panose="05050102010706020507" pitchFamily="18" charset="2"/>
              </a:rPr>
              <a:t></a:t>
            </a:r>
            <a:r>
              <a:rPr lang="en-US" altLang="zh-CN" i="1" baseline="-25000" dirty="0" err="1"/>
              <a:t>i</a:t>
            </a:r>
            <a:r>
              <a:rPr lang="zh-CN" altLang="zh-CN" dirty="0"/>
              <a:t>为这种期权的</a:t>
            </a:r>
            <a:r>
              <a:rPr lang="en-US" altLang="zh-CN" dirty="0"/>
              <a:t>Delta 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zh-CN" dirty="0"/>
              <a:t>动态对冲的实现有赖于市场的持续交易</a:t>
            </a:r>
            <a:endParaRPr lang="en-US" altLang="zh-CN" dirty="0"/>
          </a:p>
          <a:p>
            <a:pPr lvl="1"/>
            <a:r>
              <a:rPr lang="zh-CN" altLang="zh-CN" dirty="0"/>
              <a:t>如果市场交易停止（比如因为</a:t>
            </a:r>
            <a:r>
              <a:rPr lang="en-US" altLang="zh-CN" dirty="0"/>
              <a:t>911</a:t>
            </a:r>
            <a:r>
              <a:rPr lang="zh-CN" altLang="zh-CN" dirty="0"/>
              <a:t>这样的重大突发事件）</a:t>
            </a:r>
            <a:r>
              <a:rPr lang="zh-CN" altLang="en-US" dirty="0"/>
              <a:t>使得</a:t>
            </a:r>
            <a:r>
              <a:rPr lang="zh-CN" altLang="zh-CN" dirty="0"/>
              <a:t>动态对冲无法实现，</a:t>
            </a:r>
            <a:r>
              <a:rPr lang="zh-CN" altLang="en-US" dirty="0"/>
              <a:t>很多</a:t>
            </a:r>
            <a:r>
              <a:rPr lang="zh-CN" altLang="zh-CN" dirty="0"/>
              <a:t>衍生品</a:t>
            </a:r>
            <a:r>
              <a:rPr lang="zh-CN" altLang="en-US" dirty="0"/>
              <a:t>会</a:t>
            </a:r>
            <a:r>
              <a:rPr lang="zh-CN" altLang="zh-CN" dirty="0"/>
              <a:t>变成裸头寸，</a:t>
            </a:r>
            <a:r>
              <a:rPr lang="zh-CN" altLang="en-US" dirty="0"/>
              <a:t>从而</a:t>
            </a:r>
            <a:r>
              <a:rPr lang="zh-CN" altLang="zh-CN" dirty="0"/>
              <a:t>极大增加市场参与者所面临的风险</a:t>
            </a:r>
            <a:endParaRPr lang="en-US" altLang="zh-CN" dirty="0"/>
          </a:p>
          <a:p>
            <a:pPr lvl="1"/>
            <a:r>
              <a:rPr lang="zh-CN" altLang="zh-CN" dirty="0"/>
              <a:t>越是发生重大突发事件的时候，越需要确保市场中有足够流动性来保证交易的进行</a:t>
            </a:r>
            <a:endParaRPr lang="en-US" altLang="zh-CN" dirty="0"/>
          </a:p>
          <a:p>
            <a:r>
              <a:rPr lang="en-US" altLang="zh-CN" dirty="0"/>
              <a:t>Delta</a:t>
            </a:r>
            <a:r>
              <a:rPr lang="zh-CN" altLang="en-US" dirty="0"/>
              <a:t>对冲有</a:t>
            </a:r>
            <a:r>
              <a:rPr lang="zh-CN" altLang="zh-CN" dirty="0"/>
              <a:t>“追涨杀跌”（越涨越买、越跌越卖）的特性</a:t>
            </a:r>
            <a:r>
              <a:rPr lang="zh-CN" altLang="en-US" dirty="0"/>
              <a:t>，有可能加大市场波动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048517C-CEBB-4E4B-951C-FCCF05863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4C29A2-310B-4614-9E82-82EDFD340A49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0F808D0-4CB8-4474-8E41-5AC6F34C9D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1811" y="2639219"/>
            <a:ext cx="1260378" cy="645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807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79E65D-D2C5-49EA-ADFB-C7C2A87E1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dirty="0"/>
              <a:t>19.4 Gamma</a:t>
            </a:r>
            <a:r>
              <a:rPr lang="zh-CN" altLang="en-US" sz="2000" dirty="0"/>
              <a:t>、</a:t>
            </a:r>
            <a:r>
              <a:rPr lang="en-US" altLang="zh-CN" sz="2000" dirty="0"/>
              <a:t>Vega</a:t>
            </a:r>
            <a:r>
              <a:rPr lang="zh-CN" altLang="en-US" sz="2000" dirty="0"/>
              <a:t>与其他希腊字母</a:t>
            </a:r>
            <a:br>
              <a:rPr lang="en-US" altLang="zh-CN" dirty="0"/>
            </a:br>
            <a:r>
              <a:rPr lang="en-US" altLang="zh-CN" dirty="0"/>
              <a:t>Gamma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3CFAFF-E759-4C63-BFF8-09613166A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8662" y="1090389"/>
            <a:ext cx="7786687" cy="2986683"/>
          </a:xfrm>
        </p:spPr>
        <p:txBody>
          <a:bodyPr/>
          <a:lstStyle/>
          <a:p>
            <a:r>
              <a:rPr lang="en-US" altLang="zh-CN" dirty="0"/>
              <a:t>Gamma</a:t>
            </a:r>
            <a:r>
              <a:rPr lang="zh-CN" altLang="zh-CN" dirty="0"/>
              <a:t>（</a:t>
            </a:r>
            <a:r>
              <a:rPr lang="en-US" altLang="zh-CN" dirty="0">
                <a:sym typeface="Symbol" panose="05050102010706020507" pitchFamily="18" charset="2"/>
              </a:rPr>
              <a:t></a:t>
            </a:r>
            <a:r>
              <a:rPr lang="zh-CN" altLang="zh-CN" dirty="0"/>
              <a:t>）</a:t>
            </a:r>
            <a:r>
              <a:rPr lang="zh-CN" altLang="en-US" dirty="0"/>
              <a:t>：</a:t>
            </a:r>
            <a:r>
              <a:rPr lang="zh-CN" altLang="zh-CN" dirty="0"/>
              <a:t>组合的</a:t>
            </a:r>
            <a:r>
              <a:rPr lang="en-US" altLang="zh-CN" dirty="0"/>
              <a:t>Delta</a:t>
            </a:r>
            <a:r>
              <a:rPr lang="zh-CN" altLang="zh-CN" dirty="0"/>
              <a:t>对标的资产价格的偏导数，也即组合价值对标的资产价格的二阶偏导数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Gamma</a:t>
            </a:r>
            <a:r>
              <a:rPr lang="zh-CN" altLang="en-US" dirty="0"/>
              <a:t>与</a:t>
            </a:r>
            <a:r>
              <a:rPr lang="en-US" altLang="zh-CN" dirty="0"/>
              <a:t>Delta</a:t>
            </a:r>
            <a:r>
              <a:rPr lang="zh-CN" altLang="en-US" dirty="0"/>
              <a:t>对冲</a:t>
            </a:r>
            <a:endParaRPr lang="en-US" altLang="zh-CN" dirty="0"/>
          </a:p>
          <a:p>
            <a:pPr lvl="1"/>
            <a:r>
              <a:rPr lang="en-US" altLang="zh-CN" dirty="0"/>
              <a:t>Gamma</a:t>
            </a:r>
            <a:r>
              <a:rPr lang="zh-CN" altLang="en-US" dirty="0"/>
              <a:t>是期权的</a:t>
            </a:r>
            <a:r>
              <a:rPr lang="zh-CN" altLang="zh-CN" dirty="0"/>
              <a:t>曲率（</a:t>
            </a:r>
            <a:r>
              <a:rPr lang="en-US" altLang="zh-CN" dirty="0"/>
              <a:t>curvature</a:t>
            </a:r>
            <a:r>
              <a:rPr lang="zh-CN" altLang="zh-CN" dirty="0"/>
              <a:t>）</a:t>
            </a:r>
            <a:r>
              <a:rPr lang="zh-CN" altLang="en-US" dirty="0"/>
              <a:t>，决定了</a:t>
            </a:r>
            <a:r>
              <a:rPr lang="en-US" altLang="zh-CN" dirty="0"/>
              <a:t>Delta</a:t>
            </a:r>
            <a:r>
              <a:rPr lang="zh-CN" altLang="en-US" dirty="0"/>
              <a:t>对冲的误差（</a:t>
            </a:r>
            <a:r>
              <a:rPr lang="en-US" altLang="zh-CN" i="1" dirty="0"/>
              <a:t> C'</a:t>
            </a:r>
            <a:r>
              <a:rPr lang="zh-CN" altLang="zh-CN" dirty="0"/>
              <a:t>与</a:t>
            </a:r>
            <a:r>
              <a:rPr lang="en-US" altLang="zh-CN" i="1" dirty="0"/>
              <a:t>C''</a:t>
            </a:r>
            <a:r>
              <a:rPr lang="zh-CN" altLang="zh-CN" dirty="0"/>
              <a:t>之差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zh-CN" dirty="0"/>
              <a:t>组合的</a:t>
            </a:r>
            <a:r>
              <a:rPr lang="en-US" altLang="zh-CN" dirty="0"/>
              <a:t>Gamma</a:t>
            </a:r>
            <a:r>
              <a:rPr lang="zh-CN" altLang="zh-CN" dirty="0"/>
              <a:t>越小</a:t>
            </a:r>
            <a:r>
              <a:rPr lang="zh-CN" altLang="en-US" dirty="0"/>
              <a:t>，</a:t>
            </a:r>
            <a:r>
              <a:rPr lang="zh-CN" altLang="zh-CN" dirty="0"/>
              <a:t>组合的</a:t>
            </a:r>
            <a:r>
              <a:rPr lang="en-US" altLang="zh-CN" dirty="0"/>
              <a:t>Delta</a:t>
            </a:r>
            <a:r>
              <a:rPr lang="zh-CN" altLang="zh-CN" dirty="0"/>
              <a:t>对标的资产价格的变化越不敏感，为了保持组合处在</a:t>
            </a:r>
            <a:r>
              <a:rPr lang="en-US" altLang="zh-CN" dirty="0"/>
              <a:t>Delta</a:t>
            </a:r>
            <a:r>
              <a:rPr lang="zh-CN" altLang="zh-CN" dirty="0"/>
              <a:t>中性状态所需的调整也不需要太频繁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C7591D6-E3A7-43F5-8A8E-45796DDA2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4C29A2-310B-4614-9E82-82EDFD340A49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30AD037-C1DB-4115-A3FD-87CDD3665B44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11324" y="3645024"/>
            <a:ext cx="4943444" cy="3157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DA6EA1D-4245-4553-9877-800848A02A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4520" y="1700808"/>
            <a:ext cx="1374959" cy="645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29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79E65D-D2C5-49EA-ADFB-C7C2A87E1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dirty="0"/>
              <a:t>19.4 Gamma</a:t>
            </a:r>
            <a:r>
              <a:rPr lang="zh-CN" altLang="en-US" sz="2000" dirty="0"/>
              <a:t>、</a:t>
            </a:r>
            <a:r>
              <a:rPr lang="en-US" altLang="zh-CN" sz="2000" dirty="0"/>
              <a:t>Vega</a:t>
            </a:r>
            <a:r>
              <a:rPr lang="zh-CN" altLang="en-US" sz="2000" dirty="0"/>
              <a:t>与其他希腊字母</a:t>
            </a:r>
            <a:br>
              <a:rPr lang="en-US" altLang="zh-CN" dirty="0"/>
            </a:br>
            <a:r>
              <a:rPr lang="en-US" altLang="zh-CN" dirty="0"/>
              <a:t>Gamma</a:t>
            </a:r>
            <a:r>
              <a:rPr lang="zh-CN" altLang="en-US" dirty="0"/>
              <a:t>中性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3CFAFF-E759-4C63-BFF8-09613166A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8662" y="1268760"/>
            <a:ext cx="7786687" cy="4930899"/>
          </a:xfrm>
        </p:spPr>
        <p:txBody>
          <a:bodyPr/>
          <a:lstStyle/>
          <a:p>
            <a:r>
              <a:rPr lang="zh-CN" altLang="en-US" dirty="0"/>
              <a:t>调整组合的</a:t>
            </a:r>
            <a:r>
              <a:rPr lang="en-US" altLang="zh-CN" dirty="0"/>
              <a:t>Gamma</a:t>
            </a:r>
          </a:p>
          <a:p>
            <a:pPr lvl="1"/>
            <a:r>
              <a:rPr lang="zh-CN" altLang="zh-CN" dirty="0"/>
              <a:t>股票</a:t>
            </a:r>
            <a:r>
              <a:rPr lang="zh-CN" altLang="en-US" dirty="0"/>
              <a:t>和</a:t>
            </a:r>
            <a:r>
              <a:rPr lang="zh-CN" altLang="zh-CN" dirty="0"/>
              <a:t>股票期货的</a:t>
            </a:r>
            <a:r>
              <a:rPr lang="en-US" altLang="zh-CN" dirty="0"/>
              <a:t>Gamma</a:t>
            </a:r>
            <a:r>
              <a:rPr lang="zh-CN" altLang="en-US" dirty="0"/>
              <a:t>为</a:t>
            </a:r>
            <a:r>
              <a:rPr lang="en-US" altLang="zh-CN" dirty="0"/>
              <a:t>0——</a:t>
            </a:r>
            <a:r>
              <a:rPr lang="zh-CN" altLang="en-US" dirty="0"/>
              <a:t>这二者的</a:t>
            </a:r>
            <a:r>
              <a:rPr lang="zh-CN" altLang="zh-CN" dirty="0"/>
              <a:t>价格是股票价格的线性函数</a:t>
            </a:r>
            <a:endParaRPr lang="en-US" altLang="zh-CN" dirty="0"/>
          </a:p>
          <a:p>
            <a:pPr lvl="1"/>
            <a:r>
              <a:rPr lang="zh-CN" altLang="zh-CN" dirty="0"/>
              <a:t>为了调整组合的</a:t>
            </a:r>
            <a:r>
              <a:rPr lang="en-US" altLang="zh-CN" dirty="0"/>
              <a:t>Gamma</a:t>
            </a:r>
            <a:r>
              <a:rPr lang="zh-CN" altLang="zh-CN" dirty="0"/>
              <a:t>，需要在组合中加入如期权这样</a:t>
            </a:r>
            <a:r>
              <a:rPr lang="en-US" altLang="zh-CN" dirty="0"/>
              <a:t>Gamma</a:t>
            </a:r>
            <a:r>
              <a:rPr lang="zh-CN" altLang="zh-CN" dirty="0"/>
              <a:t>非零的资产</a:t>
            </a:r>
            <a:endParaRPr lang="en-US" altLang="zh-CN" dirty="0"/>
          </a:p>
          <a:p>
            <a:r>
              <a:rPr lang="zh-CN" altLang="en-US" dirty="0"/>
              <a:t>组合</a:t>
            </a:r>
            <a:r>
              <a:rPr lang="en-US" altLang="zh-CN" dirty="0"/>
              <a:t>Gamma</a:t>
            </a:r>
            <a:r>
              <a:rPr lang="zh-CN" altLang="en-US" dirty="0"/>
              <a:t>中性的实现</a:t>
            </a:r>
            <a:endParaRPr lang="en-US" altLang="zh-CN" dirty="0"/>
          </a:p>
          <a:p>
            <a:pPr lvl="1"/>
            <a:r>
              <a:rPr lang="zh-CN" altLang="zh-CN" dirty="0"/>
              <a:t>假设某个原本</a:t>
            </a:r>
            <a:r>
              <a:rPr lang="en-US" altLang="zh-CN" dirty="0"/>
              <a:t>Delta</a:t>
            </a:r>
            <a:r>
              <a:rPr lang="zh-CN" altLang="zh-CN" dirty="0"/>
              <a:t>中性的组合的</a:t>
            </a:r>
            <a:r>
              <a:rPr lang="en-US" altLang="zh-CN" dirty="0"/>
              <a:t>Gamma</a:t>
            </a:r>
            <a:r>
              <a:rPr lang="zh-CN" altLang="zh-CN" dirty="0"/>
              <a:t>为</a:t>
            </a:r>
            <a:r>
              <a:rPr lang="en-US" altLang="zh-CN" dirty="0">
                <a:sym typeface="Symbol" panose="05050102010706020507" pitchFamily="18" charset="2"/>
              </a:rPr>
              <a:t></a:t>
            </a:r>
            <a:r>
              <a:rPr lang="zh-CN" altLang="en-US" dirty="0">
                <a:sym typeface="Symbol" panose="05050102010706020507" pitchFamily="18" charset="2"/>
              </a:rPr>
              <a:t>，</a:t>
            </a:r>
            <a:r>
              <a:rPr lang="zh-CN" altLang="zh-CN" dirty="0"/>
              <a:t>而某个期权</a:t>
            </a:r>
            <a:r>
              <a:rPr lang="en-US" altLang="zh-CN" i="1" dirty="0"/>
              <a:t>A</a:t>
            </a:r>
            <a:r>
              <a:rPr lang="zh-CN" altLang="zh-CN" dirty="0"/>
              <a:t>的</a:t>
            </a:r>
            <a:r>
              <a:rPr lang="en-US" altLang="zh-CN" dirty="0"/>
              <a:t>Gamma</a:t>
            </a:r>
            <a:r>
              <a:rPr lang="zh-CN" altLang="zh-CN" dirty="0"/>
              <a:t>为</a:t>
            </a:r>
            <a:r>
              <a:rPr lang="en-US" altLang="zh-CN" dirty="0">
                <a:sym typeface="Symbol" panose="05050102010706020507" pitchFamily="18" charset="2"/>
              </a:rPr>
              <a:t></a:t>
            </a:r>
            <a:r>
              <a:rPr lang="en-US" altLang="zh-CN" i="1" baseline="-25000" dirty="0"/>
              <a:t>A</a:t>
            </a:r>
            <a:endParaRPr lang="en-US" altLang="zh-CN" dirty="0"/>
          </a:p>
          <a:p>
            <a:pPr lvl="1"/>
            <a:r>
              <a:rPr lang="zh-CN" altLang="zh-CN" dirty="0"/>
              <a:t>在组合中加入</a:t>
            </a:r>
            <a:r>
              <a:rPr lang="en-US" altLang="zh-CN" i="1" dirty="0"/>
              <a:t>w</a:t>
            </a:r>
            <a:r>
              <a:rPr lang="zh-CN" altLang="zh-CN" dirty="0"/>
              <a:t>单位的期权</a:t>
            </a:r>
            <a:r>
              <a:rPr lang="en-US" altLang="zh-CN" i="1" dirty="0"/>
              <a:t>A</a:t>
            </a:r>
            <a:r>
              <a:rPr lang="zh-CN" altLang="zh-CN" dirty="0"/>
              <a:t>，可使组合的</a:t>
            </a:r>
            <a:r>
              <a:rPr lang="en-US" altLang="zh-CN" dirty="0"/>
              <a:t>Gamma</a:t>
            </a:r>
            <a:r>
              <a:rPr lang="zh-CN" altLang="zh-CN" dirty="0"/>
              <a:t>变成</a:t>
            </a:r>
            <a:r>
              <a:rPr lang="en-US" altLang="zh-CN" i="1" dirty="0" err="1"/>
              <a:t>w</a:t>
            </a:r>
            <a:r>
              <a:rPr lang="en-US" altLang="zh-CN" dirty="0" err="1">
                <a:sym typeface="Symbol" panose="05050102010706020507" pitchFamily="18" charset="2"/>
              </a:rPr>
              <a:t></a:t>
            </a:r>
            <a:r>
              <a:rPr lang="en-US" altLang="zh-CN" i="1" baseline="-25000" dirty="0" err="1"/>
              <a:t>A</a:t>
            </a:r>
            <a:r>
              <a:rPr lang="en-US" altLang="zh-CN" i="1" dirty="0"/>
              <a:t>+</a:t>
            </a:r>
            <a:r>
              <a:rPr lang="en-US" altLang="zh-CN" dirty="0">
                <a:sym typeface="Symbol" panose="05050102010706020507" pitchFamily="18" charset="2"/>
              </a:rPr>
              <a:t></a:t>
            </a:r>
            <a:endParaRPr lang="en-US" altLang="zh-CN" dirty="0"/>
          </a:p>
          <a:p>
            <a:pPr lvl="1"/>
            <a:r>
              <a:rPr lang="zh-CN" altLang="zh-CN" dirty="0"/>
              <a:t>在组合中加入</a:t>
            </a:r>
            <a:r>
              <a:rPr lang="en-US" altLang="zh-CN" dirty="0"/>
              <a:t>-</a:t>
            </a:r>
            <a:r>
              <a:rPr lang="en-US" altLang="zh-CN" dirty="0">
                <a:sym typeface="Symbol" panose="05050102010706020507" pitchFamily="18" charset="2"/>
              </a:rPr>
              <a:t></a:t>
            </a:r>
            <a:r>
              <a:rPr lang="en-US" altLang="zh-CN" dirty="0"/>
              <a:t>/</a:t>
            </a:r>
            <a:r>
              <a:rPr lang="en-US" altLang="zh-CN" dirty="0">
                <a:sym typeface="Symbol" panose="05050102010706020507" pitchFamily="18" charset="2"/>
              </a:rPr>
              <a:t></a:t>
            </a:r>
            <a:r>
              <a:rPr lang="en-US" altLang="zh-CN" i="1" baseline="-25000" dirty="0"/>
              <a:t>A</a:t>
            </a:r>
            <a:r>
              <a:rPr lang="zh-CN" altLang="zh-CN" dirty="0"/>
              <a:t>单位的期权</a:t>
            </a:r>
            <a:r>
              <a:rPr lang="en-US" altLang="zh-CN" i="1" dirty="0"/>
              <a:t>A</a:t>
            </a:r>
            <a:r>
              <a:rPr lang="zh-CN" altLang="zh-CN" dirty="0"/>
              <a:t>，将组合的</a:t>
            </a:r>
            <a:r>
              <a:rPr lang="en-US" altLang="zh-CN" dirty="0"/>
              <a:t>Gamma</a:t>
            </a:r>
            <a:r>
              <a:rPr lang="zh-CN" altLang="en-US" dirty="0"/>
              <a:t>调整</a:t>
            </a:r>
            <a:r>
              <a:rPr lang="zh-CN" altLang="zh-CN" dirty="0"/>
              <a:t>成</a:t>
            </a:r>
            <a:r>
              <a:rPr lang="en-US" altLang="zh-CN" dirty="0"/>
              <a:t>0</a:t>
            </a:r>
          </a:p>
          <a:p>
            <a:pPr lvl="1"/>
            <a:r>
              <a:rPr lang="zh-CN" altLang="zh-CN" dirty="0"/>
              <a:t>加入了期权</a:t>
            </a:r>
            <a:r>
              <a:rPr lang="en-US" altLang="zh-CN" i="1" dirty="0"/>
              <a:t>A</a:t>
            </a:r>
            <a:r>
              <a:rPr lang="zh-CN" altLang="zh-CN" dirty="0"/>
              <a:t>后，组合不再为</a:t>
            </a:r>
            <a:r>
              <a:rPr lang="en-US" altLang="zh-CN" dirty="0"/>
              <a:t>Delta</a:t>
            </a:r>
            <a:r>
              <a:rPr lang="zh-CN" altLang="zh-CN" dirty="0"/>
              <a:t>中性</a:t>
            </a:r>
            <a:r>
              <a:rPr lang="zh-CN" altLang="en-US" dirty="0"/>
              <a:t>，</a:t>
            </a:r>
            <a:r>
              <a:rPr lang="zh-CN" altLang="zh-CN" dirty="0"/>
              <a:t>所以需要再加入一定量的股票，使得组合重新变回</a:t>
            </a:r>
            <a:r>
              <a:rPr lang="en-US" altLang="zh-CN" dirty="0"/>
              <a:t>Delta</a:t>
            </a:r>
            <a:r>
              <a:rPr lang="zh-CN" altLang="zh-CN" dirty="0"/>
              <a:t>中性</a:t>
            </a:r>
            <a:endParaRPr lang="en-US" altLang="zh-CN" dirty="0"/>
          </a:p>
          <a:p>
            <a:pPr lvl="1"/>
            <a:r>
              <a:rPr lang="zh-CN" altLang="zh-CN" dirty="0"/>
              <a:t>由于股票不改变组合的</a:t>
            </a:r>
            <a:r>
              <a:rPr lang="en-US" altLang="zh-CN" dirty="0"/>
              <a:t>Gamma</a:t>
            </a:r>
            <a:r>
              <a:rPr lang="zh-CN" altLang="zh-CN" dirty="0"/>
              <a:t>，所以这样调整之后的组合将变成既是</a:t>
            </a:r>
            <a:r>
              <a:rPr lang="en-US" altLang="zh-CN" dirty="0"/>
              <a:t>Gamma</a:t>
            </a:r>
            <a:r>
              <a:rPr lang="zh-CN" altLang="zh-CN" dirty="0"/>
              <a:t>中性，又是</a:t>
            </a:r>
            <a:r>
              <a:rPr lang="en-US" altLang="zh-CN" dirty="0"/>
              <a:t>Delta</a:t>
            </a:r>
            <a:r>
              <a:rPr lang="zh-CN" altLang="zh-CN" dirty="0"/>
              <a:t>中性</a:t>
            </a:r>
            <a:endParaRPr lang="en-US" altLang="zh-CN" dirty="0"/>
          </a:p>
          <a:p>
            <a:r>
              <a:rPr lang="en-US" altLang="zh-CN" dirty="0"/>
              <a:t>Delta</a:t>
            </a:r>
            <a:r>
              <a:rPr lang="zh-CN" altLang="en-US" dirty="0"/>
              <a:t>中性与</a:t>
            </a:r>
            <a:r>
              <a:rPr lang="en-US" altLang="zh-CN" dirty="0"/>
              <a:t>Gamma</a:t>
            </a:r>
            <a:r>
              <a:rPr lang="zh-CN" altLang="en-US" dirty="0"/>
              <a:t>中性的对比</a:t>
            </a:r>
            <a:endParaRPr lang="en-US" altLang="zh-CN" dirty="0"/>
          </a:p>
          <a:p>
            <a:pPr lvl="1"/>
            <a:r>
              <a:rPr lang="en-US" altLang="zh-CN" dirty="0"/>
              <a:t>Delta</a:t>
            </a:r>
            <a:r>
              <a:rPr lang="zh-CN" altLang="zh-CN" dirty="0"/>
              <a:t>中性</a:t>
            </a:r>
            <a:r>
              <a:rPr lang="zh-CN" altLang="en-US" dirty="0"/>
              <a:t>是</a:t>
            </a:r>
            <a:r>
              <a:rPr lang="zh-CN" altLang="zh-CN" dirty="0"/>
              <a:t>对两次组合调整之间所发生的股票价格的</a:t>
            </a:r>
            <a:r>
              <a:rPr lang="zh-CN" altLang="zh-CN" b="1" dirty="0"/>
              <a:t>小变化</a:t>
            </a:r>
            <a:r>
              <a:rPr lang="zh-CN" altLang="zh-CN" dirty="0"/>
              <a:t>的保护</a:t>
            </a:r>
            <a:endParaRPr lang="en-US" altLang="zh-CN" dirty="0"/>
          </a:p>
          <a:p>
            <a:pPr lvl="1"/>
            <a:r>
              <a:rPr lang="en-US" altLang="zh-CN" dirty="0"/>
              <a:t>Gamma</a:t>
            </a:r>
            <a:r>
              <a:rPr lang="zh-CN" altLang="zh-CN" dirty="0"/>
              <a:t>中性是对两次组合调整之间股票价格的</a:t>
            </a:r>
            <a:r>
              <a:rPr lang="zh-CN" altLang="zh-CN" b="1" dirty="0"/>
              <a:t>大变化</a:t>
            </a:r>
            <a:r>
              <a:rPr lang="zh-CN" altLang="zh-CN" dirty="0"/>
              <a:t>的保护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C7591D6-E3A7-43F5-8A8E-45796DDA2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4C29A2-310B-4614-9E82-82EDFD340A49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3512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79E65D-D2C5-49EA-ADFB-C7C2A87E1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dirty="0"/>
              <a:t>19.4 Gamma</a:t>
            </a:r>
            <a:r>
              <a:rPr lang="zh-CN" altLang="en-US" sz="2000" dirty="0"/>
              <a:t>、</a:t>
            </a:r>
            <a:r>
              <a:rPr lang="en-US" altLang="zh-CN" sz="2000" dirty="0"/>
              <a:t>Vega</a:t>
            </a:r>
            <a:r>
              <a:rPr lang="zh-CN" altLang="en-US" sz="2000" dirty="0"/>
              <a:t>与其他希腊字母</a:t>
            </a:r>
            <a:br>
              <a:rPr lang="en-US" altLang="zh-CN" dirty="0"/>
            </a:br>
            <a:r>
              <a:rPr lang="en-US" altLang="zh-CN" dirty="0"/>
              <a:t>Vega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3CFAFF-E759-4C63-BFF8-09613166A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8662" y="1268760"/>
            <a:ext cx="7786687" cy="4930899"/>
          </a:xfrm>
        </p:spPr>
        <p:txBody>
          <a:bodyPr/>
          <a:lstStyle/>
          <a:p>
            <a:r>
              <a:rPr lang="en-US" altLang="zh-CN" dirty="0"/>
              <a:t>Vega</a:t>
            </a:r>
            <a:r>
              <a:rPr lang="zh-CN" altLang="zh-CN" dirty="0"/>
              <a:t>（</a:t>
            </a:r>
            <a:r>
              <a:rPr lang="en-US" altLang="zh-CN" i="1" dirty="0">
                <a:sym typeface="Symbol" panose="05050102010706020507" pitchFamily="18" charset="2"/>
              </a:rPr>
              <a:t></a:t>
            </a:r>
            <a:r>
              <a:rPr lang="zh-CN" altLang="zh-CN" dirty="0"/>
              <a:t>）是组合价值对标的资产波动率的偏导数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Vega</a:t>
            </a:r>
            <a:r>
              <a:rPr lang="zh-CN" altLang="zh-CN" dirty="0"/>
              <a:t>中性</a:t>
            </a:r>
            <a:r>
              <a:rPr lang="zh-CN" altLang="en-US" dirty="0"/>
              <a:t>（</a:t>
            </a:r>
            <a:r>
              <a:rPr lang="en-US" altLang="zh-CN" dirty="0"/>
              <a:t>Vega neutral</a:t>
            </a:r>
            <a:r>
              <a:rPr lang="zh-CN" altLang="zh-CN" dirty="0"/>
              <a:t>）</a:t>
            </a:r>
            <a:r>
              <a:rPr lang="zh-CN" altLang="en-US" dirty="0"/>
              <a:t>的实现</a:t>
            </a:r>
            <a:endParaRPr lang="en-US" altLang="zh-CN" dirty="0"/>
          </a:p>
          <a:p>
            <a:pPr lvl="1"/>
            <a:r>
              <a:rPr lang="zh-CN" altLang="zh-CN" dirty="0"/>
              <a:t>标的资产本身的</a:t>
            </a:r>
            <a:r>
              <a:rPr lang="en-US" altLang="zh-CN" dirty="0"/>
              <a:t>Vega</a:t>
            </a:r>
            <a:r>
              <a:rPr lang="zh-CN" altLang="zh-CN" dirty="0"/>
              <a:t>是</a:t>
            </a:r>
            <a:r>
              <a:rPr lang="en-US" altLang="zh-CN" dirty="0"/>
              <a:t>0</a:t>
            </a:r>
            <a:r>
              <a:rPr lang="zh-CN" altLang="en-US" dirty="0"/>
              <a:t>（</a:t>
            </a:r>
            <a:r>
              <a:rPr lang="zh-CN" altLang="zh-CN" dirty="0"/>
              <a:t>标的资产当前价格已经给定，与波动率无关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zh-CN" dirty="0"/>
              <a:t>在某个</a:t>
            </a:r>
            <a:r>
              <a:rPr lang="en-US" altLang="zh-CN" dirty="0"/>
              <a:t>Vega</a:t>
            </a:r>
            <a:r>
              <a:rPr lang="zh-CN" altLang="zh-CN" dirty="0"/>
              <a:t>为</a:t>
            </a:r>
            <a:r>
              <a:rPr lang="en-US" altLang="zh-CN" i="1" dirty="0">
                <a:sym typeface="Symbol" panose="05050102010706020507" pitchFamily="18" charset="2"/>
              </a:rPr>
              <a:t></a:t>
            </a:r>
            <a:r>
              <a:rPr lang="zh-CN" altLang="zh-CN" dirty="0"/>
              <a:t>的组合中加入</a:t>
            </a:r>
            <a:r>
              <a:rPr lang="en-US" altLang="zh-CN" i="1" dirty="0"/>
              <a:t>-ν/</a:t>
            </a:r>
            <a:r>
              <a:rPr lang="en-US" altLang="zh-CN" i="1" dirty="0" err="1"/>
              <a:t>ν</a:t>
            </a:r>
            <a:r>
              <a:rPr lang="en-US" altLang="zh-CN" i="1" baseline="-25000" dirty="0" err="1"/>
              <a:t>B</a:t>
            </a:r>
            <a:r>
              <a:rPr lang="zh-CN" altLang="zh-CN" dirty="0"/>
              <a:t>单位的</a:t>
            </a:r>
            <a:r>
              <a:rPr lang="en-US" altLang="zh-CN" dirty="0"/>
              <a:t>Vega</a:t>
            </a:r>
            <a:r>
              <a:rPr lang="zh-CN" altLang="zh-CN" dirty="0"/>
              <a:t>为</a:t>
            </a:r>
            <a:r>
              <a:rPr lang="en-US" altLang="zh-CN" i="1" dirty="0">
                <a:sym typeface="Symbol" panose="05050102010706020507" pitchFamily="18" charset="2"/>
              </a:rPr>
              <a:t></a:t>
            </a:r>
            <a:r>
              <a:rPr lang="en-US" altLang="zh-CN" i="1" baseline="-25000" dirty="0"/>
              <a:t>B</a:t>
            </a:r>
            <a:r>
              <a:rPr lang="zh-CN" altLang="zh-CN" dirty="0"/>
              <a:t>的期权</a:t>
            </a:r>
            <a:r>
              <a:rPr lang="en-US" altLang="zh-CN" dirty="0"/>
              <a:t>B</a:t>
            </a:r>
            <a:r>
              <a:rPr lang="zh-CN" altLang="zh-CN" dirty="0"/>
              <a:t>，可以将组合的</a:t>
            </a:r>
            <a:r>
              <a:rPr lang="en-US" altLang="zh-CN" dirty="0"/>
              <a:t>Vega</a:t>
            </a:r>
            <a:r>
              <a:rPr lang="zh-CN" altLang="zh-CN" dirty="0"/>
              <a:t>调整为</a:t>
            </a:r>
            <a:r>
              <a:rPr lang="en-US" altLang="zh-CN" dirty="0"/>
              <a:t>0</a:t>
            </a:r>
          </a:p>
          <a:p>
            <a:r>
              <a:rPr lang="zh-CN" altLang="en-US" dirty="0"/>
              <a:t>对标的资产</a:t>
            </a:r>
            <a:r>
              <a:rPr lang="en-US" altLang="zh-CN" dirty="0"/>
              <a:t>Vega</a:t>
            </a:r>
            <a:r>
              <a:rPr lang="zh-CN" altLang="en-US" dirty="0"/>
              <a:t>的解释</a:t>
            </a:r>
            <a:endParaRPr lang="en-US" altLang="zh-CN" dirty="0"/>
          </a:p>
          <a:p>
            <a:pPr lvl="1"/>
            <a:r>
              <a:rPr lang="zh-CN" altLang="zh-CN" dirty="0"/>
              <a:t>想象有两只股票，其当前价格都是</a:t>
            </a:r>
            <a:r>
              <a:rPr lang="en-US" altLang="zh-CN" dirty="0"/>
              <a:t>100</a:t>
            </a:r>
            <a:r>
              <a:rPr lang="zh-CN" altLang="zh-CN" dirty="0"/>
              <a:t>，而一只股票过去的波动率很大，另一只波动率很小</a:t>
            </a:r>
            <a:endParaRPr lang="en-US" altLang="zh-CN" dirty="0"/>
          </a:p>
          <a:p>
            <a:pPr lvl="1"/>
            <a:r>
              <a:rPr lang="zh-CN" altLang="zh-CN" dirty="0"/>
              <a:t>不管波动率是多高，两只股票现在的价格都是</a:t>
            </a:r>
            <a:r>
              <a:rPr lang="en-US" altLang="zh-CN" dirty="0"/>
              <a:t>100</a:t>
            </a:r>
          </a:p>
          <a:p>
            <a:pPr lvl="1"/>
            <a:r>
              <a:rPr lang="zh-CN" altLang="zh-CN" dirty="0"/>
              <a:t>对分别以两只股票为标的资产的买入期权而言，波动率大的那只股票对应的期权价格更高些</a:t>
            </a:r>
            <a:endParaRPr lang="en-US" altLang="zh-CN" dirty="0"/>
          </a:p>
          <a:p>
            <a:pPr lvl="1"/>
            <a:r>
              <a:rPr lang="zh-CN" altLang="zh-CN" dirty="0"/>
              <a:t>所以说，股票价格本身的</a:t>
            </a:r>
            <a:r>
              <a:rPr lang="en-US" altLang="zh-CN" dirty="0"/>
              <a:t>Vega</a:t>
            </a:r>
            <a:r>
              <a:rPr lang="zh-CN" altLang="zh-CN" dirty="0"/>
              <a:t>是</a:t>
            </a:r>
            <a:r>
              <a:rPr lang="en-US" altLang="zh-CN" dirty="0"/>
              <a:t>0</a:t>
            </a:r>
            <a:r>
              <a:rPr lang="zh-CN" altLang="zh-CN" dirty="0"/>
              <a:t>，而股票期权的</a:t>
            </a:r>
            <a:r>
              <a:rPr lang="en-US" altLang="zh-CN" dirty="0"/>
              <a:t>Vega</a:t>
            </a:r>
            <a:r>
              <a:rPr lang="zh-CN" altLang="zh-CN" dirty="0"/>
              <a:t>不是</a:t>
            </a:r>
            <a:r>
              <a:rPr lang="en-US" altLang="zh-CN" dirty="0"/>
              <a:t>0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C7591D6-E3A7-43F5-8A8E-45796DDA2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4C29A2-310B-4614-9E82-82EDFD340A49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A383A48-825A-4771-BE61-CCCADA5FF9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9615" y="1628800"/>
            <a:ext cx="744770" cy="602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161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15228</TotalTime>
  <Words>1796</Words>
  <Application>Microsoft Office PowerPoint</Application>
  <PresentationFormat>全屏显示(4:3)</PresentationFormat>
  <Paragraphs>144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Frutiger 45 Light</vt:lpstr>
      <vt:lpstr>黑体</vt:lpstr>
      <vt:lpstr>楷体_GB2312</vt:lpstr>
      <vt:lpstr>宋体</vt:lpstr>
      <vt:lpstr>Arial</vt:lpstr>
      <vt:lpstr>Calibri</vt:lpstr>
      <vt:lpstr>Times New Roman</vt:lpstr>
      <vt:lpstr>Wingdings</vt:lpstr>
      <vt:lpstr>Office 主题</vt:lpstr>
      <vt:lpstr>第19讲   动态对冲</vt:lpstr>
      <vt:lpstr>引言</vt:lpstr>
      <vt:lpstr>19.3  Delta对冲 单期Delta对冲</vt:lpstr>
      <vt:lpstr>19.3  Delta对冲 动态Delta对冲</vt:lpstr>
      <vt:lpstr>19.3  Delta对冲 动态Delta对冲（续）</vt:lpstr>
      <vt:lpstr>19.3  Delta对冲 关于动态Delta对冲的几点评述</vt:lpstr>
      <vt:lpstr>19.4 Gamma、Vega与其他希腊字母 Gamma</vt:lpstr>
      <vt:lpstr>19.4 Gamma、Vega与其他希腊字母 Gamma中性</vt:lpstr>
      <vt:lpstr>19.4 Gamma、Vega与其他希腊字母 Vega</vt:lpstr>
      <vt:lpstr>19.4 Gamma、Vega与其他希腊字母 其他希腊字母</vt:lpstr>
      <vt:lpstr>19.5  组合保险 组合保险思路</vt:lpstr>
      <vt:lpstr>19.5  组合保险 对组合保险的评论</vt:lpstr>
      <vt:lpstr>19.5  组合保险 2015年6月“股灾”前，A股融资余额爆发性增长</vt:lpstr>
      <vt:lpstr>19.5  组合保险 融资中的组合保险机制使得股灾时股指下跌速度很快</vt:lpstr>
    </vt:vector>
  </TitlesOfParts>
  <Company>Lenovo (Beijing) Limited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徐高</dc:creator>
  <cp:lastModifiedBy>Gao Xu</cp:lastModifiedBy>
  <cp:revision>1636</cp:revision>
  <cp:lastPrinted>2019-04-13T01:06:47Z</cp:lastPrinted>
  <dcterms:created xsi:type="dcterms:W3CDTF">2011-05-10T08:48:38Z</dcterms:created>
  <dcterms:modified xsi:type="dcterms:W3CDTF">2019-04-27T02:39:43Z</dcterms:modified>
</cp:coreProperties>
</file>