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2" r:id="rId2"/>
    <p:sldId id="383" r:id="rId3"/>
    <p:sldId id="384" r:id="rId4"/>
    <p:sldId id="385" r:id="rId5"/>
    <p:sldId id="387" r:id="rId6"/>
    <p:sldId id="386" r:id="rId7"/>
    <p:sldId id="388" r:id="rId8"/>
    <p:sldId id="389" r:id="rId9"/>
    <p:sldId id="390" r:id="rId10"/>
    <p:sldId id="391" r:id="rId11"/>
    <p:sldId id="392" r:id="rId12"/>
    <p:sldId id="393" r:id="rId13"/>
    <p:sldId id="395" r:id="rId14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6" y="1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9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6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《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金融经济学二十五讲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》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配套课件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2pPr>
            <a:lvl3pPr>
              <a:defRPr sz="1600" baseline="0">
                <a:latin typeface="Times New Roman" panose="02020603050405020304" pitchFamily="18" charset="0"/>
                <a:ea typeface="宋体" pitchFamily="2" charset="-122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4040188" cy="639762"/>
          </a:xfr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500174"/>
            <a:ext cx="4041775" cy="639762"/>
          </a:xfr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《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金融经济学二十五讲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》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配套课件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20</a:t>
            </a:r>
            <a:r>
              <a:rPr lang="zh-CN" altLang="en-US" sz="4000" dirty="0"/>
              <a:t>讲  道德风险与信贷配给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44383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2019</a:t>
            </a:r>
            <a:r>
              <a:rPr lang="zh-CN" altLang="en-US" dirty="0">
                <a:latin typeface="Arial" pitchFamily="34" charset="0"/>
              </a:rPr>
              <a:t>年</a:t>
            </a:r>
            <a:r>
              <a:rPr lang="en-US" altLang="zh-CN" dirty="0">
                <a:latin typeface="Arial" pitchFamily="34" charset="0"/>
              </a:rPr>
              <a:t>5</a:t>
            </a:r>
            <a:r>
              <a:rPr lang="zh-CN" altLang="en-US" dirty="0">
                <a:latin typeface="Arial" pitchFamily="34" charset="0"/>
              </a:rPr>
              <a:t>月</a:t>
            </a:r>
            <a:r>
              <a:rPr lang="en-US" altLang="zh-CN" dirty="0">
                <a:latin typeface="Arial" pitchFamily="34" charset="0"/>
              </a:rPr>
              <a:t>6</a:t>
            </a:r>
            <a:r>
              <a:rPr lang="zh-CN" altLang="en-US" dirty="0">
                <a:latin typeface="Arial" pitchFamily="34" charset="0"/>
              </a:rPr>
              <a:t>日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zh-CN" altLang="en-US" sz="1800" dirty="0">
              <a:latin typeface="Arial" pitchFamily="34" charset="0"/>
            </a:endParaRP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9A95E-294F-4546-95CF-433C32DE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20.4 </a:t>
            </a:r>
            <a:r>
              <a:rPr lang="zh-CN" altLang="en-US" sz="2000" dirty="0"/>
              <a:t>信贷配给理论的应用</a:t>
            </a:r>
            <a:br>
              <a:rPr lang="en-US" altLang="zh-CN" dirty="0"/>
            </a:br>
            <a:r>
              <a:rPr lang="zh-CN" altLang="en-US" dirty="0"/>
              <a:t>金融加速器（</a:t>
            </a:r>
            <a:r>
              <a:rPr lang="en-US" altLang="zh-CN" dirty="0"/>
              <a:t>financial accelerator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F59B5-3B01-4C50-800A-57D0BBEE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57299"/>
            <a:ext cx="7786687" cy="928688"/>
          </a:xfrm>
        </p:spPr>
        <p:txBody>
          <a:bodyPr/>
          <a:lstStyle/>
          <a:p>
            <a:r>
              <a:rPr lang="zh-CN" altLang="en-US" dirty="0"/>
              <a:t>信贷配给带来资产价格与信贷扩张的正反馈机制放大经济波动</a:t>
            </a:r>
            <a:endParaRPr lang="en-US" altLang="zh-CN" dirty="0"/>
          </a:p>
          <a:p>
            <a:pPr lvl="1"/>
            <a:r>
              <a:rPr lang="zh-CN" altLang="en-US" dirty="0"/>
              <a:t>资产价格上升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en-US" altLang="zh-CN" i="1" dirty="0"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上升→融资量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>
                <a:cs typeface="Times New Roman" panose="02020603050405020304" pitchFamily="18" charset="0"/>
              </a:rPr>
              <a:t>k-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cs typeface="Times New Roman" panose="02020603050405020304" pitchFamily="18" charset="0"/>
              </a:rPr>
              <a:t>)A</a:t>
            </a:r>
            <a:r>
              <a:rPr lang="zh-CN" altLang="en-US" dirty="0">
                <a:latin typeface="宋体" panose="02010600030101010101" pitchFamily="2" charset="-122"/>
              </a:rPr>
              <a:t>上升→信贷扩张→资产价格上升→</a:t>
            </a:r>
            <a:r>
              <a:rPr lang="en-US" altLang="zh-CN" dirty="0">
                <a:latin typeface="宋体" panose="02010600030101010101" pitchFamily="2" charset="-122"/>
              </a:rPr>
              <a:t>……</a:t>
            </a:r>
          </a:p>
          <a:p>
            <a:pPr lvl="1"/>
            <a:r>
              <a:rPr lang="zh-CN" altLang="en-US" dirty="0"/>
              <a:t>资产价格下降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en-US" altLang="zh-CN" i="1" dirty="0"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下降→融资量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>
                <a:cs typeface="Times New Roman" panose="02020603050405020304" pitchFamily="18" charset="0"/>
              </a:rPr>
              <a:t>k-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cs typeface="Times New Roman" panose="02020603050405020304" pitchFamily="18" charset="0"/>
              </a:rPr>
              <a:t>)A</a:t>
            </a:r>
            <a:r>
              <a:rPr lang="zh-CN" altLang="en-US" dirty="0">
                <a:latin typeface="宋体" panose="02010600030101010101" pitchFamily="2" charset="-122"/>
              </a:rPr>
              <a:t>下降→信贷收缩→资产价格下降→</a:t>
            </a:r>
            <a:r>
              <a:rPr lang="en-US" altLang="zh-CN" dirty="0">
                <a:latin typeface="宋体" panose="02010600030101010101" pitchFamily="2" charset="-122"/>
              </a:rPr>
              <a:t>……</a:t>
            </a: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40AAB9-9D28-4A98-BC2B-6BD0AA22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9" name="文本占位符 11">
            <a:extLst>
              <a:ext uri="{FF2B5EF4-FFF2-40B4-BE49-F238E27FC236}">
                <a16:creationId xmlns:a16="http://schemas.microsoft.com/office/drawing/2014/main" id="{A0518167-5EB2-4DCE-959C-B87541B18650}"/>
              </a:ext>
            </a:extLst>
          </p:cNvPr>
          <p:cNvSpPr txBox="1">
            <a:spLocks/>
          </p:cNvSpPr>
          <p:nvPr/>
        </p:nvSpPr>
        <p:spPr bwMode="auto">
          <a:xfrm>
            <a:off x="642910" y="2429198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8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次贷危机之前，美国房价涨幅的回落引发了美国银行放贷意愿的大幅下滑</a:t>
            </a:r>
          </a:p>
        </p:txBody>
      </p:sp>
      <p:sp>
        <p:nvSpPr>
          <p:cNvPr id="10" name="文本占位符 12">
            <a:extLst>
              <a:ext uri="{FF2B5EF4-FFF2-40B4-BE49-F238E27FC236}">
                <a16:creationId xmlns:a16="http://schemas.microsoft.com/office/drawing/2014/main" id="{F0F87459-1D97-4BE5-AA1C-A6396904C368}"/>
              </a:ext>
            </a:extLst>
          </p:cNvPr>
          <p:cNvSpPr txBox="1">
            <a:spLocks/>
          </p:cNvSpPr>
          <p:nvPr/>
        </p:nvSpPr>
        <p:spPr>
          <a:xfrm>
            <a:off x="4786314" y="2429198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美国信贷增长在次贷危机爆发后急剧下滑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B44AF7-9931-4EA9-AC50-E2FB42B6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7" y="3240000"/>
            <a:ext cx="4208765" cy="288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DD44A7-FB34-4AB9-A3C4-E732FC13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240000"/>
            <a:ext cx="4208766" cy="2880000"/>
          </a:xfrm>
          <a:prstGeom prst="rect">
            <a:avLst/>
          </a:prstGeom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7BB2ADE8-8FEE-42A0-897E-9210419BE17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55576" y="6227440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CEIC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91281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A3C637A-44D1-4E71-9639-A0DB5710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20.4 </a:t>
            </a:r>
            <a:r>
              <a:rPr lang="zh-CN" altLang="en-US" sz="2000" dirty="0"/>
              <a:t>信贷配给理论的应用</a:t>
            </a:r>
            <a:br>
              <a:rPr lang="en-US" altLang="zh-CN" dirty="0"/>
            </a:br>
            <a:r>
              <a:rPr lang="zh-CN" altLang="en-US" dirty="0"/>
              <a:t>金融加速器</a:t>
            </a:r>
            <a:r>
              <a:rPr lang="en-US" altLang="zh-CN" dirty="0"/>
              <a:t>——</a:t>
            </a:r>
            <a:r>
              <a:rPr lang="zh-CN" altLang="en-US" dirty="0"/>
              <a:t>日本和中国的例子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5F2938A-88D0-4949-9CC0-B848A159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日本</a:t>
            </a:r>
            <a:r>
              <a:rPr lang="en-US" altLang="zh-CN" dirty="0"/>
              <a:t>1991</a:t>
            </a:r>
            <a:r>
              <a:rPr lang="zh-CN" altLang="zh-CN" dirty="0"/>
              <a:t>年房地产泡沫的破灭引发了信贷的急剧收缩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F467F93-7DFF-48B5-B75A-F196F41D0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zh-CN" dirty="0"/>
              <a:t>中国地产开发商获得的银行信贷与房价走势高度同步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81812-1C3D-4A6A-B2D5-A7FFA2A9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DB40F07-0447-49F0-85CD-C1C8B0518C2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55576" y="6227440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CEIC</a:t>
            </a:r>
            <a:r>
              <a:rPr lang="zh-CN" altLang="en-US" sz="1000" dirty="0">
                <a:latin typeface="Frutiger 45 Light"/>
              </a:rPr>
              <a:t>，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8DAA7F-BAA7-470A-B59A-961FEEF6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20000"/>
            <a:ext cx="4208765" cy="28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919AEB-7A38-4CA8-BC7C-A48F41BD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20000"/>
            <a:ext cx="420876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8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84EAF6F-0C4D-4B72-9B06-690D1471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20.4 </a:t>
            </a:r>
            <a:r>
              <a:rPr lang="zh-CN" altLang="en-US" sz="2000" dirty="0"/>
              <a:t>信贷配给理论的应用</a:t>
            </a:r>
            <a:br>
              <a:rPr lang="en-US" altLang="zh-CN" dirty="0"/>
            </a:br>
            <a:r>
              <a:rPr lang="zh-CN" altLang="zh-CN" dirty="0"/>
              <a:t>债务悬挂</a:t>
            </a:r>
            <a:r>
              <a:rPr lang="zh-CN" altLang="en-US" dirty="0"/>
              <a:t>与</a:t>
            </a:r>
            <a:r>
              <a:rPr lang="zh-CN" altLang="zh-CN" dirty="0"/>
              <a:t>债务通缩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0BC04CC-03CC-4235-B160-58C59D4A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债务悬挂（</a:t>
            </a:r>
            <a:r>
              <a:rPr lang="en-US" altLang="zh-CN" dirty="0"/>
              <a:t>debt overhang</a:t>
            </a:r>
            <a:r>
              <a:rPr lang="zh-CN" altLang="en-US" dirty="0"/>
              <a:t>）：</a:t>
            </a:r>
            <a:r>
              <a:rPr lang="zh-CN" altLang="zh-CN" dirty="0"/>
              <a:t>借款人因为已经债台高筑，所以无法为可以获得盈利的投资项目获取融资</a:t>
            </a:r>
            <a:endParaRPr lang="en-US" altLang="zh-CN" dirty="0"/>
          </a:p>
          <a:p>
            <a:pPr lvl="1"/>
            <a:r>
              <a:rPr lang="zh-CN" altLang="zh-CN" dirty="0"/>
              <a:t>假设一项投资项目最低需要</a:t>
            </a:r>
            <a:r>
              <a:rPr lang="en-US" altLang="zh-CN" dirty="0">
                <a:sym typeface="Symbol" panose="05050102010706020507" pitchFamily="18" charset="2"/>
              </a:rPr>
              <a:t></a:t>
            </a:r>
            <a:r>
              <a:rPr lang="en-US" altLang="zh-CN" i="1" dirty="0"/>
              <a:t>I</a:t>
            </a:r>
            <a:r>
              <a:rPr lang="zh-CN" altLang="zh-CN" dirty="0"/>
              <a:t>的投资量</a:t>
            </a:r>
            <a:endParaRPr lang="en-US" altLang="zh-CN" dirty="0"/>
          </a:p>
          <a:p>
            <a:pPr lvl="1"/>
            <a:r>
              <a:rPr lang="zh-CN" altLang="zh-CN" dirty="0"/>
              <a:t>为启动这个项目，借款人至少需要</a:t>
            </a:r>
            <a:r>
              <a:rPr lang="en-US" altLang="zh-CN" dirty="0">
                <a:sym typeface="Symbol" panose="05050102010706020507" pitchFamily="18" charset="2"/>
              </a:rPr>
              <a:t></a:t>
            </a:r>
            <a:r>
              <a:rPr lang="en-US" altLang="zh-CN" i="1" dirty="0"/>
              <a:t>A=</a:t>
            </a:r>
            <a:r>
              <a:rPr lang="en-US" altLang="zh-CN" dirty="0">
                <a:sym typeface="Symbol" panose="05050102010706020507" pitchFamily="18" charset="2"/>
              </a:rPr>
              <a:t></a:t>
            </a:r>
            <a:r>
              <a:rPr lang="en-US" altLang="zh-CN" i="1" dirty="0"/>
              <a:t>I/k</a:t>
            </a:r>
            <a:r>
              <a:rPr lang="zh-CN" altLang="zh-CN" dirty="0"/>
              <a:t>的自有资本金</a:t>
            </a:r>
            <a:endParaRPr lang="en-US" altLang="zh-CN" dirty="0"/>
          </a:p>
          <a:p>
            <a:pPr lvl="1"/>
            <a:r>
              <a:rPr lang="zh-CN" altLang="zh-CN" dirty="0"/>
              <a:t>借款人拥有</a:t>
            </a:r>
            <a:r>
              <a:rPr lang="en-US" altLang="zh-CN" i="1" dirty="0"/>
              <a:t>A&gt;</a:t>
            </a:r>
            <a:r>
              <a:rPr lang="en-US" altLang="zh-CN" dirty="0">
                <a:sym typeface="Symbol" panose="05050102010706020507" pitchFamily="18" charset="2"/>
              </a:rPr>
              <a:t></a:t>
            </a:r>
            <a:r>
              <a:rPr lang="en-US" altLang="zh-CN" i="1" dirty="0"/>
              <a:t>A</a:t>
            </a:r>
            <a:r>
              <a:rPr lang="zh-CN" altLang="zh-CN" dirty="0"/>
              <a:t>的资本金，但身背总量为</a:t>
            </a:r>
            <a:r>
              <a:rPr lang="en-US" altLang="zh-CN" i="1" dirty="0"/>
              <a:t>D</a:t>
            </a:r>
            <a:r>
              <a:rPr lang="zh-CN" altLang="zh-CN" dirty="0"/>
              <a:t>的债务</a:t>
            </a:r>
            <a:endParaRPr lang="en-US" altLang="zh-CN" dirty="0"/>
          </a:p>
          <a:p>
            <a:pPr lvl="1"/>
            <a:r>
              <a:rPr lang="zh-CN" altLang="zh-CN" dirty="0"/>
              <a:t>当</a:t>
            </a:r>
            <a:r>
              <a:rPr lang="en-US" altLang="zh-CN" i="1" dirty="0"/>
              <a:t>A-D&lt;</a:t>
            </a:r>
            <a:r>
              <a:rPr lang="en-US" altLang="zh-CN" dirty="0">
                <a:sym typeface="Symbol" panose="05050102010706020507" pitchFamily="18" charset="2"/>
              </a:rPr>
              <a:t></a:t>
            </a:r>
            <a:r>
              <a:rPr lang="en-US" altLang="zh-CN" i="1" dirty="0"/>
              <a:t>A</a:t>
            </a:r>
            <a:r>
              <a:rPr lang="zh-CN" altLang="zh-CN" dirty="0"/>
              <a:t>时，这位借款人因为债务的存在而无法获取融资来启动项目</a:t>
            </a:r>
            <a:endParaRPr lang="en-US" altLang="zh-CN" dirty="0"/>
          </a:p>
          <a:p>
            <a:pPr lvl="1"/>
            <a:r>
              <a:rPr lang="zh-CN" altLang="zh-CN" dirty="0"/>
              <a:t>过去的债务给当前的投资带来了约束</a:t>
            </a:r>
            <a:endParaRPr lang="en-US" altLang="zh-CN" dirty="0"/>
          </a:p>
          <a:p>
            <a:r>
              <a:rPr lang="zh-CN" altLang="en-US" dirty="0"/>
              <a:t>债务通缩（</a:t>
            </a:r>
            <a:r>
              <a:rPr lang="en-US" altLang="zh-CN" dirty="0"/>
              <a:t>debt deflation</a:t>
            </a:r>
            <a:r>
              <a:rPr lang="zh-CN" altLang="en-US" dirty="0"/>
              <a:t>）：</a:t>
            </a:r>
            <a:r>
              <a:rPr lang="zh-CN" altLang="zh-CN" dirty="0"/>
              <a:t>通缩使债务的真实价值上升，抑制经济活动，引发更强的通缩压力</a:t>
            </a:r>
            <a:r>
              <a:rPr lang="en-US" altLang="zh-CN" dirty="0"/>
              <a:t>——</a:t>
            </a:r>
            <a:r>
              <a:rPr lang="zh-CN" altLang="zh-CN" dirty="0"/>
              <a:t>欧文·费雪</a:t>
            </a:r>
            <a:r>
              <a:rPr lang="zh-CN" altLang="en-US" dirty="0"/>
              <a:t>，</a:t>
            </a:r>
            <a:r>
              <a:rPr lang="zh-CN" altLang="zh-CN" dirty="0"/>
              <a:t>《繁荣与萧条》</a:t>
            </a:r>
            <a:r>
              <a:rPr lang="zh-CN" altLang="en-US" dirty="0"/>
              <a:t>，</a:t>
            </a:r>
            <a:r>
              <a:rPr lang="en-US" altLang="zh-CN" dirty="0"/>
              <a:t>1932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/>
            <a:r>
              <a:rPr lang="zh-CN" altLang="en-US" dirty="0"/>
              <a:t>借款人的资产</a:t>
            </a:r>
            <a:r>
              <a:rPr lang="en-US" altLang="zh-CN" i="1" dirty="0"/>
              <a:t>A</a:t>
            </a:r>
            <a:r>
              <a:rPr lang="zh-CN" altLang="en-US" dirty="0"/>
              <a:t>受到资产价格（股价、房价等）的影响很大，名义价值很容易表现出很大的波动性</a:t>
            </a:r>
            <a:endParaRPr lang="en-US" altLang="zh-CN" dirty="0"/>
          </a:p>
          <a:p>
            <a:pPr lvl="1"/>
            <a:r>
              <a:rPr lang="zh-CN" altLang="en-US" dirty="0"/>
              <a:t>负债通常是贷款、债券等固定收益类产品，名义价值比资产更有“刚性”</a:t>
            </a:r>
            <a:endParaRPr lang="en-US" altLang="zh-CN" dirty="0"/>
          </a:p>
          <a:p>
            <a:pPr lvl="1"/>
            <a:r>
              <a:rPr lang="zh-CN" altLang="zh-CN" dirty="0"/>
              <a:t>经济周期向下时，资产</a:t>
            </a:r>
            <a:r>
              <a:rPr lang="zh-CN" altLang="en-US" dirty="0"/>
              <a:t>价格</a:t>
            </a:r>
            <a:r>
              <a:rPr lang="zh-CN" altLang="zh-CN" dirty="0"/>
              <a:t>下降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zh-CN" dirty="0"/>
              <a:t>企业净资产缩水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zh-CN" dirty="0"/>
              <a:t>企业融资约束收紧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zh-CN" dirty="0"/>
              <a:t>信贷增长减速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zh-CN" dirty="0"/>
              <a:t>经济活动走弱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zh-CN" dirty="0"/>
              <a:t>物价下降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zh-CN" dirty="0"/>
              <a:t>资产价格进一步</a:t>
            </a:r>
            <a:r>
              <a:rPr lang="zh-CN" altLang="en-US" dirty="0"/>
              <a:t>下降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zh-CN" dirty="0"/>
              <a:t>企业净资产进一步缩水</a:t>
            </a:r>
            <a:r>
              <a:rPr lang="en-US" altLang="zh-CN" dirty="0">
                <a:latin typeface="宋体" panose="02010600030101010101" pitchFamily="2" charset="-122"/>
              </a:rPr>
              <a:t>……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12A7EF-7A77-4FBA-8DF8-1AA19469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53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E06A8-C265-4C65-B2B1-EA2D37B0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20.4 </a:t>
            </a:r>
            <a:r>
              <a:rPr lang="zh-CN" altLang="en-US" sz="2000" dirty="0"/>
              <a:t>信贷配给理论的应用</a:t>
            </a:r>
            <a:br>
              <a:rPr lang="en-US" altLang="zh-CN" dirty="0"/>
            </a:br>
            <a:r>
              <a:rPr lang="zh-CN" altLang="en-US" dirty="0"/>
              <a:t>中国</a:t>
            </a:r>
            <a:r>
              <a:rPr lang="zh-CN" altLang="zh-CN" dirty="0"/>
              <a:t>财政和货币政策</a:t>
            </a:r>
            <a:r>
              <a:rPr lang="zh-CN" altLang="en-US" dirty="0"/>
              <a:t>的</a:t>
            </a:r>
            <a:r>
              <a:rPr lang="zh-CN" altLang="zh-CN" dirty="0"/>
              <a:t>配合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CD6BC-EFC0-4A51-9879-561C3987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我国固定资产投资资金来源中，财政资金占比仅</a:t>
            </a:r>
            <a:r>
              <a:rPr lang="en-US" altLang="zh-CN" dirty="0"/>
              <a:t>6%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2B01B6-2042-420B-8076-F9087498C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但信贷配给效应的存在，使我国财政支出在带动融资方面有了杠杆效应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B87E1A-C3C9-47E7-8A9C-1EE743BD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48A5-2352-47BA-A112-0FE5146B45C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DA3DAB-0D5C-4B34-97B9-8731BA6C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20000"/>
            <a:ext cx="4305842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BC9781-C053-4F51-A7F9-77DF5170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20000"/>
            <a:ext cx="4208765" cy="28800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7271789-0D84-4D82-BEC2-AB9FB30302C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55576" y="6227440"/>
            <a:ext cx="3521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24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487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06E77-B8C9-4266-8A41-AAB9FF0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 </a:t>
            </a:r>
            <a:r>
              <a:rPr lang="zh-CN" altLang="en-US" dirty="0"/>
              <a:t>从阿罗德布鲁世界到金融摩擦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FDC1C-B02F-481E-B4A1-BAAF4834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阿罗德布鲁世界</a:t>
            </a:r>
            <a:r>
              <a:rPr lang="zh-CN" altLang="en-US" dirty="0"/>
              <a:t>：完全没有摩擦力的联通湖泊体系</a:t>
            </a:r>
            <a:endParaRPr lang="en-US" altLang="zh-CN" dirty="0"/>
          </a:p>
          <a:p>
            <a:pPr lvl="1"/>
            <a:r>
              <a:rPr lang="zh-CN" altLang="zh-CN" dirty="0"/>
              <a:t>世界所处的状态（或是事件）是公共信息</a:t>
            </a:r>
            <a:endParaRPr lang="en-US" altLang="zh-CN" dirty="0"/>
          </a:p>
          <a:p>
            <a:pPr lvl="1"/>
            <a:r>
              <a:rPr lang="zh-CN" altLang="zh-CN" dirty="0"/>
              <a:t>市场是完备的，可以自由地交易阿罗证券</a:t>
            </a:r>
            <a:r>
              <a:rPr lang="zh-CN" altLang="en-US" dirty="0"/>
              <a:t>来</a:t>
            </a:r>
            <a:r>
              <a:rPr lang="zh-CN" altLang="zh-CN" dirty="0"/>
              <a:t>在任意两个状态之间调配资源</a:t>
            </a:r>
            <a:endParaRPr lang="en-US" altLang="zh-CN" dirty="0"/>
          </a:p>
          <a:p>
            <a:pPr lvl="1"/>
            <a:r>
              <a:rPr lang="zh-CN" altLang="zh-CN" dirty="0"/>
              <a:t>任意阿罗证券的价格可以被唯一确定下来——无论是通过均衡定价方法还是无套利定价方法</a:t>
            </a:r>
            <a:endParaRPr lang="en-US" altLang="zh-CN" dirty="0"/>
          </a:p>
          <a:p>
            <a:pPr lvl="1"/>
            <a:r>
              <a:rPr lang="zh-CN" altLang="zh-CN" dirty="0"/>
              <a:t>由于任意一种资产都可被视为由若干阿罗证券所组成的组合，所以任意资产的价格也可以被唯一地确定下来</a:t>
            </a:r>
            <a:endParaRPr lang="en-US" altLang="zh-CN" dirty="0"/>
          </a:p>
          <a:p>
            <a:pPr lvl="1"/>
            <a:r>
              <a:rPr lang="zh-CN" altLang="zh-CN" dirty="0"/>
              <a:t>不同资产风险调整之后的回报率都是一样的</a:t>
            </a:r>
            <a:endParaRPr lang="en-US" altLang="zh-CN" dirty="0"/>
          </a:p>
          <a:p>
            <a:pPr lvl="1"/>
            <a:r>
              <a:rPr lang="zh-CN" altLang="en-US" dirty="0"/>
              <a:t>金融交易</a:t>
            </a:r>
            <a:r>
              <a:rPr lang="zh-CN" altLang="zh-CN" dirty="0"/>
              <a:t>无需依赖银行等金融中介机构的协助</a:t>
            </a:r>
            <a:r>
              <a:rPr lang="en-US" altLang="zh-CN" dirty="0"/>
              <a:t>——</a:t>
            </a:r>
            <a:r>
              <a:rPr lang="zh-CN" altLang="en-US" dirty="0"/>
              <a:t>因而没有金融中介机构存在的空间</a:t>
            </a:r>
            <a:endParaRPr lang="en-US" altLang="zh-CN" dirty="0"/>
          </a:p>
          <a:p>
            <a:r>
              <a:rPr lang="zh-CN" altLang="en-US" dirty="0"/>
              <a:t>需要在分析中引入金融摩擦来理解现实中丰富多彩的金融现象</a:t>
            </a:r>
            <a:endParaRPr lang="en-US" altLang="zh-CN" dirty="0"/>
          </a:p>
          <a:p>
            <a:pPr lvl="1"/>
            <a:r>
              <a:rPr lang="zh-CN" altLang="en-US" dirty="0"/>
              <a:t>从摩擦力的角度方能理解不同资产间不一样的风险调整后回报率</a:t>
            </a:r>
            <a:endParaRPr lang="en-US" altLang="zh-CN" dirty="0"/>
          </a:p>
          <a:p>
            <a:pPr lvl="1"/>
            <a:r>
              <a:rPr lang="zh-CN" altLang="en-US" dirty="0"/>
              <a:t>从摩擦力的角度方能理解金融中介这种“金融泵站”的道理</a:t>
            </a:r>
            <a:endParaRPr lang="en-US" altLang="zh-CN" dirty="0"/>
          </a:p>
          <a:p>
            <a:pPr lvl="1"/>
            <a:r>
              <a:rPr lang="zh-CN" altLang="zh-CN" dirty="0"/>
              <a:t>阿罗德布鲁世界</a:t>
            </a:r>
            <a:r>
              <a:rPr lang="zh-CN" altLang="en-US" dirty="0"/>
              <a:t>都是一样的，非</a:t>
            </a:r>
            <a:r>
              <a:rPr lang="zh-CN" altLang="zh-CN" dirty="0"/>
              <a:t>阿罗德布鲁世界</a:t>
            </a:r>
            <a:r>
              <a:rPr lang="zh-CN" altLang="en-US" dirty="0"/>
              <a:t>各有各的不同（各有各的摩擦）：信息不对称（</a:t>
            </a:r>
            <a:r>
              <a:rPr lang="en-US" altLang="zh-CN" dirty="0"/>
              <a:t>asymmetric information</a:t>
            </a:r>
            <a:r>
              <a:rPr lang="zh-CN" altLang="en-US" dirty="0"/>
              <a:t>）、期限错配（</a:t>
            </a:r>
            <a:r>
              <a:rPr lang="en-US" altLang="zh-CN" dirty="0"/>
              <a:t>maturity mismatch</a:t>
            </a:r>
            <a:r>
              <a:rPr lang="zh-CN" altLang="en-US" dirty="0"/>
              <a:t>）、交易成本（</a:t>
            </a:r>
            <a:r>
              <a:rPr lang="en-US" altLang="zh-CN" dirty="0"/>
              <a:t>transaction cost</a:t>
            </a:r>
            <a:r>
              <a:rPr lang="zh-CN" altLang="en-US" dirty="0"/>
              <a:t>）等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42F02-4329-4701-A3DB-95218959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4ECFA-3AF9-4915-8933-24ACABCC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信息不对称与委托代理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0587F-B1D8-47FF-AFB3-078BAE5C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信息不对称（</a:t>
            </a:r>
            <a:r>
              <a:rPr lang="en-US" altLang="zh-CN" dirty="0"/>
              <a:t>asymmetric information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道德风险（</a:t>
            </a:r>
            <a:r>
              <a:rPr lang="en-US" altLang="zh-CN" dirty="0"/>
              <a:t>moral hazard</a:t>
            </a:r>
            <a:r>
              <a:rPr lang="zh-CN" altLang="en-US" dirty="0"/>
              <a:t>）：事后（</a:t>
            </a:r>
            <a:r>
              <a:rPr lang="en-US" altLang="zh-CN" dirty="0"/>
              <a:t>ex-post</a:t>
            </a:r>
            <a:r>
              <a:rPr lang="zh-CN" altLang="en-US" dirty="0"/>
              <a:t>）信息不对称</a:t>
            </a:r>
            <a:r>
              <a:rPr lang="en-US" altLang="zh-CN" dirty="0"/>
              <a:t>——</a:t>
            </a:r>
            <a:r>
              <a:rPr lang="zh-CN" altLang="en-US" dirty="0"/>
              <a:t>发生在交易合约签订之后的信息不对称</a:t>
            </a:r>
            <a:endParaRPr lang="en-US" altLang="zh-CN" dirty="0"/>
          </a:p>
          <a:p>
            <a:pPr lvl="2"/>
            <a:r>
              <a:rPr lang="zh-CN" altLang="en-US" dirty="0"/>
              <a:t>当交易一方的行为不为另一方所知，且行为的成本由另一方承担时，做出行为的一方会变得更加不审慎</a:t>
            </a:r>
            <a:endParaRPr lang="en-US" altLang="zh-CN" dirty="0"/>
          </a:p>
          <a:p>
            <a:pPr lvl="1"/>
            <a:r>
              <a:rPr lang="zh-CN" altLang="zh-CN" dirty="0"/>
              <a:t>逆向选择（</a:t>
            </a:r>
            <a:r>
              <a:rPr lang="en-US" altLang="zh-CN" dirty="0"/>
              <a:t>adverse selection</a:t>
            </a:r>
            <a:r>
              <a:rPr lang="zh-CN" altLang="zh-CN" dirty="0"/>
              <a:t>）</a:t>
            </a:r>
            <a:r>
              <a:rPr lang="zh-CN" altLang="en-US" dirty="0"/>
              <a:t>：</a:t>
            </a:r>
            <a:r>
              <a:rPr lang="zh-CN" altLang="zh-CN" dirty="0"/>
              <a:t>事前（</a:t>
            </a:r>
            <a:r>
              <a:rPr lang="en-US" altLang="zh-CN" dirty="0"/>
              <a:t>ex-ante</a:t>
            </a:r>
            <a:r>
              <a:rPr lang="zh-CN" altLang="zh-CN" dirty="0"/>
              <a:t>）的信息不对称——存在于交易合约签订之前的信息不对称</a:t>
            </a:r>
            <a:endParaRPr lang="en-US" altLang="zh-CN" dirty="0"/>
          </a:p>
          <a:p>
            <a:pPr lvl="2"/>
            <a:r>
              <a:rPr lang="zh-CN" altLang="en-US" dirty="0"/>
              <a:t>当交易双方存在不对称信息时，有私人信息的一方可能会选择性进行那些对自己有利的交易，而不进行对自己不利的交易，从而让另一方受损</a:t>
            </a:r>
            <a:endParaRPr lang="en-US" altLang="zh-CN" dirty="0"/>
          </a:p>
          <a:p>
            <a:r>
              <a:rPr lang="zh-CN" altLang="en-US" dirty="0"/>
              <a:t>委托代理模型（</a:t>
            </a:r>
            <a:r>
              <a:rPr lang="en-US" altLang="zh-CN" dirty="0"/>
              <a:t>principal-agent model</a:t>
            </a:r>
            <a:r>
              <a:rPr lang="zh-CN" altLang="en-US" dirty="0"/>
              <a:t>）：分析信息不对称的常用工具；发展成了经济学的一个专门分支</a:t>
            </a:r>
            <a:r>
              <a:rPr lang="en-US" altLang="zh-CN" dirty="0"/>
              <a:t>——</a:t>
            </a:r>
            <a:r>
              <a:rPr lang="zh-CN" altLang="en-US" dirty="0"/>
              <a:t>契约理论（</a:t>
            </a:r>
            <a:r>
              <a:rPr lang="en-US" altLang="zh-CN" dirty="0"/>
              <a:t>contract theory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掌握信息的代理方（</a:t>
            </a:r>
            <a:r>
              <a:rPr lang="en-US" altLang="zh-CN" dirty="0"/>
              <a:t>agent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没有信息的委托方（</a:t>
            </a:r>
            <a:r>
              <a:rPr lang="en-US" altLang="zh-CN" dirty="0"/>
              <a:t>principal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简化假设以避免多重均衡：所有讨价还价的权力都在委托方</a:t>
            </a:r>
            <a:r>
              <a:rPr lang="en-US" altLang="zh-CN" dirty="0"/>
              <a:t>——</a:t>
            </a:r>
            <a:r>
              <a:rPr lang="zh-CN" altLang="en-US" dirty="0"/>
              <a:t>委托方会设计一个合约，代理方只能选择接受还是不接受，而不能提出自己的合约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A2A24-8254-4C77-9EF6-A37C23B1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0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CA164-CEC1-4FAB-9A51-FC6BBB45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20.3 </a:t>
            </a:r>
            <a:r>
              <a:rPr lang="zh-CN" altLang="en-US" sz="2000" dirty="0"/>
              <a:t>信贷配给</a:t>
            </a:r>
            <a:br>
              <a:rPr lang="en-US" altLang="zh-CN" dirty="0"/>
            </a:br>
            <a:r>
              <a:rPr lang="zh-CN" altLang="en-US" dirty="0"/>
              <a:t>模型设定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6FC17-D09F-4F0D-A987-C0D4F5BA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en-US" dirty="0"/>
              <a:t>信贷配给（</a:t>
            </a:r>
            <a:r>
              <a:rPr lang="en-US" altLang="zh-CN" dirty="0"/>
              <a:t>credit rationing</a:t>
            </a:r>
            <a:r>
              <a:rPr lang="zh-CN" altLang="en-US" dirty="0"/>
              <a:t>）：指借款者即使愿意支付资金出借人所要求的利率水平（甚至更高），仍无法获得贷款的现象</a:t>
            </a:r>
            <a:endParaRPr lang="en-US" altLang="zh-CN" dirty="0"/>
          </a:p>
          <a:p>
            <a:r>
              <a:rPr lang="zh-CN" altLang="en-US" dirty="0"/>
              <a:t>出借人（</a:t>
            </a:r>
            <a:r>
              <a:rPr lang="en-US" altLang="zh-CN" dirty="0"/>
              <a:t>lender</a:t>
            </a:r>
            <a:r>
              <a:rPr lang="zh-CN" altLang="en-US" dirty="0"/>
              <a:t>）风险中性、要求的利率（也是市场利率）为</a:t>
            </a:r>
            <a:r>
              <a:rPr lang="en-US" altLang="zh-CN" dirty="0"/>
              <a:t>0</a:t>
            </a:r>
            <a:r>
              <a:rPr lang="zh-CN" altLang="en-US" dirty="0"/>
              <a:t>，因完全竞争而获得</a:t>
            </a:r>
            <a:r>
              <a:rPr lang="en-US" altLang="zh-CN" dirty="0"/>
              <a:t>0</a:t>
            </a:r>
            <a:r>
              <a:rPr lang="zh-CN" altLang="en-US" dirty="0"/>
              <a:t>利润</a:t>
            </a:r>
            <a:endParaRPr lang="en-US" altLang="zh-CN" dirty="0"/>
          </a:p>
          <a:p>
            <a:r>
              <a:rPr lang="zh-CN" altLang="en-US" dirty="0"/>
              <a:t>借款人（</a:t>
            </a:r>
            <a:r>
              <a:rPr lang="en-US" altLang="zh-CN" dirty="0"/>
              <a:t>borrower</a:t>
            </a:r>
            <a:r>
              <a:rPr lang="zh-CN" altLang="en-US" dirty="0"/>
              <a:t>）风险中性</a:t>
            </a:r>
            <a:endParaRPr lang="en-US" altLang="zh-CN" dirty="0"/>
          </a:p>
          <a:p>
            <a:pPr lvl="1"/>
            <a:r>
              <a:rPr lang="zh-CN" altLang="en-US" dirty="0"/>
              <a:t>掌握一种规模报酬不变的投资技术，</a:t>
            </a:r>
            <a:r>
              <a:rPr lang="zh-CN" altLang="zh-CN" dirty="0"/>
              <a:t>初始投资</a:t>
            </a:r>
            <a:r>
              <a:rPr lang="en-US" altLang="zh-CN" i="1" dirty="0"/>
              <a:t>I</a:t>
            </a:r>
            <a:r>
              <a:rPr lang="en-US" altLang="zh-CN" i="1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[0</a:t>
            </a:r>
            <a:r>
              <a:rPr lang="en-US" altLang="zh-CN" i="1" dirty="0"/>
              <a:t>,+</a:t>
            </a:r>
            <a:r>
              <a:rPr lang="en-US" altLang="zh-CN" i="1" dirty="0">
                <a:sym typeface="Symbol" panose="05050102010706020507" pitchFamily="18" charset="2"/>
              </a:rPr>
              <a:t></a:t>
            </a:r>
            <a:r>
              <a:rPr lang="en-US" altLang="zh-CN" dirty="0"/>
              <a:t>)</a:t>
            </a:r>
            <a:r>
              <a:rPr lang="zh-CN" altLang="zh-CN" dirty="0"/>
              <a:t>的任意</a:t>
            </a:r>
            <a:r>
              <a:rPr lang="zh-CN" altLang="en-US" dirty="0"/>
              <a:t>投资项目</a:t>
            </a:r>
            <a:endParaRPr lang="en-US" altLang="zh-CN" dirty="0"/>
          </a:p>
          <a:p>
            <a:pPr lvl="2"/>
            <a:r>
              <a:rPr lang="zh-CN" altLang="zh-CN" dirty="0"/>
              <a:t>有一定概率成功</a:t>
            </a:r>
            <a:r>
              <a:rPr lang="zh-CN" altLang="en-US" dirty="0"/>
              <a:t>：</a:t>
            </a:r>
            <a:r>
              <a:rPr lang="zh-CN" altLang="zh-CN" dirty="0"/>
              <a:t>成功时</a:t>
            </a:r>
            <a:r>
              <a:rPr lang="zh-CN" altLang="en-US" dirty="0"/>
              <a:t>投资项目总回报为</a:t>
            </a:r>
            <a:r>
              <a:rPr lang="en-US" altLang="zh-CN" i="1" dirty="0"/>
              <a:t>RI</a:t>
            </a:r>
            <a:r>
              <a:rPr lang="zh-CN" altLang="zh-CN" dirty="0"/>
              <a:t>（</a:t>
            </a:r>
            <a:r>
              <a:rPr lang="en-US" altLang="zh-CN" i="1" dirty="0"/>
              <a:t>R&gt;</a:t>
            </a:r>
            <a:r>
              <a:rPr lang="en-US" altLang="zh-CN" dirty="0"/>
              <a:t>1</a:t>
            </a:r>
            <a:r>
              <a:rPr lang="zh-CN" altLang="zh-CN" dirty="0"/>
              <a:t>，是一个常数）</a:t>
            </a:r>
            <a:endParaRPr lang="en-US" altLang="zh-CN" dirty="0"/>
          </a:p>
          <a:p>
            <a:pPr lvl="2"/>
            <a:r>
              <a:rPr lang="zh-CN" altLang="en-US" dirty="0"/>
              <a:t>也有</a:t>
            </a:r>
            <a:r>
              <a:rPr lang="zh-CN" altLang="zh-CN" dirty="0"/>
              <a:t>一定概率失败</a:t>
            </a:r>
            <a:r>
              <a:rPr lang="zh-CN" altLang="en-US" dirty="0"/>
              <a:t>：</a:t>
            </a:r>
            <a:r>
              <a:rPr lang="zh-CN" altLang="zh-CN" dirty="0"/>
              <a:t>失败时投资项目的总回报为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借款人获得借款后可以选择</a:t>
            </a:r>
            <a:r>
              <a:rPr lang="zh-CN" altLang="zh-CN" dirty="0"/>
              <a:t>努力（</a:t>
            </a:r>
            <a:r>
              <a:rPr lang="en-US" altLang="zh-CN" dirty="0"/>
              <a:t>behaving</a:t>
            </a:r>
            <a:r>
              <a:rPr lang="zh-CN" altLang="zh-CN" dirty="0"/>
              <a:t>）</a:t>
            </a:r>
            <a:r>
              <a:rPr lang="zh-CN" altLang="en-US" dirty="0"/>
              <a:t>或</a:t>
            </a:r>
            <a:r>
              <a:rPr lang="zh-CN" altLang="zh-CN" dirty="0"/>
              <a:t>偷懒（</a:t>
            </a:r>
            <a:r>
              <a:rPr lang="en-US" altLang="zh-CN" dirty="0"/>
              <a:t>misbehaving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选择努力：</a:t>
            </a:r>
            <a:r>
              <a:rPr lang="zh-CN" altLang="zh-CN" dirty="0"/>
              <a:t>投资项目有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H</a:t>
            </a:r>
            <a:r>
              <a:rPr lang="zh-CN" altLang="zh-CN" dirty="0"/>
              <a:t>的概率成功。而借款人不能从项目中获得任何私人收益</a:t>
            </a:r>
            <a:endParaRPr lang="en-US" altLang="zh-CN" dirty="0"/>
          </a:p>
          <a:p>
            <a:pPr lvl="2"/>
            <a:r>
              <a:rPr lang="zh-CN" altLang="en-US" dirty="0"/>
              <a:t>选择偷懒：</a:t>
            </a:r>
            <a:r>
              <a:rPr lang="zh-CN" altLang="zh-CN" dirty="0"/>
              <a:t>项目成功的概率下降到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L</a:t>
            </a:r>
            <a:r>
              <a:rPr lang="en-US" altLang="zh-CN" i="1" dirty="0"/>
              <a:t>=p</a:t>
            </a:r>
            <a:r>
              <a:rPr lang="en-US" altLang="zh-CN" i="1" baseline="-25000" dirty="0"/>
              <a:t>H</a:t>
            </a:r>
            <a:r>
              <a:rPr lang="en-US" altLang="zh-CN" i="1" dirty="0"/>
              <a:t>-</a:t>
            </a:r>
            <a:r>
              <a:rPr lang="en-US" altLang="zh-CN" i="1" dirty="0">
                <a:sym typeface="Symbol" panose="05050102010706020507" pitchFamily="18" charset="2"/>
              </a:rPr>
              <a:t></a:t>
            </a:r>
            <a:r>
              <a:rPr lang="en-US" altLang="zh-CN" i="1" dirty="0"/>
              <a:t>p&lt;p</a:t>
            </a:r>
            <a:r>
              <a:rPr lang="en-US" altLang="zh-CN" i="1" baseline="-25000" dirty="0"/>
              <a:t>H</a:t>
            </a:r>
            <a:r>
              <a:rPr lang="zh-CN" altLang="en-US" dirty="0"/>
              <a:t>，借款人</a:t>
            </a:r>
            <a:r>
              <a:rPr lang="zh-CN" altLang="zh-CN" dirty="0"/>
              <a:t>从项目中获得</a:t>
            </a:r>
            <a:r>
              <a:rPr lang="en-US" altLang="zh-CN" i="1" dirty="0"/>
              <a:t>BI</a:t>
            </a:r>
            <a:r>
              <a:rPr lang="zh-CN" altLang="zh-CN" dirty="0"/>
              <a:t>的私人收益（</a:t>
            </a:r>
            <a:r>
              <a:rPr lang="en-US" altLang="zh-CN" i="1" dirty="0"/>
              <a:t>B</a:t>
            </a:r>
            <a:r>
              <a:rPr lang="zh-CN" altLang="zh-CN" dirty="0"/>
              <a:t>是大于</a:t>
            </a:r>
            <a:r>
              <a:rPr lang="en-US" altLang="zh-CN" dirty="0"/>
              <a:t>0</a:t>
            </a:r>
            <a:r>
              <a:rPr lang="zh-CN" altLang="zh-CN" dirty="0"/>
              <a:t>的常数）</a:t>
            </a:r>
            <a:r>
              <a:rPr lang="en-US" altLang="zh-CN" dirty="0"/>
              <a:t>——</a:t>
            </a:r>
            <a:r>
              <a:rPr lang="zh-CN" altLang="en-US" dirty="0"/>
              <a:t>项目即使失败也会产生私人收益</a:t>
            </a:r>
            <a:endParaRPr lang="en-US" altLang="zh-CN" dirty="0"/>
          </a:p>
          <a:p>
            <a:pPr lvl="1"/>
            <a:r>
              <a:rPr lang="zh-CN" altLang="en-US" dirty="0"/>
              <a:t>借款人是努力还是偷懒、是否获得了私人收益，是借款人的私人信息（出借人无法知晓）</a:t>
            </a:r>
            <a:endParaRPr lang="en-US" altLang="zh-CN" dirty="0"/>
          </a:p>
          <a:p>
            <a:pPr lvl="1"/>
            <a:r>
              <a:rPr lang="zh-CN" altLang="en-US" dirty="0"/>
              <a:t>拥有初始资金量为</a:t>
            </a:r>
            <a:r>
              <a:rPr lang="en-US" altLang="zh-CN" i="1" dirty="0"/>
              <a:t>A</a:t>
            </a:r>
            <a:r>
              <a:rPr lang="zh-CN" altLang="en-US" dirty="0"/>
              <a:t>，需要借入</a:t>
            </a:r>
            <a:r>
              <a:rPr lang="en-US" altLang="zh-CN" i="1" dirty="0"/>
              <a:t>I-A</a:t>
            </a:r>
            <a:r>
              <a:rPr lang="zh-CN" altLang="zh-CN" dirty="0"/>
              <a:t>的资金</a:t>
            </a:r>
            <a:r>
              <a:rPr lang="zh-CN" altLang="en-US" dirty="0"/>
              <a:t>来启动规模为</a:t>
            </a:r>
            <a:r>
              <a:rPr lang="en-US" altLang="zh-CN" i="1" dirty="0"/>
              <a:t>I</a:t>
            </a:r>
            <a:r>
              <a:rPr lang="zh-CN" altLang="en-US" dirty="0"/>
              <a:t>的投资项目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519C8-FA51-4617-B54D-67D96CAB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CA164-CEC1-4FAB-9A51-FC6BBB45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20.3 </a:t>
            </a:r>
            <a:r>
              <a:rPr lang="zh-CN" altLang="en-US" sz="2000" dirty="0"/>
              <a:t>信贷配给</a:t>
            </a:r>
            <a:br>
              <a:rPr lang="en-US" altLang="zh-CN" dirty="0"/>
            </a:br>
            <a:r>
              <a:rPr lang="zh-CN" altLang="en-US" dirty="0"/>
              <a:t>模型设定（续）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6FC17-D09F-4F0D-A987-C0D4F5BA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196752"/>
            <a:ext cx="7786687" cy="4714875"/>
          </a:xfrm>
        </p:spPr>
        <p:txBody>
          <a:bodyPr/>
          <a:lstStyle/>
          <a:p>
            <a:r>
              <a:rPr lang="zh-CN" altLang="en-US" dirty="0"/>
              <a:t>项目净现值</a:t>
            </a:r>
            <a:endParaRPr lang="en-US" altLang="zh-CN" dirty="0"/>
          </a:p>
          <a:p>
            <a:pPr lvl="1"/>
            <a:r>
              <a:rPr lang="zh-CN" altLang="en-US" dirty="0"/>
              <a:t>借款人努力时，投资项目净现值（</a:t>
            </a:r>
            <a:r>
              <a:rPr lang="en-US" altLang="zh-CN" dirty="0"/>
              <a:t>NPV</a:t>
            </a:r>
            <a:r>
              <a:rPr lang="zh-CN" altLang="en-US" dirty="0"/>
              <a:t>）为正：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H</a:t>
            </a:r>
            <a:r>
              <a:rPr lang="en-US" altLang="zh-CN" i="1" dirty="0" err="1"/>
              <a:t>R</a:t>
            </a:r>
            <a:r>
              <a:rPr lang="en-US" altLang="zh-CN" dirty="0"/>
              <a:t>&gt;1</a:t>
            </a:r>
          </a:p>
          <a:p>
            <a:pPr lvl="1"/>
            <a:r>
              <a:rPr lang="zh-CN" altLang="en-US" dirty="0"/>
              <a:t>借款人偷懒时，即使加上借款人获得的私人收益，项目净现值也为负：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L</a:t>
            </a:r>
            <a:r>
              <a:rPr lang="en-US" altLang="zh-CN" i="1" dirty="0" err="1"/>
              <a:t>R+B</a:t>
            </a:r>
            <a:r>
              <a:rPr lang="en-US" altLang="zh-CN" dirty="0"/>
              <a:t>&lt;1</a:t>
            </a:r>
          </a:p>
          <a:p>
            <a:r>
              <a:rPr lang="zh-CN" altLang="en-US" dirty="0"/>
              <a:t>借款合同</a:t>
            </a:r>
            <a:endParaRPr lang="en-US" altLang="zh-CN" dirty="0"/>
          </a:p>
          <a:p>
            <a:pPr lvl="1"/>
            <a:r>
              <a:rPr lang="zh-CN" altLang="en-US" dirty="0"/>
              <a:t>双方间的借贷合同由出借者（委托方）订立，借款人（代理方）选择接受还是不接受</a:t>
            </a:r>
            <a:endParaRPr lang="en-US" altLang="zh-CN" dirty="0"/>
          </a:p>
          <a:p>
            <a:pPr lvl="1"/>
            <a:r>
              <a:rPr lang="zh-CN" altLang="zh-CN" dirty="0"/>
              <a:t>合同是一个有限责任（</a:t>
            </a:r>
            <a:r>
              <a:rPr lang="en-US" altLang="zh-CN" dirty="0"/>
              <a:t>limited liability</a:t>
            </a:r>
            <a:r>
              <a:rPr lang="zh-CN" altLang="zh-CN" dirty="0"/>
              <a:t>）合同</a:t>
            </a:r>
            <a:r>
              <a:rPr lang="en-US" altLang="zh-CN" dirty="0"/>
              <a:t>——</a:t>
            </a:r>
            <a:r>
              <a:rPr lang="zh-CN" altLang="zh-CN" dirty="0"/>
              <a:t>即借款人的收益不能低于</a:t>
            </a:r>
            <a:r>
              <a:rPr lang="en-US" altLang="zh-CN" dirty="0"/>
              <a:t>0</a:t>
            </a:r>
            <a:r>
              <a:rPr lang="zh-CN" altLang="zh-CN" dirty="0"/>
              <a:t>（不能让借款人交罚款）</a:t>
            </a:r>
            <a:endParaRPr lang="en-US" altLang="zh-CN" dirty="0"/>
          </a:p>
          <a:p>
            <a:pPr lvl="1"/>
            <a:r>
              <a:rPr lang="zh-CN" altLang="zh-CN" dirty="0"/>
              <a:t>由于项目失败时的收益是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zh-CN" altLang="en-US" dirty="0"/>
              <a:t>合同规定</a:t>
            </a:r>
            <a:r>
              <a:rPr lang="zh-CN" altLang="zh-CN" dirty="0"/>
              <a:t>投资项目失败时出借人和借款人都只从项目中获得</a:t>
            </a:r>
            <a:r>
              <a:rPr lang="en-US" altLang="zh-CN" dirty="0"/>
              <a:t>0</a:t>
            </a:r>
            <a:r>
              <a:rPr lang="zh-CN" altLang="zh-CN" dirty="0"/>
              <a:t>收益</a:t>
            </a:r>
            <a:endParaRPr lang="en-US" altLang="zh-CN" dirty="0"/>
          </a:p>
          <a:p>
            <a:pPr lvl="1"/>
            <a:r>
              <a:rPr lang="zh-CN" altLang="zh-CN" dirty="0"/>
              <a:t>合同规定，当项目成功时，出借人和借款人分别获得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l</a:t>
            </a:r>
            <a:r>
              <a:rPr lang="zh-CN" altLang="zh-CN" dirty="0"/>
              <a:t>与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b</a:t>
            </a:r>
            <a:r>
              <a:rPr lang="zh-CN" altLang="zh-CN" dirty="0"/>
              <a:t>（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l</a:t>
            </a:r>
            <a:r>
              <a:rPr lang="en-US" altLang="zh-CN" i="1" dirty="0" err="1"/>
              <a:t>+R</a:t>
            </a:r>
            <a:r>
              <a:rPr lang="en-US" altLang="zh-CN" i="1" baseline="-25000" dirty="0" err="1"/>
              <a:t>b</a:t>
            </a:r>
            <a:r>
              <a:rPr lang="en-US" altLang="zh-CN" i="1" dirty="0"/>
              <a:t>=RI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en-US" dirty="0"/>
              <a:t>待分析的问题</a:t>
            </a:r>
            <a:endParaRPr lang="en-US" altLang="zh-CN" dirty="0"/>
          </a:p>
          <a:p>
            <a:pPr lvl="1"/>
            <a:r>
              <a:rPr lang="zh-CN" altLang="en-US" dirty="0"/>
              <a:t>借款人偷懒的可能带来了代理成本</a:t>
            </a:r>
            <a:r>
              <a:rPr lang="en-US" altLang="zh-CN" dirty="0"/>
              <a:t>——</a:t>
            </a:r>
            <a:r>
              <a:rPr lang="zh-CN" altLang="en-US" dirty="0"/>
              <a:t>代理成本究竟是多大？</a:t>
            </a:r>
            <a:endParaRPr lang="en-US" altLang="zh-CN" dirty="0"/>
          </a:p>
          <a:p>
            <a:pPr lvl="1"/>
            <a:r>
              <a:rPr lang="zh-CN" altLang="en-US" dirty="0"/>
              <a:t>合同如何规定项目成功时双方的收益（</a:t>
            </a:r>
            <a:r>
              <a:rPr lang="en-US" altLang="zh-CN" i="1" dirty="0"/>
              <a:t> 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l</a:t>
            </a:r>
            <a:r>
              <a:rPr lang="zh-CN" altLang="zh-CN" dirty="0"/>
              <a:t>与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b</a:t>
            </a:r>
            <a:r>
              <a:rPr lang="en-US" altLang="zh-CN" i="1" baseline="-25000" dirty="0"/>
              <a:t> </a:t>
            </a:r>
            <a:r>
              <a:rPr lang="zh-CN" altLang="en-US" dirty="0"/>
              <a:t>）？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519C8-FA51-4617-B54D-67D96CAB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5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77526-50BD-465C-A219-398D0EF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20.3 </a:t>
            </a:r>
            <a:r>
              <a:rPr lang="zh-CN" altLang="en-US" sz="2000" dirty="0"/>
              <a:t>信贷配给</a:t>
            </a:r>
            <a:br>
              <a:rPr lang="en-US" altLang="zh-CN" dirty="0"/>
            </a:br>
            <a:r>
              <a:rPr lang="zh-CN" altLang="en-US" dirty="0"/>
              <a:t>模型设定的图示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4C96AB6-C54B-4B74-A73C-4D9FE32A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268760"/>
            <a:ext cx="7786687" cy="4714875"/>
          </a:xfrm>
        </p:spPr>
        <p:txBody>
          <a:bodyPr/>
          <a:lstStyle/>
          <a:p>
            <a:r>
              <a:rPr lang="zh-CN" altLang="en-US" dirty="0"/>
              <a:t>想象成一个厨师（</a:t>
            </a:r>
            <a:r>
              <a:rPr lang="en-US" altLang="zh-CN" dirty="0"/>
              <a:t>borrower</a:t>
            </a:r>
            <a:r>
              <a:rPr lang="zh-CN" altLang="en-US" dirty="0"/>
              <a:t>）手里有</a:t>
            </a:r>
            <a:r>
              <a:rPr lang="en-US" altLang="zh-CN" i="1" dirty="0"/>
              <a:t>A</a:t>
            </a:r>
            <a:r>
              <a:rPr lang="zh-CN" altLang="en-US" dirty="0"/>
              <a:t>数量的面粉，需要向面粉大户（</a:t>
            </a:r>
            <a:r>
              <a:rPr lang="en-US" altLang="zh-CN" dirty="0"/>
              <a:t>lender</a:t>
            </a:r>
            <a:r>
              <a:rPr lang="zh-CN" altLang="en-US" dirty="0"/>
              <a:t>）借入面粉来烙饼</a:t>
            </a:r>
            <a:endParaRPr lang="en-US" altLang="zh-CN" dirty="0"/>
          </a:p>
          <a:p>
            <a:pPr lvl="1"/>
            <a:r>
              <a:rPr lang="zh-CN" altLang="en-US" dirty="0"/>
              <a:t>厨师有可能偷懒（烙饼时私藏一部分面粉归自己）</a:t>
            </a:r>
            <a:endParaRPr lang="en-US" altLang="zh-CN" dirty="0"/>
          </a:p>
          <a:p>
            <a:pPr lvl="1"/>
            <a:r>
              <a:rPr lang="zh-CN" altLang="en-US" dirty="0"/>
              <a:t>面粉大户需要怎样签订合同来保证自己的利益？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BDC70-AB51-47F1-B7BA-3208FB5B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7C5B16-BC00-44A5-B6A5-BBB33D8C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64904"/>
            <a:ext cx="7247890" cy="38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2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9E9F-E8A7-42B9-934B-3851562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20.3 </a:t>
            </a:r>
            <a:r>
              <a:rPr lang="zh-CN" altLang="en-US" sz="2000" dirty="0"/>
              <a:t>信贷配给</a:t>
            </a:r>
            <a:br>
              <a:rPr lang="en-US" altLang="zh-CN" dirty="0"/>
            </a:br>
            <a:r>
              <a:rPr lang="zh-CN" altLang="en-US" dirty="0"/>
              <a:t>模型的分析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0BC30-D4F2-4600-AFE1-F73CD206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整体分析思路</a:t>
            </a:r>
            <a:endParaRPr lang="en-US" altLang="zh-CN" dirty="0"/>
          </a:p>
          <a:p>
            <a:pPr lvl="1"/>
            <a:r>
              <a:rPr lang="zh-CN" altLang="en-US" dirty="0"/>
              <a:t>借款人必须要在成功项目的回报中获得足够大的份额，他才会在乎项目成功与否，因而不会偷懒</a:t>
            </a:r>
            <a:endParaRPr lang="en-US" altLang="zh-CN" dirty="0"/>
          </a:p>
          <a:p>
            <a:pPr lvl="1"/>
            <a:r>
              <a:rPr lang="zh-CN" altLang="en-US" dirty="0"/>
              <a:t>为了保证借款人在成功项目的回报中有足够大的份额，借款人的自有资金</a:t>
            </a:r>
            <a:r>
              <a:rPr lang="en-US" altLang="zh-CN" i="1" dirty="0"/>
              <a:t>A</a:t>
            </a:r>
            <a:r>
              <a:rPr lang="zh-CN" altLang="en-US" dirty="0"/>
              <a:t>在项目总投资</a:t>
            </a:r>
            <a:r>
              <a:rPr lang="en-US" altLang="zh-CN" i="1" dirty="0"/>
              <a:t>I</a:t>
            </a:r>
            <a:r>
              <a:rPr lang="zh-CN" altLang="en-US" dirty="0"/>
              <a:t>中必须占据足够大的份额</a:t>
            </a:r>
            <a:endParaRPr lang="en-US" altLang="zh-CN" dirty="0"/>
          </a:p>
          <a:p>
            <a:pPr lvl="1"/>
            <a:r>
              <a:rPr lang="zh-CN" altLang="en-US" dirty="0"/>
              <a:t>相应地，出借人在项目总投资</a:t>
            </a:r>
            <a:r>
              <a:rPr lang="en-US" altLang="zh-CN" i="1" dirty="0"/>
              <a:t>I</a:t>
            </a:r>
            <a:r>
              <a:rPr lang="zh-CN" altLang="en-US" dirty="0"/>
              <a:t>中占据的份额就不能太大，从而形成信贷配给（借款数量有限）</a:t>
            </a:r>
            <a:endParaRPr lang="en-US" altLang="zh-CN" dirty="0"/>
          </a:p>
          <a:p>
            <a:r>
              <a:rPr lang="zh-CN" altLang="en-US" dirty="0"/>
              <a:t>借入者的激励相容约束（</a:t>
            </a:r>
            <a:r>
              <a:rPr lang="en-US" altLang="zh-CN" dirty="0"/>
              <a:t>incentive compatibility constraint</a:t>
            </a:r>
            <a:r>
              <a:rPr lang="zh-CN" altLang="en-US" dirty="0"/>
              <a:t>）：</a:t>
            </a:r>
            <a:r>
              <a:rPr lang="zh-CN" altLang="zh-CN" dirty="0"/>
              <a:t>必须得使得借款者有动力努力而不是偷懒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相应地，出借人从项目收益中分走的份额就不能太大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15346-CDD1-47A4-A721-6CD25D5C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CF2D02-5B87-4EA1-B123-4F38F484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78" y="4163337"/>
            <a:ext cx="3673430" cy="3457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6BCC43-D7F5-437B-8D4B-3C8D3D06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59" y="4974263"/>
            <a:ext cx="2431385" cy="68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9E9F-E8A7-42B9-934B-3851562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20.3 </a:t>
            </a:r>
            <a:r>
              <a:rPr lang="zh-CN" altLang="en-US" sz="2000" dirty="0"/>
              <a:t>信贷配给</a:t>
            </a:r>
            <a:br>
              <a:rPr lang="en-US" altLang="zh-CN" dirty="0"/>
            </a:br>
            <a:r>
              <a:rPr lang="zh-CN" altLang="en-US" dirty="0"/>
              <a:t>模型的分析（续）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0BC30-D4F2-4600-AFE1-F73CD206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出借者的参与约束（</a:t>
            </a:r>
            <a:r>
              <a:rPr lang="en-US" altLang="zh-CN" dirty="0"/>
              <a:t>participation constraint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出借人</a:t>
            </a:r>
            <a:r>
              <a:rPr lang="zh-CN" altLang="en-US" dirty="0"/>
              <a:t>借出资金数量</a:t>
            </a:r>
            <a:r>
              <a:rPr lang="zh-CN" altLang="zh-CN" dirty="0"/>
              <a:t>为</a:t>
            </a:r>
            <a:r>
              <a:rPr lang="en-US" altLang="zh-CN" i="1" dirty="0"/>
              <a:t>I-A</a:t>
            </a:r>
          </a:p>
          <a:p>
            <a:pPr lvl="1"/>
            <a:r>
              <a:rPr lang="zh-CN" altLang="zh-CN" dirty="0"/>
              <a:t>出借人从项目中获得的期望收益为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H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l</a:t>
            </a:r>
            <a:endParaRPr lang="en-US" altLang="zh-CN" dirty="0"/>
          </a:p>
          <a:p>
            <a:pPr lvl="1"/>
            <a:r>
              <a:rPr lang="zh-CN" altLang="en-US" dirty="0"/>
              <a:t>出借人从项目中获得的期望收益需要不低于出借资金数量（市场利率为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出借人因为完全竞争而获得</a:t>
            </a:r>
            <a:r>
              <a:rPr lang="en-US" altLang="zh-CN" dirty="0"/>
              <a:t>0</a:t>
            </a:r>
            <a:r>
              <a:rPr lang="zh-CN" altLang="en-US" dirty="0"/>
              <a:t>利润，上面的不等式取等号，所以有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从中解出</a:t>
            </a:r>
            <a:endParaRPr lang="en-US" altLang="zh-CN" dirty="0"/>
          </a:p>
          <a:p>
            <a:r>
              <a:rPr lang="zh-CN" altLang="en-US" dirty="0"/>
              <a:t>为了让</a:t>
            </a:r>
            <a:r>
              <a:rPr lang="en-US" altLang="zh-CN" i="1" dirty="0"/>
              <a:t>k</a:t>
            </a:r>
            <a:r>
              <a:rPr lang="en-US" altLang="zh-CN" dirty="0"/>
              <a:t>&gt;0</a:t>
            </a:r>
            <a:r>
              <a:rPr lang="zh-CN" altLang="en-US" dirty="0"/>
              <a:t>，要求</a:t>
            </a:r>
            <a:endParaRPr lang="en-US" altLang="zh-CN" dirty="0"/>
          </a:p>
          <a:p>
            <a:pPr lvl="1"/>
            <a:r>
              <a:rPr lang="zh-CN" altLang="en-US" dirty="0"/>
              <a:t>意味着</a:t>
            </a:r>
            <a:r>
              <a:rPr lang="zh-CN" altLang="zh-CN" dirty="0"/>
              <a:t>每单位投资的期望回报率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H</a:t>
            </a:r>
            <a:r>
              <a:rPr lang="en-US" altLang="zh-CN" i="1" dirty="0"/>
              <a:t>R-</a:t>
            </a:r>
            <a:r>
              <a:rPr lang="en-US" altLang="zh-CN" dirty="0"/>
              <a:t>1</a:t>
            </a:r>
            <a:r>
              <a:rPr lang="zh-CN" altLang="zh-CN" dirty="0"/>
              <a:t>小于每单位投资的代理成本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H</a:t>
            </a:r>
            <a:r>
              <a:rPr lang="en-US" altLang="zh-CN" i="1" dirty="0" err="1"/>
              <a:t>B</a:t>
            </a:r>
            <a:r>
              <a:rPr lang="en-US" altLang="zh-CN" i="1" dirty="0"/>
              <a:t>/</a:t>
            </a:r>
            <a:r>
              <a:rPr lang="en-US" altLang="zh-CN" i="1" dirty="0">
                <a:sym typeface="Symbol" panose="05050102010706020507" pitchFamily="18" charset="2"/>
              </a:rPr>
              <a:t></a:t>
            </a:r>
            <a:r>
              <a:rPr lang="en-US" altLang="zh-CN" i="1" dirty="0"/>
              <a:t>p</a:t>
            </a:r>
            <a:r>
              <a:rPr lang="zh-CN" altLang="en-US" dirty="0"/>
              <a:t>，否则项目投资规模为无限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15346-CDD1-47A4-A721-6CD25D5C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827412-9C9F-4A05-B5EE-4E21F064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11" y="2636912"/>
            <a:ext cx="1260378" cy="3457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894991-CBC7-4729-82E8-F8028D26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64" y="3356992"/>
            <a:ext cx="2788873" cy="6869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714C2E-37C4-4018-80FA-938DFB53D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368" y="4543697"/>
            <a:ext cx="1773696" cy="3457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C387B6-4029-415F-A9D7-740AB4884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4075610"/>
            <a:ext cx="3444270" cy="4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9E9F-E8A7-42B9-934B-3851562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20.3 </a:t>
            </a:r>
            <a:r>
              <a:rPr lang="zh-CN" altLang="en-US" sz="2000" dirty="0"/>
              <a:t>信贷配给</a:t>
            </a:r>
            <a:br>
              <a:rPr lang="en-US" altLang="zh-CN" dirty="0"/>
            </a:b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0BC30-D4F2-4600-AFE1-F73CD206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信贷配给之所以存在，是因为出借人和借款人之间的利益导向不完全一致</a:t>
            </a:r>
            <a:r>
              <a:rPr lang="zh-CN" altLang="en-US" dirty="0"/>
              <a:t>，因此</a:t>
            </a:r>
            <a:r>
              <a:rPr lang="zh-CN" altLang="zh-CN" dirty="0"/>
              <a:t>出借人作为委托方，必须支付</a:t>
            </a:r>
            <a:r>
              <a:rPr lang="zh-CN" altLang="zh-CN" b="1" dirty="0"/>
              <a:t>代理成本</a:t>
            </a:r>
            <a:r>
              <a:rPr lang="zh-CN" altLang="zh-CN" dirty="0"/>
              <a:t>（</a:t>
            </a:r>
            <a:r>
              <a:rPr lang="en-US" altLang="zh-CN" i="1" dirty="0"/>
              <a:t>B/</a:t>
            </a:r>
            <a:r>
              <a:rPr lang="en-US" altLang="zh-CN" i="1" dirty="0">
                <a:sym typeface="Symbol" panose="05050102010706020507" pitchFamily="18" charset="2"/>
              </a:rPr>
              <a:t></a:t>
            </a:r>
            <a:r>
              <a:rPr lang="en-US" altLang="zh-CN" i="1" dirty="0"/>
              <a:t>p</a:t>
            </a:r>
            <a:r>
              <a:rPr lang="zh-CN" altLang="zh-CN" dirty="0"/>
              <a:t>）来激励借款人</a:t>
            </a:r>
            <a:endParaRPr lang="en-US" altLang="zh-CN" dirty="0"/>
          </a:p>
          <a:p>
            <a:r>
              <a:rPr lang="zh-CN" altLang="zh-CN" b="1" dirty="0"/>
              <a:t>资本乘数</a:t>
            </a:r>
            <a:r>
              <a:rPr lang="zh-CN" altLang="zh-CN" dirty="0"/>
              <a:t>（</a:t>
            </a:r>
            <a:r>
              <a:rPr lang="en-US" altLang="zh-CN" dirty="0"/>
              <a:t>equity multiplier</a:t>
            </a:r>
            <a:r>
              <a:rPr lang="zh-CN" altLang="zh-CN" dirty="0"/>
              <a:t>）</a:t>
            </a:r>
            <a:r>
              <a:rPr lang="zh-CN" altLang="en-US" dirty="0"/>
              <a:t>：由项目净现值的假设可知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L</a:t>
            </a:r>
            <a:r>
              <a:rPr lang="en-US" altLang="zh-CN" i="1" dirty="0" err="1"/>
              <a:t>R+B</a:t>
            </a:r>
            <a:r>
              <a:rPr lang="en-US" altLang="zh-CN" i="1" dirty="0"/>
              <a:t>&lt;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H</a:t>
            </a:r>
            <a:r>
              <a:rPr lang="en-US" altLang="zh-CN" i="1" dirty="0" err="1"/>
              <a:t>R</a:t>
            </a:r>
            <a:r>
              <a:rPr lang="zh-CN" altLang="en-US" dirty="0"/>
              <a:t>，</a:t>
            </a:r>
            <a:r>
              <a:rPr lang="zh-CN" altLang="zh-CN" dirty="0"/>
              <a:t>所以有</a:t>
            </a:r>
            <a:r>
              <a:rPr lang="en-US" altLang="zh-CN" i="1" dirty="0"/>
              <a:t>R&gt;B/</a:t>
            </a:r>
            <a:r>
              <a:rPr lang="en-US" altLang="zh-CN" i="1" dirty="0">
                <a:sym typeface="Symbol" panose="05050102010706020507" pitchFamily="18" charset="2"/>
              </a:rPr>
              <a:t>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zh-CN" altLang="zh-CN" dirty="0"/>
              <a:t>这意味着</a:t>
            </a:r>
            <a:r>
              <a:rPr lang="en-US" altLang="zh-CN" i="1" dirty="0"/>
              <a:t>k&gt;</a:t>
            </a:r>
            <a:r>
              <a:rPr lang="en-US" altLang="zh-CN" dirty="0"/>
              <a:t>1——</a:t>
            </a:r>
            <a:r>
              <a:rPr lang="zh-CN" altLang="zh-CN" dirty="0"/>
              <a:t>借款者可以利用借入的资金来加杠杆</a:t>
            </a:r>
            <a:r>
              <a:rPr lang="zh-CN" altLang="en-US" dirty="0"/>
              <a:t>，</a:t>
            </a:r>
            <a:r>
              <a:rPr lang="zh-CN" altLang="zh-CN" dirty="0"/>
              <a:t>杠杆倍数就是</a:t>
            </a:r>
            <a:r>
              <a:rPr lang="en-US" altLang="zh-CN" i="1" dirty="0"/>
              <a:t>k</a:t>
            </a:r>
            <a:endParaRPr lang="en-US" altLang="zh-CN" dirty="0"/>
          </a:p>
          <a:p>
            <a:r>
              <a:rPr lang="zh-CN" altLang="zh-CN" b="1" dirty="0"/>
              <a:t>声誉</a:t>
            </a:r>
            <a:r>
              <a:rPr lang="zh-CN" altLang="zh-CN" dirty="0"/>
              <a:t>（</a:t>
            </a:r>
            <a:r>
              <a:rPr lang="en-US" altLang="zh-CN" dirty="0"/>
              <a:t>reputation</a:t>
            </a:r>
            <a:r>
              <a:rPr lang="zh-CN" altLang="zh-CN" dirty="0"/>
              <a:t>）的价值</a:t>
            </a:r>
            <a:r>
              <a:rPr lang="zh-CN" altLang="en-US" dirty="0"/>
              <a:t>：</a:t>
            </a:r>
            <a:r>
              <a:rPr lang="zh-CN" altLang="zh-CN" dirty="0"/>
              <a:t>模型中不偷懒声誉的价值是无限大</a:t>
            </a:r>
            <a:r>
              <a:rPr lang="en-US" altLang="zh-CN" dirty="0"/>
              <a:t>——</a:t>
            </a:r>
            <a:r>
              <a:rPr lang="zh-CN" altLang="en-US" dirty="0"/>
              <a:t>好的声誉能让人做成旁人不能做成的事情，在长期带来巨大回报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15346-CDD1-47A4-A721-6CD25D5C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5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15478</TotalTime>
  <Words>1740</Words>
  <Application>Microsoft Office PowerPoint</Application>
  <PresentationFormat>全屏显示(4:3)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Frutiger 45 Light</vt:lpstr>
      <vt:lpstr>黑体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第20讲  道德风险与信贷配给</vt:lpstr>
      <vt:lpstr>20.1  从阿罗德布鲁世界到金融摩擦</vt:lpstr>
      <vt:lpstr>20.2 信息不对称与委托代理</vt:lpstr>
      <vt:lpstr>20.3 信贷配给 模型设定</vt:lpstr>
      <vt:lpstr>20.3 信贷配给 模型设定（续）</vt:lpstr>
      <vt:lpstr>20.3 信贷配给 模型设定的图示</vt:lpstr>
      <vt:lpstr>20.3 信贷配给 模型的分析</vt:lpstr>
      <vt:lpstr>20.3 信贷配给 模型的分析（续）</vt:lpstr>
      <vt:lpstr>20.3 信贷配给 讨论</vt:lpstr>
      <vt:lpstr>20.4 信贷配给理论的应用 金融加速器（financial accelerator）</vt:lpstr>
      <vt:lpstr>20.4 信贷配给理论的应用 金融加速器——日本和中国的例子</vt:lpstr>
      <vt:lpstr>20.4 信贷配给理论的应用 债务悬挂与债务通缩</vt:lpstr>
      <vt:lpstr>20.4 信贷配给理论的应用 中国财政和货币政策的配合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Gao Xu</cp:lastModifiedBy>
  <cp:revision>1662</cp:revision>
  <cp:lastPrinted>2019-05-03T02:24:34Z</cp:lastPrinted>
  <dcterms:created xsi:type="dcterms:W3CDTF">2011-05-10T08:48:38Z</dcterms:created>
  <dcterms:modified xsi:type="dcterms:W3CDTF">2019-05-06T13:07:49Z</dcterms:modified>
</cp:coreProperties>
</file>