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82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33"/>
    <a:srgbClr val="660033"/>
    <a:srgbClr val="660066"/>
    <a:srgbClr val="CC99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276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6B6F58D-1BB5-4308-B4DD-6C0FC118133A}" type="datetimeFigureOut">
              <a:rPr lang="zh-CN" altLang="en-US"/>
              <a:pPr>
                <a:defRPr/>
              </a:pPr>
              <a:t>2019/4/22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276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530320A-D8DC-4FBF-B2E0-1088B3E9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276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C5AFA0E-7F78-4574-9524-75194415ADA9}" type="datetimeFigureOut">
              <a:rPr lang="zh-CN" altLang="en-US"/>
              <a:pPr>
                <a:defRPr/>
              </a:pPr>
              <a:t>2019/4/22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9" y="4714875"/>
            <a:ext cx="5437187" cy="4467225"/>
          </a:xfrm>
          <a:prstGeom prst="rect">
            <a:avLst/>
          </a:prstGeom>
        </p:spPr>
        <p:txBody>
          <a:bodyPr vert="horz" lIns="95568" tIns="47784" rIns="95568" bIns="4778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276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7DECCF1-2EC0-46C0-963C-8EB7ABF18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785938"/>
            <a:ext cx="9144000" cy="378618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95536" y="3429000"/>
            <a:ext cx="8358187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000240"/>
            <a:ext cx="7858180" cy="928694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7929618" cy="121444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95D5C-2370-4E2E-9E18-64208CBF73D1}" type="datetime1">
              <a:rPr lang="zh-CN" altLang="en-US"/>
              <a:pPr>
                <a:defRPr/>
              </a:pPr>
              <a:t>2019/4/22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B0920-9331-44B4-A71B-D61424E00F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71472" y="74287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《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金融经济学二十五讲</a:t>
            </a:r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》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配套课件</a:t>
            </a:r>
            <a:endParaRPr lang="en-US" altLang="zh-CN" sz="2000" b="1" dirty="0">
              <a:solidFill>
                <a:srgbClr val="99003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357298"/>
            <a:ext cx="7786687" cy="4714875"/>
          </a:xfrm>
        </p:spPr>
        <p:txBody>
          <a:bodyPr/>
          <a:lstStyle>
            <a:lvl1pPr>
              <a:spcBef>
                <a:spcPts val="1800"/>
              </a:spcBef>
              <a:defRPr sz="18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 sz="1600" baseline="0"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sz="1600" baseline="0"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sz="1600">
                <a:latin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23E72-E273-4284-868A-4643E3253FD1}" type="datetime1">
              <a:rPr lang="zh-CN" altLang="en-US"/>
              <a:pPr>
                <a:defRPr/>
              </a:pPr>
              <a:t>2019/4/22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C29A2-310B-4614-9E82-82EDFD340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6314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C1F07-A685-436B-AEAD-190B67CB340D}" type="datetime1">
              <a:rPr lang="zh-CN" altLang="en-US"/>
              <a:pPr>
                <a:defRPr/>
              </a:pPr>
              <a:t>2019/4/22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9228-A952-4448-8F87-FF29D71BA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10" y="1500174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660066"/>
                </a:solidFill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6314" y="1500174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660066"/>
                </a:solidFill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53B86-13DB-42EF-AE9C-E989ADFDEA05}" type="datetime1">
              <a:rPr lang="zh-CN" altLang="en-US"/>
              <a:pPr>
                <a:defRPr/>
              </a:pPr>
              <a:t>2019/4/22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E48A5-2352-47BA-A112-0FE5146B4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87624" y="1700808"/>
            <a:ext cx="7272808" cy="3744417"/>
          </a:xfrm>
        </p:spPr>
        <p:txBody>
          <a:bodyPr/>
          <a:lstStyle>
            <a:lvl1pPr>
              <a:spcBef>
                <a:spcPts val="1800"/>
              </a:spcBef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1800" baseline="0">
                <a:latin typeface="Times New Roman" pitchFamily="18" charset="0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4D0E-D6BB-49E9-9C78-3FDAC03551E1}" type="datetime1">
              <a:rPr lang="zh-CN" altLang="en-US"/>
              <a:pPr>
                <a:defRPr/>
              </a:pPr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E445D-538B-4B36-B97B-799D81D69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801A-4342-419A-BAD3-28ED5414F797}" type="datetime1">
              <a:rPr lang="zh-CN" altLang="en-US"/>
              <a:pPr>
                <a:defRPr/>
              </a:pPr>
              <a:t>2019/4/22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6D941-A598-454B-BA31-33CABC397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88" y="2136071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2852936"/>
            <a:ext cx="4040188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8024" y="2132856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6314" y="2852936"/>
            <a:ext cx="4041775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909940" y="1108352"/>
            <a:ext cx="7786687" cy="8084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zh-CN" altLang="en-U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u"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6FAA-8371-4E6A-B342-0D2C2F864C88}" type="datetime1">
              <a:rPr lang="zh-CN" altLang="en-US"/>
              <a:pPr>
                <a:defRPr/>
              </a:pPr>
              <a:t>2019/4/22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16CB2-F0AF-4685-831F-1FA3FB8AD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928688" y="0"/>
            <a:ext cx="775811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28688" y="1285875"/>
            <a:ext cx="778668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5813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B1F943-31FD-4698-99BE-5378A251F629}" type="datetime1">
              <a:rPr lang="zh-CN" altLang="en-US"/>
              <a:pPr>
                <a:defRPr/>
              </a:pPr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57563" y="63579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15125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44337-6DAB-4CB0-8F8C-57E9F591F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75000">
                <a:srgbClr val="990033"/>
              </a:gs>
              <a:gs pos="100000">
                <a:srgbClr val="CC99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rot="10800000">
            <a:off x="928688" y="1000125"/>
            <a:ext cx="7786687" cy="1588"/>
          </a:xfrm>
          <a:prstGeom prst="line">
            <a:avLst/>
          </a:prstGeom>
          <a:ln w="190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9"/>
          <p:cNvSpPr txBox="1">
            <a:spLocks noChangeArrowheads="1"/>
          </p:cNvSpPr>
          <p:nvPr userDrawn="1"/>
        </p:nvSpPr>
        <p:spPr bwMode="auto">
          <a:xfrm>
            <a:off x="59410" y="1214422"/>
            <a:ext cx="369332" cy="3929090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《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金融经济学二十五讲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》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配套课件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6" r:id="rId1"/>
    <p:sldLayoutId id="2147485707" r:id="rId2"/>
    <p:sldLayoutId id="2147485696" r:id="rId3"/>
    <p:sldLayoutId id="2147485697" r:id="rId4"/>
    <p:sldLayoutId id="2147485699" r:id="rId5"/>
    <p:sldLayoutId id="2147485700" r:id="rId6"/>
    <p:sldLayoutId id="214748570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kern="1200" baseline="0">
          <a:solidFill>
            <a:srgbClr val="990033"/>
          </a:solidFill>
          <a:latin typeface="Arial" pitchFamily="34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u"/>
        <a:defRPr sz="2000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8105775" cy="1223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dirty="0"/>
              <a:t>第</a:t>
            </a:r>
            <a:r>
              <a:rPr lang="en-US" altLang="zh-CN" sz="4000" dirty="0"/>
              <a:t>18</a:t>
            </a:r>
            <a:r>
              <a:rPr lang="zh-CN" altLang="en-US" sz="4000" dirty="0"/>
              <a:t>讲</a:t>
            </a:r>
            <a:br>
              <a:rPr lang="en-US" altLang="zh-CN" sz="4000" dirty="0"/>
            </a:br>
            <a:r>
              <a:rPr lang="zh-CN" altLang="en-US" sz="4000" dirty="0"/>
              <a:t>连续时间金融与</a:t>
            </a:r>
            <a:r>
              <a:rPr lang="en-US" altLang="zh-CN" sz="4000" dirty="0"/>
              <a:t>Black-Scholes</a:t>
            </a:r>
            <a:r>
              <a:rPr lang="zh-CN" altLang="en-US" sz="4000" dirty="0"/>
              <a:t>公式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827088" y="3357563"/>
            <a:ext cx="7993062" cy="1857375"/>
          </a:xfrm>
        </p:spPr>
        <p:txBody>
          <a:bodyPr/>
          <a:lstStyle/>
          <a:p>
            <a:pPr eaLnBrk="1" hangingPunct="1"/>
            <a:endParaRPr lang="en-US" altLang="zh-CN" dirty="0">
              <a:latin typeface="Arial" pitchFamily="34" charset="0"/>
            </a:endParaRPr>
          </a:p>
          <a:p>
            <a:pPr eaLnBrk="1" hangingPunct="1"/>
            <a:endParaRPr lang="en-US" altLang="zh-CN" sz="2400" dirty="0">
              <a:latin typeface="Arial" pitchFamily="34" charset="0"/>
            </a:endParaRPr>
          </a:p>
          <a:p>
            <a:pPr eaLnBrk="1" hangingPunct="1"/>
            <a:r>
              <a:rPr lang="zh-CN" altLang="en-US" sz="2400" dirty="0">
                <a:latin typeface="Arial" pitchFamily="34" charset="0"/>
              </a:rPr>
              <a:t>徐高  </a:t>
            </a:r>
            <a:r>
              <a:rPr lang="zh-CN" altLang="en-US" dirty="0">
                <a:latin typeface="Arial" pitchFamily="34" charset="0"/>
              </a:rPr>
              <a:t>博士</a:t>
            </a:r>
            <a:endParaRPr lang="en-US" altLang="zh-CN" dirty="0">
              <a:latin typeface="Arial" pitchFamily="34" charset="0"/>
            </a:endParaRPr>
          </a:p>
          <a:p>
            <a:pPr eaLnBrk="1" hangingPunct="1"/>
            <a:r>
              <a:rPr lang="en-US" altLang="zh-CN" dirty="0">
                <a:latin typeface="Arial" pitchFamily="34" charset="0"/>
              </a:rPr>
              <a:t>2019</a:t>
            </a:r>
            <a:r>
              <a:rPr lang="zh-CN" altLang="en-US" dirty="0">
                <a:latin typeface="Arial" pitchFamily="34" charset="0"/>
              </a:rPr>
              <a:t>年</a:t>
            </a:r>
            <a:r>
              <a:rPr lang="en-US" altLang="zh-CN" dirty="0">
                <a:latin typeface="Arial" pitchFamily="34" charset="0"/>
              </a:rPr>
              <a:t>4</a:t>
            </a:r>
            <a:r>
              <a:rPr lang="zh-CN" altLang="en-US" dirty="0">
                <a:latin typeface="Arial" pitchFamily="34" charset="0"/>
              </a:rPr>
              <a:t>月</a:t>
            </a:r>
            <a:r>
              <a:rPr lang="en-US" altLang="zh-CN" dirty="0">
                <a:latin typeface="Arial" pitchFamily="34" charset="0"/>
              </a:rPr>
              <a:t>22</a:t>
            </a:r>
            <a:r>
              <a:rPr lang="zh-CN" altLang="en-US" dirty="0">
                <a:latin typeface="Arial" pitchFamily="34" charset="0"/>
              </a:rPr>
              <a:t>日</a:t>
            </a:r>
            <a:endParaRPr lang="en-US" altLang="zh-CN" dirty="0">
              <a:latin typeface="Arial" pitchFamily="34" charset="0"/>
            </a:endParaRPr>
          </a:p>
          <a:p>
            <a:pPr eaLnBrk="1" hangingPunct="1"/>
            <a:endParaRPr lang="zh-CN" altLang="en-US" sz="1800" dirty="0">
              <a:latin typeface="Arial" pitchFamily="34" charset="0"/>
            </a:endParaRPr>
          </a:p>
          <a:p>
            <a:pPr eaLnBrk="1" hangingPunct="1"/>
            <a:endParaRPr lang="zh-CN" altLang="en-US" sz="16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76175-605B-4397-B8CE-BADFF9BF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18.3  Black-Scholes</a:t>
            </a:r>
            <a:r>
              <a:rPr lang="zh-CN" altLang="zh-CN" dirty="0"/>
              <a:t>公式的偏微分方程推导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BFD9F-E344-4B56-A9E8-C7183FC9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模型设定</a:t>
            </a:r>
            <a:endParaRPr lang="en-US" altLang="zh-CN" dirty="0"/>
          </a:p>
          <a:p>
            <a:pPr lvl="1"/>
            <a:r>
              <a:rPr lang="zh-CN" altLang="zh-CN" dirty="0"/>
              <a:t>市场中存在股票和无风险债券两种资产，价格分别为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t</a:t>
            </a:r>
            <a:r>
              <a:rPr lang="zh-CN" altLang="zh-CN" dirty="0"/>
              <a:t>与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t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市场中还存在一种衍生品，其价格与时间</a:t>
            </a:r>
            <a:r>
              <a:rPr lang="en-US" altLang="zh-CN" i="1" dirty="0"/>
              <a:t>t</a:t>
            </a:r>
            <a:r>
              <a:rPr lang="zh-CN" altLang="zh-CN" dirty="0"/>
              <a:t>和股票价格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t</a:t>
            </a:r>
            <a:r>
              <a:rPr lang="zh-CN" altLang="zh-CN" dirty="0"/>
              <a:t>有关</a:t>
            </a:r>
            <a:r>
              <a:rPr lang="zh-CN" altLang="en-US" dirty="0"/>
              <a:t>，</a:t>
            </a:r>
            <a:r>
              <a:rPr lang="zh-CN" altLang="zh-CN" dirty="0"/>
              <a:t>写为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t</a:t>
            </a:r>
            <a:r>
              <a:rPr lang="en-US" altLang="zh-CN" dirty="0"/>
              <a:t>=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 err="1"/>
              <a:t>t,S</a:t>
            </a:r>
            <a:r>
              <a:rPr lang="en-US" altLang="zh-CN" i="1" baseline="-25000" dirty="0" err="1"/>
              <a:t>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衍生品定价思路：用股票和衍生品构造无风险组合，组合的回报率应该为无风险利率</a:t>
            </a:r>
            <a:endParaRPr lang="en-US" altLang="zh-CN" dirty="0"/>
          </a:p>
          <a:p>
            <a:pPr lvl="1"/>
            <a:r>
              <a:rPr lang="zh-CN" altLang="en-US" dirty="0"/>
              <a:t>组合价值（</a:t>
            </a:r>
            <a:r>
              <a:rPr lang="en-US" altLang="zh-CN" dirty="0"/>
              <a:t>1</a:t>
            </a:r>
            <a:r>
              <a:rPr lang="zh-CN" altLang="zh-CN" dirty="0"/>
              <a:t>单位衍生品的空头，以及</a:t>
            </a:r>
            <a:r>
              <a:rPr lang="el-GR" altLang="zh-CN" dirty="0">
                <a:cs typeface="Times New Roman" panose="02020603050405020304" pitchFamily="18" charset="0"/>
              </a:rPr>
              <a:t>Δ</a:t>
            </a:r>
            <a:r>
              <a:rPr lang="zh-CN" altLang="zh-CN" dirty="0"/>
              <a:t>股的股票多头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要求这是一个无风险组合意味着</a:t>
            </a:r>
            <a:r>
              <a:rPr lang="en-US" altLang="zh-CN" i="1" dirty="0"/>
              <a:t>∂V/∂s</a:t>
            </a:r>
            <a:r>
              <a:rPr lang="en-US" altLang="zh-CN" dirty="0"/>
              <a:t>=0</a:t>
            </a:r>
            <a:r>
              <a:rPr lang="zh-CN" altLang="en-US" dirty="0"/>
              <a:t>，从中解出</a:t>
            </a:r>
            <a:r>
              <a:rPr lang="el-GR" altLang="zh-CN" dirty="0">
                <a:cs typeface="Times New Roman" panose="02020603050405020304" pitchFamily="18" charset="0"/>
              </a:rPr>
              <a:t>Δ</a:t>
            </a:r>
            <a:r>
              <a:rPr lang="en-US" altLang="zh-CN" dirty="0">
                <a:cs typeface="Times New Roman" panose="02020603050405020304" pitchFamily="18" charset="0"/>
              </a:rPr>
              <a:t>=</a:t>
            </a:r>
            <a:r>
              <a:rPr lang="en-US" altLang="zh-CN" i="1" dirty="0"/>
              <a:t> ∂f/∂s</a:t>
            </a:r>
            <a:endParaRPr lang="en-US" altLang="zh-CN" dirty="0"/>
          </a:p>
          <a:p>
            <a:pPr lvl="2"/>
            <a:r>
              <a:rPr lang="en-US" altLang="zh-CN" i="1" dirty="0"/>
              <a:t>∂f/∂s</a:t>
            </a:r>
            <a:r>
              <a:rPr lang="zh-CN" altLang="zh-CN" dirty="0"/>
              <a:t>可随时变化</a:t>
            </a:r>
            <a:r>
              <a:rPr lang="en-US" altLang="zh-CN" dirty="0"/>
              <a:t>——</a:t>
            </a:r>
            <a:r>
              <a:rPr lang="zh-CN" altLang="zh-CN" dirty="0"/>
              <a:t>组合的权重是随时调整</a:t>
            </a:r>
            <a:endParaRPr lang="en-US" altLang="zh-CN" dirty="0"/>
          </a:p>
          <a:p>
            <a:pPr lvl="2"/>
            <a:r>
              <a:rPr lang="en-US" altLang="zh-CN" i="1" dirty="0"/>
              <a:t>∂f/∂S</a:t>
            </a:r>
            <a:r>
              <a:rPr lang="zh-CN" altLang="zh-CN" dirty="0"/>
              <a:t>是“可预知的”（</a:t>
            </a:r>
            <a:r>
              <a:rPr lang="en-US" altLang="zh-CN" dirty="0" err="1"/>
              <a:t>previsible</a:t>
            </a:r>
            <a:r>
              <a:rPr lang="zh-CN" altLang="zh-CN" dirty="0"/>
              <a:t>），由之前的信息所决定，因而</a:t>
            </a:r>
            <a:r>
              <a:rPr lang="zh-CN" altLang="en-US" dirty="0"/>
              <a:t>在每时刻都要被</a:t>
            </a:r>
            <a:r>
              <a:rPr lang="zh-CN" altLang="zh-CN" dirty="0"/>
              <a:t>看成常数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8C286-D18D-49B5-8CD6-71ABADE7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B7E485-28CF-417C-8C88-A71AB7ED7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928" y="2060848"/>
            <a:ext cx="2060145" cy="7304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05914A-1E56-4436-92E6-A393EDFD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243" y="4307353"/>
            <a:ext cx="2259515" cy="3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5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1D19D-33E1-4986-97E7-E30F69C4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18.3  Black-Scholes</a:t>
            </a:r>
            <a:r>
              <a:rPr lang="zh-CN" altLang="zh-CN" dirty="0"/>
              <a:t>公式的偏微分方程推导</a:t>
            </a:r>
            <a:r>
              <a:rPr lang="zh-CN" altLang="en-US" dirty="0"/>
              <a:t>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C9E10-B644-4798-8A09-D6F27692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利用伊藤引理推导组合价值的微分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zh-CN" dirty="0"/>
              <a:t>由于组合无风险，所以组合的价值理应按照无风险利率</a:t>
            </a:r>
            <a:r>
              <a:rPr lang="en-US" altLang="zh-CN" i="1" dirty="0"/>
              <a:t>r</a:t>
            </a:r>
            <a:r>
              <a:rPr lang="zh-CN" altLang="zh-CN" dirty="0"/>
              <a:t>增长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6F12CE-A7CB-42B3-8D7A-668FC14A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B0D4BA-B5CA-4703-A3A9-93C2A7FEB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67" y="1700808"/>
            <a:ext cx="4945266" cy="33593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E14A35-600E-4B00-9432-91AAEE850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87" y="5609114"/>
            <a:ext cx="5818365" cy="106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4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18D64-E5E6-4C1A-AD42-7751A953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18.3  Black-Scholes</a:t>
            </a:r>
            <a:r>
              <a:rPr lang="zh-CN" altLang="zh-CN" dirty="0"/>
              <a:t>公式的偏微分方程推导</a:t>
            </a:r>
            <a:r>
              <a:rPr lang="zh-CN" altLang="en-US" dirty="0"/>
              <a:t>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C4F0DF-187E-4CCE-A998-93BB745AB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前面</a:t>
            </a:r>
            <a:r>
              <a:rPr lang="zh-CN" altLang="zh-CN" dirty="0"/>
              <a:t>等式左右两边</a:t>
            </a:r>
            <a:r>
              <a:rPr lang="en-US" altLang="zh-CN" i="1" dirty="0"/>
              <a:t>dt</a:t>
            </a:r>
            <a:r>
              <a:rPr lang="zh-CN" altLang="zh-CN" dirty="0"/>
              <a:t>前的系数一定要相等，所以必有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这是</a:t>
            </a:r>
            <a:r>
              <a:rPr lang="en-US" altLang="zh-CN" b="1" dirty="0"/>
              <a:t>Black-Scholes</a:t>
            </a:r>
            <a:r>
              <a:rPr lang="zh-CN" altLang="zh-CN" b="1" dirty="0"/>
              <a:t>偏微分方程</a:t>
            </a:r>
            <a:r>
              <a:rPr lang="zh-CN" altLang="en-US" dirty="0"/>
              <a:t>：</a:t>
            </a:r>
            <a:r>
              <a:rPr lang="zh-CN" altLang="zh-CN" dirty="0"/>
              <a:t>任何衍生品都必须满足的偏微分方程</a:t>
            </a:r>
            <a:r>
              <a:rPr lang="zh-CN" altLang="en-US" dirty="0"/>
              <a:t>；</a:t>
            </a:r>
            <a:r>
              <a:rPr lang="zh-CN" altLang="zh-CN" dirty="0"/>
              <a:t>结合具体的边界条件，就能解出具体的衍生品价格</a:t>
            </a:r>
            <a:endParaRPr lang="en-US" altLang="zh-CN" dirty="0"/>
          </a:p>
          <a:p>
            <a:pPr lvl="1"/>
            <a:r>
              <a:rPr lang="zh-CN" altLang="zh-CN" dirty="0"/>
              <a:t>欧式买入期权边界条件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T,S</a:t>
            </a:r>
            <a:r>
              <a:rPr lang="en-US" altLang="zh-CN" i="1" baseline="-25000" dirty="0"/>
              <a:t>T</a:t>
            </a:r>
            <a:r>
              <a:rPr lang="en-US" altLang="zh-CN" dirty="0"/>
              <a:t>)</a:t>
            </a:r>
            <a:r>
              <a:rPr lang="en-US" altLang="zh-CN" i="1" dirty="0"/>
              <a:t>=max</a:t>
            </a:r>
            <a:r>
              <a:rPr lang="en-US" altLang="zh-CN" dirty="0"/>
              <a:t>{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T</a:t>
            </a:r>
            <a:r>
              <a:rPr lang="en-US" altLang="zh-CN" i="1" dirty="0"/>
              <a:t>-K,</a:t>
            </a:r>
            <a:r>
              <a:rPr lang="en-US" altLang="zh-CN" dirty="0"/>
              <a:t>0}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zh-CN" dirty="0"/>
              <a:t>欧式卖出期权边界条件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T,S</a:t>
            </a:r>
            <a:r>
              <a:rPr lang="en-US" altLang="zh-CN" i="1" baseline="-25000" dirty="0"/>
              <a:t>T</a:t>
            </a:r>
            <a:r>
              <a:rPr lang="en-US" altLang="zh-CN" dirty="0"/>
              <a:t>)</a:t>
            </a:r>
            <a:r>
              <a:rPr lang="en-US" altLang="zh-CN" i="1" dirty="0"/>
              <a:t>=max</a:t>
            </a:r>
            <a:r>
              <a:rPr lang="en-US" altLang="zh-CN" dirty="0"/>
              <a:t>{</a:t>
            </a:r>
            <a:r>
              <a:rPr lang="en-US" altLang="zh-CN" i="1" dirty="0"/>
              <a:t>K-S</a:t>
            </a:r>
            <a:r>
              <a:rPr lang="en-US" altLang="zh-CN" i="1" baseline="-25000" dirty="0"/>
              <a:t>T</a:t>
            </a:r>
            <a:r>
              <a:rPr lang="en-US" altLang="zh-CN" i="1" dirty="0"/>
              <a:t>,</a:t>
            </a:r>
            <a:r>
              <a:rPr lang="en-US" altLang="zh-CN" dirty="0"/>
              <a:t>0}</a:t>
            </a:r>
          </a:p>
          <a:p>
            <a:r>
              <a:rPr lang="zh-CN" altLang="en-US" dirty="0"/>
              <a:t>求解</a:t>
            </a:r>
            <a:r>
              <a:rPr lang="en-US" altLang="zh-CN" dirty="0"/>
              <a:t>Black-Scholes</a:t>
            </a:r>
            <a:r>
              <a:rPr lang="zh-CN" altLang="en-US" dirty="0"/>
              <a:t>偏微分方程即可得到</a:t>
            </a:r>
            <a:r>
              <a:rPr lang="en-US" altLang="zh-CN" dirty="0"/>
              <a:t>Black-Scholes</a:t>
            </a:r>
            <a:r>
              <a:rPr lang="zh-CN" altLang="en-US" dirty="0"/>
              <a:t>期权定价公式</a:t>
            </a:r>
            <a:endParaRPr lang="en-US" altLang="zh-CN" dirty="0"/>
          </a:p>
          <a:p>
            <a:pPr lvl="1"/>
            <a:r>
              <a:rPr lang="en-US" altLang="zh-CN" dirty="0"/>
              <a:t>Black-Scholes</a:t>
            </a:r>
            <a:r>
              <a:rPr lang="zh-CN" altLang="en-US" dirty="0"/>
              <a:t>偏微分方程在物理学中属于“热传导方程”，已经被求解出来了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23D126-25FE-4E21-A8FD-9D27F054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743D7F-84C5-4DF8-B0BC-861747B1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919" y="2236940"/>
            <a:ext cx="2846163" cy="6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13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AFDAB-832F-4D46-9CE3-9245811A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18.4  Black-Scholes</a:t>
            </a:r>
            <a:r>
              <a:rPr lang="zh-CN" altLang="en-US" sz="2000" dirty="0"/>
              <a:t>公式的鞅方法推导</a:t>
            </a:r>
            <a:br>
              <a:rPr lang="en-US" altLang="zh-CN" dirty="0"/>
            </a:br>
            <a:r>
              <a:rPr lang="zh-CN" altLang="en-US" dirty="0"/>
              <a:t>债券与股票价格的积分表示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4744B-D014-42C2-80DE-03597A60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债券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股票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B9E60B-B96F-4790-956D-1A69C144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EA547C-7B7F-4DA2-A7EE-33239112A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268760"/>
            <a:ext cx="3075322" cy="19166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0B9F17-4E81-447E-B360-C306E3CF8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581" y="3501008"/>
            <a:ext cx="6301891" cy="26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2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9139-5C5C-4F82-8B03-486FF34B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18.4  Black-Scholes</a:t>
            </a:r>
            <a:r>
              <a:rPr lang="zh-CN" altLang="en-US" sz="2000" dirty="0"/>
              <a:t>公式的鞅方法推导</a:t>
            </a:r>
            <a:br>
              <a:rPr lang="en-US" altLang="zh-CN" dirty="0"/>
            </a:br>
            <a:r>
              <a:rPr lang="zh-CN" altLang="en-US" dirty="0"/>
              <a:t>从真实世界到等价鞅测度的变换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20A2D-21E0-4CA9-B3B1-7EBA5DB1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根据对数正态分布的性质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由于这是在真实世界中计算的期望，所以股票价格不符合鞅性</a:t>
            </a:r>
            <a:r>
              <a:rPr lang="en-US" altLang="zh-CN" i="1" dirty="0"/>
              <a:t>E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T</a:t>
            </a:r>
            <a:r>
              <a:rPr lang="en-US" altLang="zh-CN" dirty="0"/>
              <a:t>)</a:t>
            </a:r>
            <a:r>
              <a:rPr lang="en-US" altLang="zh-CN" i="1" dirty="0"/>
              <a:t>≠S</a:t>
            </a:r>
            <a:r>
              <a:rPr lang="en-US" altLang="zh-CN" baseline="-25000" dirty="0"/>
              <a:t>0</a:t>
            </a:r>
            <a:r>
              <a:rPr lang="en-US" altLang="zh-CN" i="1" dirty="0"/>
              <a:t>e</a:t>
            </a:r>
            <a:r>
              <a:rPr lang="en-US" altLang="zh-CN" i="1" baseline="30000" dirty="0"/>
              <a:t>rT</a:t>
            </a:r>
            <a:endParaRPr lang="en-US" altLang="zh-CN" dirty="0"/>
          </a:p>
          <a:p>
            <a:r>
              <a:rPr lang="zh-CN" altLang="zh-CN" dirty="0"/>
              <a:t>当市场中不存在套利机会时，一定存在一个等价鞅测度，</a:t>
            </a:r>
            <a:r>
              <a:rPr lang="zh-CN" altLang="en-US" dirty="0"/>
              <a:t>使得</a:t>
            </a:r>
            <a:r>
              <a:rPr lang="zh-CN" altLang="zh-CN" dirty="0"/>
              <a:t>股票价格在这个测度下符合鞅性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zh-CN" dirty="0"/>
              <a:t>期望符号上</a:t>
            </a:r>
            <a:r>
              <a:rPr lang="zh-CN" altLang="en-US" dirty="0"/>
              <a:t>的</a:t>
            </a:r>
            <a:r>
              <a:rPr lang="zh-CN" altLang="zh-CN" dirty="0"/>
              <a:t>波浪号表示这是在等价鞅测度下求取的期望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 err="1"/>
              <a:t>Girsanov</a:t>
            </a:r>
            <a:r>
              <a:rPr lang="zh-CN" altLang="zh-CN" dirty="0"/>
              <a:t>定理</a:t>
            </a:r>
            <a:r>
              <a:rPr lang="zh-CN" altLang="en-US" dirty="0"/>
              <a:t>，</a:t>
            </a:r>
            <a:r>
              <a:rPr lang="zh-CN" altLang="zh-CN" dirty="0"/>
              <a:t>在等价鞅测度下，股价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T</a:t>
            </a:r>
            <a:r>
              <a:rPr lang="zh-CN" altLang="zh-CN" dirty="0"/>
              <a:t>应该满足</a:t>
            </a:r>
            <a:r>
              <a:rPr lang="zh-CN" altLang="en-US" dirty="0"/>
              <a:t>（其中加了波浪符号的</a:t>
            </a:r>
            <a:r>
              <a:rPr lang="en-US" altLang="zh-CN" i="1" dirty="0" err="1"/>
              <a:t>dz</a:t>
            </a:r>
            <a:r>
              <a:rPr lang="en-US" altLang="zh-CN" i="1" baseline="-25000" dirty="0" err="1"/>
              <a:t>t</a:t>
            </a:r>
            <a:r>
              <a:rPr lang="zh-CN" altLang="zh-CN" dirty="0"/>
              <a:t>是等价鞅测度下的布朗运动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i="1" dirty="0"/>
              <a:t>T</a:t>
            </a:r>
            <a:r>
              <a:rPr lang="zh-CN" altLang="zh-CN" dirty="0"/>
              <a:t>时刻到期，行权价为</a:t>
            </a:r>
            <a:r>
              <a:rPr lang="en-US" altLang="zh-CN" i="1" dirty="0"/>
              <a:t>K</a:t>
            </a:r>
            <a:r>
              <a:rPr lang="zh-CN" altLang="zh-CN" dirty="0"/>
              <a:t>的欧式买入期权在</a:t>
            </a:r>
            <a:r>
              <a:rPr lang="en-US" altLang="zh-CN" dirty="0"/>
              <a:t>0</a:t>
            </a:r>
            <a:r>
              <a:rPr lang="zh-CN" altLang="zh-CN" dirty="0"/>
              <a:t>时刻的价格</a:t>
            </a:r>
            <a:r>
              <a:rPr lang="zh-CN" altLang="en-US" dirty="0"/>
              <a:t>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A5D601-15B5-451F-A03C-23E2D0EA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2C7D6E-5211-43CA-BFBB-0C9BC5DDF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521" y="1772816"/>
            <a:ext cx="1374959" cy="3732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3ED7D5-C28E-4D2D-9DFF-9A85C18C0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542" y="3304579"/>
            <a:ext cx="1358917" cy="3732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BEBB03-637A-459F-AC57-3A8B0154E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447" y="4509120"/>
            <a:ext cx="1989106" cy="5175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B24991-7966-40F2-A682-DAF02E386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624" y="5504010"/>
            <a:ext cx="2630753" cy="3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A65FC-F331-4B31-990F-55A40DF5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18.4  Black-Scholes</a:t>
            </a:r>
            <a:r>
              <a:rPr lang="zh-CN" altLang="en-US" sz="2000" dirty="0"/>
              <a:t>公式的鞅方法推导</a:t>
            </a:r>
            <a:br>
              <a:rPr lang="en-US" altLang="zh-CN" dirty="0"/>
            </a:br>
            <a:r>
              <a:rPr lang="zh-CN" altLang="en-US" dirty="0"/>
              <a:t>等价鞅测度中求期望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0313F-D581-499B-9B0B-91B2FC3B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在等价鞅测度中，</a:t>
            </a:r>
            <a:r>
              <a:rPr lang="zh-CN" altLang="zh-CN" dirty="0"/>
              <a:t>站在</a:t>
            </a:r>
            <a:r>
              <a:rPr lang="en-US" altLang="zh-CN" dirty="0"/>
              <a:t>0</a:t>
            </a:r>
            <a:r>
              <a:rPr lang="zh-CN" altLang="zh-CN" dirty="0"/>
              <a:t>时刻来看，</a:t>
            </a:r>
            <a:r>
              <a:rPr lang="en-US" altLang="zh-CN" dirty="0" err="1"/>
              <a:t>log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T</a:t>
            </a:r>
            <a:r>
              <a:rPr lang="zh-CN" altLang="zh-CN" dirty="0"/>
              <a:t>是一个正态分布的随机变量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en-US" altLang="zh-CN" i="1" dirty="0"/>
              <a:t>u</a:t>
            </a:r>
            <a:r>
              <a:rPr lang="zh-CN" altLang="zh-CN" dirty="0"/>
              <a:t>是一个服从标准正态分布的随机变量（</a:t>
            </a:r>
            <a:r>
              <a:rPr lang="en-US" altLang="zh-CN" i="1" dirty="0"/>
              <a:t>u~</a:t>
            </a:r>
            <a:r>
              <a:rPr lang="en-US" altLang="zh-CN" i="1" dirty="0">
                <a:sym typeface="Symbol" panose="05050102010706020507" pitchFamily="18" charset="2"/>
              </a:rPr>
              <a:t></a:t>
            </a:r>
            <a:r>
              <a:rPr lang="en-US" altLang="zh-CN" dirty="0"/>
              <a:t>(0,1)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en-US" altLang="zh-CN" i="1" dirty="0"/>
              <a:t>a</a:t>
            </a:r>
            <a:r>
              <a:rPr lang="zh-CN" altLang="zh-CN" dirty="0"/>
              <a:t>、</a:t>
            </a:r>
            <a:r>
              <a:rPr lang="en-US" altLang="zh-CN" i="1" dirty="0"/>
              <a:t>b</a:t>
            </a:r>
            <a:r>
              <a:rPr lang="zh-CN" altLang="zh-CN" dirty="0"/>
              <a:t>两个参数分别为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找期权行权价</a:t>
            </a:r>
            <a:r>
              <a:rPr lang="en-US" altLang="zh-CN" i="1" dirty="0"/>
              <a:t>K</a:t>
            </a:r>
            <a:r>
              <a:rPr lang="zh-CN" altLang="en-US" dirty="0"/>
              <a:t>所对应的</a:t>
            </a:r>
            <a:r>
              <a:rPr lang="en-US" altLang="zh-CN" i="1" dirty="0"/>
              <a:t>U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51274E-109B-4E98-9DD1-0A347988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052EBF-045C-4CA0-9555-DF028C027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220" y="1772816"/>
            <a:ext cx="3501560" cy="4740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6AA29E-4A2B-48A8-9691-709F85123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897" y="2363137"/>
            <a:ext cx="1416207" cy="3457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57EE40-355A-4B84-ABCA-7066FD043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389" y="4509120"/>
            <a:ext cx="4344867" cy="10739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ED0A0B9-3903-49CA-BE89-53F26B3C1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3274570"/>
            <a:ext cx="2144934" cy="7304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30023A8-674D-4AB1-8380-673240E28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0421" y="3318079"/>
            <a:ext cx="2688043" cy="68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6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48EDF-494D-46CA-9389-E3AA73B0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18.4  Black-Scholes</a:t>
            </a:r>
            <a:r>
              <a:rPr lang="zh-CN" altLang="en-US" sz="2000" dirty="0"/>
              <a:t>公式的鞅方法推导</a:t>
            </a:r>
            <a:br>
              <a:rPr lang="en-US" altLang="zh-CN" dirty="0"/>
            </a:br>
            <a:r>
              <a:rPr lang="zh-CN" altLang="en-US" dirty="0"/>
              <a:t>等价鞅测度中求期望（续）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D8DC0-481E-40BC-AAC7-3DA9DEAB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求取期望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其中</a:t>
            </a:r>
            <a:r>
              <a:rPr lang="zh-CN" altLang="en-US" dirty="0"/>
              <a:t>的</a:t>
            </a:r>
            <a:r>
              <a:rPr lang="en-US" altLang="zh-CN" i="1" dirty="0"/>
              <a:t>N</a:t>
            </a:r>
            <a:r>
              <a:rPr lang="en-US" altLang="zh-CN" dirty="0"/>
              <a:t>(</a:t>
            </a:r>
            <a:r>
              <a:rPr lang="en-US" altLang="zh-CN" i="1" dirty="0"/>
              <a:t>U</a:t>
            </a:r>
            <a:r>
              <a:rPr lang="en-US" altLang="zh-CN" dirty="0"/>
              <a:t>)</a:t>
            </a:r>
            <a:r>
              <a:rPr lang="zh-CN" altLang="zh-CN" dirty="0"/>
              <a:t>是标准正态分布的分布函数（即一个标准正态分布的随机变量取值小于</a:t>
            </a:r>
            <a:r>
              <a:rPr lang="en-US" altLang="zh-CN" i="1" dirty="0"/>
              <a:t>U</a:t>
            </a:r>
            <a:r>
              <a:rPr lang="zh-CN" altLang="zh-CN" dirty="0"/>
              <a:t>的概率）</a:t>
            </a:r>
            <a:endParaRPr lang="en-US" altLang="zh-CN" dirty="0"/>
          </a:p>
          <a:p>
            <a:r>
              <a:rPr lang="zh-CN" altLang="en-US" dirty="0"/>
              <a:t>期权价格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1AFBE9-A587-41B8-B71D-F35B59E9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2EBA47-DE5E-425B-9644-AAF3549F5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372930"/>
            <a:ext cx="5531915" cy="34166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BCDA39-AA33-4069-A8F0-4948897DD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864" y="5517232"/>
            <a:ext cx="5316504" cy="4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89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8CF2B-ABC6-4761-86AD-376EFB1A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18.4  Black-Scholes</a:t>
            </a:r>
            <a:r>
              <a:rPr lang="zh-CN" altLang="en-US" sz="2000" dirty="0"/>
              <a:t>公式的鞅方法推导</a:t>
            </a:r>
            <a:br>
              <a:rPr lang="en-US" altLang="zh-CN" dirty="0"/>
            </a:br>
            <a:r>
              <a:rPr lang="en-US" altLang="zh-CN" dirty="0"/>
              <a:t>Black-Scholes</a:t>
            </a:r>
            <a:r>
              <a:rPr lang="zh-CN" altLang="zh-CN" dirty="0"/>
              <a:t>公式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B2B3F-22F6-4641-9042-A457AD18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欧式买入期权价格的</a:t>
            </a:r>
            <a:r>
              <a:rPr lang="en-US" altLang="zh-CN" dirty="0"/>
              <a:t>Black-Scholes</a:t>
            </a:r>
            <a:r>
              <a:rPr lang="zh-CN" altLang="zh-CN" dirty="0"/>
              <a:t>公式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Black-Scholes</a:t>
            </a:r>
            <a:r>
              <a:rPr lang="zh-CN" altLang="zh-CN" dirty="0"/>
              <a:t>公式</a:t>
            </a:r>
            <a:r>
              <a:rPr lang="zh-CN" altLang="en-US" dirty="0"/>
              <a:t>的经济解释</a:t>
            </a:r>
            <a:endParaRPr lang="en-US" altLang="zh-CN" dirty="0"/>
          </a:p>
          <a:p>
            <a:pPr lvl="1"/>
            <a:r>
              <a:rPr lang="en-US" altLang="zh-CN" i="1" dirty="0"/>
              <a:t>N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zh-CN" altLang="zh-CN" dirty="0"/>
              <a:t>等价鞅测度下，买入期权被执行的概率</a:t>
            </a:r>
            <a:endParaRPr lang="en-US" altLang="zh-CN" dirty="0"/>
          </a:p>
          <a:p>
            <a:pPr lvl="1"/>
            <a:r>
              <a:rPr lang="en-US" altLang="zh-CN" i="1" dirty="0"/>
              <a:t>e</a:t>
            </a:r>
            <a:r>
              <a:rPr lang="en-US" altLang="zh-CN" i="1" baseline="30000" dirty="0"/>
              <a:t>-</a:t>
            </a:r>
            <a:r>
              <a:rPr lang="en-US" altLang="zh-CN" i="1" baseline="30000" dirty="0" err="1"/>
              <a:t>rT</a:t>
            </a:r>
            <a:r>
              <a:rPr lang="en-US" altLang="zh-CN" i="1" dirty="0" err="1"/>
              <a:t>KN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zh-CN" altLang="zh-CN" dirty="0"/>
              <a:t>等价鞅测度下，</a:t>
            </a:r>
            <a:r>
              <a:rPr lang="zh-CN" altLang="en-US" dirty="0"/>
              <a:t>期望期权行权费用的现值</a:t>
            </a:r>
            <a:endParaRPr lang="en-US" altLang="zh-CN" dirty="0"/>
          </a:p>
          <a:p>
            <a:pPr lvl="1"/>
            <a:r>
              <a:rPr lang="en-US" altLang="zh-CN" i="1" dirty="0"/>
              <a:t>S</a:t>
            </a:r>
            <a:r>
              <a:rPr lang="en-US" altLang="zh-CN" baseline="-25000" dirty="0"/>
              <a:t>0</a:t>
            </a:r>
            <a:r>
              <a:rPr lang="en-US" altLang="zh-CN" i="1" dirty="0"/>
              <a:t>N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zh-CN" altLang="zh-CN" dirty="0"/>
              <a:t>等价鞅测度下，某个随机变量期望值用无风险利率贴现到</a:t>
            </a:r>
            <a:r>
              <a:rPr lang="en-US" altLang="zh-CN" dirty="0"/>
              <a:t>0</a:t>
            </a:r>
            <a:r>
              <a:rPr lang="zh-CN" altLang="zh-CN" dirty="0"/>
              <a:t>时刻的值</a:t>
            </a:r>
            <a:r>
              <a:rPr lang="en-US" altLang="zh-CN" dirty="0"/>
              <a:t>——</a:t>
            </a:r>
            <a:r>
              <a:rPr lang="zh-CN" altLang="zh-CN" dirty="0"/>
              <a:t>这个随机变量在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T</a:t>
            </a:r>
            <a:r>
              <a:rPr lang="en-US" altLang="zh-CN" i="1" dirty="0"/>
              <a:t>&gt;K</a:t>
            </a:r>
            <a:r>
              <a:rPr lang="zh-CN" altLang="zh-CN" dirty="0"/>
              <a:t>的时候等于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T</a:t>
            </a:r>
            <a:r>
              <a:rPr lang="zh-CN" altLang="zh-CN" dirty="0"/>
              <a:t>，其他情况下等于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2B4376-2395-4FAC-BEA6-C4FBF095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5029DE-4558-44A9-B7D5-48375973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16" y="1768019"/>
            <a:ext cx="6817500" cy="144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4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EE906-8EB5-408C-9A65-1534D341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18.1 </a:t>
            </a:r>
            <a:r>
              <a:rPr lang="zh-CN" altLang="en-US" sz="2000" dirty="0"/>
              <a:t>准备知识：正态分布与对数正态分布</a:t>
            </a:r>
            <a:br>
              <a:rPr lang="en-US" altLang="zh-CN" dirty="0"/>
            </a:br>
            <a:r>
              <a:rPr lang="zh-CN" altLang="zh-CN" dirty="0"/>
              <a:t>正态分布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32235-E8F9-4E78-B5DA-A968A6D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中心极限定理</a:t>
            </a:r>
            <a:r>
              <a:rPr lang="zh-CN" altLang="en-US" dirty="0"/>
              <a:t>：</a:t>
            </a:r>
            <a:r>
              <a:rPr lang="zh-CN" altLang="zh-CN" dirty="0"/>
              <a:t>当一个随机变量的取值受到大量不同因素的影响，且没有一个因素起支配作用时，这个随机变量的分布就是</a:t>
            </a:r>
            <a:r>
              <a:rPr lang="zh-CN" altLang="zh-CN" b="1" dirty="0"/>
              <a:t>正态分布</a:t>
            </a:r>
            <a:r>
              <a:rPr lang="zh-CN" altLang="zh-CN" dirty="0"/>
              <a:t>（</a:t>
            </a:r>
            <a:r>
              <a:rPr lang="en-US" altLang="zh-CN" dirty="0"/>
              <a:t>normal distribution</a:t>
            </a:r>
            <a:r>
              <a:rPr lang="zh-CN" altLang="zh-CN" dirty="0"/>
              <a:t>）</a:t>
            </a:r>
            <a:endParaRPr lang="en-US" altLang="zh-CN" dirty="0"/>
          </a:p>
          <a:p>
            <a:r>
              <a:rPr lang="zh-CN" altLang="zh-CN" dirty="0"/>
              <a:t>正态分布</a:t>
            </a:r>
            <a:r>
              <a:rPr lang="en-US" altLang="zh-CN" i="1" dirty="0"/>
              <a:t>x~</a:t>
            </a:r>
            <a:r>
              <a:rPr lang="en-US" altLang="zh-CN" i="1" dirty="0">
                <a:sym typeface="Symbol" panose="05050102010706020507" pitchFamily="18" charset="2"/>
              </a:rPr>
              <a:t></a:t>
            </a:r>
            <a:r>
              <a:rPr lang="en-US" altLang="zh-CN" dirty="0"/>
              <a:t>(</a:t>
            </a:r>
            <a:r>
              <a:rPr lang="en-US" altLang="zh-CN" i="1" dirty="0"/>
              <a:t>μ,σ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 的均值</a:t>
            </a:r>
            <a:r>
              <a:rPr lang="en-US" altLang="zh-CN" i="1" dirty="0"/>
              <a:t>μ=E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zh-CN" dirty="0"/>
              <a:t>与方差</a:t>
            </a:r>
            <a:r>
              <a:rPr lang="en-US" altLang="zh-CN" i="1" dirty="0"/>
              <a:t>σ</a:t>
            </a:r>
            <a:r>
              <a:rPr lang="en-US" altLang="zh-CN" baseline="30000" dirty="0"/>
              <a:t>2</a:t>
            </a:r>
            <a:r>
              <a:rPr lang="en-US" altLang="zh-CN" i="1" dirty="0"/>
              <a:t>=</a:t>
            </a:r>
            <a:r>
              <a:rPr lang="en-US" altLang="zh-CN" dirty="0"/>
              <a:t>var(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zh-CN" dirty="0"/>
              <a:t>完全描述了分布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定义</a:t>
            </a:r>
            <a:r>
              <a:rPr lang="en-US" altLang="zh-CN" i="1" dirty="0"/>
              <a:t>t=</a:t>
            </a:r>
            <a:r>
              <a:rPr lang="en-US" altLang="zh-CN" dirty="0"/>
              <a:t>(</a:t>
            </a:r>
            <a:r>
              <a:rPr lang="en-US" altLang="zh-CN" i="1" dirty="0"/>
              <a:t>x-μ</a:t>
            </a:r>
            <a:r>
              <a:rPr lang="en-US" altLang="zh-CN" dirty="0"/>
              <a:t>)</a:t>
            </a:r>
            <a:r>
              <a:rPr lang="en-US" altLang="zh-CN" i="1" dirty="0"/>
              <a:t>/σ</a:t>
            </a:r>
            <a:r>
              <a:rPr lang="zh-CN" altLang="en-US" dirty="0"/>
              <a:t>，</a:t>
            </a:r>
            <a:r>
              <a:rPr lang="en-US" altLang="zh-CN" i="1" dirty="0"/>
              <a:t>t</a:t>
            </a:r>
            <a:r>
              <a:rPr lang="zh-CN" altLang="en-US" dirty="0"/>
              <a:t>即为标准正态分布</a:t>
            </a:r>
            <a:r>
              <a:rPr lang="en-US" altLang="zh-CN" i="1" dirty="0"/>
              <a:t> t~</a:t>
            </a:r>
            <a:r>
              <a:rPr lang="en-US" altLang="zh-CN" i="1" dirty="0">
                <a:sym typeface="Symbol" panose="05050102010706020507" pitchFamily="18" charset="2"/>
              </a:rPr>
              <a:t></a:t>
            </a:r>
            <a:r>
              <a:rPr lang="en-US" altLang="zh-CN" dirty="0"/>
              <a:t>(0</a:t>
            </a:r>
            <a:r>
              <a:rPr lang="en-US" altLang="zh-CN" i="1" dirty="0"/>
              <a:t>,</a:t>
            </a:r>
            <a:r>
              <a:rPr lang="en-US" altLang="zh-CN" dirty="0"/>
              <a:t>1)</a:t>
            </a:r>
          </a:p>
          <a:p>
            <a:endParaRPr lang="en-US" altLang="zh-CN" dirty="0"/>
          </a:p>
          <a:p>
            <a:r>
              <a:rPr lang="zh-CN" altLang="zh-CN" dirty="0"/>
              <a:t>标准正态分布随机变量的分布函数记为</a:t>
            </a:r>
            <a:r>
              <a:rPr lang="en-US" altLang="zh-CN" i="1" dirty="0"/>
              <a:t>N(U)=</a:t>
            </a:r>
            <a:r>
              <a:rPr lang="en-US" altLang="zh-CN" i="1" dirty="0" err="1"/>
              <a:t>Pr</a:t>
            </a:r>
            <a:r>
              <a:rPr lang="en-US" altLang="zh-CN" i="1" dirty="0"/>
              <a:t>(</a:t>
            </a:r>
            <a:r>
              <a:rPr lang="en-US" altLang="zh-CN" i="1" dirty="0" err="1"/>
              <a:t>t</a:t>
            </a:r>
            <a:r>
              <a:rPr lang="en-US" altLang="zh-CN" i="1" dirty="0" err="1">
                <a:cs typeface="Times New Roman" panose="02020603050405020304" pitchFamily="18" charset="0"/>
              </a:rPr>
              <a:t>≤U</a:t>
            </a:r>
            <a:r>
              <a:rPr lang="en-US" altLang="zh-CN" i="1" dirty="0">
                <a:cs typeface="Times New Roman" panose="02020603050405020304" pitchFamily="18" charset="0"/>
              </a:rPr>
              <a:t>)</a:t>
            </a:r>
            <a:endParaRPr lang="en-US" altLang="zh-CN" i="1" dirty="0"/>
          </a:p>
          <a:p>
            <a:endParaRPr lang="en-US" altLang="zh-CN" i="1" dirty="0"/>
          </a:p>
          <a:p>
            <a:r>
              <a:rPr lang="zh-CN" altLang="zh-CN" dirty="0"/>
              <a:t>标准正态分布的密度函数以</a:t>
            </a:r>
            <a:r>
              <a:rPr lang="en-US" altLang="zh-CN" dirty="0"/>
              <a:t>0</a:t>
            </a:r>
            <a:r>
              <a:rPr lang="zh-CN" altLang="zh-CN" dirty="0"/>
              <a:t>为对称轴左右对称</a:t>
            </a:r>
            <a:endParaRPr lang="en-US" altLang="zh-CN" i="1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7DD445-73EB-4CA9-B571-BCBA08FD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CB2CD3-CBE7-43DC-9EE5-1D263A48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303" y="2780928"/>
            <a:ext cx="2101395" cy="7442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C13319-F585-4E3B-A4F4-86313AA13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11" y="3717032"/>
            <a:ext cx="1560578" cy="7030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8BEBDD-AB73-44BF-8F85-4B2025EC1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473" y="4742210"/>
            <a:ext cx="2303055" cy="7030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105586-0CC5-4E08-80C7-8050214A1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027" y="5849291"/>
            <a:ext cx="1759947" cy="31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4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FCE41-82DE-4875-AFE8-A3EA1F08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18.1 </a:t>
            </a:r>
            <a:r>
              <a:rPr lang="zh-CN" altLang="en-US" sz="2000" dirty="0"/>
              <a:t>准备知识：正态分布与对数正态分布</a:t>
            </a:r>
            <a:br>
              <a:rPr lang="en-US" altLang="zh-CN" dirty="0"/>
            </a:br>
            <a:r>
              <a:rPr lang="zh-CN" altLang="en-US" dirty="0"/>
              <a:t>对数</a:t>
            </a:r>
            <a:r>
              <a:rPr lang="zh-CN" altLang="zh-CN" dirty="0"/>
              <a:t>正态分布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E0EA3-7C31-4FE6-882B-71DB186CE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为了保证资产价格总是为正，建模时我们通常假设资产价格的对数变化（</a:t>
            </a:r>
            <a:r>
              <a:rPr lang="en-US" altLang="zh-CN" dirty="0"/>
              <a:t>log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T</a:t>
            </a:r>
            <a:r>
              <a:rPr lang="en-US" altLang="zh-CN" i="1" dirty="0"/>
              <a:t>-</a:t>
            </a:r>
            <a:r>
              <a:rPr lang="en-US" altLang="zh-CN" dirty="0"/>
              <a:t>log</a:t>
            </a:r>
            <a:r>
              <a:rPr lang="en-US" altLang="zh-CN" i="1" dirty="0"/>
              <a:t>S</a:t>
            </a:r>
            <a:r>
              <a:rPr lang="en-US" altLang="zh-CN" baseline="-25000" dirty="0"/>
              <a:t>0</a:t>
            </a:r>
            <a:r>
              <a:rPr lang="zh-CN" altLang="zh-CN" dirty="0"/>
              <a:t>）服从正态分布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zh-CN" dirty="0"/>
              <a:t>随机变量</a:t>
            </a:r>
            <a:r>
              <a:rPr lang="en-US" altLang="zh-CN" i="1" dirty="0"/>
              <a:t>e</a:t>
            </a:r>
            <a:r>
              <a:rPr lang="en-US" altLang="zh-CN" i="1" baseline="30000" dirty="0"/>
              <a:t>x</a:t>
            </a:r>
            <a:r>
              <a:rPr lang="zh-CN" altLang="zh-CN" dirty="0"/>
              <a:t>服从对数正态分布（</a:t>
            </a:r>
            <a:r>
              <a:rPr lang="en-US" altLang="zh-CN" i="1" dirty="0"/>
              <a:t>x</a:t>
            </a:r>
            <a:r>
              <a:rPr lang="zh-CN" altLang="zh-CN" dirty="0"/>
              <a:t>服从正态分布），定义</a:t>
            </a:r>
            <a:r>
              <a:rPr lang="en-US" altLang="zh-CN" i="1" dirty="0"/>
              <a:t>t=</a:t>
            </a:r>
            <a:r>
              <a:rPr lang="en-US" altLang="zh-CN" dirty="0"/>
              <a:t>(</a:t>
            </a:r>
            <a:r>
              <a:rPr lang="en-US" altLang="zh-CN" i="1" dirty="0"/>
              <a:t>x-μ</a:t>
            </a:r>
            <a:r>
              <a:rPr lang="en-US" altLang="zh-CN" dirty="0"/>
              <a:t>)</a:t>
            </a:r>
            <a:r>
              <a:rPr lang="en-US" altLang="zh-CN" i="1" dirty="0"/>
              <a:t>/σ</a:t>
            </a:r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r>
              <a:rPr lang="zh-CN" altLang="zh-CN" dirty="0"/>
              <a:t>如果一个随机变量</a:t>
            </a:r>
            <a:r>
              <a:rPr lang="en-US" altLang="zh-CN" i="1" dirty="0"/>
              <a:t>X</a:t>
            </a:r>
            <a:r>
              <a:rPr lang="zh-CN" altLang="zh-CN" dirty="0"/>
              <a:t>服从对数正态分布，即</a:t>
            </a:r>
            <a:r>
              <a:rPr lang="en-US" altLang="zh-CN" dirty="0" err="1"/>
              <a:t>log</a:t>
            </a:r>
            <a:r>
              <a:rPr lang="en-US" altLang="zh-CN" i="1" dirty="0" err="1"/>
              <a:t>X</a:t>
            </a:r>
            <a:r>
              <a:rPr lang="en-US" altLang="zh-CN" i="1" dirty="0"/>
              <a:t>~</a:t>
            </a:r>
            <a:r>
              <a:rPr lang="en-US" altLang="zh-CN" i="1" dirty="0">
                <a:sym typeface="Symbol" panose="05050102010706020507" pitchFamily="18" charset="2"/>
              </a:rPr>
              <a:t></a:t>
            </a:r>
            <a:r>
              <a:rPr lang="en-US" altLang="zh-CN" dirty="0"/>
              <a:t>(</a:t>
            </a:r>
            <a:r>
              <a:rPr lang="en-US" altLang="zh-CN" i="1" dirty="0"/>
              <a:t>μ,σ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，那么有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FD80D7-4390-44E7-9C2E-39A2216C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E59154-3C73-4318-A0DF-EC4771976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217" y="1988840"/>
            <a:ext cx="4617567" cy="3595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87F2EF-CE37-4073-B2D5-7963E6F96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816" y="2852936"/>
            <a:ext cx="7431648" cy="14449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A8AC9B-539C-40B1-B691-C19BA74E2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953" y="4840929"/>
            <a:ext cx="2374095" cy="46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1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588BC-3963-48D1-B860-BBF318C1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18.2 </a:t>
            </a:r>
            <a:r>
              <a:rPr lang="zh-CN" altLang="en-US" sz="2000" dirty="0"/>
              <a:t>连续时间金融基础</a:t>
            </a:r>
            <a:br>
              <a:rPr lang="en-US" altLang="zh-CN" dirty="0"/>
            </a:br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CF26D-CEB5-4A9F-974F-491366F7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zh-CN" dirty="0"/>
              <a:t>资产价格每时每刻的</a:t>
            </a:r>
            <a:r>
              <a:rPr lang="zh-CN" altLang="en-US" dirty="0"/>
              <a:t>对数</a:t>
            </a:r>
            <a:r>
              <a:rPr lang="zh-CN" altLang="zh-CN" dirty="0"/>
              <a:t>变化都</a:t>
            </a:r>
            <a:r>
              <a:rPr lang="zh-CN" altLang="en-US" dirty="0"/>
              <a:t>假设</a:t>
            </a:r>
            <a:r>
              <a:rPr lang="zh-CN" altLang="zh-CN" dirty="0"/>
              <a:t>服从正态分布</a:t>
            </a:r>
            <a:r>
              <a:rPr lang="zh-CN" altLang="en-US" dirty="0"/>
              <a:t>，需要</a:t>
            </a:r>
            <a:r>
              <a:rPr lang="zh-CN" altLang="zh-CN" dirty="0"/>
              <a:t>构造出描述</a:t>
            </a:r>
            <a:r>
              <a:rPr lang="zh-CN" altLang="en-US" dirty="0"/>
              <a:t>资产价格</a:t>
            </a:r>
            <a:r>
              <a:rPr lang="zh-CN" altLang="zh-CN" dirty="0"/>
              <a:t>运动的数学模型</a:t>
            </a:r>
            <a:r>
              <a:rPr lang="zh-CN" altLang="en-US" dirty="0"/>
              <a:t>（随机过程）</a:t>
            </a:r>
            <a:r>
              <a:rPr lang="en-US" altLang="zh-CN" dirty="0"/>
              <a:t>——</a:t>
            </a:r>
            <a:r>
              <a:rPr lang="zh-CN" altLang="zh-CN" dirty="0"/>
              <a:t>布朗运动和维纳过程</a:t>
            </a:r>
            <a:endParaRPr lang="en-US" altLang="zh-CN" dirty="0"/>
          </a:p>
          <a:p>
            <a:r>
              <a:rPr lang="zh-CN" altLang="en-US" dirty="0"/>
              <a:t>研究</a:t>
            </a:r>
            <a:r>
              <a:rPr lang="zh-CN" altLang="zh-CN" dirty="0"/>
              <a:t>运动</a:t>
            </a:r>
            <a:endParaRPr lang="en-US" altLang="zh-CN" dirty="0"/>
          </a:p>
          <a:p>
            <a:pPr lvl="1"/>
            <a:r>
              <a:rPr lang="zh-CN" altLang="zh-CN" dirty="0"/>
              <a:t>首先需要知道在无穷小的时间间隔内它是怎样运动的——微分</a:t>
            </a:r>
            <a:endParaRPr lang="en-US" altLang="zh-CN" dirty="0"/>
          </a:p>
          <a:p>
            <a:pPr lvl="1"/>
            <a:r>
              <a:rPr lang="zh-CN" altLang="zh-CN" dirty="0"/>
              <a:t>需要知道这些无穷小时间间隔内的运动所产生的总效应是怎样的——积分</a:t>
            </a:r>
            <a:endParaRPr lang="en-US" altLang="zh-CN" dirty="0"/>
          </a:p>
          <a:p>
            <a:r>
              <a:rPr lang="zh-CN" altLang="en-US" dirty="0"/>
              <a:t>研究描述资产价格运动的随机过程</a:t>
            </a:r>
            <a:r>
              <a:rPr lang="en-US" altLang="zh-CN" dirty="0"/>
              <a:t>——</a:t>
            </a:r>
            <a:r>
              <a:rPr lang="zh-CN" altLang="zh-CN" dirty="0"/>
              <a:t>随机微积分（</a:t>
            </a:r>
            <a:r>
              <a:rPr lang="en-US" altLang="zh-CN" dirty="0"/>
              <a:t>stochastic calculus</a:t>
            </a:r>
            <a:r>
              <a:rPr lang="zh-CN" altLang="zh-CN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580E0C-9AFD-4B94-9CA0-F7B4121F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7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588BC-3963-48D1-B860-BBF318C1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18.2 </a:t>
            </a:r>
            <a:r>
              <a:rPr lang="zh-CN" altLang="en-US" sz="2000" dirty="0"/>
              <a:t>连续时间金融基础</a:t>
            </a:r>
            <a:br>
              <a:rPr lang="en-US" altLang="zh-CN" dirty="0"/>
            </a:br>
            <a:r>
              <a:rPr lang="zh-CN" altLang="en-US" dirty="0"/>
              <a:t>从</a:t>
            </a:r>
            <a:r>
              <a:rPr lang="zh-CN" altLang="zh-CN" dirty="0"/>
              <a:t>随机游走</a:t>
            </a:r>
            <a:r>
              <a:rPr lang="zh-CN" altLang="en-US" dirty="0"/>
              <a:t>到布朗运动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CF26D-CEB5-4A9F-974F-491366F7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96752"/>
            <a:ext cx="7786687" cy="4714875"/>
          </a:xfrm>
        </p:spPr>
        <p:txBody>
          <a:bodyPr/>
          <a:lstStyle/>
          <a:p>
            <a:r>
              <a:rPr lang="zh-CN" altLang="en-US" dirty="0"/>
              <a:t>发展历史</a:t>
            </a:r>
            <a:endParaRPr lang="en-US" altLang="zh-CN" dirty="0"/>
          </a:p>
          <a:p>
            <a:pPr lvl="1"/>
            <a:r>
              <a:rPr lang="en-US" altLang="zh-CN" dirty="0"/>
              <a:t>1827</a:t>
            </a:r>
            <a:r>
              <a:rPr lang="zh-CN" altLang="zh-CN" dirty="0"/>
              <a:t>年，苏格兰植物学家罗伯特·布朗（</a:t>
            </a:r>
            <a:r>
              <a:rPr lang="en-US" altLang="zh-CN" dirty="0"/>
              <a:t>Robert Brown</a:t>
            </a:r>
            <a:r>
              <a:rPr lang="zh-CN" altLang="zh-CN" dirty="0"/>
              <a:t>）发现水中花粉释放出的微小悬浮颗粒在不停地做不规则的随机运动</a:t>
            </a:r>
            <a:r>
              <a:rPr lang="en-US" altLang="zh-CN" dirty="0"/>
              <a:t>——</a:t>
            </a:r>
            <a:r>
              <a:rPr lang="zh-CN" altLang="zh-CN" b="1" dirty="0"/>
              <a:t>布朗运动</a:t>
            </a:r>
            <a:r>
              <a:rPr lang="zh-CN" altLang="zh-CN" dirty="0"/>
              <a:t>（</a:t>
            </a:r>
            <a:r>
              <a:rPr lang="en-US" altLang="zh-CN" dirty="0"/>
              <a:t>Brownian motion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1905</a:t>
            </a:r>
            <a:r>
              <a:rPr lang="zh-CN" altLang="zh-CN" dirty="0"/>
              <a:t>年，爱因斯坦（</a:t>
            </a:r>
            <a:r>
              <a:rPr lang="en-US" altLang="zh-CN" dirty="0"/>
              <a:t>Einstein</a:t>
            </a:r>
            <a:r>
              <a:rPr lang="zh-CN" altLang="zh-CN" dirty="0"/>
              <a:t>）发表论文指出，布朗运动产生于微粒周围不断做分子热运动的分子对微粒的撞击</a:t>
            </a:r>
            <a:endParaRPr lang="en-US" altLang="zh-CN" dirty="0"/>
          </a:p>
          <a:p>
            <a:pPr lvl="1"/>
            <a:r>
              <a:rPr lang="en-US" altLang="zh-CN" dirty="0"/>
              <a:t>1923</a:t>
            </a:r>
            <a:r>
              <a:rPr lang="zh-CN" altLang="zh-CN" dirty="0"/>
              <a:t>年，诺伯特·维纳（</a:t>
            </a:r>
            <a:r>
              <a:rPr lang="en-US" altLang="zh-CN" dirty="0"/>
              <a:t>Norbert Wiener</a:t>
            </a:r>
            <a:r>
              <a:rPr lang="zh-CN" altLang="zh-CN" dirty="0"/>
              <a:t>）构建了描述布朗运动的数学模型</a:t>
            </a:r>
            <a:r>
              <a:rPr lang="zh-CN" altLang="en-US" dirty="0"/>
              <a:t>（随机过程）</a:t>
            </a:r>
            <a:r>
              <a:rPr lang="en-US" altLang="zh-CN" dirty="0"/>
              <a:t>——</a:t>
            </a:r>
            <a:r>
              <a:rPr lang="zh-CN" altLang="zh-CN" b="1" dirty="0"/>
              <a:t>维纳过程</a:t>
            </a:r>
            <a:r>
              <a:rPr lang="zh-CN" altLang="zh-CN" dirty="0"/>
              <a:t>（</a:t>
            </a:r>
            <a:r>
              <a:rPr lang="en-US" altLang="zh-CN" dirty="0"/>
              <a:t>Wiener process</a:t>
            </a:r>
            <a:r>
              <a:rPr lang="zh-CN" altLang="zh-CN" dirty="0"/>
              <a:t>）</a:t>
            </a:r>
            <a:endParaRPr lang="en-US" altLang="zh-CN" dirty="0"/>
          </a:p>
          <a:p>
            <a:r>
              <a:rPr lang="zh-CN" altLang="en-US" dirty="0"/>
              <a:t>随机游走</a:t>
            </a:r>
            <a:r>
              <a:rPr lang="zh-CN" altLang="zh-CN" dirty="0"/>
              <a:t>（</a:t>
            </a:r>
            <a:r>
              <a:rPr lang="en-US" altLang="zh-CN" dirty="0"/>
              <a:t>random walk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有一系列</a:t>
            </a:r>
            <a:r>
              <a:rPr lang="zh-CN" altLang="en-US" dirty="0"/>
              <a:t>独立其同分布的</a:t>
            </a:r>
            <a:r>
              <a:rPr lang="zh-CN" altLang="zh-CN" dirty="0"/>
              <a:t>随机变量</a:t>
            </a:r>
            <a:r>
              <a:rPr lang="en-US" altLang="zh-CN" i="1" dirty="0" err="1"/>
              <a:t>ε</a:t>
            </a:r>
            <a:r>
              <a:rPr lang="en-US" altLang="zh-CN" i="1" baseline="-25000" dirty="0" err="1"/>
              <a:t>t</a:t>
            </a:r>
            <a:r>
              <a:rPr lang="zh-CN" altLang="zh-CN" dirty="0"/>
              <a:t>均服从标准正态分布，即</a:t>
            </a:r>
            <a:r>
              <a:rPr lang="en-US" altLang="zh-CN" i="1" dirty="0" err="1"/>
              <a:t>ε</a:t>
            </a:r>
            <a:r>
              <a:rPr lang="en-US" altLang="zh-CN" i="1" baseline="-25000" dirty="0" err="1"/>
              <a:t>t</a:t>
            </a:r>
            <a:r>
              <a:rPr lang="en-US" altLang="zh-CN" i="1" dirty="0"/>
              <a:t>~</a:t>
            </a:r>
            <a:r>
              <a:rPr lang="en-US" altLang="zh-CN" i="1" dirty="0">
                <a:sym typeface="Symbol" panose="05050102010706020507" pitchFamily="18" charset="2"/>
              </a:rPr>
              <a:t></a:t>
            </a:r>
            <a:r>
              <a:rPr lang="en-US" altLang="zh-CN" dirty="0"/>
              <a:t>(0,1)</a:t>
            </a:r>
          </a:p>
          <a:p>
            <a:pPr lvl="1"/>
            <a:r>
              <a:rPr lang="zh-CN" altLang="zh-CN" dirty="0"/>
              <a:t>有一系列随机变量</a:t>
            </a:r>
            <a:r>
              <a:rPr lang="en-US" altLang="zh-CN" dirty="0"/>
              <a:t>{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t</a:t>
            </a:r>
            <a:r>
              <a:rPr lang="en-US" altLang="zh-CN" dirty="0"/>
              <a:t>}</a:t>
            </a:r>
            <a:r>
              <a:rPr lang="zh-CN" altLang="zh-CN" dirty="0"/>
              <a:t>，满足</a:t>
            </a:r>
            <a:endParaRPr lang="en-US" altLang="zh-CN" dirty="0"/>
          </a:p>
          <a:p>
            <a:pPr lvl="1"/>
            <a:r>
              <a:rPr lang="en-US" altLang="zh-CN" dirty="0"/>
              <a:t>{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t</a:t>
            </a:r>
            <a:r>
              <a:rPr lang="en-US" altLang="zh-CN" dirty="0"/>
              <a:t>}</a:t>
            </a:r>
            <a:r>
              <a:rPr lang="zh-CN" altLang="en-US" dirty="0"/>
              <a:t>这个</a:t>
            </a:r>
            <a:r>
              <a:rPr lang="zh-CN" altLang="zh-CN" dirty="0"/>
              <a:t>随机过程</a:t>
            </a:r>
            <a:r>
              <a:rPr lang="zh-CN" altLang="en-US" dirty="0"/>
              <a:t>就是</a:t>
            </a:r>
            <a:r>
              <a:rPr lang="zh-CN" altLang="zh-CN" dirty="0"/>
              <a:t>随机游走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580E0C-9AFD-4B94-9CA0-F7B4121F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02719B-7648-4637-B35C-DD0CD017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14" y="4149080"/>
            <a:ext cx="3474062" cy="3457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2FDF49-1DF5-46EF-BF53-00B7FD63A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862" y="4849353"/>
            <a:ext cx="4560277" cy="153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B77A9-679A-4B06-A6C7-23234755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18.2 </a:t>
            </a:r>
            <a:r>
              <a:rPr lang="zh-CN" altLang="en-US" sz="2000" dirty="0"/>
              <a:t>连续时间金融基础</a:t>
            </a:r>
            <a:br>
              <a:rPr lang="en-US" altLang="zh-CN" sz="2000" dirty="0"/>
            </a:br>
            <a:r>
              <a:rPr lang="zh-CN" altLang="en-US" dirty="0"/>
              <a:t>从</a:t>
            </a:r>
            <a:r>
              <a:rPr lang="zh-CN" altLang="zh-CN" dirty="0"/>
              <a:t>随机游走</a:t>
            </a:r>
            <a:r>
              <a:rPr lang="zh-CN" altLang="en-US" dirty="0"/>
              <a:t>到布朗运动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C6A3C-939D-41B4-A5BB-ED3086B8A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布朗运动就是连续时间下的随机游走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随机游走要求</a:t>
            </a:r>
            <a:r>
              <a:rPr lang="el-GR" altLang="zh-CN" dirty="0">
                <a:cs typeface="Times New Roman" panose="02020603050405020304" pitchFamily="18" charset="0"/>
              </a:rPr>
              <a:t>Δ</a:t>
            </a:r>
            <a:r>
              <a:rPr lang="zh-CN" altLang="en-US" dirty="0">
                <a:cs typeface="Times New Roman" panose="02020603050405020304" pitchFamily="18" charset="0"/>
              </a:rPr>
              <a:t>是正整数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布朗运动要求</a:t>
            </a:r>
            <a:r>
              <a:rPr lang="el-GR" altLang="zh-CN" dirty="0">
                <a:cs typeface="Times New Roman" panose="02020603050405020304" pitchFamily="18" charset="0"/>
              </a:rPr>
              <a:t>Δ</a:t>
            </a:r>
            <a:r>
              <a:rPr lang="zh-CN" altLang="en-US" dirty="0">
                <a:cs typeface="Times New Roman" panose="02020603050405020304" pitchFamily="18" charset="0"/>
              </a:rPr>
              <a:t>是正数（不一定是正整数）</a:t>
            </a:r>
            <a:endParaRPr lang="en-US" altLang="zh-CN" dirty="0"/>
          </a:p>
          <a:p>
            <a:r>
              <a:rPr lang="zh-CN" altLang="zh-CN" b="1" dirty="0"/>
              <a:t>定义</a:t>
            </a:r>
            <a:r>
              <a:rPr lang="en-US" altLang="zh-CN" b="1" dirty="0"/>
              <a:t>18.1</a:t>
            </a:r>
            <a:r>
              <a:rPr lang="zh-CN" altLang="zh-CN" b="1" dirty="0"/>
              <a:t>：</a:t>
            </a:r>
            <a:r>
              <a:rPr lang="zh-CN" altLang="zh-CN" dirty="0"/>
              <a:t>若一个随机过程</a:t>
            </a:r>
            <a:r>
              <a:rPr lang="en-US" altLang="zh-CN" dirty="0"/>
              <a:t>{</a:t>
            </a:r>
            <a:r>
              <a:rPr lang="en-US" altLang="zh-CN" i="1" dirty="0"/>
              <a:t>X(t),t≥</a:t>
            </a:r>
            <a:r>
              <a:rPr lang="en-US" altLang="zh-CN" dirty="0"/>
              <a:t>0}</a:t>
            </a:r>
            <a:r>
              <a:rPr lang="zh-CN" altLang="zh-CN" dirty="0"/>
              <a:t>满足：</a:t>
            </a:r>
          </a:p>
          <a:p>
            <a:pPr marL="7600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</a:t>
            </a:r>
            <a:r>
              <a:rPr lang="zh-CN" altLang="zh-CN" dirty="0"/>
              <a:t>是独立增量过程</a:t>
            </a:r>
          </a:p>
          <a:p>
            <a:pPr marL="7600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）对任意</a:t>
            </a:r>
            <a:r>
              <a:rPr lang="en-US" altLang="zh-CN" i="1" dirty="0" err="1"/>
              <a:t>s,t</a:t>
            </a:r>
            <a:r>
              <a:rPr lang="en-US" altLang="zh-CN" i="1" dirty="0"/>
              <a:t>&gt;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 err="1"/>
              <a:t>s+t</a:t>
            </a:r>
            <a:r>
              <a:rPr lang="en-US" altLang="zh-CN" dirty="0"/>
              <a:t>)</a:t>
            </a:r>
            <a:r>
              <a:rPr lang="en-US" altLang="zh-CN" i="1" dirty="0"/>
              <a:t>-X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</a:t>
            </a:r>
            <a:r>
              <a:rPr lang="en-US" altLang="zh-CN" i="1" dirty="0"/>
              <a:t>~ </a:t>
            </a:r>
            <a:r>
              <a:rPr lang="en-US" altLang="zh-CN" i="1" dirty="0">
                <a:sym typeface="Symbol" panose="05050102010706020507" pitchFamily="18" charset="2"/>
              </a:rPr>
              <a:t></a:t>
            </a:r>
            <a:r>
              <a:rPr lang="en-US" altLang="zh-CN" dirty="0"/>
              <a:t>(0</a:t>
            </a:r>
            <a:r>
              <a:rPr lang="en-US" altLang="zh-CN" i="1" dirty="0"/>
              <a:t>,σ</a:t>
            </a:r>
            <a:r>
              <a:rPr lang="en-US" altLang="zh-CN" baseline="30000" dirty="0"/>
              <a:t>2</a:t>
            </a:r>
            <a:r>
              <a:rPr lang="en-US" altLang="zh-CN" i="1" dirty="0"/>
              <a:t>t</a:t>
            </a:r>
            <a:r>
              <a:rPr lang="en-US" altLang="zh-CN" dirty="0"/>
              <a:t>)</a:t>
            </a:r>
            <a:r>
              <a:rPr lang="zh-CN" altLang="zh-CN" dirty="0"/>
              <a:t>（即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 err="1"/>
              <a:t>s+t</a:t>
            </a:r>
            <a:r>
              <a:rPr lang="en-US" altLang="zh-CN" dirty="0"/>
              <a:t>)</a:t>
            </a:r>
            <a:r>
              <a:rPr lang="en-US" altLang="zh-CN" i="1" dirty="0"/>
              <a:t>-X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</a:t>
            </a:r>
            <a:r>
              <a:rPr lang="zh-CN" altLang="zh-CN" dirty="0"/>
              <a:t>是期望为</a:t>
            </a:r>
            <a:r>
              <a:rPr lang="en-US" altLang="zh-CN" dirty="0"/>
              <a:t>0</a:t>
            </a:r>
            <a:r>
              <a:rPr lang="zh-CN" altLang="zh-CN" dirty="0"/>
              <a:t>，方差为</a:t>
            </a:r>
            <a:r>
              <a:rPr lang="en-US" altLang="zh-CN" i="1" dirty="0"/>
              <a:t>σ</a:t>
            </a:r>
            <a:r>
              <a:rPr lang="en-US" altLang="zh-CN" baseline="30000" dirty="0"/>
              <a:t>2</a:t>
            </a:r>
            <a:r>
              <a:rPr lang="en-US" altLang="zh-CN" i="1" dirty="0"/>
              <a:t>t</a:t>
            </a:r>
            <a:r>
              <a:rPr lang="zh-CN" altLang="zh-CN" dirty="0"/>
              <a:t>的正态分布</a:t>
            </a:r>
          </a:p>
          <a:p>
            <a:pPr marL="7600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</a:t>
            </a:r>
            <a:r>
              <a:rPr lang="zh-CN" altLang="zh-CN" dirty="0"/>
              <a:t>是关于</a:t>
            </a:r>
            <a:r>
              <a:rPr lang="en-US" altLang="zh-CN" i="1" dirty="0"/>
              <a:t>t</a:t>
            </a:r>
            <a:r>
              <a:rPr lang="zh-CN" altLang="zh-CN" dirty="0"/>
              <a:t>的连续函数</a:t>
            </a:r>
          </a:p>
          <a:p>
            <a:pPr marL="760050" lvl="1" indent="0">
              <a:buNone/>
            </a:pPr>
            <a:r>
              <a:rPr lang="zh-CN" altLang="zh-CN" dirty="0"/>
              <a:t>则称</a:t>
            </a:r>
            <a:r>
              <a:rPr lang="en-US" altLang="zh-CN" dirty="0"/>
              <a:t>{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</a:t>
            </a:r>
            <a:r>
              <a:rPr lang="en-US" altLang="zh-CN" i="1" dirty="0"/>
              <a:t>,t≥</a:t>
            </a:r>
            <a:r>
              <a:rPr lang="en-US" altLang="zh-CN" dirty="0"/>
              <a:t>0}</a:t>
            </a:r>
            <a:r>
              <a:rPr lang="zh-CN" altLang="zh-CN" dirty="0"/>
              <a:t>是维纳过程或布朗运动。如果</a:t>
            </a:r>
            <a:r>
              <a:rPr lang="en-US" altLang="zh-CN" i="1" dirty="0"/>
              <a:t>σ=</a:t>
            </a:r>
            <a:r>
              <a:rPr lang="en-US" altLang="zh-CN" dirty="0"/>
              <a:t>1</a:t>
            </a:r>
            <a:r>
              <a:rPr lang="zh-CN" altLang="zh-CN" dirty="0"/>
              <a:t>，则将其称为标准布朗运动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31E663-F211-4BA3-90A5-4038222D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3C7F91-E49E-4825-8385-D0C80000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723" y="1700808"/>
            <a:ext cx="2330555" cy="4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9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B77A9-679A-4B06-A6C7-23234755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18.2 </a:t>
            </a:r>
            <a:r>
              <a:rPr lang="zh-CN" altLang="en-US" sz="2000" dirty="0"/>
              <a:t>连续时间金融基础</a:t>
            </a:r>
            <a:br>
              <a:rPr lang="en-US" altLang="zh-CN" sz="2000" dirty="0"/>
            </a:br>
            <a:r>
              <a:rPr lang="zh-CN" altLang="en-US" dirty="0"/>
              <a:t>随机微分（</a:t>
            </a:r>
            <a:r>
              <a:rPr lang="en-US" altLang="zh-CN" dirty="0"/>
              <a:t>stochastic differentiation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C6A3C-939D-41B4-A5BB-ED3086B8A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定义布朗运动的微分为</a:t>
            </a:r>
            <a:endParaRPr lang="en-US" altLang="zh-CN" dirty="0"/>
          </a:p>
          <a:p>
            <a:pPr lvl="1"/>
            <a:r>
              <a:rPr lang="zh-CN" altLang="zh-CN" dirty="0"/>
              <a:t>离散时间中，与</a:t>
            </a:r>
            <a:r>
              <a:rPr lang="en-US" altLang="zh-CN" i="1" dirty="0" err="1"/>
              <a:t>dz</a:t>
            </a:r>
            <a:r>
              <a:rPr lang="en-US" altLang="zh-CN" i="1" baseline="-25000" dirty="0" err="1"/>
              <a:t>t</a:t>
            </a:r>
            <a:r>
              <a:rPr lang="zh-CN" altLang="zh-CN" dirty="0"/>
              <a:t>相对应的是</a:t>
            </a:r>
            <a:r>
              <a:rPr lang="el-GR" altLang="zh-CN" i="1" dirty="0">
                <a:cs typeface="Times New Roman" panose="02020603050405020304" pitchFamily="18" charset="0"/>
              </a:rPr>
              <a:t>ε</a:t>
            </a:r>
            <a:r>
              <a:rPr lang="en-US" altLang="zh-CN" i="1" baseline="-25000" dirty="0">
                <a:cs typeface="Times New Roman" panose="02020603050405020304" pitchFamily="18" charset="0"/>
              </a:rPr>
              <a:t>t+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cs typeface="Times New Roman" panose="02020603050405020304" pitchFamily="18" charset="0"/>
              </a:rPr>
              <a:t>=z</a:t>
            </a:r>
            <a:r>
              <a:rPr lang="en-US" altLang="zh-CN" i="1" baseline="-25000" dirty="0">
                <a:cs typeface="Times New Roman" panose="02020603050405020304" pitchFamily="18" charset="0"/>
              </a:rPr>
              <a:t>t+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cs typeface="Times New Roman" panose="02020603050405020304" pitchFamily="18" charset="0"/>
              </a:rPr>
              <a:t>-z</a:t>
            </a:r>
            <a:r>
              <a:rPr lang="en-US" altLang="zh-CN" i="1" baseline="-25000" dirty="0">
                <a:cs typeface="Times New Roman" panose="02020603050405020304" pitchFamily="18" charset="0"/>
              </a:rPr>
              <a:t>t</a:t>
            </a:r>
            <a:endParaRPr lang="en-US" altLang="zh-CN" i="1" baseline="-25000" dirty="0"/>
          </a:p>
          <a:p>
            <a:r>
              <a:rPr lang="zh-CN" altLang="en-US" dirty="0">
                <a:cs typeface="Times New Roman" panose="02020603050405020304" pitchFamily="18" charset="0"/>
              </a:rPr>
              <a:t>布朗运动微分的期望和标准差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布朗运动处处连续但处处不可导</a:t>
            </a:r>
            <a:r>
              <a:rPr lang="en-US" altLang="zh-CN" dirty="0" err="1">
                <a:cs typeface="Times New Roman" panose="02020603050405020304" pitchFamily="18" charset="0"/>
              </a:rPr>
              <a:t>lim</a:t>
            </a:r>
            <a:r>
              <a:rPr lang="el-GR" altLang="zh-CN" baseline="-25000" dirty="0">
                <a:cs typeface="Times New Roman" panose="02020603050405020304" pitchFamily="18" charset="0"/>
              </a:rPr>
              <a:t>Δ→</a:t>
            </a:r>
            <a:r>
              <a:rPr lang="en-US" altLang="zh-CN" baseline="-25000" dirty="0">
                <a:cs typeface="Times New Roman" panose="02020603050405020304" pitchFamily="18" charset="0"/>
              </a:rPr>
              <a:t>0</a:t>
            </a:r>
            <a:r>
              <a:rPr lang="zh-CN" altLang="en-US" baseline="-25000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√</a:t>
            </a:r>
            <a:r>
              <a:rPr lang="el-GR" altLang="zh-CN" dirty="0">
                <a:cs typeface="Times New Roman" panose="02020603050405020304" pitchFamily="18" charset="0"/>
              </a:rPr>
              <a:t>Δ</a:t>
            </a:r>
            <a:r>
              <a:rPr lang="en-US" altLang="zh-CN" dirty="0">
                <a:cs typeface="Times New Roman" panose="02020603050405020304" pitchFamily="18" charset="0"/>
              </a:rPr>
              <a:t>/</a:t>
            </a:r>
            <a:r>
              <a:rPr lang="el-GR" altLang="zh-CN" dirty="0">
                <a:cs typeface="Times New Roman" panose="02020603050405020304" pitchFamily="18" charset="0"/>
              </a:rPr>
              <a:t>Δ</a:t>
            </a:r>
            <a:r>
              <a:rPr lang="en-US" altLang="zh-CN" dirty="0">
                <a:cs typeface="Times New Roman" panose="02020603050405020304" pitchFamily="18" charset="0"/>
              </a:rPr>
              <a:t>=∞</a:t>
            </a:r>
          </a:p>
          <a:p>
            <a:pPr lvl="1"/>
            <a:r>
              <a:rPr lang="zh-CN" altLang="zh-CN" dirty="0"/>
              <a:t>不管在多小的时间区段里，布朗运动都是随机的</a:t>
            </a:r>
            <a:endParaRPr lang="en-US" altLang="zh-CN" dirty="0"/>
          </a:p>
          <a:p>
            <a:r>
              <a:rPr lang="zh-CN" altLang="en-US" dirty="0"/>
              <a:t>布朗运动的随机微分描述</a:t>
            </a:r>
            <a:endParaRPr lang="en-US" altLang="zh-CN" dirty="0"/>
          </a:p>
          <a:p>
            <a:pPr lvl="1"/>
            <a:r>
              <a:rPr lang="zh-CN" altLang="en-US" dirty="0"/>
              <a:t>带漂移布朗运动</a:t>
            </a:r>
            <a:endParaRPr lang="en-US" altLang="zh-CN" dirty="0"/>
          </a:p>
          <a:p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几何布朗运动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31E663-F211-4BA3-90A5-4038222D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200D96-E4B9-4667-B485-9BFFFB78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683" y="1340768"/>
            <a:ext cx="1787445" cy="416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3D363B-3E34-4194-A893-1B42BECB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570" y="2492896"/>
            <a:ext cx="3989670" cy="1158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C790C6-F1D1-4536-8A8A-DA80AFA77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246" y="4739401"/>
            <a:ext cx="1530786" cy="3457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1FE44C-6BBA-4ECE-AAFC-AEF757882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801" y="5085184"/>
            <a:ext cx="6716671" cy="7167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BB38D2-EBD3-4194-8B4A-9FB98C3BC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7524" y="5819521"/>
            <a:ext cx="4202788" cy="3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5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B77A9-679A-4B06-A6C7-23234755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18.2 </a:t>
            </a:r>
            <a:r>
              <a:rPr lang="zh-CN" altLang="en-US" sz="2000" dirty="0"/>
              <a:t>连续时间金融基础</a:t>
            </a:r>
            <a:br>
              <a:rPr lang="en-US" altLang="zh-CN" sz="2000" dirty="0"/>
            </a:br>
            <a:r>
              <a:rPr lang="zh-CN" altLang="en-US" dirty="0"/>
              <a:t>伊藤引理（</a:t>
            </a:r>
            <a:r>
              <a:rPr lang="en-US" altLang="zh-CN" dirty="0"/>
              <a:t>Ito’s Lemma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C6A3C-939D-41B4-A5BB-ED3086B8A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伊藤引理</a:t>
            </a:r>
            <a:endParaRPr lang="en-US" altLang="zh-CN" b="1" dirty="0"/>
          </a:p>
          <a:p>
            <a:pPr lvl="1"/>
            <a:r>
              <a:rPr lang="zh-CN" altLang="en-US" dirty="0"/>
              <a:t>随机微分法则：如果某个随机变量在做布朗运动，那么这个随机变量的函数的运动是怎样的</a:t>
            </a:r>
            <a:endParaRPr lang="en-US" altLang="zh-CN" dirty="0"/>
          </a:p>
          <a:p>
            <a:pPr lvl="1"/>
            <a:r>
              <a:rPr lang="zh-CN" altLang="en-US" dirty="0"/>
              <a:t>核心思想：</a:t>
            </a:r>
            <a:r>
              <a:rPr lang="zh-CN" altLang="zh-CN" b="1" dirty="0"/>
              <a:t>把函数用泰勒展开展至二阶，仅保留所有</a:t>
            </a:r>
            <a:r>
              <a:rPr lang="en-US" altLang="zh-CN" b="1" i="1" dirty="0"/>
              <a:t>dt</a:t>
            </a:r>
            <a:r>
              <a:rPr lang="zh-CN" altLang="zh-CN" b="1" dirty="0"/>
              <a:t>和</a:t>
            </a:r>
            <a:r>
              <a:rPr lang="en-US" altLang="zh-CN" b="1" i="1" dirty="0" err="1"/>
              <a:t>dz</a:t>
            </a:r>
            <a:r>
              <a:rPr lang="en-US" altLang="zh-CN" b="1" i="1" baseline="-25000" dirty="0" err="1"/>
              <a:t>t</a:t>
            </a:r>
            <a:r>
              <a:rPr lang="zh-CN" altLang="zh-CN" b="1" dirty="0"/>
              <a:t>项，略去其他项，并注意到</a:t>
            </a:r>
            <a:r>
              <a:rPr lang="en-US" altLang="zh-CN" b="1" dirty="0"/>
              <a:t>(</a:t>
            </a:r>
            <a:r>
              <a:rPr lang="en-US" altLang="zh-CN" b="1" i="1" dirty="0" err="1"/>
              <a:t>dz</a:t>
            </a:r>
            <a:r>
              <a:rPr lang="en-US" altLang="zh-CN" b="1" i="1" baseline="-25000" dirty="0" err="1"/>
              <a:t>t</a:t>
            </a:r>
            <a:r>
              <a:rPr lang="en-US" altLang="zh-CN" b="1" dirty="0"/>
              <a:t>)</a:t>
            </a:r>
            <a:r>
              <a:rPr lang="en-US" altLang="zh-CN" b="1" baseline="30000" dirty="0"/>
              <a:t>2</a:t>
            </a:r>
            <a:r>
              <a:rPr lang="en-US" altLang="zh-CN" b="1" i="1" dirty="0"/>
              <a:t>=dt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31E663-F211-4BA3-90A5-4038222D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DC562EC-B334-4043-9172-7D91C996C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47977"/>
              </p:ext>
            </p:extLst>
          </p:nvPr>
        </p:nvGraphicFramePr>
        <p:xfrm>
          <a:off x="1047675" y="4713956"/>
          <a:ext cx="2056086" cy="771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824">
                  <a:extLst>
                    <a:ext uri="{9D8B030D-6E8A-4147-A177-3AD203B41FA5}">
                      <a16:colId xmlns:a16="http://schemas.microsoft.com/office/drawing/2014/main" val="819054875"/>
                    </a:ext>
                  </a:extLst>
                </a:gridCol>
                <a:gridCol w="694427">
                  <a:extLst>
                    <a:ext uri="{9D8B030D-6E8A-4147-A177-3AD203B41FA5}">
                      <a16:colId xmlns:a16="http://schemas.microsoft.com/office/drawing/2014/main" val="1730869335"/>
                    </a:ext>
                  </a:extLst>
                </a:gridCol>
                <a:gridCol w="667835">
                  <a:extLst>
                    <a:ext uri="{9D8B030D-6E8A-4147-A177-3AD203B41FA5}">
                      <a16:colId xmlns:a16="http://schemas.microsoft.com/office/drawing/2014/main" val="2231933812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i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dz</a:t>
                      </a:r>
                      <a:r>
                        <a:rPr lang="en-US" sz="1600" i="1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sz="1600" i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i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  <a:endParaRPr lang="zh-CN" sz="1600" i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6174594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i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dz</a:t>
                      </a:r>
                      <a:r>
                        <a:rPr lang="en-US" sz="1600" i="1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sz="1600" i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i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600" i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74285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i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  <a:endParaRPr lang="zh-CN" sz="1600" i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i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600" i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i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600" i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431979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8BC243D0-9A33-47C4-946C-4B4975E1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68960"/>
            <a:ext cx="1688907" cy="7167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BBE4963-FE19-45BF-852C-0C52B0A1A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940428"/>
            <a:ext cx="5589204" cy="327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3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129B8-9D4A-4E6F-9008-EEBC15BF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18.2 </a:t>
            </a:r>
            <a:r>
              <a:rPr lang="zh-CN" altLang="en-US" sz="2000" dirty="0"/>
              <a:t>连续时间金融基础</a:t>
            </a:r>
            <a:br>
              <a:rPr lang="en-US" altLang="zh-CN" dirty="0"/>
            </a:br>
            <a:r>
              <a:rPr lang="zh-CN" altLang="en-US" dirty="0"/>
              <a:t>随机积分（</a:t>
            </a:r>
            <a:r>
              <a:rPr lang="en-US" altLang="zh-CN" dirty="0"/>
              <a:t>stochastic integration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FF39E-945D-427F-B4D2-7C6F5FED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随机积分定义为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随机积分的结果是一个</a:t>
            </a:r>
            <a:r>
              <a:rPr lang="zh-CN" altLang="en-US" dirty="0"/>
              <a:t>服从正态分布的</a:t>
            </a:r>
            <a:r>
              <a:rPr lang="zh-CN" altLang="zh-CN" dirty="0"/>
              <a:t>随机变量</a:t>
            </a:r>
            <a:endParaRPr lang="en-US" altLang="zh-CN" dirty="0"/>
          </a:p>
          <a:p>
            <a:r>
              <a:rPr lang="zh-CN" altLang="en-US" dirty="0"/>
              <a:t>布朗运动的随机积分表示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解出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期望和方差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77CEE-19D6-4A04-9672-6EA4FF27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22BC4C-DAE1-4989-A8A4-B6C4C7BE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73" y="1700808"/>
            <a:ext cx="6489803" cy="5175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144390-8AE9-4BC3-8DA5-87F2C2581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887" y="3140968"/>
            <a:ext cx="4874226" cy="4740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05E36D-E6B4-4925-BC0D-0B7A95F59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386" y="3733328"/>
            <a:ext cx="2174726" cy="4877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2329F3-7A98-4089-A8F3-7FAADA96F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4365104"/>
            <a:ext cx="1830986" cy="73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2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15032</TotalTime>
  <Words>1358</Words>
  <Application>Microsoft Office PowerPoint</Application>
  <PresentationFormat>全屏显示(4:3)</PresentationFormat>
  <Paragraphs>189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楷体_GB2312</vt:lpstr>
      <vt:lpstr>宋体</vt:lpstr>
      <vt:lpstr>Arial</vt:lpstr>
      <vt:lpstr>Calibri</vt:lpstr>
      <vt:lpstr>Times New Roman</vt:lpstr>
      <vt:lpstr>Wingdings</vt:lpstr>
      <vt:lpstr>Office 主题</vt:lpstr>
      <vt:lpstr>第18讲 连续时间金融与Black-Scholes公式</vt:lpstr>
      <vt:lpstr>18.1 准备知识：正态分布与对数正态分布 正态分布</vt:lpstr>
      <vt:lpstr>18.1 准备知识：正态分布与对数正态分布 对数正态分布</vt:lpstr>
      <vt:lpstr>18.2 连续时间金融基础 思路</vt:lpstr>
      <vt:lpstr>18.2 连续时间金融基础 从随机游走到布朗运动</vt:lpstr>
      <vt:lpstr>18.2 连续时间金融基础 从随机游走到布朗运动</vt:lpstr>
      <vt:lpstr>18.2 连续时间金融基础 随机微分（stochastic differentiation）</vt:lpstr>
      <vt:lpstr>18.2 连续时间金融基础 伊藤引理（Ito’s Lemma）</vt:lpstr>
      <vt:lpstr>18.2 连续时间金融基础 随机积分（stochastic integration）</vt:lpstr>
      <vt:lpstr>18.3  Black-Scholes公式的偏微分方程推导</vt:lpstr>
      <vt:lpstr>18.3  Black-Scholes公式的偏微分方程推导（续1）</vt:lpstr>
      <vt:lpstr>18.3  Black-Scholes公式的偏微分方程推导（续2）</vt:lpstr>
      <vt:lpstr>18.4  Black-Scholes公式的鞅方法推导 债券与股票价格的积分表示</vt:lpstr>
      <vt:lpstr>18.4  Black-Scholes公式的鞅方法推导 从真实世界到等价鞅测度的变换</vt:lpstr>
      <vt:lpstr>18.4  Black-Scholes公式的鞅方法推导 等价鞅测度中求期望</vt:lpstr>
      <vt:lpstr>18.4  Black-Scholes公式的鞅方法推导 等价鞅测度中求期望（续）</vt:lpstr>
      <vt:lpstr>18.4  Black-Scholes公式的鞅方法推导 Black-Scholes公式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徐高</dc:creator>
  <cp:lastModifiedBy>Gao Xu</cp:lastModifiedBy>
  <cp:revision>1616</cp:revision>
  <cp:lastPrinted>2019-04-13T01:06:47Z</cp:lastPrinted>
  <dcterms:created xsi:type="dcterms:W3CDTF">2011-05-10T08:48:38Z</dcterms:created>
  <dcterms:modified xsi:type="dcterms:W3CDTF">2019-04-22T09:11:03Z</dcterms:modified>
</cp:coreProperties>
</file>