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</p:sldMasterIdLst>
  <p:notesMasterIdLst>
    <p:notesMasterId r:id="rId15"/>
  </p:notesMasterIdLst>
  <p:sldIdLst>
    <p:sldId id="256" r:id="rId5"/>
    <p:sldId id="262" r:id="rId6"/>
    <p:sldId id="439" r:id="rId7"/>
    <p:sldId id="452" r:id="rId8"/>
    <p:sldId id="462" r:id="rId9"/>
    <p:sldId id="459" r:id="rId10"/>
    <p:sldId id="460" r:id="rId11"/>
    <p:sldId id="461" r:id="rId12"/>
    <p:sldId id="457" r:id="rId13"/>
    <p:sldId id="4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42" autoAdjust="0"/>
    <p:restoredTop sz="92480" autoAdjust="0"/>
  </p:normalViewPr>
  <p:slideViewPr>
    <p:cSldViewPr snapToGrid="0" snapToObjects="1">
      <p:cViewPr varScale="1">
        <p:scale>
          <a:sx n="78" d="100"/>
          <a:sy n="78" d="100"/>
        </p:scale>
        <p:origin x="283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8A3E5-BE51-4053-B3A1-13E726C2607C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3F7EB-B1C7-4B42-B9B2-09CB6CDA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3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3F7EB-B1C7-4B42-B9B2-09CB6CDA9D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6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3F7EB-B1C7-4B42-B9B2-09CB6CDA9D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38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other </a:t>
            </a:r>
            <a:r>
              <a:rPr lang="en-US" dirty="0" err="1"/>
              <a:t>sw</a:t>
            </a:r>
            <a:r>
              <a:rPr lang="en-US"/>
              <a:t> suites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3F7EB-B1C7-4B42-B9B2-09CB6CDA9D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0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sky with white stars&#10;&#10;Description automatically generated">
            <a:extLst>
              <a:ext uri="{FF2B5EF4-FFF2-40B4-BE49-F238E27FC236}">
                <a16:creationId xmlns:a16="http://schemas.microsoft.com/office/drawing/2014/main" id="{E961B474-7327-0EF6-05D8-2B44F1BC8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17" name="Picture 16" descr="A black background with white lines&#10;&#10;Description automatically generated">
            <a:extLst>
              <a:ext uri="{FF2B5EF4-FFF2-40B4-BE49-F238E27FC236}">
                <a16:creationId xmlns:a16="http://schemas.microsoft.com/office/drawing/2014/main" id="{43DBE756-05BD-8443-494C-984861C6FB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271BB7D-BA2A-DEFB-F5C8-C0B7B5A25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3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D509E-1AF8-D740-A561-D9E866D98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333" y="1249355"/>
            <a:ext cx="5139267" cy="2306637"/>
          </a:xfrm>
        </p:spPr>
        <p:txBody>
          <a:bodyPr anchor="b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0A6C2-C104-6544-8D04-7F169391D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266" y="3839096"/>
            <a:ext cx="5129696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30" name="Picture 14">
            <a:extLst>
              <a:ext uri="{FF2B5EF4-FFF2-40B4-BE49-F238E27FC236}">
                <a16:creationId xmlns:a16="http://schemas.microsoft.com/office/drawing/2014/main" id="{DB4D5539-1324-C38A-CCE8-8B31A9B2B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028031" y="185979"/>
            <a:ext cx="2829373" cy="126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2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CF64-4656-884B-8452-4ED84699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823" y="333565"/>
            <a:ext cx="9147048" cy="10096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F727A-AF4F-6D45-BB00-5837193DB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D1F68-94DD-8243-86FA-7F510BE4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3936" y="6332135"/>
            <a:ext cx="2743200" cy="365125"/>
          </a:xfrm>
        </p:spPr>
        <p:txBody>
          <a:bodyPr/>
          <a:lstStyle>
            <a:lvl1pPr>
              <a:defRPr sz="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B0BF47-BE58-688A-C64B-344DA3DAD026}"/>
              </a:ext>
            </a:extLst>
          </p:cNvPr>
          <p:cNvSpPr txBox="1"/>
          <p:nvPr/>
        </p:nvSpPr>
        <p:spPr>
          <a:xfrm>
            <a:off x="495300" y="6333067"/>
            <a:ext cx="5600700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>
                <a:latin typeface="Montserrat" pitchFamily="2" charset="77"/>
              </a:rPr>
              <a:t>© 2023 Final Frontier Security. All Rights Reserved.</a:t>
            </a:r>
          </a:p>
        </p:txBody>
      </p:sp>
      <p:pic>
        <p:nvPicPr>
          <p:cNvPr id="10" name="Picture 9" descr="A cartoon of a planet earth and stars&#10;&#10;Description automatically generated">
            <a:extLst>
              <a:ext uri="{FF2B5EF4-FFF2-40B4-BE49-F238E27FC236}">
                <a16:creationId xmlns:a16="http://schemas.microsoft.com/office/drawing/2014/main" id="{8C647FD7-54DC-6686-1C8F-5D63A7906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254" y="245738"/>
            <a:ext cx="1466376" cy="65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7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 Cover /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33843B-5096-EB0A-B4C0-66BC7F80D5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4" name="Picture 3" descr="A black background with white lines&#10;&#10;Description automatically generated">
            <a:extLst>
              <a:ext uri="{FF2B5EF4-FFF2-40B4-BE49-F238E27FC236}">
                <a16:creationId xmlns:a16="http://schemas.microsoft.com/office/drawing/2014/main" id="{0D3D8F33-1C89-1098-F45A-B14622CCF09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5534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1D98-AA98-D848-8BFF-9C0692DF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4" y="329799"/>
            <a:ext cx="9251643" cy="1009651"/>
          </a:xfrm>
        </p:spPr>
        <p:txBody>
          <a:bodyPr wrap="none" lIns="0" tIns="0" rIns="0" bIns="0" anchor="t">
            <a:noAutofit/>
          </a:bodyPr>
          <a:lstStyle>
            <a:lvl1pPr>
              <a:defRPr sz="3200" b="1" i="0">
                <a:latin typeface="Exo 2 SemiBold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2D80-C8BC-E745-9923-B04F53A5D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24" y="1608667"/>
            <a:ext cx="11174931" cy="4613339"/>
          </a:xfrm>
        </p:spPr>
        <p:txBody>
          <a:bodyPr wrap="none" lIns="0" tIns="0" rIns="0" bIns="0">
            <a:noAutofit/>
          </a:bodyPr>
          <a:lstStyle>
            <a:lvl1pPr>
              <a:defRPr sz="1800">
                <a:latin typeface="Montserrat" pitchFamily="2" charset="77"/>
              </a:defRPr>
            </a:lvl1pPr>
            <a:lvl2pPr>
              <a:defRPr sz="1800">
                <a:latin typeface="Montserrat" pitchFamily="2" charset="77"/>
              </a:defRPr>
            </a:lvl2pPr>
            <a:lvl3pPr>
              <a:defRPr sz="1800">
                <a:latin typeface="Montserrat" pitchFamily="2" charset="77"/>
              </a:defRPr>
            </a:lvl3pPr>
            <a:lvl4pPr>
              <a:defRPr sz="1800">
                <a:latin typeface="Montserrat" pitchFamily="2" charset="77"/>
              </a:defRPr>
            </a:lvl4pPr>
            <a:lvl5pPr>
              <a:defRPr sz="1800">
                <a:latin typeface="Montserrat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1D2DF-187E-6E40-AF04-C21A6171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33067"/>
            <a:ext cx="2743200" cy="365125"/>
          </a:xfrm>
        </p:spPr>
        <p:txBody>
          <a:bodyPr wrap="none" lIns="0" tIns="0" rIns="0" bIns="0" anchor="t" anchorCtr="0"/>
          <a:lstStyle>
            <a:lvl1pPr>
              <a:defRPr sz="80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A96F29-6668-5665-8E7A-3A00FBDA736E}"/>
              </a:ext>
            </a:extLst>
          </p:cNvPr>
          <p:cNvSpPr txBox="1"/>
          <p:nvPr/>
        </p:nvSpPr>
        <p:spPr>
          <a:xfrm>
            <a:off x="495300" y="6333067"/>
            <a:ext cx="5600700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>
                <a:latin typeface="Montserrat" pitchFamily="2" charset="77"/>
              </a:rPr>
              <a:t>© 2023 Final Frontier Security. All Rights Reserved.</a:t>
            </a:r>
          </a:p>
        </p:txBody>
      </p:sp>
      <p:pic>
        <p:nvPicPr>
          <p:cNvPr id="15" name="Picture 14" descr="A cartoon of a planet earth and stars&#10;&#10;Description automatically generated">
            <a:extLst>
              <a:ext uri="{FF2B5EF4-FFF2-40B4-BE49-F238E27FC236}">
                <a16:creationId xmlns:a16="http://schemas.microsoft.com/office/drawing/2014/main" id="{2C068E0F-D4A7-60BD-2CFA-9ED75C64D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254" y="245738"/>
            <a:ext cx="1466376" cy="65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296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gradFill>
          <a:gsLst>
            <a:gs pos="10000">
              <a:schemeClr val="accent3"/>
            </a:gs>
            <a:gs pos="100000">
              <a:schemeClr val="accent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ack background with white lines&#10;&#10;Description automatically generated">
            <a:extLst>
              <a:ext uri="{FF2B5EF4-FFF2-40B4-BE49-F238E27FC236}">
                <a16:creationId xmlns:a16="http://schemas.microsoft.com/office/drawing/2014/main" id="{B9B3FC84-400A-C329-0D90-EB1B9555BE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B7AB92-7BD5-2045-BBCF-E01A1246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866" y="677333"/>
            <a:ext cx="10515600" cy="285273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838DC-C4C4-1F42-8199-CCA05EB59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383182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D9DB52-A10E-51DC-B3E4-1D488A294EA8}"/>
              </a:ext>
            </a:extLst>
          </p:cNvPr>
          <p:cNvSpPr txBox="1"/>
          <p:nvPr/>
        </p:nvSpPr>
        <p:spPr>
          <a:xfrm>
            <a:off x="495300" y="6333067"/>
            <a:ext cx="5600700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Montserrat" pitchFamily="2" charset="77"/>
              </a:rPr>
              <a:t>© 2023 Final Frontier Security. All Rights Reserved.</a:t>
            </a:r>
          </a:p>
        </p:txBody>
      </p:sp>
      <p:pic>
        <p:nvPicPr>
          <p:cNvPr id="23" name="Picture 22" descr="A cartoon of a planet earth and stars&#10;&#10;Description automatically generated">
            <a:extLst>
              <a:ext uri="{FF2B5EF4-FFF2-40B4-BE49-F238E27FC236}">
                <a16:creationId xmlns:a16="http://schemas.microsoft.com/office/drawing/2014/main" id="{C94984BE-BF1F-9509-D6D4-E0191B407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254" y="245738"/>
            <a:ext cx="1466376" cy="651723"/>
          </a:xfrm>
          <a:prstGeom prst="rect">
            <a:avLst/>
          </a:prstGeom>
        </p:spPr>
      </p:pic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2BD90324-4C92-2838-A1D2-69BF9FE2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33067"/>
            <a:ext cx="2743200" cy="365125"/>
          </a:xfrm>
        </p:spPr>
        <p:txBody>
          <a:bodyPr wrap="none" lIns="0" tIns="0" rIns="0" bIns="0" anchor="t" anchorCtr="0"/>
          <a:lstStyle>
            <a:lvl1pPr>
              <a:defRPr sz="80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7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15E2-4ECA-184E-9C94-4A0106845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822" y="333565"/>
            <a:ext cx="9243777" cy="10096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97822-4DA7-A944-80AB-D8A755159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767" y="161264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F3666-DC57-A345-9A0F-B026EDB4F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5536" y="161264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AFE-22A8-9740-9FCB-A4D05B78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3936" y="6332135"/>
            <a:ext cx="2743200" cy="365125"/>
          </a:xfrm>
        </p:spPr>
        <p:txBody>
          <a:bodyPr/>
          <a:lstStyle>
            <a:lvl1pPr>
              <a:defRPr sz="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2C2EE1-AA38-67F4-E03F-A71434CE984C}"/>
              </a:ext>
            </a:extLst>
          </p:cNvPr>
          <p:cNvSpPr txBox="1"/>
          <p:nvPr/>
        </p:nvSpPr>
        <p:spPr>
          <a:xfrm>
            <a:off x="495300" y="6333067"/>
            <a:ext cx="5600700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>
                <a:latin typeface="Montserrat" pitchFamily="2" charset="77"/>
              </a:rPr>
              <a:t>© 2023 Final Frontier Security. All Rights Reserved.</a:t>
            </a:r>
          </a:p>
        </p:txBody>
      </p:sp>
      <p:pic>
        <p:nvPicPr>
          <p:cNvPr id="17" name="Picture 16" descr="A cartoon of a planet earth and stars&#10;&#10;Description automatically generated">
            <a:extLst>
              <a:ext uri="{FF2B5EF4-FFF2-40B4-BE49-F238E27FC236}">
                <a16:creationId xmlns:a16="http://schemas.microsoft.com/office/drawing/2014/main" id="{28E1E0A8-988B-94D0-280F-EF67BB2CD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254" y="245738"/>
            <a:ext cx="1466376" cy="65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8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F24D-4D3B-EA4E-9A9C-A0C214B2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767" y="328550"/>
            <a:ext cx="9258300" cy="6323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59ECC-AA34-C540-A79A-8FF0CB042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767" y="1566577"/>
            <a:ext cx="5157787" cy="376237"/>
          </a:xfrm>
        </p:spPr>
        <p:txBody>
          <a:bodyPr anchor="t"/>
          <a:lstStyle>
            <a:lvl1pPr marL="0" indent="0">
              <a:buNone/>
              <a:defRPr sz="2200" b="1" i="0">
                <a:latin typeface="Exo 2 SemiBold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65F3A-94B5-674D-9EA0-F3D2AF3A6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767" y="221246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DBC18-A4B6-EF4C-8C42-C3DD47909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38915" y="1566577"/>
            <a:ext cx="5183188" cy="376237"/>
          </a:xfrm>
        </p:spPr>
        <p:txBody>
          <a:bodyPr anchor="t"/>
          <a:lstStyle>
            <a:lvl1pPr marL="0" indent="0">
              <a:buNone/>
              <a:defRPr sz="2200" b="1" i="0">
                <a:latin typeface="Exo 2 SemiBold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3364C-AE17-F441-B519-ED310712C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8915" y="221246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DD2626-FC45-E046-A05E-1C2332C7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3936" y="6332135"/>
            <a:ext cx="2743200" cy="365125"/>
          </a:xfrm>
        </p:spPr>
        <p:txBody>
          <a:bodyPr/>
          <a:lstStyle>
            <a:lvl1pPr>
              <a:defRPr sz="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58C79-F284-BBE6-49B1-B9310A6EEC94}"/>
              </a:ext>
            </a:extLst>
          </p:cNvPr>
          <p:cNvSpPr txBox="1"/>
          <p:nvPr/>
        </p:nvSpPr>
        <p:spPr>
          <a:xfrm>
            <a:off x="495300" y="6333067"/>
            <a:ext cx="5600700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>
                <a:latin typeface="Montserrat" pitchFamily="2" charset="77"/>
              </a:rPr>
              <a:t>© 2023 Final Frontier Security. All Rights Reserved.</a:t>
            </a:r>
          </a:p>
        </p:txBody>
      </p:sp>
      <p:pic>
        <p:nvPicPr>
          <p:cNvPr id="15" name="Picture 14" descr="A cartoon of a planet earth and stars&#10;&#10;Description automatically generated">
            <a:extLst>
              <a:ext uri="{FF2B5EF4-FFF2-40B4-BE49-F238E27FC236}">
                <a16:creationId xmlns:a16="http://schemas.microsoft.com/office/drawing/2014/main" id="{F59B323F-38CD-7E8C-3F96-FDC4CD1F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254" y="245738"/>
            <a:ext cx="1466376" cy="65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7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5DE1-7C9A-6647-BD17-C40D29B5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767" y="333565"/>
            <a:ext cx="9147048" cy="10096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0FDC0-E382-A44B-8741-FE114F44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3936" y="6332135"/>
            <a:ext cx="2743200" cy="365125"/>
          </a:xfrm>
        </p:spPr>
        <p:txBody>
          <a:bodyPr/>
          <a:lstStyle>
            <a:lvl1pPr>
              <a:defRPr sz="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FB649-2FAF-6976-9167-9A1C5D974504}"/>
              </a:ext>
            </a:extLst>
          </p:cNvPr>
          <p:cNvSpPr txBox="1"/>
          <p:nvPr/>
        </p:nvSpPr>
        <p:spPr>
          <a:xfrm>
            <a:off x="495300" y="6333067"/>
            <a:ext cx="5600700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>
                <a:latin typeface="Montserrat" pitchFamily="2" charset="77"/>
              </a:rPr>
              <a:t>© 2023 Final Frontier Security. All Rights Reserved.</a:t>
            </a:r>
          </a:p>
        </p:txBody>
      </p:sp>
      <p:pic>
        <p:nvPicPr>
          <p:cNvPr id="10" name="Picture 9" descr="A cartoon of a planet earth and stars&#10;&#10;Description automatically generated">
            <a:extLst>
              <a:ext uri="{FF2B5EF4-FFF2-40B4-BE49-F238E27FC236}">
                <a16:creationId xmlns:a16="http://schemas.microsoft.com/office/drawing/2014/main" id="{0B3B71E3-8E48-D48D-06AE-5C2049E9B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254" y="245738"/>
            <a:ext cx="1466376" cy="65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3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12392-F3BD-6E42-B8BB-99784860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3936" y="6332135"/>
            <a:ext cx="2743200" cy="365125"/>
          </a:xfrm>
        </p:spPr>
        <p:txBody>
          <a:bodyPr/>
          <a:lstStyle>
            <a:lvl1pPr>
              <a:defRPr sz="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D4151D-7A91-F0C2-1A91-F7A88658E52E}"/>
              </a:ext>
            </a:extLst>
          </p:cNvPr>
          <p:cNvSpPr txBox="1"/>
          <p:nvPr/>
        </p:nvSpPr>
        <p:spPr>
          <a:xfrm>
            <a:off x="495300" y="6333067"/>
            <a:ext cx="5600700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>
                <a:latin typeface="Montserrat" pitchFamily="2" charset="77"/>
              </a:rPr>
              <a:t>© 2023 Final Frontier Security. All Rights Reserved.</a:t>
            </a:r>
          </a:p>
        </p:txBody>
      </p:sp>
      <p:pic>
        <p:nvPicPr>
          <p:cNvPr id="8" name="Picture 7" descr="A cartoon of a planet earth and stars&#10;&#10;Description automatically generated">
            <a:extLst>
              <a:ext uri="{FF2B5EF4-FFF2-40B4-BE49-F238E27FC236}">
                <a16:creationId xmlns:a16="http://schemas.microsoft.com/office/drawing/2014/main" id="{FB48BD20-D55F-ABBF-6456-6A22F59BC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254" y="245738"/>
            <a:ext cx="1466376" cy="65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5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1A4A-548C-C64D-A4C9-28880E08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3354-FCC4-CF4F-8214-DFEC3A191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74DE7-BEBF-6940-892B-8D31C7988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1081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740CA-045B-C042-AFC0-FF220B3E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3936" y="6332135"/>
            <a:ext cx="2743200" cy="365125"/>
          </a:xfrm>
        </p:spPr>
        <p:txBody>
          <a:bodyPr/>
          <a:lstStyle>
            <a:lvl1pPr>
              <a:defRPr sz="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8B9CE-EBEF-44FC-D153-AF47D27AA3BD}"/>
              </a:ext>
            </a:extLst>
          </p:cNvPr>
          <p:cNvSpPr txBox="1"/>
          <p:nvPr/>
        </p:nvSpPr>
        <p:spPr>
          <a:xfrm>
            <a:off x="495300" y="6333067"/>
            <a:ext cx="5600700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>
                <a:latin typeface="Montserrat" pitchFamily="2" charset="77"/>
              </a:rPr>
              <a:t>© 2023 Final Frontier Security. All Rights Reserved.</a:t>
            </a:r>
          </a:p>
        </p:txBody>
      </p:sp>
      <p:pic>
        <p:nvPicPr>
          <p:cNvPr id="11" name="Picture 10" descr="A cartoon of a planet earth and stars&#10;&#10;Description automatically generated">
            <a:extLst>
              <a:ext uri="{FF2B5EF4-FFF2-40B4-BE49-F238E27FC236}">
                <a16:creationId xmlns:a16="http://schemas.microsoft.com/office/drawing/2014/main" id="{651CE0AC-719D-3B39-12C7-4E874ADF1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254" y="245738"/>
            <a:ext cx="1466376" cy="65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7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7491-AE1E-5B4D-A8CB-A3A805F1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8A4B6-FD4B-8E4F-9072-6207883E4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740BE-2715-5A4E-A27B-ACB499156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1081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7B712-635A-1C48-B3B1-225F46D0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3936" y="6332135"/>
            <a:ext cx="2743200" cy="365125"/>
          </a:xfrm>
        </p:spPr>
        <p:txBody>
          <a:bodyPr/>
          <a:lstStyle>
            <a:lvl1pPr>
              <a:defRPr sz="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60204-398A-8319-673B-BD6AFA949B1F}"/>
              </a:ext>
            </a:extLst>
          </p:cNvPr>
          <p:cNvSpPr txBox="1"/>
          <p:nvPr/>
        </p:nvSpPr>
        <p:spPr>
          <a:xfrm>
            <a:off x="495300" y="6333067"/>
            <a:ext cx="5600700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>
                <a:latin typeface="Montserrat" pitchFamily="2" charset="77"/>
              </a:rPr>
              <a:t>© 2023 Final Frontier Security. All Rights Reserved.</a:t>
            </a:r>
          </a:p>
        </p:txBody>
      </p:sp>
      <p:pic>
        <p:nvPicPr>
          <p:cNvPr id="11" name="Picture 10" descr="A cartoon of a planet earth and stars&#10;&#10;Description automatically generated">
            <a:extLst>
              <a:ext uri="{FF2B5EF4-FFF2-40B4-BE49-F238E27FC236}">
                <a16:creationId xmlns:a16="http://schemas.microsoft.com/office/drawing/2014/main" id="{082215F0-4A53-53FB-9BD2-05EF670A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254" y="245738"/>
            <a:ext cx="1466376" cy="65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7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A3D46-2134-8844-B1AF-905E4817F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823" y="333565"/>
            <a:ext cx="9147048" cy="100965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EB473-4900-7E49-BE7F-E480C94CC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823" y="1606169"/>
            <a:ext cx="11199146" cy="43513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9306-4797-144B-B9C0-BB326B609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3936" y="6340602"/>
            <a:ext cx="2743200" cy="365125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0F9E0D-B9E5-914F-56CF-22A7515DD39A}"/>
              </a:ext>
            </a:extLst>
          </p:cNvPr>
          <p:cNvGrpSpPr/>
          <p:nvPr/>
        </p:nvGrpSpPr>
        <p:grpSpPr>
          <a:xfrm>
            <a:off x="-1" y="0"/>
            <a:ext cx="11040256" cy="6018553"/>
            <a:chOff x="-1" y="0"/>
            <a:chExt cx="11040256" cy="60185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444605-2439-8802-7F06-B46EBED52D4C}"/>
                </a:ext>
              </a:extLst>
            </p:cNvPr>
            <p:cNvSpPr/>
            <p:nvPr userDrawn="1"/>
          </p:nvSpPr>
          <p:spPr>
            <a:xfrm>
              <a:off x="-1" y="0"/>
              <a:ext cx="74952" cy="6018553"/>
            </a:xfrm>
            <a:prstGeom prst="rect">
              <a:avLst/>
            </a:prstGeom>
            <a:gradFill flip="none" rotWithShape="1">
              <a:gsLst>
                <a:gs pos="10000">
                  <a:schemeClr val="accent1"/>
                </a:gs>
                <a:gs pos="100000">
                  <a:schemeClr val="accent1">
                    <a:alpha val="235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0CEC31-4EC3-108D-33B8-72E2C683FCB0}"/>
                </a:ext>
              </a:extLst>
            </p:cNvPr>
            <p:cNvSpPr/>
            <p:nvPr userDrawn="1"/>
          </p:nvSpPr>
          <p:spPr>
            <a:xfrm rot="16200000">
              <a:off x="5516379" y="-5448923"/>
              <a:ext cx="74952" cy="10972800"/>
            </a:xfrm>
            <a:prstGeom prst="rect">
              <a:avLst/>
            </a:prstGeom>
            <a:gradFill flip="none" rotWithShape="1">
              <a:gsLst>
                <a:gs pos="1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477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Exo 2 SemiBo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392">
          <p15:clr>
            <a:srgbClr val="F26B43"/>
          </p15:clr>
        </p15:guide>
        <p15:guide id="4" pos="312">
          <p15:clr>
            <a:srgbClr val="F26B43"/>
          </p15:clr>
        </p15:guide>
        <p15:guide id="5" orient="horz" pos="3984">
          <p15:clr>
            <a:srgbClr val="F26B43"/>
          </p15:clr>
        </p15:guide>
        <p15:guide id="6" orient="horz" pos="3768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008">
          <p15:clr>
            <a:srgbClr val="F26B43"/>
          </p15:clr>
        </p15:guide>
        <p15:guide id="9" orient="horz" pos="720">
          <p15:clr>
            <a:srgbClr val="F26B43"/>
          </p15:clr>
        </p15:guide>
        <p15:guide id="10" pos="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pensource.gsfc.nasa.gov/documents/NASA_Open_Source_Agreement_1.3.t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Student3@finalfrontiersecurity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B04B-7E36-1F4A-9549-7CA136BA9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356" y="835383"/>
            <a:ext cx="4654297" cy="349954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Lab Lecture One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40321-0BAB-A145-9D83-82FA21EC9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121" y="4444578"/>
            <a:ext cx="4598766" cy="1185333"/>
          </a:xfrm>
        </p:spPr>
        <p:txBody>
          <a:bodyPr>
            <a:normAutofit/>
          </a:bodyPr>
          <a:lstStyle/>
          <a:p>
            <a:r>
              <a:rPr lang="en-US" dirty="0"/>
              <a:t>Intro to NOS3 &amp; Sat Ops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2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EE3C-75B6-C170-C455-0A2DF250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4" y="1103841"/>
            <a:ext cx="9251643" cy="1009651"/>
          </a:xfrm>
        </p:spPr>
        <p:txBody>
          <a:bodyPr/>
          <a:lstStyle/>
          <a:p>
            <a:r>
              <a:rPr lang="en-US" dirty="0"/>
              <a:t>Following students please refresh the table and grab your new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39D1C-1D40-4712-0C3D-C0D23606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Students:</a:t>
            </a:r>
          </a:p>
          <a:p>
            <a:r>
              <a:rPr lang="en-US" dirty="0"/>
              <a:t>27</a:t>
            </a:r>
          </a:p>
          <a:p>
            <a:r>
              <a:rPr lang="en-US" dirty="0"/>
              <a:t>38</a:t>
            </a:r>
          </a:p>
          <a:p>
            <a:r>
              <a:rPr lang="en-US" dirty="0"/>
              <a:t>39</a:t>
            </a:r>
          </a:p>
          <a:p>
            <a:r>
              <a:rPr lang="en-US" dirty="0"/>
              <a:t>40</a:t>
            </a:r>
          </a:p>
          <a:p>
            <a:r>
              <a:rPr lang="en-US" dirty="0"/>
              <a:t>41</a:t>
            </a:r>
          </a:p>
          <a:p>
            <a:r>
              <a:rPr lang="en-US" dirty="0"/>
              <a:t>42</a:t>
            </a:r>
          </a:p>
          <a:p>
            <a:r>
              <a:rPr lang="en-US" dirty="0"/>
              <a:t>43</a:t>
            </a:r>
          </a:p>
          <a:p>
            <a:r>
              <a:rPr lang="en-US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19269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4D91-0736-1F4F-A117-C12ED191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B0F0"/>
                </a:solidFill>
              </a:rPr>
              <a:t>Infrastructure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A30CEC-49BB-D58E-6052-69ED9560C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8FAB58DE-3A86-999C-4D7A-5B3301FD90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9F9DCBA6-952C-AC9D-FC0C-F981E6835E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6" descr="Amazon Web Services Review | PCMag">
            <a:extLst>
              <a:ext uri="{FF2B5EF4-FFF2-40B4-BE49-F238E27FC236}">
                <a16:creationId xmlns:a16="http://schemas.microsoft.com/office/drawing/2014/main" id="{7523E1EF-6DEA-4886-E3ED-3FB257058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611" y="5753701"/>
            <a:ext cx="1965389" cy="110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D98B28-8216-7F8F-8BC7-20F012510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79" y="1159453"/>
            <a:ext cx="10252130" cy="536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0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10D9-045F-55C1-1971-9D39BA5D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D8549-EFEE-B490-55F9-7E758D003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marL="36900" indent="0">
              <a:buNone/>
            </a:pPr>
            <a:endParaRPr lang="en-US" dirty="0">
              <a:hlinkClick r:id="rId2"/>
            </a:endParaRPr>
          </a:p>
          <a:p>
            <a:r>
              <a:rPr lang="en-US" dirty="0"/>
              <a:t>The NASA Operational Simulator for Small Satellites (NOS3) is a suite of tools developed by NASA's Katherine Johnson Independent Verification and Validation (IV&amp;V) Facility to aid in areas such as software development, integration &amp; test (I&amp;T), mission operations/training, verification and validation (V&amp;V), and software systems check-out. NOS3 provides a software development environment, a multi-target build system, an operator interface/ground station, dynamics and environment simulations, and software-based models of spacecraft hardware.</a:t>
            </a:r>
          </a:p>
          <a:p>
            <a:r>
              <a:rPr lang="en-US" dirty="0"/>
              <a:t>This project is licensed under the NOSA (NASA Open Source Agreement) License.</a:t>
            </a:r>
          </a:p>
          <a:p>
            <a:r>
              <a:rPr lang="en-US" dirty="0">
                <a:hlinkClick r:id="rId2"/>
              </a:rPr>
              <a:t>https://opensource.gsfc.nasa.gov/documents/NASA_Open_Source_Agreement_1.3.txt</a:t>
            </a:r>
            <a:endParaRPr lang="en-US" dirty="0"/>
          </a:p>
          <a:p>
            <a:endParaRPr lang="en-US" dirty="0"/>
          </a:p>
        </p:txBody>
      </p:sp>
      <p:pic>
        <p:nvPicPr>
          <p:cNvPr id="5124" name="Picture 4" descr="NASA Operational Simulation for Small Satellites - NASA">
            <a:extLst>
              <a:ext uri="{FF2B5EF4-FFF2-40B4-BE49-F238E27FC236}">
                <a16:creationId xmlns:a16="http://schemas.microsoft.com/office/drawing/2014/main" id="{A5D804B7-4E2C-8ABA-FA95-0D60199A0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263" y="581025"/>
            <a:ext cx="355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61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1D42B-3033-FC0D-DB0B-5D045FD1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Credentials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EA2E5-6E54-B064-7589-C3F944A17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hlinkClick r:id="rId2"/>
              </a:rPr>
              <a:t>Satclass@finalfrontiersecurity.com</a:t>
            </a:r>
            <a:r>
              <a:rPr lang="en-US" sz="3200" dirty="0"/>
              <a:t> / space_pirate11!!</a:t>
            </a:r>
          </a:p>
          <a:p>
            <a:endParaRPr lang="en-US" sz="3200" dirty="0"/>
          </a:p>
          <a:p>
            <a:r>
              <a:rPr lang="en-US" sz="3200" dirty="0"/>
              <a:t>https://canvas.finalfrontiersecurity.com</a:t>
            </a:r>
          </a:p>
        </p:txBody>
      </p:sp>
    </p:spTree>
    <p:extLst>
      <p:ext uri="{BB962C8B-B14F-4D97-AF65-F5344CB8AC3E}">
        <p14:creationId xmlns:p14="http://schemas.microsoft.com/office/powerpoint/2010/main" val="228831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A905-F6F8-23A8-F177-77C99936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Regarding the lab…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DC47C-604C-5B6B-BC3D-5AB9B76E5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24" y="1608667"/>
            <a:ext cx="11154353" cy="4613339"/>
          </a:xfrm>
        </p:spPr>
        <p:txBody>
          <a:bodyPr wrap="square">
            <a:normAutofit/>
          </a:bodyPr>
          <a:lstStyle/>
          <a:p>
            <a:r>
              <a:rPr lang="en-US" sz="2400" dirty="0"/>
              <a:t>Why no Kali?</a:t>
            </a:r>
          </a:p>
          <a:p>
            <a:r>
              <a:rPr lang="en-US" sz="2400" dirty="0"/>
              <a:t>Mantle of insider access necessary whether insider threat or APT</a:t>
            </a:r>
          </a:p>
          <a:p>
            <a:r>
              <a:rPr lang="en-US" sz="2400" dirty="0"/>
              <a:t>Adds complexity</a:t>
            </a:r>
          </a:p>
          <a:p>
            <a:r>
              <a:rPr lang="en-US" sz="2400" dirty="0"/>
              <a:t>Nothing space specific</a:t>
            </a:r>
          </a:p>
          <a:p>
            <a:r>
              <a:rPr lang="en-US" sz="2400" dirty="0"/>
              <a:t>Surely would be incorporated for red team or longer classes or a true range / lab scenario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655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A905-F6F8-23A8-F177-77C99936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Lab component reference: COSMOS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5103EA-5755-FCBF-9CB0-C4DDC8154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2501A-DD1F-2E1F-48A8-AB51DF3DB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61" y="1339450"/>
            <a:ext cx="8961565" cy="48984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CD7182-AB8F-990A-BF2C-10BEAE51EF3A}"/>
              </a:ext>
            </a:extLst>
          </p:cNvPr>
          <p:cNvSpPr/>
          <p:nvPr/>
        </p:nvSpPr>
        <p:spPr>
          <a:xfrm>
            <a:off x="2003729" y="3307743"/>
            <a:ext cx="731520" cy="1234514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7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A905-F6F8-23A8-F177-77C99936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Lab component reference: Telemetry source for 42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5103EA-5755-FCBF-9CB0-C4DDC8154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2501A-DD1F-2E1F-48A8-AB51DF3DB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61" y="1339450"/>
            <a:ext cx="8961565" cy="48984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CD7182-AB8F-990A-BF2C-10BEAE51EF3A}"/>
              </a:ext>
            </a:extLst>
          </p:cNvPr>
          <p:cNvSpPr/>
          <p:nvPr/>
        </p:nvSpPr>
        <p:spPr>
          <a:xfrm>
            <a:off x="4364970" y="2623931"/>
            <a:ext cx="731520" cy="1234514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9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A905-F6F8-23A8-F177-77C99936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Lab component reference: Target Device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5103EA-5755-FCBF-9CB0-C4DDC8154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2501A-DD1F-2E1F-48A8-AB51DF3DB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61" y="1339450"/>
            <a:ext cx="8961565" cy="48984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CD7182-AB8F-990A-BF2C-10BEAE51EF3A}"/>
              </a:ext>
            </a:extLst>
          </p:cNvPr>
          <p:cNvSpPr/>
          <p:nvPr/>
        </p:nvSpPr>
        <p:spPr>
          <a:xfrm>
            <a:off x="6273282" y="2349101"/>
            <a:ext cx="787475" cy="93685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5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7583A-2B80-42D3-50AE-3FDE0B37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93A4CC-22AC-074B-8D58-EF65164E71DC}"/>
              </a:ext>
            </a:extLst>
          </p:cNvPr>
          <p:cNvSpPr/>
          <p:nvPr/>
        </p:nvSpPr>
        <p:spPr>
          <a:xfrm>
            <a:off x="510424" y="2460442"/>
            <a:ext cx="2242268" cy="11290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>
                <a:solidFill>
                  <a:schemeClr val="tx1"/>
                </a:solidFill>
              </a:rPr>
              <a:t>COSMOS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244368-2360-114D-D5E7-9AD20A8BCB78}"/>
              </a:ext>
            </a:extLst>
          </p:cNvPr>
          <p:cNvSpPr/>
          <p:nvPr/>
        </p:nvSpPr>
        <p:spPr>
          <a:xfrm>
            <a:off x="4194826" y="2460442"/>
            <a:ext cx="2242268" cy="11290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ADCS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438A39-CAD6-C9FE-46D2-F839F762257F}"/>
              </a:ext>
            </a:extLst>
          </p:cNvPr>
          <p:cNvSpPr/>
          <p:nvPr/>
        </p:nvSpPr>
        <p:spPr>
          <a:xfrm>
            <a:off x="3769945" y="1868138"/>
            <a:ext cx="3092030" cy="20004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D91862-281E-B582-C52E-005CC7429557}"/>
              </a:ext>
            </a:extLst>
          </p:cNvPr>
          <p:cNvSpPr/>
          <p:nvPr/>
        </p:nvSpPr>
        <p:spPr>
          <a:xfrm>
            <a:off x="169289" y="1435947"/>
            <a:ext cx="3092030" cy="46945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0CCBD-5458-A023-733A-006734117AAE}"/>
              </a:ext>
            </a:extLst>
          </p:cNvPr>
          <p:cNvSpPr txBox="1"/>
          <p:nvPr/>
        </p:nvSpPr>
        <p:spPr>
          <a:xfrm>
            <a:off x="100067" y="1670382"/>
            <a:ext cx="309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Space Operations Station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E0A801-945A-5FEB-91D5-65DDA253232F}"/>
              </a:ext>
            </a:extLst>
          </p:cNvPr>
          <p:cNvSpPr/>
          <p:nvPr/>
        </p:nvSpPr>
        <p:spPr>
          <a:xfrm>
            <a:off x="510297" y="4811599"/>
            <a:ext cx="2242268" cy="11290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 Client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(visualization)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6C189F-E012-C925-E9F4-0C524E99BDDD}"/>
              </a:ext>
            </a:extLst>
          </p:cNvPr>
          <p:cNvSpPr txBox="1"/>
          <p:nvPr/>
        </p:nvSpPr>
        <p:spPr>
          <a:xfrm>
            <a:off x="3769945" y="1931754"/>
            <a:ext cx="309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Flight Software (</a:t>
            </a:r>
            <a:r>
              <a:rPr lang="en-US" dirty="0" err="1"/>
              <a:t>cFS</a:t>
            </a:r>
            <a:r>
              <a:rPr lang="en-US" dirty="0"/>
              <a:t>)</a:t>
            </a:r>
          </a:p>
        </p:txBody>
      </p:sp>
      <p:sp>
        <p:nvSpPr>
          <p:cNvPr id="12" name="Callout: Left-Right Arrow 11">
            <a:extLst>
              <a:ext uri="{FF2B5EF4-FFF2-40B4-BE49-F238E27FC236}">
                <a16:creationId xmlns:a16="http://schemas.microsoft.com/office/drawing/2014/main" id="{0425BF68-2681-AF45-510E-BA74E1D77AB1}"/>
              </a:ext>
            </a:extLst>
          </p:cNvPr>
          <p:cNvSpPr/>
          <p:nvPr/>
        </p:nvSpPr>
        <p:spPr>
          <a:xfrm>
            <a:off x="6877620" y="2183959"/>
            <a:ext cx="1168842" cy="3315694"/>
          </a:xfrm>
          <a:prstGeom prst="leftRightArrow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80323D-4AA0-3E2D-E5BE-B2F23642B2E3}"/>
              </a:ext>
            </a:extLst>
          </p:cNvPr>
          <p:cNvSpPr txBox="1"/>
          <p:nvPr/>
        </p:nvSpPr>
        <p:spPr>
          <a:xfrm rot="16200000">
            <a:off x="5923979" y="3658623"/>
            <a:ext cx="309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Pub-Sub SW Bus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CEDCB6-DBD7-79FA-A078-40F6BFABF035}"/>
              </a:ext>
            </a:extLst>
          </p:cNvPr>
          <p:cNvSpPr/>
          <p:nvPr/>
        </p:nvSpPr>
        <p:spPr>
          <a:xfrm>
            <a:off x="9531475" y="1873859"/>
            <a:ext cx="2242268" cy="11290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Reaction Wheels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C3626E-9F85-1F27-3EC7-C59A5557F942}"/>
              </a:ext>
            </a:extLst>
          </p:cNvPr>
          <p:cNvSpPr/>
          <p:nvPr/>
        </p:nvSpPr>
        <p:spPr>
          <a:xfrm>
            <a:off x="9531475" y="3124655"/>
            <a:ext cx="2242268" cy="11290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GPS Receiver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2C5072E-55E4-8BDA-B629-84F3391C1E82}"/>
              </a:ext>
            </a:extLst>
          </p:cNvPr>
          <p:cNvSpPr/>
          <p:nvPr/>
        </p:nvSpPr>
        <p:spPr>
          <a:xfrm>
            <a:off x="9531475" y="4375451"/>
            <a:ext cx="2242268" cy="11290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Solar Panels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FFE654A-E853-83D3-5D61-53F339B42A27}"/>
              </a:ext>
            </a:extLst>
          </p:cNvPr>
          <p:cNvSpPr/>
          <p:nvPr/>
        </p:nvSpPr>
        <p:spPr>
          <a:xfrm>
            <a:off x="7843611" y="2085791"/>
            <a:ext cx="1427610" cy="45947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Commands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B703000F-5114-5763-FB31-80D2F514B7D6}"/>
              </a:ext>
            </a:extLst>
          </p:cNvPr>
          <p:cNvSpPr/>
          <p:nvPr/>
        </p:nvSpPr>
        <p:spPr>
          <a:xfrm>
            <a:off x="8034440" y="2461910"/>
            <a:ext cx="1427610" cy="468894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Telemetry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08A7556F-BE4A-83C2-BBE8-FF45D63A631B}"/>
              </a:ext>
            </a:extLst>
          </p:cNvPr>
          <p:cNvSpPr/>
          <p:nvPr/>
        </p:nvSpPr>
        <p:spPr>
          <a:xfrm>
            <a:off x="8051830" y="4736444"/>
            <a:ext cx="1427610" cy="468894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Telemetry</a:t>
            </a: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B1D4B151-F2BC-D0B9-E13D-B959B221B5CF}"/>
              </a:ext>
            </a:extLst>
          </p:cNvPr>
          <p:cNvSpPr/>
          <p:nvPr/>
        </p:nvSpPr>
        <p:spPr>
          <a:xfrm>
            <a:off x="8053243" y="3159551"/>
            <a:ext cx="1427610" cy="468894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Telemetry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AAA7C6F-52D3-342A-B5DA-34918CD6547F}"/>
              </a:ext>
            </a:extLst>
          </p:cNvPr>
          <p:cNvSpPr/>
          <p:nvPr/>
        </p:nvSpPr>
        <p:spPr>
          <a:xfrm>
            <a:off x="5714218" y="2437908"/>
            <a:ext cx="1427610" cy="4594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Commands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9A09E3E4-7384-8C30-D4B3-68E6FFE0151E}"/>
              </a:ext>
            </a:extLst>
          </p:cNvPr>
          <p:cNvSpPr/>
          <p:nvPr/>
        </p:nvSpPr>
        <p:spPr>
          <a:xfrm>
            <a:off x="5886517" y="3052554"/>
            <a:ext cx="1427610" cy="468894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Telemetry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6447E56-7A07-6906-B5BD-5638D6482626}"/>
              </a:ext>
            </a:extLst>
          </p:cNvPr>
          <p:cNvSpPr/>
          <p:nvPr/>
        </p:nvSpPr>
        <p:spPr>
          <a:xfrm>
            <a:off x="515871" y="3645603"/>
            <a:ext cx="2242268" cy="11290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Garak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8B10782-0EA5-F4B8-E605-FFCCE1FAE1A2}"/>
              </a:ext>
            </a:extLst>
          </p:cNvPr>
          <p:cNvSpPr/>
          <p:nvPr/>
        </p:nvSpPr>
        <p:spPr>
          <a:xfrm rot="20369837">
            <a:off x="2427927" y="3732394"/>
            <a:ext cx="2368749" cy="4594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Commands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BD513D-0B45-E333-2BDB-BCED6EBCCE6D}"/>
              </a:ext>
            </a:extLst>
          </p:cNvPr>
          <p:cNvSpPr/>
          <p:nvPr/>
        </p:nvSpPr>
        <p:spPr>
          <a:xfrm>
            <a:off x="3669027" y="1435947"/>
            <a:ext cx="3275768" cy="4775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FEF74-E785-F7D3-83A8-E872CE7A29EC}"/>
              </a:ext>
            </a:extLst>
          </p:cNvPr>
          <p:cNvSpPr txBox="1"/>
          <p:nvPr/>
        </p:nvSpPr>
        <p:spPr>
          <a:xfrm>
            <a:off x="3760896" y="1457197"/>
            <a:ext cx="309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Flight Computer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C1974D-6C0E-DFC5-40B1-E692570BFA77}"/>
              </a:ext>
            </a:extLst>
          </p:cNvPr>
          <p:cNvSpPr/>
          <p:nvPr/>
        </p:nvSpPr>
        <p:spPr>
          <a:xfrm>
            <a:off x="4264964" y="4549701"/>
            <a:ext cx="2242268" cy="11290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 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(Environment Emulation)</a:t>
            </a: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A07742BA-9B5D-D9FB-E821-A0742F580D37}"/>
              </a:ext>
            </a:extLst>
          </p:cNvPr>
          <p:cNvSpPr/>
          <p:nvPr/>
        </p:nvSpPr>
        <p:spPr>
          <a:xfrm>
            <a:off x="2572266" y="5209892"/>
            <a:ext cx="1815620" cy="468894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Telemetry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C60633F5-941F-4D02-8525-9CE459085FC6}"/>
              </a:ext>
            </a:extLst>
          </p:cNvPr>
          <p:cNvSpPr/>
          <p:nvPr/>
        </p:nvSpPr>
        <p:spPr>
          <a:xfrm rot="5400000">
            <a:off x="4681522" y="3789566"/>
            <a:ext cx="1260029" cy="468894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Telemetry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3D20055-C0ED-6769-4C04-6AD29EB3AFE3}"/>
              </a:ext>
            </a:extLst>
          </p:cNvPr>
          <p:cNvSpPr/>
          <p:nvPr/>
        </p:nvSpPr>
        <p:spPr>
          <a:xfrm>
            <a:off x="2755959" y="2436588"/>
            <a:ext cx="1427610" cy="4594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Commands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6CEA7326-A9EE-49EF-5B54-406F49B2842A}"/>
              </a:ext>
            </a:extLst>
          </p:cNvPr>
          <p:cNvSpPr/>
          <p:nvPr/>
        </p:nvSpPr>
        <p:spPr>
          <a:xfrm>
            <a:off x="2767216" y="2947120"/>
            <a:ext cx="1427610" cy="468894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Telemetry</a:t>
            </a:r>
          </a:p>
        </p:txBody>
      </p:sp>
    </p:spTree>
    <p:extLst>
      <p:ext uri="{BB962C8B-B14F-4D97-AF65-F5344CB8AC3E}">
        <p14:creationId xmlns:p14="http://schemas.microsoft.com/office/powerpoint/2010/main" val="2522978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25235D"/>
      </a:dk2>
      <a:lt2>
        <a:srgbClr val="E1FAFF"/>
      </a:lt2>
      <a:accent1>
        <a:srgbClr val="9BEBFF"/>
      </a:accent1>
      <a:accent2>
        <a:srgbClr val="95DB63"/>
      </a:accent2>
      <a:accent3>
        <a:srgbClr val="4B8CD2"/>
      </a:accent3>
      <a:accent4>
        <a:srgbClr val="3B3772"/>
      </a:accent4>
      <a:accent5>
        <a:srgbClr val="25235D"/>
      </a:accent5>
      <a:accent6>
        <a:srgbClr val="FECB07"/>
      </a:accent6>
      <a:hlink>
        <a:srgbClr val="4B8CD2"/>
      </a:hlink>
      <a:folHlink>
        <a:srgbClr val="9969D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lFrontierSec_template" id="{A5C2A5C5-8635-C745-A531-637D3C4D3D7D}" vid="{EBFA59B2-B31A-3949-B5A1-7EBCB2A67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6CCE17DEF4944CB97427DA1E57ADD9" ma:contentTypeVersion="3" ma:contentTypeDescription="Create a new document." ma:contentTypeScope="" ma:versionID="e9947752967767a93bdd3927901137e5">
  <xsd:schema xmlns:xsd="http://www.w3.org/2001/XMLSchema" xmlns:xs="http://www.w3.org/2001/XMLSchema" xmlns:p="http://schemas.microsoft.com/office/2006/metadata/properties" xmlns:ns3="a719d01a-3856-4026-a021-0d70486df50e" targetNamespace="http://schemas.microsoft.com/office/2006/metadata/properties" ma:root="true" ma:fieldsID="cbdba2842dcad93883014470eea845db" ns3:_="">
    <xsd:import namespace="a719d01a-3856-4026-a021-0d70486df50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19d01a-3856-4026-a021-0d70486df5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3E0BF0-2261-460C-B6F1-2FE3B1CADD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44DD92-C07D-42C1-9D76-C451C9491D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19d01a-3856-4026-a021-0d70486df5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7A12BF-DCFE-440F-9FF6-F4C2C08F58E6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a719d01a-3856-4026-a021-0d70486df50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FinalFrontierSec_template</Template>
  <TotalTime>14946</TotalTime>
  <Words>298</Words>
  <Application>Microsoft Office PowerPoint</Application>
  <PresentationFormat>Widescreen</PresentationFormat>
  <Paragraphs>59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Exo 2 SemiBold</vt:lpstr>
      <vt:lpstr>Montserrat</vt:lpstr>
      <vt:lpstr>Office Theme</vt:lpstr>
      <vt:lpstr>Lab Lecture One</vt:lpstr>
      <vt:lpstr>Infrastructure Diagram</vt:lpstr>
      <vt:lpstr>PowerPoint Presentation</vt:lpstr>
      <vt:lpstr>Canvas Credentials  </vt:lpstr>
      <vt:lpstr>Regarding the lab…</vt:lpstr>
      <vt:lpstr>Lab component reference: COSMOS</vt:lpstr>
      <vt:lpstr>Lab component reference: Telemetry source for 42</vt:lpstr>
      <vt:lpstr>Lab component reference: Target Device</vt:lpstr>
      <vt:lpstr>PowerPoint Presentation</vt:lpstr>
      <vt:lpstr>Following students please refresh the table and grab your new 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&amp; Space</dc:title>
  <dc:creator>jake oakley</dc:creator>
  <cp:lastModifiedBy>jake oakley</cp:lastModifiedBy>
  <cp:revision>306</cp:revision>
  <dcterms:created xsi:type="dcterms:W3CDTF">2019-09-18T19:41:55Z</dcterms:created>
  <dcterms:modified xsi:type="dcterms:W3CDTF">2024-08-05T22:07:39Z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0x0101008B6CCE17DEF4944CB97427DA1E57ADD9</vt:lpwstr>
  </property>
</Properties>
</file>