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32"/>
  </p:notesMasterIdLst>
  <p:sldIdLst>
    <p:sldId id="256" r:id="rId5"/>
    <p:sldId id="396" r:id="rId6"/>
    <p:sldId id="458" r:id="rId7"/>
    <p:sldId id="465" r:id="rId8"/>
    <p:sldId id="464" r:id="rId9"/>
    <p:sldId id="463" r:id="rId10"/>
    <p:sldId id="468" r:id="rId11"/>
    <p:sldId id="469" r:id="rId12"/>
    <p:sldId id="470" r:id="rId13"/>
    <p:sldId id="471" r:id="rId14"/>
    <p:sldId id="466" r:id="rId15"/>
    <p:sldId id="473" r:id="rId16"/>
    <p:sldId id="474" r:id="rId17"/>
    <p:sldId id="459" r:id="rId18"/>
    <p:sldId id="475" r:id="rId19"/>
    <p:sldId id="476" r:id="rId20"/>
    <p:sldId id="460" r:id="rId21"/>
    <p:sldId id="477" r:id="rId22"/>
    <p:sldId id="467" r:id="rId23"/>
    <p:sldId id="443" r:id="rId24"/>
    <p:sldId id="430" r:id="rId25"/>
    <p:sldId id="445" r:id="rId26"/>
    <p:sldId id="446" r:id="rId27"/>
    <p:sldId id="447" r:id="rId28"/>
    <p:sldId id="448" r:id="rId29"/>
    <p:sldId id="449" r:id="rId30"/>
    <p:sldId id="4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2564" autoAdjust="0"/>
  </p:normalViewPr>
  <p:slideViewPr>
    <p:cSldViewPr snapToGrid="0" snapToObjects="1">
      <p:cViewPr varScale="1">
        <p:scale>
          <a:sx n="84" d="100"/>
          <a:sy n="84" d="100"/>
        </p:scale>
        <p:origin x="192" y="6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8A3E5-BE51-4053-B3A1-13E726C2607C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3F7EB-B1C7-4B42-B9B2-09CB6CDA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3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3F7EB-B1C7-4B42-B9B2-09CB6CDA9D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Vs.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3F7EB-B1C7-4B42-B9B2-09CB6CDA9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5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3F7EB-B1C7-4B42-B9B2-09CB6CDA9D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3F7EB-B1C7-4B42-B9B2-09CB6CDA9D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3F7EB-B1C7-4B42-B9B2-09CB6CDA9D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1332C-D3F3-0C61-51BA-12C2F51D0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D6F307-7C72-00CE-4368-5F8824293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4A394-DD07-9BF0-15DC-F345F80F4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565C7-2643-88DF-457C-8CE6E2307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3F7EB-B1C7-4B42-B9B2-09CB6CDA9D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ky with white stars&#10;&#10;Description automatically generated">
            <a:extLst>
              <a:ext uri="{FF2B5EF4-FFF2-40B4-BE49-F238E27FC236}">
                <a16:creationId xmlns:a16="http://schemas.microsoft.com/office/drawing/2014/main" id="{E961B474-7327-0EF6-05D8-2B44F1BC8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7" name="Picture 16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43DBE756-05BD-8443-494C-984861C6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271BB7D-BA2A-DEFB-F5C8-C0B7B5A25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3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D509E-1AF8-D740-A561-D9E866D98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333" y="1249355"/>
            <a:ext cx="5139267" cy="2306637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A6C2-C104-6544-8D04-7F169391D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266" y="3839096"/>
            <a:ext cx="51296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" name="Picture 14">
            <a:extLst>
              <a:ext uri="{FF2B5EF4-FFF2-40B4-BE49-F238E27FC236}">
                <a16:creationId xmlns:a16="http://schemas.microsoft.com/office/drawing/2014/main" id="{DB4D5539-1324-C38A-CCE8-8B31A9B2B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28031" y="185979"/>
            <a:ext cx="2829373" cy="12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2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CF64-4656-884B-8452-4ED84699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23" y="333565"/>
            <a:ext cx="9147048" cy="10096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F727A-AF4F-6D45-BB00-5837193DB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1F68-94DD-8243-86FA-7F510BE4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0BF47-BE58-688A-C64B-344DA3DAD026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0" name="Picture 9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8C647FD7-54DC-6686-1C8F-5D63A790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/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33843B-5096-EB0A-B4C0-66BC7F80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Picture 3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0D3D8F33-1C89-1098-F45A-B14622CCF0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553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1D98-AA98-D848-8BFF-9C0692DF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4" y="329799"/>
            <a:ext cx="9251643" cy="1009651"/>
          </a:xfrm>
        </p:spPr>
        <p:txBody>
          <a:bodyPr wrap="none" lIns="0" tIns="0" rIns="0" bIns="0" anchor="t">
            <a:noAutofit/>
          </a:bodyPr>
          <a:lstStyle>
            <a:lvl1pPr>
              <a:defRPr sz="3200" b="1" i="0">
                <a:latin typeface="Exo 2 Semi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2D80-C8BC-E745-9923-B04F53A5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11174931" cy="4613339"/>
          </a:xfrm>
        </p:spPr>
        <p:txBody>
          <a:bodyPr wrap="none" lIns="0" tIns="0" rIns="0" bIns="0">
            <a:noAutofit/>
          </a:bodyPr>
          <a:lstStyle>
            <a:lvl1pPr>
              <a:defRPr sz="1800">
                <a:latin typeface="Montserrat" pitchFamily="2" charset="77"/>
              </a:defRPr>
            </a:lvl1pPr>
            <a:lvl2pPr>
              <a:defRPr sz="1800">
                <a:latin typeface="Montserrat" pitchFamily="2" charset="77"/>
              </a:defRPr>
            </a:lvl2pPr>
            <a:lvl3pPr>
              <a:defRPr sz="1800">
                <a:latin typeface="Montserrat" pitchFamily="2" charset="77"/>
              </a:defRPr>
            </a:lvl3pPr>
            <a:lvl4pPr>
              <a:defRPr sz="1800">
                <a:latin typeface="Montserrat" pitchFamily="2" charset="77"/>
              </a:defRPr>
            </a:lvl4pPr>
            <a:lvl5pPr>
              <a:defRPr sz="1800">
                <a:latin typeface="Montserra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D2DF-187E-6E40-AF04-C21A6171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33067"/>
            <a:ext cx="2743200" cy="365125"/>
          </a:xfrm>
        </p:spPr>
        <p:txBody>
          <a:bodyPr wrap="none" lIns="0" tIns="0" rIns="0" bIns="0" anchor="t" anchorCtr="0"/>
          <a:lstStyle>
            <a:lvl1pPr>
              <a:defRPr sz="80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A96F29-6668-5665-8E7A-3A00FBDA736E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5" name="Picture 14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2C068E0F-D4A7-60BD-2CFA-9ED75C64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9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gradFill>
          <a:gsLst>
            <a:gs pos="10000">
              <a:schemeClr val="accent3"/>
            </a:gs>
            <a:gs pos="100000">
              <a:schemeClr val="accent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B9B3FC84-400A-C329-0D90-EB1B9555BE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7AB92-7BD5-2045-BBCF-E01A1246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66" y="677333"/>
            <a:ext cx="10515600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38DC-C4C4-1F42-8199-CCA05EB5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383182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9DB52-A10E-51DC-B3E4-1D488A294EA8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solidFill>
                  <a:schemeClr val="bg1"/>
                </a:solidFill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23" name="Picture 22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C94984BE-BF1F-9509-D6D4-E0191B40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2BD90324-4C92-2838-A1D2-69BF9FE2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33067"/>
            <a:ext cx="2743200" cy="365125"/>
          </a:xfrm>
        </p:spPr>
        <p:txBody>
          <a:bodyPr wrap="none" lIns="0" tIns="0" rIns="0" bIns="0" anchor="t" anchorCtr="0"/>
          <a:lstStyle>
            <a:lvl1pPr>
              <a:defRPr sz="80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7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15E2-4ECA-184E-9C94-4A010684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22" y="333565"/>
            <a:ext cx="9243777" cy="10096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7822-4DA7-A944-80AB-D8A755159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767" y="161264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F3666-DC57-A345-9A0F-B026EDB4F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5536" y="161264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AFE-22A8-9740-9FCB-A4D05B78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2C2EE1-AA38-67F4-E03F-A71434CE984C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7" name="Picture 16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28E1E0A8-988B-94D0-280F-EF67BB2C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F24D-4D3B-EA4E-9A9C-A0C214B2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67" y="328550"/>
            <a:ext cx="9258300" cy="6323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59ECC-AA34-C540-A79A-8FF0CB042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767" y="1566577"/>
            <a:ext cx="5157787" cy="376237"/>
          </a:xfrm>
        </p:spPr>
        <p:txBody>
          <a:bodyPr anchor="t"/>
          <a:lstStyle>
            <a:lvl1pPr marL="0" indent="0">
              <a:buNone/>
              <a:defRPr sz="2200" b="1" i="0">
                <a:latin typeface="Exo 2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65F3A-94B5-674D-9EA0-F3D2AF3A6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767" y="221246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DBC18-A4B6-EF4C-8C42-C3DD47909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8915" y="1566577"/>
            <a:ext cx="5183188" cy="376237"/>
          </a:xfrm>
        </p:spPr>
        <p:txBody>
          <a:bodyPr anchor="t"/>
          <a:lstStyle>
            <a:lvl1pPr marL="0" indent="0">
              <a:buNone/>
              <a:defRPr sz="2200" b="1" i="0">
                <a:latin typeface="Exo 2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3364C-AE17-F441-B519-ED310712C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8915" y="221246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D2626-FC45-E046-A05E-1C2332C7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8C79-F284-BBE6-49B1-B9310A6EEC94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5" name="Picture 14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F59B323F-38CD-7E8C-3F96-FDC4CD1F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5DE1-7C9A-6647-BD17-C40D29B5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67" y="333565"/>
            <a:ext cx="9147048" cy="10096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0FDC0-E382-A44B-8741-FE114F44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FB649-2FAF-6976-9167-9A1C5D974504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0" name="Picture 9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0B3B71E3-8E48-D48D-06AE-5C2049E9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2392-F3BD-6E42-B8BB-99784860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4151D-7A91-F0C2-1A91-F7A88658E52E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8" name="Picture 7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FB48BD20-D55F-ABBF-6456-6A22F59B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5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1A4A-548C-C64D-A4C9-28880E08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3354-FCC4-CF4F-8214-DFEC3A19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74DE7-BEBF-6940-892B-8D31C798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1081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740CA-045B-C042-AFC0-FF220B3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8B9CE-EBEF-44FC-D153-AF47D27AA3BD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1" name="Picture 10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651CE0AC-719D-3B39-12C7-4E874ADF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7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7491-AE1E-5B4D-A8CB-A3A805F1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8A4B6-FD4B-8E4F-9072-6207883E4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740BE-2715-5A4E-A27B-ACB499156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1081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7B712-635A-1C48-B3B1-225F46D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936" y="6332135"/>
            <a:ext cx="2743200" cy="365125"/>
          </a:xfrm>
        </p:spPr>
        <p:txBody>
          <a:bodyPr/>
          <a:lstStyle>
            <a:lvl1pPr>
              <a:defRPr sz="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60204-398A-8319-673B-BD6AFA949B1F}"/>
              </a:ext>
            </a:extLst>
          </p:cNvPr>
          <p:cNvSpPr txBox="1"/>
          <p:nvPr/>
        </p:nvSpPr>
        <p:spPr>
          <a:xfrm>
            <a:off x="495300" y="6333067"/>
            <a:ext cx="560070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>
                <a:latin typeface="Montserrat" pitchFamily="2" charset="77"/>
              </a:rPr>
              <a:t>© 2023 Final Frontier Security. All Rights Reserved.</a:t>
            </a:r>
          </a:p>
        </p:txBody>
      </p:sp>
      <p:pic>
        <p:nvPicPr>
          <p:cNvPr id="11" name="Picture 10" descr="A cartoon of a planet earth and stars&#10;&#10;Description automatically generated">
            <a:extLst>
              <a:ext uri="{FF2B5EF4-FFF2-40B4-BE49-F238E27FC236}">
                <a16:creationId xmlns:a16="http://schemas.microsoft.com/office/drawing/2014/main" id="{082215F0-4A53-53FB-9BD2-05EF670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254" y="245738"/>
            <a:ext cx="1466376" cy="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7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A3D46-2134-8844-B1AF-905E4817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23" y="333565"/>
            <a:ext cx="9147048" cy="10096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EB473-4900-7E49-BE7F-E480C94C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823" y="1606169"/>
            <a:ext cx="11199146" cy="43513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9306-4797-144B-B9C0-BB326B609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3936" y="6340602"/>
            <a:ext cx="2743200" cy="36512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0F9E0D-B9E5-914F-56CF-22A7515DD39A}"/>
              </a:ext>
            </a:extLst>
          </p:cNvPr>
          <p:cNvGrpSpPr/>
          <p:nvPr/>
        </p:nvGrpSpPr>
        <p:grpSpPr>
          <a:xfrm>
            <a:off x="-1" y="0"/>
            <a:ext cx="11040256" cy="6018553"/>
            <a:chOff x="-1" y="0"/>
            <a:chExt cx="11040256" cy="60185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444605-2439-8802-7F06-B46EBED52D4C}"/>
                </a:ext>
              </a:extLst>
            </p:cNvPr>
            <p:cNvSpPr/>
            <p:nvPr userDrawn="1"/>
          </p:nvSpPr>
          <p:spPr>
            <a:xfrm>
              <a:off x="-1" y="0"/>
              <a:ext cx="74952" cy="6018553"/>
            </a:xfrm>
            <a:prstGeom prst="rect">
              <a:avLst/>
            </a:prstGeom>
            <a:gradFill flip="none" rotWithShape="1">
              <a:gsLst>
                <a:gs pos="10000">
                  <a:schemeClr val="accent1"/>
                </a:gs>
                <a:gs pos="100000">
                  <a:schemeClr val="accent1">
                    <a:alpha val="235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0CEC31-4EC3-108D-33B8-72E2C683FCB0}"/>
                </a:ext>
              </a:extLst>
            </p:cNvPr>
            <p:cNvSpPr/>
            <p:nvPr userDrawn="1"/>
          </p:nvSpPr>
          <p:spPr>
            <a:xfrm rot="16200000">
              <a:off x="5516379" y="-5448923"/>
              <a:ext cx="74952" cy="10972800"/>
            </a:xfrm>
            <a:prstGeom prst="rect">
              <a:avLst/>
            </a:prstGeom>
            <a:gradFill flip="none" rotWithShape="1">
              <a:gsLst>
                <a:gs pos="1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7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Exo 2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92">
          <p15:clr>
            <a:srgbClr val="F26B43"/>
          </p15:clr>
        </p15:guide>
        <p15:guide id="4" pos="312">
          <p15:clr>
            <a:srgbClr val="F26B43"/>
          </p15:clr>
        </p15:guide>
        <p15:guide id="5" orient="horz" pos="3984">
          <p15:clr>
            <a:srgbClr val="F26B43"/>
          </p15:clr>
        </p15:guide>
        <p15:guide id="6" orient="horz" pos="3768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008">
          <p15:clr>
            <a:srgbClr val="F26B43"/>
          </p15:clr>
        </p15:guide>
        <p15:guide id="9" orient="horz" pos="720">
          <p15:clr>
            <a:srgbClr val="F26B43"/>
          </p15:clr>
        </p15:guide>
        <p15:guide id="10" pos="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B04B-7E36-1F4A-9549-7CA136BA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6" y="835383"/>
            <a:ext cx="4654297" cy="349954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Lecture Eight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0321-0BAB-A145-9D83-82FA21EC9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21" y="4444578"/>
            <a:ext cx="4598766" cy="1185333"/>
          </a:xfrm>
        </p:spPr>
        <p:txBody>
          <a:bodyPr>
            <a:normAutofit/>
          </a:bodyPr>
          <a:lstStyle/>
          <a:p>
            <a:r>
              <a:rPr lang="en-US" dirty="0"/>
              <a:t>Applied Space Cyber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2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5775B-147F-4D05-DF0C-D6AEF5246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18E5-BE6A-DB45-DD86-9B95065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Simple Patching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CDF8-677B-9717-E025-A5982F55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7091855" cy="4613339"/>
          </a:xfrm>
        </p:spPr>
        <p:txBody>
          <a:bodyPr wrap="square"/>
          <a:lstStyle/>
          <a:p>
            <a:r>
              <a:rPr lang="en-US" sz="2000" dirty="0"/>
              <a:t>Lets say it’s the payload  SDR:</a:t>
            </a:r>
          </a:p>
          <a:p>
            <a:pPr lvl="1"/>
            <a:r>
              <a:rPr lang="en-US" sz="2000" dirty="0"/>
              <a:t>10MB patch to fix critical vulnerability that allows simple low power EW attack to fry SAR sensor</a:t>
            </a:r>
          </a:p>
          <a:p>
            <a:pPr lvl="1"/>
            <a:r>
              <a:rPr lang="en-US" sz="2000" dirty="0"/>
              <a:t>The patch increases the size of each SAR image to 10GB, halving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4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F5EBA-4381-BE78-D092-A4108654E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36A3-317E-208C-CC6B-2BB17CE1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Threat Hunting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0996-DC19-AF20-E7E0-0B7636D5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5" y="1608667"/>
            <a:ext cx="5585576" cy="4613339"/>
          </a:xfrm>
        </p:spPr>
        <p:txBody>
          <a:bodyPr wrap="square"/>
          <a:lstStyle/>
          <a:p>
            <a:r>
              <a:rPr lang="en-US" dirty="0"/>
              <a:t>Tradecraft considerations</a:t>
            </a:r>
          </a:p>
          <a:p>
            <a:pPr lvl="1"/>
            <a:r>
              <a:rPr lang="en-US" dirty="0"/>
              <a:t>What is impact of active forensics on SV?</a:t>
            </a:r>
          </a:p>
          <a:p>
            <a:pPr lvl="2"/>
            <a:r>
              <a:rPr lang="en-US" dirty="0"/>
              <a:t>Compute (CPU/RAM)</a:t>
            </a:r>
          </a:p>
          <a:p>
            <a:pPr lvl="2"/>
            <a:r>
              <a:rPr lang="en-US" dirty="0"/>
              <a:t>Storage</a:t>
            </a:r>
          </a:p>
          <a:p>
            <a:pPr lvl="2"/>
            <a:r>
              <a:rPr lang="en-US" dirty="0"/>
              <a:t>Bandwidth</a:t>
            </a:r>
          </a:p>
          <a:p>
            <a:pPr lvl="2"/>
            <a:r>
              <a:rPr lang="en-US" dirty="0"/>
              <a:t>Power</a:t>
            </a:r>
          </a:p>
          <a:p>
            <a:r>
              <a:rPr lang="en-US" dirty="0"/>
              <a:t>Bus operator/owner: want to threat hunt, don’t care about BW impact because you’re trying to protect your constellation</a:t>
            </a:r>
          </a:p>
          <a:p>
            <a:r>
              <a:rPr lang="en-US" dirty="0"/>
              <a:t>Payload operator/owner: Don’t want bandwidth to cut 1 of 8 images for each or a pass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90A2267-7C1F-7021-0CF8-C98ABF67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91" y="2128940"/>
            <a:ext cx="6021644" cy="35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1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E2803-C2E0-4BA4-0DA1-9D29F05C5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63B5-4D94-7BB9-53A7-A534B60F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Threat Hunting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93A8-EA7A-3050-B7F9-3107F2F8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10877046" cy="4613339"/>
          </a:xfrm>
        </p:spPr>
        <p:txBody>
          <a:bodyPr wrap="square"/>
          <a:lstStyle/>
          <a:p>
            <a:r>
              <a:rPr lang="en-US" sz="2000" dirty="0"/>
              <a:t>Bus operator threat hunters</a:t>
            </a:r>
          </a:p>
          <a:p>
            <a:pPr lvl="1"/>
            <a:r>
              <a:rPr lang="en-US" sz="2000" dirty="0"/>
              <a:t>Discrepancies between observed SV behavior and telemetry being received on the ground</a:t>
            </a:r>
          </a:p>
          <a:p>
            <a:pPr lvl="1"/>
            <a:r>
              <a:rPr lang="en-US" sz="2000" dirty="0"/>
              <a:t>Payload operator has complained that bus maneuvers are happening slightly off schedule and slightly off target for aiming SAR sensor</a:t>
            </a:r>
          </a:p>
          <a:p>
            <a:pPr lvl="1"/>
            <a:r>
              <a:rPr lang="en-US" sz="2000" dirty="0"/>
              <a:t>Excessive forensics on the ground have uncovered no issue, SV is suspected of potentially having malware or issue.</a:t>
            </a:r>
          </a:p>
          <a:p>
            <a:pPr lvl="1"/>
            <a:r>
              <a:rPr lang="en-US" sz="2000" dirty="0"/>
              <a:t>How would we go about prosecuting it?</a:t>
            </a:r>
          </a:p>
          <a:p>
            <a:pPr lvl="1"/>
            <a:r>
              <a:rPr lang="en-US" sz="2000" dirty="0"/>
              <a:t>How would we add functionality to flight SW</a:t>
            </a:r>
          </a:p>
          <a:p>
            <a:pPr lvl="1"/>
            <a:r>
              <a:rPr lang="en-US" sz="2000" dirty="0"/>
              <a:t>How would we reach execution out of the flight SW, within actual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6CC95-9D93-676C-16DC-A4D52705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6713-7A83-DF2E-0679-8379E682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Threat Hunting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2F9D-4D06-C1E5-38B3-573B878E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10845148" cy="4613339"/>
          </a:xfrm>
        </p:spPr>
        <p:txBody>
          <a:bodyPr wrap="square"/>
          <a:lstStyle/>
          <a:p>
            <a:r>
              <a:rPr lang="en-US" sz="2000" dirty="0"/>
              <a:t>We suspect something on the payload is messing with SAR images before they are sent down</a:t>
            </a:r>
          </a:p>
          <a:p>
            <a:r>
              <a:rPr lang="en-US" sz="2000" dirty="0"/>
              <a:t>There is some minimal edge processing of the images happening in the payload</a:t>
            </a:r>
          </a:p>
          <a:p>
            <a:r>
              <a:rPr lang="en-US" sz="2000" dirty="0"/>
              <a:t>Extensive forensics in POC have shown nothing terrestrial</a:t>
            </a:r>
          </a:p>
          <a:p>
            <a:r>
              <a:rPr lang="en-US" dirty="0"/>
              <a:t>How would we go about prosecuting the payload control computer?</a:t>
            </a:r>
          </a:p>
          <a:p>
            <a:r>
              <a:rPr lang="en-US" dirty="0"/>
              <a:t>Maybe we want to look out of band and pull down an image or two to see if it is being messed with in transit, but these are 5GB</a:t>
            </a:r>
          </a:p>
        </p:txBody>
      </p:sp>
    </p:spTree>
    <p:extLst>
      <p:ext uri="{BB962C8B-B14F-4D97-AF65-F5344CB8AC3E}">
        <p14:creationId xmlns:p14="http://schemas.microsoft.com/office/powerpoint/2010/main" val="296692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D202F-9CAB-F05E-BDE1-E3B4506B4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7F8A-A0EC-06E1-42CB-537FC7EF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Pen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9DAC-B8EF-73AE-19EC-D7999085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656" y="1608667"/>
            <a:ext cx="2849699" cy="4613339"/>
          </a:xfrm>
        </p:spPr>
        <p:txBody>
          <a:bodyPr wrap="square"/>
          <a:lstStyle/>
          <a:p>
            <a:r>
              <a:rPr lang="en-US" dirty="0"/>
              <a:t>Evaluate components </a:t>
            </a:r>
          </a:p>
          <a:p>
            <a:r>
              <a:rPr lang="en-US" dirty="0"/>
              <a:t>Evaluate integrated systems</a:t>
            </a:r>
          </a:p>
        </p:txBody>
      </p:sp>
      <p:pic>
        <p:nvPicPr>
          <p:cNvPr id="3074" name="Picture 2" descr="Hulu sticks out its thumb, flags down a Hitchhiker's Guide To The Galaxy TV  Show - AV Club">
            <a:extLst>
              <a:ext uri="{FF2B5EF4-FFF2-40B4-BE49-F238E27FC236}">
                <a16:creationId xmlns:a16="http://schemas.microsoft.com/office/drawing/2014/main" id="{E38DD442-E01F-B5D2-B0C2-DE51CBA71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1" y="1339450"/>
            <a:ext cx="85852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3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C275-80F7-38A0-1565-45F6D8B3A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37FD-B174-82C2-59FD-DC49E1A5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Pen 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DD6D-435B-8210-3C3F-0243CAD8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9920116" cy="4613339"/>
          </a:xfrm>
        </p:spPr>
        <p:txBody>
          <a:bodyPr wrap="square"/>
          <a:lstStyle/>
          <a:p>
            <a:r>
              <a:rPr lang="en-US" sz="2000" dirty="0"/>
              <a:t>Bus operator has to test at least one of its orbiting SVs for a compliance issue</a:t>
            </a:r>
          </a:p>
          <a:p>
            <a:r>
              <a:rPr lang="en-US" sz="2000" dirty="0"/>
              <a:t>It has picked one of its backup SV’s orbiting in the constellation of 100</a:t>
            </a:r>
          </a:p>
          <a:p>
            <a:r>
              <a:rPr lang="en-US" sz="2000" dirty="0"/>
              <a:t>How do we enumerate ports and vulns on the bus across multiple components?</a:t>
            </a:r>
          </a:p>
          <a:p>
            <a:r>
              <a:rPr lang="en-US" sz="2000" dirty="0"/>
              <a:t>Should we limit ourselves to </a:t>
            </a:r>
            <a:r>
              <a:rPr lang="en-US" sz="2000" dirty="0" err="1"/>
              <a:t>LoL</a:t>
            </a:r>
            <a:r>
              <a:rPr lang="en-US" sz="2000" dirty="0"/>
              <a:t>?</a:t>
            </a:r>
          </a:p>
          <a:p>
            <a:r>
              <a:rPr lang="en-US" sz="2000" dirty="0"/>
              <a:t>Cite the SDR off switch being removed; what if you were enumerating hex values via an API to see which made the SDR do what? That is a common sort of practice on the ground right?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5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28F5-449E-34AA-86CC-C3874BE9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2DED-443F-0BEE-8497-943903F0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Pen 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6943-511C-60FC-5F1C-AD0AB2E4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7091855" cy="4613339"/>
          </a:xfrm>
        </p:spPr>
        <p:txBody>
          <a:bodyPr wrap="square"/>
          <a:lstStyle/>
          <a:p>
            <a:r>
              <a:rPr lang="en-US" sz="2000" dirty="0"/>
              <a:t>We have concerns about not-so-complete logical separation of some physically connected parts via the hardware encryption device</a:t>
            </a:r>
          </a:p>
          <a:p>
            <a:r>
              <a:rPr lang="en-US" sz="2000" dirty="0"/>
              <a:t>How would we go about evaluating this?</a:t>
            </a:r>
          </a:p>
          <a:p>
            <a:r>
              <a:rPr lang="en-US" sz="2000" dirty="0"/>
              <a:t>Is this required to be done on a flying asset?</a:t>
            </a:r>
          </a:p>
          <a:p>
            <a:r>
              <a:rPr lang="en-US" sz="2000" dirty="0"/>
              <a:t>Is HWIL satisfactory?</a:t>
            </a:r>
          </a:p>
          <a:p>
            <a:r>
              <a:rPr lang="en-US" sz="2000" dirty="0"/>
              <a:t>What if the production units were interdicted and the EDU was not?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8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CF9F-3CEA-9BEB-AC5A-24388197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CB2A-ADE6-EDA4-242F-A3A7EA7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Red Team / Adversary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8E93-D0E2-E617-5805-AF24F8D1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5" y="1608667"/>
            <a:ext cx="3572478" cy="4613339"/>
          </a:xfrm>
        </p:spPr>
        <p:txBody>
          <a:bodyPr wrap="square"/>
          <a:lstStyle/>
          <a:p>
            <a:r>
              <a:rPr lang="en-US" dirty="0"/>
              <a:t>Have to make sure you don’t give false sense of security by being too loud, or not operating under the constraints</a:t>
            </a:r>
          </a:p>
          <a:p>
            <a:r>
              <a:rPr lang="en-US" dirty="0" err="1"/>
              <a:t>Asynch</a:t>
            </a:r>
            <a:r>
              <a:rPr lang="en-US" dirty="0"/>
              <a:t> ops is a huge challenge</a:t>
            </a:r>
          </a:p>
          <a:p>
            <a:endParaRPr lang="en-US" dirty="0"/>
          </a:p>
        </p:txBody>
      </p:sp>
      <p:pic>
        <p:nvPicPr>
          <p:cNvPr id="4" name="Picture 2" descr="TV/Series">
            <a:extLst>
              <a:ext uri="{FF2B5EF4-FFF2-40B4-BE49-F238E27FC236}">
                <a16:creationId xmlns:a16="http://schemas.microsoft.com/office/drawing/2014/main" id="{AC08C4F7-D6F0-A53E-1981-BB466913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21" y="1023760"/>
            <a:ext cx="4337364" cy="578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73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7C0E1-7538-C3A3-8766-8D13E6363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BCA4-4869-98C5-F7B4-B5E6F07C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Red Team / Adversary Emulation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6A36-DB9B-BD46-6E2D-A6B95A7B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7091855" cy="4613339"/>
          </a:xfrm>
        </p:spPr>
        <p:txBody>
          <a:bodyPr wrap="square"/>
          <a:lstStyle/>
          <a:p>
            <a:r>
              <a:rPr lang="en-US" sz="2000" dirty="0"/>
              <a:t>Bus operator has asked a red team to try and emulate adversarial activities on one of its SVs</a:t>
            </a:r>
          </a:p>
          <a:p>
            <a:r>
              <a:rPr lang="en-US" sz="2000" dirty="0"/>
              <a:t>What sort of actions would you perform?</a:t>
            </a:r>
          </a:p>
          <a:p>
            <a:r>
              <a:rPr lang="en-US" sz="2000" dirty="0"/>
              <a:t>Is there a false sense of security associated with this activity?</a:t>
            </a:r>
          </a:p>
          <a:p>
            <a:r>
              <a:rPr lang="en-US" sz="2000" dirty="0"/>
              <a:t>How much of what you would want to do would be on the ground? On the bus? On a representative payload?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AFDB0-5B2B-C730-3C05-5904963D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B8D0-AA44-C92E-B8C6-0208A108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Architectural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D442-4A58-A6A8-E1F9-38ECF924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34" y="1544871"/>
            <a:ext cx="4265485" cy="4613339"/>
          </a:xfrm>
        </p:spPr>
        <p:txBody>
          <a:bodyPr wrap="square"/>
          <a:lstStyle/>
          <a:p>
            <a:r>
              <a:rPr lang="en-US" dirty="0"/>
              <a:t>Evaluating 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party risk</a:t>
            </a:r>
          </a:p>
          <a:p>
            <a:r>
              <a:rPr lang="en-US" dirty="0"/>
              <a:t>Requires in depth understanding of both industries</a:t>
            </a:r>
          </a:p>
        </p:txBody>
      </p:sp>
      <p:pic>
        <p:nvPicPr>
          <p:cNvPr id="5122" name="Picture 2" descr="Three-dimensional chess | Memory Alpha | Fandom">
            <a:extLst>
              <a:ext uri="{FF2B5EF4-FFF2-40B4-BE49-F238E27FC236}">
                <a16:creationId xmlns:a16="http://schemas.microsoft.com/office/drawing/2014/main" id="{86CF7A0E-E497-946A-60CE-31CA0D84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45" y="1209769"/>
            <a:ext cx="6625413" cy="494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9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C5BA-7A3B-A8A0-63EB-7489F77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1785-1779-1D30-12B2-053BDAE7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54E2C-07EE-EBAA-0338-320687DF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7" y="115809"/>
            <a:ext cx="11980966" cy="66263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8ED674-D04F-6CAE-B552-1C0D71BEE264}"/>
              </a:ext>
            </a:extLst>
          </p:cNvPr>
          <p:cNvSpPr/>
          <p:nvPr/>
        </p:nvSpPr>
        <p:spPr>
          <a:xfrm>
            <a:off x="313509" y="226424"/>
            <a:ext cx="4214948" cy="63485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653CDE-CBFC-3572-DCE4-9A624416D7ED}"/>
              </a:ext>
            </a:extLst>
          </p:cNvPr>
          <p:cNvSpPr/>
          <p:nvPr/>
        </p:nvSpPr>
        <p:spPr>
          <a:xfrm>
            <a:off x="4637316" y="204654"/>
            <a:ext cx="7336969" cy="634854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9D578-CA33-3D30-CE5F-B249DBFCD4D9}"/>
              </a:ext>
            </a:extLst>
          </p:cNvPr>
          <p:cNvSpPr txBox="1"/>
          <p:nvPr/>
        </p:nvSpPr>
        <p:spPr>
          <a:xfrm>
            <a:off x="846910" y="269597"/>
            <a:ext cx="31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EARTH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2889B-09CA-A525-224B-2A78BBDBC90D}"/>
              </a:ext>
            </a:extLst>
          </p:cNvPr>
          <p:cNvSpPr txBox="1"/>
          <p:nvPr/>
        </p:nvSpPr>
        <p:spPr>
          <a:xfrm>
            <a:off x="6738416" y="255657"/>
            <a:ext cx="31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73701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4D91-0736-1F4F-A117-C12ED191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Organic Attack Surface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75D80-06EF-F373-1BA3-74A179A7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89" y="1617567"/>
            <a:ext cx="9334574" cy="51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4D91-0736-1F4F-A117-C12ED191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 2</a:t>
            </a:r>
            <a:r>
              <a:rPr lang="en-US" b="1" baseline="30000" dirty="0">
                <a:solidFill>
                  <a:srgbClr val="00B0F0"/>
                </a:solidFill>
              </a:rPr>
              <a:t>nd</a:t>
            </a:r>
            <a:r>
              <a:rPr lang="en-US" b="1" dirty="0">
                <a:solidFill>
                  <a:srgbClr val="00B0F0"/>
                </a:solidFill>
              </a:rPr>
              <a:t> Party Attack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EE28-54D7-D34D-9925-5FE0ED2C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Hosted Payloads scenario</a:t>
            </a:r>
          </a:p>
          <a:p>
            <a:pPr lvl="1"/>
            <a:r>
              <a:rPr lang="en-US" dirty="0"/>
              <a:t>Satellite Operator(s)</a:t>
            </a:r>
          </a:p>
          <a:p>
            <a:pPr lvl="1"/>
            <a:r>
              <a:rPr lang="en-US" dirty="0"/>
              <a:t>Payload Operator(s)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8B5F0-C787-F26C-9C2A-EFABD2BA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03" y="2333641"/>
            <a:ext cx="7706055" cy="42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4D91-0736-1F4F-A117-C12ED191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</a:t>
            </a:r>
            <a:r>
              <a:rPr lang="en-US" b="1" baseline="30000" dirty="0">
                <a:solidFill>
                  <a:srgbClr val="00B0F0"/>
                </a:solidFill>
              </a:rPr>
              <a:t>rd</a:t>
            </a:r>
            <a:r>
              <a:rPr lang="en-US" b="1" dirty="0">
                <a:solidFill>
                  <a:srgbClr val="00B0F0"/>
                </a:solidFill>
              </a:rPr>
              <a:t> Party Attack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EE28-54D7-D34D-9925-5FE0ED2C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Beyond SV resident code execution, an ability to impact a space system stretches far beyond the control of owners and operators</a:t>
            </a:r>
          </a:p>
          <a:p>
            <a:r>
              <a:rPr lang="en-US" dirty="0"/>
              <a:t>Widely varied, targetable environmental testing facilities</a:t>
            </a:r>
          </a:p>
          <a:p>
            <a:pPr lvl="1"/>
            <a:r>
              <a:rPr lang="en-US" dirty="0"/>
              <a:t>Vacuum chambers</a:t>
            </a:r>
          </a:p>
          <a:p>
            <a:pPr lvl="1"/>
            <a:r>
              <a:rPr lang="en-US" dirty="0"/>
              <a:t>Anechoic chambers</a:t>
            </a:r>
          </a:p>
          <a:p>
            <a:pPr lvl="1"/>
            <a:r>
              <a:rPr lang="en-US" dirty="0"/>
              <a:t>Vibration tables, etc.</a:t>
            </a:r>
          </a:p>
          <a:p>
            <a:r>
              <a:rPr lang="en-US" dirty="0"/>
              <a:t>Storage and transport for tests and launch</a:t>
            </a:r>
          </a:p>
          <a:p>
            <a:r>
              <a:rPr lang="en-US" dirty="0"/>
              <a:t>Intra-vehicle tenants &amp; operators</a:t>
            </a:r>
          </a:p>
        </p:txBody>
      </p:sp>
    </p:spTree>
    <p:extLst>
      <p:ext uri="{BB962C8B-B14F-4D97-AF65-F5344CB8AC3E}">
        <p14:creationId xmlns:p14="http://schemas.microsoft.com/office/powerpoint/2010/main" val="24375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67D4-A371-4510-19F6-7A1CB75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.png" descr="A diagram of a satellite system&#10;&#10;Description automatically generated">
            <a:extLst>
              <a:ext uri="{FF2B5EF4-FFF2-40B4-BE49-F238E27FC236}">
                <a16:creationId xmlns:a16="http://schemas.microsoft.com/office/drawing/2014/main" id="{2A57B75A-12E2-17B1-6816-B9458C46F69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4832" y="224851"/>
            <a:ext cx="7809876" cy="6069213"/>
          </a:xfrm>
          <a:prstGeom prst="rect">
            <a:avLst/>
          </a:prstGeom>
          <a:ln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D74C954-6D05-D03E-9C6D-6B9B96A8485F}"/>
              </a:ext>
            </a:extLst>
          </p:cNvPr>
          <p:cNvSpPr txBox="1">
            <a:spLocks/>
          </p:cNvSpPr>
          <p:nvPr/>
        </p:nvSpPr>
        <p:spPr>
          <a:xfrm>
            <a:off x="662824" y="482199"/>
            <a:ext cx="9251643" cy="1009651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Exo 2 SemiBold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63236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67D4-A371-4510-19F6-7A1CB75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941D-4EF2-0C6C-4614-58499E1A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88ABA0EC-6288-2839-B55F-F6491E96183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4215" y="122815"/>
            <a:ext cx="6688736" cy="61426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9303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67D4-A371-4510-19F6-7A1CB75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941D-4EF2-0C6C-4614-58499E1A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2.png" descr="A diagram of a system&#10;&#10;Description automatically generated">
            <a:extLst>
              <a:ext uri="{FF2B5EF4-FFF2-40B4-BE49-F238E27FC236}">
                <a16:creationId xmlns:a16="http://schemas.microsoft.com/office/drawing/2014/main" id="{4E52D336-90E7-6D20-8E9C-C357682E729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6778" y="53001"/>
            <a:ext cx="6795180" cy="61690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32903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67D4-A371-4510-19F6-7A1CB755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941D-4EF2-0C6C-4614-58499E1A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972" y="1488887"/>
            <a:ext cx="5147755" cy="4613339"/>
          </a:xfrm>
        </p:spPr>
        <p:txBody>
          <a:bodyPr wrap="square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SOC 1 and the satellite Bus are owned by a company offering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payload hosting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POC A and Payload A are owned by a broadcast radio company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POC B and Payload B are owned by a imaging company that takes sensitive images as a service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GSaaS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provided by a 3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party commercial organization.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Users of satellite radio are another customer.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transport layer SOC 2 and its satellites are owned by a different commercial organization.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 of the images is a different organization.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image6.png" descr="A diagram of a system&#10;&#10;Description automatically generated">
            <a:extLst>
              <a:ext uri="{FF2B5EF4-FFF2-40B4-BE49-F238E27FC236}">
                <a16:creationId xmlns:a16="http://schemas.microsoft.com/office/drawing/2014/main" id="{13B9C4EE-4667-E78F-1EA2-2520D360205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4273" y="116839"/>
            <a:ext cx="6726211" cy="613482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50511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C0F5A-5AAE-B8D8-1422-40C01254E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9023-934A-D885-6263-82F0E8B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1278205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Summary: Space Cyber Convergence Misconceptions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3E27-3C8B-5E97-FF54-B3A281D3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715605" cy="4476750"/>
          </a:xfrm>
        </p:spPr>
        <p:txBody>
          <a:bodyPr>
            <a:normAutofit/>
          </a:bodyPr>
          <a:lstStyle/>
          <a:p>
            <a:r>
              <a:rPr lang="en-US" dirty="0"/>
              <a:t>Partial Constellation compromise</a:t>
            </a:r>
          </a:p>
          <a:p>
            <a:r>
              <a:rPr lang="en-US" dirty="0"/>
              <a:t>Data integrity as a focus of on orbit security</a:t>
            </a:r>
          </a:p>
          <a:p>
            <a:r>
              <a:rPr lang="en-US" dirty="0"/>
              <a:t>Why bother encrypting optical/laser crosslinks</a:t>
            </a:r>
          </a:p>
          <a:p>
            <a:r>
              <a:rPr lang="en-US" dirty="0"/>
              <a:t>Cyber Vs EW in space</a:t>
            </a:r>
          </a:p>
          <a:p>
            <a:r>
              <a:rPr lang="en-US" dirty="0"/>
              <a:t>Space cyber will develop like SCADA cyber</a:t>
            </a:r>
          </a:p>
          <a:p>
            <a:r>
              <a:rPr lang="en-US" dirty="0"/>
              <a:t>Airgap is safe!</a:t>
            </a:r>
          </a:p>
          <a:p>
            <a:r>
              <a:rPr lang="en-US" dirty="0"/>
              <a:t>Tempest is a thing!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Star Trek's Captain Picard Almost Had A Very Different Character Trait">
            <a:extLst>
              <a:ext uri="{FF2B5EF4-FFF2-40B4-BE49-F238E27FC236}">
                <a16:creationId xmlns:a16="http://schemas.microsoft.com/office/drawing/2014/main" id="{F94C4FAE-9BD4-EC6D-DE93-C890C87E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26" y="3360419"/>
            <a:ext cx="5873893" cy="329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1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F5C2-5C08-4F15-8030-2A562EFB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About our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6C68-358C-B371-7EF2-81E06A11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/>
              <a:t>Space ops company owned / flown Bus</a:t>
            </a:r>
          </a:p>
          <a:p>
            <a:r>
              <a:rPr lang="en-US" dirty="0"/>
              <a:t>Investment firm owned payload; they trade in agriculture stock futures</a:t>
            </a:r>
          </a:p>
          <a:p>
            <a:r>
              <a:rPr lang="en-US" dirty="0"/>
              <a:t>SAR Payload for monitoring fields</a:t>
            </a:r>
          </a:p>
          <a:p>
            <a:r>
              <a:rPr lang="en-US" dirty="0"/>
              <a:t>Most of the year passive monitoring of images for anomalies</a:t>
            </a:r>
          </a:p>
          <a:p>
            <a:r>
              <a:rPr lang="en-US" dirty="0"/>
              <a:t>During fall when crops are brought in, much more active tasking during 3-week window peak harvest.</a:t>
            </a:r>
          </a:p>
          <a:p>
            <a:r>
              <a:rPr lang="en-US" dirty="0"/>
              <a:t>15 minute passes every 2.5 hours</a:t>
            </a:r>
          </a:p>
          <a:p>
            <a:r>
              <a:rPr lang="en-US" dirty="0"/>
              <a:t>3-4 passes each day over the US</a:t>
            </a:r>
          </a:p>
          <a:p>
            <a:r>
              <a:rPr lang="en-US" dirty="0"/>
              <a:t>1-2 pass a day over GEP</a:t>
            </a:r>
          </a:p>
          <a:p>
            <a:r>
              <a:rPr lang="en-US" dirty="0"/>
              <a:t>1 pass a week over Hawaii (coffee futures are very valuable!)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7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92C68-0D33-7BA0-6138-BECC93C80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BF84-0A55-13A3-A8CB-3AFAC44C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Technical Details About our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4D1C-EC82-BD77-CD4D-5AC3D006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en-US" dirty="0"/>
              <a:t>50mbps (x60seconds x15 minutes) = 45GB per pass </a:t>
            </a:r>
          </a:p>
          <a:p>
            <a:r>
              <a:rPr lang="en-US" dirty="0"/>
              <a:t>3D SAR image is 5GB of bandwidth to transfer to ground ~8 images downloaded per pass if we leave 5GB for tasking, telemetry,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Images can be generated in as little as 15s or as long as 12m so, the bottle neck is bandwidth not an ability to take images</a:t>
            </a:r>
          </a:p>
        </p:txBody>
      </p:sp>
    </p:spTree>
    <p:extLst>
      <p:ext uri="{BB962C8B-B14F-4D97-AF65-F5344CB8AC3E}">
        <p14:creationId xmlns:p14="http://schemas.microsoft.com/office/powerpoint/2010/main" val="33019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492DB-0BB8-125D-A669-4E90D1684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948D-8E91-556F-29F8-AEED4932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Synthetic Aperture Radar 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881-DC43-593B-BAF3-C3FF86AB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1967733" cy="4613339"/>
          </a:xfrm>
        </p:spPr>
        <p:txBody>
          <a:bodyPr wrap="square"/>
          <a:lstStyle/>
          <a:p>
            <a:r>
              <a:rPr lang="en-US" sz="1600" dirty="0"/>
              <a:t>Credit to Capella Space</a:t>
            </a:r>
          </a:p>
          <a:p>
            <a:r>
              <a:rPr lang="en-US" sz="1600" dirty="0"/>
              <a:t>SAR works by bouncing microwave signals off the Earth's surface, and can be used to create 2D images or 3D reconstructions</a:t>
            </a:r>
          </a:p>
        </p:txBody>
      </p:sp>
      <p:pic>
        <p:nvPicPr>
          <p:cNvPr id="1026" name="Picture 2" descr="Images from New Capella Space Satellites Showcase Highest Quality SAR  Commercially Available">
            <a:extLst>
              <a:ext uri="{FF2B5EF4-FFF2-40B4-BE49-F238E27FC236}">
                <a16:creationId xmlns:a16="http://schemas.microsoft.com/office/drawing/2014/main" id="{B6C594A8-CAE2-745C-C642-5C6000C0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9" y="903450"/>
            <a:ext cx="9455210" cy="53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F2443-5C32-FF96-2619-BB2EF39C4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3E5B-5643-3C90-9A28-2AE4F88F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Simple Patching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8F0F-3293-04B5-9472-133683B91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838" y="1518929"/>
            <a:ext cx="2870729" cy="4613339"/>
          </a:xfrm>
        </p:spPr>
        <p:txBody>
          <a:bodyPr wrap="square"/>
          <a:lstStyle/>
          <a:p>
            <a:r>
              <a:rPr lang="en-US" sz="1600" dirty="0"/>
              <a:t>2GB upload and re-install of SDR firmware; </a:t>
            </a:r>
            <a:r>
              <a:rPr lang="en-US" sz="1600" dirty="0" err="1"/>
              <a:t>VXWorks</a:t>
            </a:r>
            <a:r>
              <a:rPr lang="en-US" sz="1600" dirty="0"/>
              <a:t>, 10 RCE vulns</a:t>
            </a:r>
          </a:p>
          <a:p>
            <a:r>
              <a:rPr lang="en-US" sz="1600" dirty="0"/>
              <a:t>Have to power cycle SDR; maybe lose comms</a:t>
            </a:r>
          </a:p>
          <a:p>
            <a:endParaRPr lang="en-US" dirty="0"/>
          </a:p>
        </p:txBody>
      </p:sp>
      <p:pic>
        <p:nvPicPr>
          <p:cNvPr id="6146" name="Picture 2" descr="A Certified Dork™ — 10/11th Doctor x Reader- come here">
            <a:extLst>
              <a:ext uri="{FF2B5EF4-FFF2-40B4-BE49-F238E27FC236}">
                <a16:creationId xmlns:a16="http://schemas.microsoft.com/office/drawing/2014/main" id="{53B0C74F-718B-BB8E-B7CA-F42C7A6EE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4" r="27701"/>
          <a:stretch/>
        </p:blipFill>
        <p:spPr bwMode="auto">
          <a:xfrm>
            <a:off x="6096000" y="1015377"/>
            <a:ext cx="5824476" cy="562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2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FB266-ECC2-12BC-5F79-0C50C0B84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153C-338E-3EC5-1306-8BCCB879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Simple Patching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7052-34ED-A688-F93F-D83CF7A4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7091855" cy="4613339"/>
          </a:xfrm>
        </p:spPr>
        <p:txBody>
          <a:bodyPr wrap="square"/>
          <a:lstStyle/>
          <a:p>
            <a:r>
              <a:rPr lang="en-US" sz="2000" dirty="0"/>
              <a:t>Lets say it’s the space ops company SDR to fly the satellite: </a:t>
            </a:r>
          </a:p>
          <a:p>
            <a:pPr lvl="1"/>
            <a:r>
              <a:rPr lang="en-US" sz="2000" dirty="0"/>
              <a:t>They already got paid 25M to build and launch CROPSAT-1</a:t>
            </a:r>
          </a:p>
          <a:p>
            <a:pPr lvl="1"/>
            <a:r>
              <a:rPr lang="en-US" sz="2000" dirty="0"/>
              <a:t>They charge 2.5M a year to fly/operate it</a:t>
            </a:r>
          </a:p>
          <a:p>
            <a:pPr lvl="1"/>
            <a:r>
              <a:rPr lang="en-US" sz="2000" dirty="0"/>
              <a:t>4 years left in operational window (10M max revenue)</a:t>
            </a:r>
          </a:p>
          <a:p>
            <a:pPr lvl="1"/>
            <a:r>
              <a:rPr lang="en-US" sz="2000" dirty="0"/>
              <a:t>CROPSAT getting hacked jeopardizes my trust of 100 other sats I operate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5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70B91-2C46-00EC-6343-5C88D0604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E314-704A-C8BF-8287-ED101D87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Simple Patching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FCC5-90E7-FE70-DD68-055F187FA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7091855" cy="4613339"/>
          </a:xfrm>
        </p:spPr>
        <p:txBody>
          <a:bodyPr wrap="square"/>
          <a:lstStyle/>
          <a:p>
            <a:r>
              <a:rPr lang="en-US" sz="2000" dirty="0"/>
              <a:t>Lets say it’s the payload owner SDR used for SAR:</a:t>
            </a:r>
          </a:p>
          <a:p>
            <a:pPr lvl="1"/>
            <a:r>
              <a:rPr lang="en-US" sz="2000" dirty="0"/>
              <a:t>They make 50M each harvest season</a:t>
            </a:r>
          </a:p>
          <a:p>
            <a:pPr lvl="1"/>
            <a:r>
              <a:rPr lang="en-US" sz="2000" dirty="0"/>
              <a:t>They already made enough in year 1 to cover cost of building and operating satellite</a:t>
            </a:r>
          </a:p>
          <a:p>
            <a:pPr lvl="1"/>
            <a:r>
              <a:rPr lang="en-US" sz="2000" dirty="0"/>
              <a:t>4 years left in operational window, potential 200M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1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5C85-36DE-D038-B605-BFED3CEA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F958-5B6B-399C-3EA4-F3217027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Simple Patching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95C7-85A9-D61D-5C7F-E6D5E0CE7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24" y="1608667"/>
            <a:ext cx="7091855" cy="4613339"/>
          </a:xfrm>
        </p:spPr>
        <p:txBody>
          <a:bodyPr wrap="square"/>
          <a:lstStyle/>
          <a:p>
            <a:r>
              <a:rPr lang="en-US" sz="2000" dirty="0"/>
              <a:t>Lets say it’s the bus  SDR:</a:t>
            </a:r>
          </a:p>
          <a:p>
            <a:pPr lvl="1"/>
            <a:r>
              <a:rPr lang="en-US" sz="2000" dirty="0"/>
              <a:t>10MB patch to fix critical vulnerability that allows unencrypted communications to the bus</a:t>
            </a:r>
          </a:p>
          <a:p>
            <a:pPr lvl="1"/>
            <a:r>
              <a:rPr lang="en-US" sz="2000" dirty="0"/>
              <a:t>The patch lowers the bandwidth of the satellite to 10mbps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4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25235D"/>
      </a:dk2>
      <a:lt2>
        <a:srgbClr val="E1FAFF"/>
      </a:lt2>
      <a:accent1>
        <a:srgbClr val="9BEBFF"/>
      </a:accent1>
      <a:accent2>
        <a:srgbClr val="95DB63"/>
      </a:accent2>
      <a:accent3>
        <a:srgbClr val="4B8CD2"/>
      </a:accent3>
      <a:accent4>
        <a:srgbClr val="3B3772"/>
      </a:accent4>
      <a:accent5>
        <a:srgbClr val="25235D"/>
      </a:accent5>
      <a:accent6>
        <a:srgbClr val="FECB07"/>
      </a:accent6>
      <a:hlink>
        <a:srgbClr val="4B8CD2"/>
      </a:hlink>
      <a:folHlink>
        <a:srgbClr val="9969D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lFrontierSec_template" id="{A5C2A5C5-8635-C745-A531-637D3C4D3D7D}" vid="{EBFA59B2-B31A-3949-B5A1-7EBCB2A67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6CCE17DEF4944CB97427DA1E57ADD9" ma:contentTypeVersion="3" ma:contentTypeDescription="Create a new document." ma:contentTypeScope="" ma:versionID="e9947752967767a93bdd3927901137e5">
  <xsd:schema xmlns:xsd="http://www.w3.org/2001/XMLSchema" xmlns:xs="http://www.w3.org/2001/XMLSchema" xmlns:p="http://schemas.microsoft.com/office/2006/metadata/properties" xmlns:ns3="a719d01a-3856-4026-a021-0d70486df50e" targetNamespace="http://schemas.microsoft.com/office/2006/metadata/properties" ma:root="true" ma:fieldsID="cbdba2842dcad93883014470eea845db" ns3:_="">
    <xsd:import namespace="a719d01a-3856-4026-a021-0d70486df5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9d01a-3856-4026-a021-0d70486df5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44DD92-C07D-42C1-9D76-C451C9491D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19d01a-3856-4026-a021-0d70486df5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3E0BF0-2261-460C-B6F1-2FE3B1CADD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7A12BF-DCFE-440F-9FF6-F4C2C08F58E6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719d01a-3856-4026-a021-0d70486df5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FinalFrontierSec_template</Template>
  <TotalTime>18728</TotalTime>
  <Words>1130</Words>
  <Application>Microsoft Macintosh PowerPoint</Application>
  <PresentationFormat>Widescreen</PresentationFormat>
  <Paragraphs>128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Exo 2 SemiBold</vt:lpstr>
      <vt:lpstr>Montserrat</vt:lpstr>
      <vt:lpstr>Office Theme</vt:lpstr>
      <vt:lpstr>Lecture Eight</vt:lpstr>
      <vt:lpstr>PowerPoint Presentation</vt:lpstr>
      <vt:lpstr>About our system </vt:lpstr>
      <vt:lpstr>Technical Details About our system </vt:lpstr>
      <vt:lpstr>Synthetic Aperture Radar SAR</vt:lpstr>
      <vt:lpstr>Simple Patching Example 1</vt:lpstr>
      <vt:lpstr>Simple Patching Example 1</vt:lpstr>
      <vt:lpstr>Simple Patching Example 2</vt:lpstr>
      <vt:lpstr>Simple Patching Example 3</vt:lpstr>
      <vt:lpstr>Simple Patching Example 4</vt:lpstr>
      <vt:lpstr>Threat Hunting</vt:lpstr>
      <vt:lpstr>Threat Hunting Example 1</vt:lpstr>
      <vt:lpstr>Threat Hunting Example 2</vt:lpstr>
      <vt:lpstr>Pen Test</vt:lpstr>
      <vt:lpstr>Pen Test Example 1</vt:lpstr>
      <vt:lpstr>Pen Test Example 2</vt:lpstr>
      <vt:lpstr>Red Team / Adversary Emulation</vt:lpstr>
      <vt:lpstr>Red Team / Adversary Emulation Example</vt:lpstr>
      <vt:lpstr>Architectural Evaluation</vt:lpstr>
      <vt:lpstr>Organic Attack Surface</vt:lpstr>
      <vt:lpstr> 2nd Party Attack Surface</vt:lpstr>
      <vt:lpstr>3rd Party Attack Surface</vt:lpstr>
      <vt:lpstr>PowerPoint Presentation</vt:lpstr>
      <vt:lpstr>PowerPoint Presentation</vt:lpstr>
      <vt:lpstr>PowerPoint Presentation</vt:lpstr>
      <vt:lpstr>PowerPoint Presentation</vt:lpstr>
      <vt:lpstr>Summary: Space Cyber Convergence Misconceptions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&amp; Space</dc:title>
  <dc:creator>jake oakley</dc:creator>
  <cp:lastModifiedBy>Oakley, Jacob</cp:lastModifiedBy>
  <cp:revision>324</cp:revision>
  <dcterms:created xsi:type="dcterms:W3CDTF">2019-09-18T19:41:55Z</dcterms:created>
  <dcterms:modified xsi:type="dcterms:W3CDTF">2025-04-22T14:00:42Z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0x0101008B6CCE17DEF4944CB97427DA1E57ADD9</vt:lpwstr>
  </property>
</Properties>
</file>