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315" r:id="rId5"/>
    <p:sldId id="283" r:id="rId6"/>
    <p:sldId id="310" r:id="rId7"/>
    <p:sldId id="287" r:id="rId8"/>
    <p:sldId id="263" r:id="rId9"/>
    <p:sldId id="317" r:id="rId10"/>
    <p:sldId id="293" r:id="rId11"/>
    <p:sldId id="318" r:id="rId12"/>
    <p:sldId id="266" r:id="rId13"/>
    <p:sldId id="285" r:id="rId14"/>
    <p:sldId id="267" r:id="rId15"/>
    <p:sldId id="304" r:id="rId16"/>
    <p:sldId id="319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A6AAA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99C0D-E938-4CC4-8111-CC228B47C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8DE99-8FD3-4C44-9A20-299134CC0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F2B3C-2322-43B3-B37B-0E9F142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2017-12-30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424FB-F4A7-49D3-9250-0EA61D0D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F1641-407C-44D3-A5C3-9A62764B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47872-0CE7-4433-A1C7-D673AB3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28B32F-48FA-40FC-A1FB-022191FF1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3837-44C7-4025-B2F6-28CF0A3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2017-12-30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562E-7741-4B06-A2FF-8AB4407C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C581C-3FDC-4B6B-A98A-1801D7F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3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395B5B-72B4-4872-80C1-4DA4D9E5D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789BD7-3448-4460-8681-012809A9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DDE85-7AFA-43D9-B106-3FAA9B35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2017-12-30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7F604-D1E5-42C2-831D-6150F094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D98F7-A4E5-4BAD-BF60-E975ED4D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9DCE4-8C46-40A8-9696-20D18C41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5C71D-8627-4BC6-B810-B2F15A5E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CB15B-EFDC-4CDA-BAD4-AF73A796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2017-12-30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F1EA3-2515-44F4-8A99-0D614729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1D914-5E6C-4D0C-9553-6DCA6D10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7D48-A37B-4BE1-8A34-76B6C6D1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14B9C-F1D7-4073-B3C3-8908E80A5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0CE59-53A9-40FF-8C72-A7EB0E45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2017-12-30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CF287-F564-40B8-8E72-76DF6E1F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E057F-08B7-43AB-A4BA-BB07F7A1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698E0-F4FB-44FB-A9DA-1C82AE6C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C2313-7C93-46B9-A5B7-BAB42EBC5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A36BA-4EA4-44EF-A954-35B0D6A8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9068D-DEEF-4693-9D3A-B6044020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2017-12-30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EFDC1-9FD0-4DD6-B8B3-FDEBAE19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99698-F584-4676-B89E-A6FE219B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4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DE65-FF1A-45EE-93B3-3DE700F4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A86A0-FC19-43F7-BCA4-A84D4CBD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34AAB-1897-4378-B7D9-C3CF46E3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298F0-5D7E-4E64-AB56-7E2DD6A39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07442F-9B99-4702-917A-4231021B7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98394C-9307-4D29-8602-67C0B9B0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2017-12-30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D817DA-A5F5-4F00-8472-AA5C49E4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09BAB3-855B-4469-8DAC-1A46EE6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27BD8-B1FA-49C9-A625-D6DB7F00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4F216C-A428-4A33-96BC-C06C93C1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2017-12-30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F764E1-A16A-45FE-B5D8-EFD2A049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EED72-8842-43AF-A4FB-A0A2E313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798A5D-75EA-4D14-905D-53F9FCD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2017-12-30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C313E9-6C8C-4BF4-B97C-2EBF993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F1ABA-FA51-4C8D-88D3-09A9F5C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D652-DCFC-484F-8FD8-516A26F7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EA0B-AB3B-44D7-9F73-71359B52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519FDD-F86C-4609-B6DB-68F543A2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C5C29-71CA-4BD4-B3A0-28C33474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2017-12-30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9B507-25F6-4A24-B418-3E362B48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B91D9-B532-4419-BE89-343CACD2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8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FC4D3-9FF9-4B27-B35B-5128F9D6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F7CC06-3EC6-465C-8E89-948B0D566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06C11-0F9D-49BD-BC0C-E61CCEC0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2A678-3BE1-4F2C-8408-C193A2FB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2017-12-30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0807F5-D04F-4A53-9090-E359B136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A307C-A6DB-48CF-AEC1-55ADACE8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0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2F3F0A-141F-4282-AABF-B74BF7E8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048A6-2496-4338-95CF-00F3CB76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52221-548F-4EDD-B497-8954F11FC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F7DE-E60C-43F8-BF97-3E6836F05660}" type="datetimeFigureOut">
              <a:rPr lang="ko-KR" altLang="en-US" smtClean="0"/>
              <a:pPr/>
              <a:t>2017-12-30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C6B50-4F8C-4B82-B8EF-4EC6CD7F2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2F285-E676-4BA2-9335-9652C751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2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espone1117&amp;logNo=220442660096&amp;proxyReferer=https://m.search.naver.com/search.na" TargetMode="External"/><Relationship Id="rId2" Type="http://schemas.openxmlformats.org/officeDocument/2006/relationships/hyperlink" Target="https://m.blog.naver.com/PostView.nhn?blogId=espone1117&amp;logNo=220437282828&amp;isFromSearchAddView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nter.kics.or.kr/storage/paper/event/2015_winter2014/publish/6D-2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news.com/20140529000028" TargetMode="External"/><Relationship Id="rId2" Type="http://schemas.openxmlformats.org/officeDocument/2006/relationships/hyperlink" Target="http://enfant.designhouse.co.kr/magazine/type2view.php?num=5254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nounproject.com/" TargetMode="External"/><Relationship Id="rId4" Type="http://schemas.openxmlformats.org/officeDocument/2006/relationships/hyperlink" Target="http://normalog.com/233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nal-Project-KP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[인터파크투어] #무더위 타파! #워터파크의 시즌이 돌아왔다!">
            <a:extLst>
              <a:ext uri="{FF2B5EF4-FFF2-40B4-BE49-F238E27FC236}">
                <a16:creationId xmlns:a16="http://schemas.microsoft.com/office/drawing/2014/main" id="{011233BF-45B2-4819-9193-8B6A03D90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A3D844-6F1E-4679-936B-EBC267DD0EDF}"/>
              </a:ext>
            </a:extLst>
          </p:cNvPr>
          <p:cNvSpPr/>
          <p:nvPr/>
        </p:nvSpPr>
        <p:spPr>
          <a:xfrm>
            <a:off x="-3993" y="-14128"/>
            <a:ext cx="12195991" cy="6872128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1095FB-0B33-4F63-B172-2CC212AA33A4}"/>
              </a:ext>
            </a:extLst>
          </p:cNvPr>
          <p:cNvSpPr/>
          <p:nvPr/>
        </p:nvSpPr>
        <p:spPr>
          <a:xfrm>
            <a:off x="4381937" y="940970"/>
            <a:ext cx="3600400" cy="403244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0" cap="none" dirty="0">
              <a:solidFill>
                <a:schemeClr val="bg1">
                  <a:lumMod val="95000"/>
                </a:schemeClr>
              </a:solidFill>
              <a:latin typeface="Adobe Caslon Pro Bold" pitchFamily="18" charset="0"/>
              <a:ea typeface="나눔명조 ExtraBold" charset="0"/>
            </a:endParaRPr>
          </a:p>
          <a:p>
            <a:pPr algn="ctr"/>
            <a:endParaRPr lang="ko-KR" altLang="en-US" sz="30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45DAA7-2247-4C2E-A68C-A8FF4C5759AD}"/>
              </a:ext>
            </a:extLst>
          </p:cNvPr>
          <p:cNvSpPr/>
          <p:nvPr/>
        </p:nvSpPr>
        <p:spPr>
          <a:xfrm>
            <a:off x="3685123" y="5134411"/>
            <a:ext cx="49940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0" cap="none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2013156005 </a:t>
            </a:r>
            <a:r>
              <a:rPr lang="ko-KR" altLang="en-US" sz="1600" b="0" cap="none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김동민</a:t>
            </a:r>
            <a:r>
              <a:rPr lang="en-US" altLang="ko-KR" sz="1600" b="0" cap="none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ko-KR" altLang="en-US" sz="1600" b="0" cap="none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최종필</a:t>
            </a:r>
            <a:r>
              <a:rPr lang="en-US" altLang="ko-KR" sz="1600" b="0" cap="none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b="0" cap="none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교수님</a:t>
            </a:r>
            <a:endParaRPr lang="en-US" altLang="ko-KR" sz="1600" b="0" cap="none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2013156047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허영민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최종필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교수님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2013156017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나기엽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최종필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교수님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2012150009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김상현  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최종필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교수님</a:t>
            </a:r>
            <a:endParaRPr lang="en-US" altLang="ko-KR" sz="1600" b="0" cap="none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FEC4C-5F50-4C6A-BBFB-512D316E808F}"/>
              </a:ext>
            </a:extLst>
          </p:cNvPr>
          <p:cNvSpPr txBox="1"/>
          <p:nvPr/>
        </p:nvSpPr>
        <p:spPr>
          <a:xfrm>
            <a:off x="4381937" y="1856893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수영장</a:t>
            </a:r>
            <a:endParaRPr lang="en-US" altLang="ko-KR" sz="3600" b="1" dirty="0">
              <a:solidFill>
                <a:schemeClr val="bg1">
                  <a:lumMod val="95000"/>
                </a:schemeClr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Adobe Caslon Pro Bold" pitchFamily="18" charset="0"/>
                <a:ea typeface="HY나무M" panose="02030600000101010101" pitchFamily="18" charset="-127"/>
              </a:rPr>
              <a:t>유아안전 도우미</a:t>
            </a:r>
            <a:endParaRPr lang="en-US" altLang="ko-KR" sz="3600" b="1" dirty="0">
              <a:solidFill>
                <a:schemeClr val="bg1">
                  <a:lumMod val="95000"/>
                </a:schemeClr>
              </a:solidFill>
              <a:latin typeface="Adobe Caslon Pro Bold" pitchFamily="18" charset="0"/>
              <a:ea typeface="HY나무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Adobe Caslon Pro Bold" pitchFamily="18" charset="0"/>
                <a:ea typeface="HY나무M" panose="02030600000101010101" pitchFamily="18" charset="-127"/>
              </a:rPr>
              <a:t>swimming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Adobe Caslon Pro Bold" pitchFamily="18" charset="0"/>
                <a:ea typeface="HY나무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Adobe Caslon Pro Bold" pitchFamily="18" charset="0"/>
                <a:ea typeface="HY나무M" panose="02030600000101010101" pitchFamily="18" charset="-127"/>
              </a:rPr>
              <a:t>pool infant safety helper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  <a:latin typeface="Adobe Caslon Pro Bold" pitchFamily="18" charset="0"/>
              <a:ea typeface="나눔명조 ExtraBold" charset="0"/>
            </a:endParaRPr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214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개발 환경 및 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F23BC9-8837-4A44-8AB2-DFB8276CB4BB}"/>
              </a:ext>
            </a:extLst>
          </p:cNvPr>
          <p:cNvSpPr/>
          <p:nvPr/>
        </p:nvSpPr>
        <p:spPr>
          <a:xfrm>
            <a:off x="1269507" y="2104009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695FB4-E082-4A39-85E2-FD92EE7A8111}"/>
              </a:ext>
            </a:extLst>
          </p:cNvPr>
          <p:cNvSpPr/>
          <p:nvPr/>
        </p:nvSpPr>
        <p:spPr>
          <a:xfrm>
            <a:off x="4848687" y="2104008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5495A0-3B9A-4FDD-92A6-DE05EB7ADD4C}"/>
              </a:ext>
            </a:extLst>
          </p:cNvPr>
          <p:cNvSpPr/>
          <p:nvPr/>
        </p:nvSpPr>
        <p:spPr>
          <a:xfrm>
            <a:off x="8427867" y="2104008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86DBB-1A5B-4D18-9ADD-01A03566F868}"/>
              </a:ext>
            </a:extLst>
          </p:cNvPr>
          <p:cNvSpPr txBox="1"/>
          <p:nvPr/>
        </p:nvSpPr>
        <p:spPr>
          <a:xfrm>
            <a:off x="2050741" y="1531990"/>
            <a:ext cx="112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Band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3F23F-9AEE-4C12-865D-87A82FDEE4D9}"/>
              </a:ext>
            </a:extLst>
          </p:cNvPr>
          <p:cNvSpPr txBox="1"/>
          <p:nvPr/>
        </p:nvSpPr>
        <p:spPr>
          <a:xfrm>
            <a:off x="5928063" y="1531990"/>
            <a:ext cx="66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AP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F9196-A66F-49B9-B7CB-4ABDFEF1272D}"/>
              </a:ext>
            </a:extLst>
          </p:cNvPr>
          <p:cNvSpPr txBox="1"/>
          <p:nvPr/>
        </p:nvSpPr>
        <p:spPr>
          <a:xfrm>
            <a:off x="9173913" y="1528143"/>
            <a:ext cx="126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SERVER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71556-04E3-4663-8415-18FDC05033BF}"/>
              </a:ext>
            </a:extLst>
          </p:cNvPr>
          <p:cNvSpPr txBox="1"/>
          <p:nvPr/>
        </p:nvSpPr>
        <p:spPr>
          <a:xfrm>
            <a:off x="1269507" y="2112885"/>
            <a:ext cx="27609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하드웨어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Raspberry Pi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DWM1001 Module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통신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UWB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UART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Ethernet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583D6-7FA5-4456-A442-1E38739D4EB0}"/>
              </a:ext>
            </a:extLst>
          </p:cNvPr>
          <p:cNvSpPr txBox="1"/>
          <p:nvPr/>
        </p:nvSpPr>
        <p:spPr>
          <a:xfrm>
            <a:off x="4848687" y="2121765"/>
            <a:ext cx="27609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하드웨어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Raspberry Pi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DWM1001 Module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통신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UWB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UART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Ethernet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TCP / IP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ACDA4-922C-45DB-B86E-842AF3E014F0}"/>
              </a:ext>
            </a:extLst>
          </p:cNvPr>
          <p:cNvSpPr txBox="1"/>
          <p:nvPr/>
        </p:nvSpPr>
        <p:spPr>
          <a:xfrm>
            <a:off x="8427867" y="2085989"/>
            <a:ext cx="276095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서버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Spring framework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하드웨어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Windows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통신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TCP / IP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23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개발 환경 및 개발 방법</a:t>
            </a:r>
          </a:p>
        </p:txBody>
      </p:sp>
      <p:pic>
        <p:nvPicPr>
          <p:cNvPr id="1026" name="Picture 2" descr="기술 데이터">
            <a:extLst>
              <a:ext uri="{FF2B5EF4-FFF2-40B4-BE49-F238E27FC236}">
                <a16:creationId xmlns:a16="http://schemas.microsoft.com/office/drawing/2014/main" id="{9A2F4BE3-B5E2-4417-80DE-D4AA9B9EC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3" y="1798856"/>
            <a:ext cx="5290282" cy="39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BBB8B32-F9B4-4EAE-BF94-12689FB89B6B}"/>
              </a:ext>
            </a:extLst>
          </p:cNvPr>
          <p:cNvSpPr/>
          <p:nvPr/>
        </p:nvSpPr>
        <p:spPr>
          <a:xfrm>
            <a:off x="5928457" y="1798856"/>
            <a:ext cx="609600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UWB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및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Bluetooth®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스마트 지원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USB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플래시 및 디버깅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IAR, </a:t>
            </a:r>
            <a:r>
              <a:rPr lang="en-US" altLang="ko-KR" sz="1600" dirty="0" err="1">
                <a:solidFill>
                  <a:srgbClr val="333333"/>
                </a:solidFill>
                <a:latin typeface="Open Sans"/>
              </a:rPr>
              <a:t>Keil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및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GCC IDE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지원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유연한 아키텍처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모듈 애플리케이션에서 시스템을 설계하는 임베디드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SPI, UART &amp; BLE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을 통한 구성 및 </a:t>
            </a:r>
            <a:r>
              <a:rPr lang="ko-KR" altLang="en-US" sz="1600" dirty="0" err="1">
                <a:solidFill>
                  <a:srgbClr val="333333"/>
                </a:solidFill>
                <a:latin typeface="Open Sans"/>
              </a:rPr>
              <a:t>제어를위한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 외부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API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333333"/>
                </a:solidFill>
                <a:latin typeface="Open Sans"/>
              </a:rPr>
              <a:t>온보드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 헤더를 통한 모든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DWM1001 GPIO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및 인터페이스에 대한 액세스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26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핀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Raspberry PI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호환 헤더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(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헤더는 포함되지 않음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재설정 및 사용자 정의 단추 및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LED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배터리 충전 회로</a:t>
            </a:r>
            <a:endParaRPr lang="ko-KR" altLang="en-US" sz="1600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810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6C887D-AF47-4A31-8E27-D1777A8E8329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업무 분담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469B5B-16AA-4B72-83A8-C0A58B51BF07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graphicFrame>
        <p:nvGraphicFramePr>
          <p:cNvPr id="10" name="Group 37">
            <a:extLst>
              <a:ext uri="{FF2B5EF4-FFF2-40B4-BE49-F238E27FC236}">
                <a16:creationId xmlns:a16="http://schemas.microsoft.com/office/drawing/2014/main" id="{198D612D-0C0A-478F-AB1B-1CAAD8F57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164639"/>
              </p:ext>
            </p:extLst>
          </p:nvPr>
        </p:nvGraphicFramePr>
        <p:xfrm>
          <a:off x="1688614" y="1472127"/>
          <a:ext cx="8814771" cy="3913745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1851036116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5222560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28616262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김동민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허영민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나기엽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김상현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수영장 안전시설 및 방침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, UWB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를 이용한 통신 방법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등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9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업무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프로젝트 총괄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서버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UI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알고리즘 개발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서버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UI</a:t>
                      </a: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밴드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개발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통신 관리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개발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AP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개발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통신 관리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개발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통합테스트</a:t>
                      </a:r>
                      <a:endParaRPr lang="en-US" altLang="ko-KR" sz="1300" b="0" dirty="0">
                        <a:latin typeface="a가시고기B" panose="02020600000000000000" pitchFamily="18" charset="-127"/>
                        <a:ea typeface="a가시고기B" panose="02020600000000000000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유지보수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1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5010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졸업연구 수행 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27A5CC-1732-4D20-A2BA-DBD9403CA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10" y="1578329"/>
            <a:ext cx="9419580" cy="37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참고 문헌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981499" y="1691281"/>
            <a:ext cx="9300836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UWB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매질 투과성 시험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2"/>
              </a:rPr>
              <a:t>https://m.blog.naver.com/PostView.nhn?blogId=espone1117&amp;logNo=220437282828&amp;isFromSearchAddView=true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3"/>
              </a:rPr>
              <a:t>https://m.blog.naver.com/PostView.nhn?blogId=espone1117&amp;logNo=220442660096&amp;proxyReferer=https%3A%2F%2Fm.search.naver.com%2Fsearch.na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거리 추정방법  논문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 http://jkais99.org/journal/Vol17No8/p05/bk/bk.pdf</a:t>
            </a:r>
          </a:p>
          <a:p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UWB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초정밀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측위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시스템에서 효율적인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Wireless Time Synchronization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기법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4"/>
              </a:rPr>
              <a:t>https://winter.kics.or.kr/storage/paper/event/2015_winter2014/publish/6D-2.pdf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25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이미지 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1052619" y="1213761"/>
            <a:ext cx="9300836" cy="17058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워터파크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: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2"/>
              </a:rPr>
              <a:t>http://enfant.designhouse.co.kr/magazine/type2view.php?num=52546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스마트 밴드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: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3"/>
              </a:rPr>
              <a:t>http://www.etnews.com/20140529000028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수영장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: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4"/>
              </a:rPr>
              <a:t>http://normalog.com/2334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아이콘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: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5"/>
              </a:rPr>
              <a:t>https://thenounproject.com/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8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a가시고기B" panose="02020600000000000000" pitchFamily="18" charset="-127"/>
                <a:ea typeface="a가시고기B" panose="02020600000000000000" pitchFamily="18" charset="-127"/>
              </a:rPr>
              <a:t>깃허브</a:t>
            </a:r>
            <a:endParaRPr lang="ko-KR" altLang="en-US" sz="4000" dirty="0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1052619" y="1213761"/>
            <a:ext cx="9300836" cy="4593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2"/>
              </a:rPr>
              <a:t>https://github.com/Final-Project-KPU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9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[인터파크투어] #무더위 타파! #워터파크의 시즌이 돌아왔다!">
            <a:extLst>
              <a:ext uri="{FF2B5EF4-FFF2-40B4-BE49-F238E27FC236}">
                <a16:creationId xmlns:a16="http://schemas.microsoft.com/office/drawing/2014/main" id="{ADBA2657-C90B-47B7-8FD4-A8F6279F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" y="0"/>
            <a:ext cx="12191999" cy="6872128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5FF965-E53A-4300-B045-7A40251A22F2}"/>
              </a:ext>
            </a:extLst>
          </p:cNvPr>
          <p:cNvSpPr/>
          <p:nvPr/>
        </p:nvSpPr>
        <p:spPr>
          <a:xfrm>
            <a:off x="4257997" y="2508245"/>
            <a:ext cx="367600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a가위손B" panose="02020600000000000000" pitchFamily="18" charset="-127"/>
                <a:ea typeface="a가위손B" panose="02020600000000000000" pitchFamily="18" charset="-127"/>
              </a:rPr>
              <a:t>Q &amp; A</a:t>
            </a:r>
            <a:endParaRPr lang="ko-KR" altLang="en-US" sz="6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latin typeface="a가위손B" panose="02020600000000000000" pitchFamily="18" charset="-127"/>
              <a:ea typeface="a가위손B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F3F20-98AC-4FA7-BEC1-77C5B24EB602}"/>
              </a:ext>
            </a:extLst>
          </p:cNvPr>
          <p:cNvSpPr txBox="1"/>
          <p:nvPr/>
        </p:nvSpPr>
        <p:spPr>
          <a:xfrm>
            <a:off x="5008201" y="3705876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7373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[인터파크투어] #무더위 타파! #워터파크의 시즌이 돌아왔다!">
            <a:extLst>
              <a:ext uri="{FF2B5EF4-FFF2-40B4-BE49-F238E27FC236}">
                <a16:creationId xmlns:a16="http://schemas.microsoft.com/office/drawing/2014/main" id="{A1AEF545-3C5C-4A2C-A95F-B182F0416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748392-2F7D-4041-8D62-1FDE91126216}"/>
              </a:ext>
            </a:extLst>
          </p:cNvPr>
          <p:cNvSpPr/>
          <p:nvPr/>
        </p:nvSpPr>
        <p:spPr>
          <a:xfrm>
            <a:off x="6263" y="-18522"/>
            <a:ext cx="5036935" cy="6872128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23722" y="715497"/>
            <a:ext cx="19151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INDEX</a:t>
            </a:r>
            <a:endParaRPr lang="ko-KR" altLang="en-US" sz="28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42516" y="-16763"/>
            <a:ext cx="7149484" cy="689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34662" y="1274387"/>
            <a:ext cx="15808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eaLnBrk="0" hangingPunct="0"/>
            <a:r>
              <a:rPr lang="ko-KR" altLang="en-US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</a:t>
            </a:r>
            <a:r>
              <a:rPr lang="en-US" altLang="ko-KR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en-US" altLang="ko-KR" dirty="0" err="1">
                <a:latin typeface="a가시고기B" panose="02020600000000000000" pitchFamily="18" charset="-127"/>
                <a:ea typeface="a가시고기B" panose="02020600000000000000" pitchFamily="18" charset="-127"/>
              </a:rPr>
              <a:t>개요</a:t>
            </a:r>
            <a:endParaRPr lang="ko-KR" altLang="en-US" dirty="0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27064" y="3405236"/>
            <a:ext cx="14895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시스템 구성도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01800" y="2693748"/>
            <a:ext cx="1872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관련 연구 및 사례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840662" y="1967843"/>
            <a:ext cx="21916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시스템 수행 시나리오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10170" y="4153384"/>
            <a:ext cx="23839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개발 환경 및 개발 방법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801800" y="4863380"/>
            <a:ext cx="10919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업무 분담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801800" y="5593041"/>
            <a:ext cx="1988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수행일정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18669B-0604-4D4D-949E-716490FBDDD2}"/>
              </a:ext>
            </a:extLst>
          </p:cNvPr>
          <p:cNvSpPr/>
          <p:nvPr/>
        </p:nvSpPr>
        <p:spPr>
          <a:xfrm>
            <a:off x="2823719" y="715496"/>
            <a:ext cx="180253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33F002-AA46-4384-BC12-90C092AB122A}"/>
              </a:ext>
            </a:extLst>
          </p:cNvPr>
          <p:cNvCxnSpPr>
            <a:cxnSpLocks/>
          </p:cNvCxnSpPr>
          <p:nvPr/>
        </p:nvCxnSpPr>
        <p:spPr>
          <a:xfrm>
            <a:off x="5953760" y="985421"/>
            <a:ext cx="0" cy="58805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FA44BD-02B7-4E0A-B96E-C276C2F215BC}"/>
              </a:ext>
            </a:extLst>
          </p:cNvPr>
          <p:cNvSpPr txBox="1"/>
          <p:nvPr/>
        </p:nvSpPr>
        <p:spPr>
          <a:xfrm>
            <a:off x="6105032" y="1050715"/>
            <a:ext cx="106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01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AA1E6E-672E-4125-94D2-900473C7F70A}"/>
              </a:ext>
            </a:extLst>
          </p:cNvPr>
          <p:cNvSpPr txBox="1"/>
          <p:nvPr/>
        </p:nvSpPr>
        <p:spPr>
          <a:xfrm>
            <a:off x="6105032" y="1781175"/>
            <a:ext cx="106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02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E27E4-61A9-4C86-BE49-882853F00A86}"/>
              </a:ext>
            </a:extLst>
          </p:cNvPr>
          <p:cNvSpPr txBox="1"/>
          <p:nvPr/>
        </p:nvSpPr>
        <p:spPr>
          <a:xfrm>
            <a:off x="6111109" y="2526756"/>
            <a:ext cx="105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03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166E11-7282-495C-96E2-280AFCDC0B94}"/>
              </a:ext>
            </a:extLst>
          </p:cNvPr>
          <p:cNvSpPr txBox="1"/>
          <p:nvPr/>
        </p:nvSpPr>
        <p:spPr>
          <a:xfrm>
            <a:off x="6096000" y="3208887"/>
            <a:ext cx="101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04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CDD7E0-375F-4F37-B0FE-5553A508B42A}"/>
              </a:ext>
            </a:extLst>
          </p:cNvPr>
          <p:cNvSpPr txBox="1"/>
          <p:nvPr/>
        </p:nvSpPr>
        <p:spPr>
          <a:xfrm>
            <a:off x="6098960" y="3938484"/>
            <a:ext cx="106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05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F4B706-8755-4F1B-901E-C4165870BC36}"/>
              </a:ext>
            </a:extLst>
          </p:cNvPr>
          <p:cNvSpPr txBox="1"/>
          <p:nvPr/>
        </p:nvSpPr>
        <p:spPr>
          <a:xfrm>
            <a:off x="6105044" y="4669325"/>
            <a:ext cx="1060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06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78989E-DF0D-4B66-BD97-5E79B46D6CFC}"/>
              </a:ext>
            </a:extLst>
          </p:cNvPr>
          <p:cNvSpPr txBox="1"/>
          <p:nvPr/>
        </p:nvSpPr>
        <p:spPr>
          <a:xfrm>
            <a:off x="6098960" y="5400166"/>
            <a:ext cx="106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07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B606DF-3736-4536-891A-147FD4405654}"/>
              </a:ext>
            </a:extLst>
          </p:cNvPr>
          <p:cNvSpPr/>
          <p:nvPr/>
        </p:nvSpPr>
        <p:spPr>
          <a:xfrm>
            <a:off x="6799887" y="6303037"/>
            <a:ext cx="21771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필요기술 및 참고문헌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201471-5487-42B0-83D9-D8B2821A999A}"/>
              </a:ext>
            </a:extLst>
          </p:cNvPr>
          <p:cNvSpPr txBox="1"/>
          <p:nvPr/>
        </p:nvSpPr>
        <p:spPr>
          <a:xfrm>
            <a:off x="6097047" y="6110162"/>
            <a:ext cx="106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08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109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C0DC2-FFFB-44C1-B352-28D4A78AF636}"/>
              </a:ext>
            </a:extLst>
          </p:cNvPr>
          <p:cNvSpPr txBox="1"/>
          <p:nvPr/>
        </p:nvSpPr>
        <p:spPr>
          <a:xfrm>
            <a:off x="325763" y="1504249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연구 개발 배경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AB103-CFA4-475A-B22E-DBFC277B626D}"/>
              </a:ext>
            </a:extLst>
          </p:cNvPr>
          <p:cNvSpPr txBox="1"/>
          <p:nvPr/>
        </p:nvSpPr>
        <p:spPr>
          <a:xfrm>
            <a:off x="738092" y="2168344"/>
            <a:ext cx="492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안전요원의 사각 지역으로 </a:t>
            </a:r>
            <a:r>
              <a:rPr lang="ko-KR" altLang="en-US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인명사고 발생</a:t>
            </a:r>
            <a:endParaRPr lang="en-US" altLang="ko-KR" b="1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A4D02-73C0-4419-BC43-F6D54E45876A}"/>
              </a:ext>
            </a:extLst>
          </p:cNvPr>
          <p:cNvSpPr txBox="1"/>
          <p:nvPr/>
        </p:nvSpPr>
        <p:spPr>
          <a:xfrm>
            <a:off x="738092" y="2670638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다수의 수영장 이용으로 인해 사고 </a:t>
            </a:r>
            <a:r>
              <a:rPr lang="ko-KR" altLang="en-US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식별 불가</a:t>
            </a:r>
            <a:endParaRPr lang="en-US" altLang="ko-KR" b="1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8EC26-0706-4A2F-BF57-186F566E72F0}"/>
              </a:ext>
            </a:extLst>
          </p:cNvPr>
          <p:cNvSpPr txBox="1"/>
          <p:nvPr/>
        </p:nvSpPr>
        <p:spPr>
          <a:xfrm>
            <a:off x="738092" y="3242400"/>
            <a:ext cx="47218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향후 </a:t>
            </a:r>
            <a:r>
              <a:rPr lang="ko-KR" altLang="en-US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안전 대책의 부재</a:t>
            </a:r>
            <a:endParaRPr lang="en-US" altLang="ko-KR" b="1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3ED3A5-E395-4F3A-A7F4-F92C6B1D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00" y="1417983"/>
            <a:ext cx="6038850" cy="24291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4F33EB-C972-4544-9233-411D9FE29796}"/>
              </a:ext>
            </a:extLst>
          </p:cNvPr>
          <p:cNvSpPr/>
          <p:nvPr/>
        </p:nvSpPr>
        <p:spPr>
          <a:xfrm>
            <a:off x="6785113" y="3167270"/>
            <a:ext cx="2092942" cy="224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336AC1-1320-43C0-B9A0-31B97C838D54}"/>
              </a:ext>
            </a:extLst>
          </p:cNvPr>
          <p:cNvSpPr/>
          <p:nvPr/>
        </p:nvSpPr>
        <p:spPr>
          <a:xfrm>
            <a:off x="8733183" y="3419061"/>
            <a:ext cx="2287868" cy="184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96FB31-1E03-4650-A730-1E5EF072CBA7}"/>
              </a:ext>
            </a:extLst>
          </p:cNvPr>
          <p:cNvSpPr/>
          <p:nvPr/>
        </p:nvSpPr>
        <p:spPr>
          <a:xfrm>
            <a:off x="5940437" y="3617843"/>
            <a:ext cx="1454919" cy="18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기사2번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66" y="3978593"/>
            <a:ext cx="5920179" cy="266737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96FB31-1E03-4650-A730-1E5EF072CBA7}"/>
              </a:ext>
            </a:extLst>
          </p:cNvPr>
          <p:cNvSpPr/>
          <p:nvPr/>
        </p:nvSpPr>
        <p:spPr>
          <a:xfrm>
            <a:off x="7017026" y="6042991"/>
            <a:ext cx="1848678" cy="251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5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C0DC2-FFFB-44C1-B352-28D4A78AF636}"/>
              </a:ext>
            </a:extLst>
          </p:cNvPr>
          <p:cNvSpPr txBox="1"/>
          <p:nvPr/>
        </p:nvSpPr>
        <p:spPr>
          <a:xfrm>
            <a:off x="325765" y="1499723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수영장 사고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49EAF-93C7-45BC-8C30-51C0C8267959}"/>
              </a:ext>
            </a:extLst>
          </p:cNvPr>
          <p:cNvSpPr txBox="1"/>
          <p:nvPr/>
        </p:nvSpPr>
        <p:spPr>
          <a:xfrm>
            <a:off x="768885" y="2137169"/>
            <a:ext cx="469735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OECD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국가중 </a:t>
            </a:r>
            <a:r>
              <a:rPr lang="ko-KR" altLang="en-US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가장 높은 사망률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을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기록하고 있음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-   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적절한 인원수가 배치되지 않고 있음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12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213FA47-9A82-4872-B4BA-CD6181B9A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208" y="1487489"/>
            <a:ext cx="7280792" cy="39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00C6A-9BE6-4B43-8B47-A5A8DA382C4B}"/>
              </a:ext>
            </a:extLst>
          </p:cNvPr>
          <p:cNvSpPr txBox="1"/>
          <p:nvPr/>
        </p:nvSpPr>
        <p:spPr>
          <a:xfrm>
            <a:off x="1011214" y="1298310"/>
            <a:ext cx="483253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연구 개발 </a:t>
            </a:r>
            <a:r>
              <a:rPr lang="ko-KR" altLang="en-US" sz="3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20AE3-BD24-45A2-BCA0-07A9410E28C5}"/>
              </a:ext>
            </a:extLst>
          </p:cNvPr>
          <p:cNvSpPr txBox="1"/>
          <p:nvPr/>
        </p:nvSpPr>
        <p:spPr>
          <a:xfrm>
            <a:off x="1639950" y="2177801"/>
            <a:ext cx="8912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사용자</a:t>
            </a:r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(</a:t>
            </a: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유아</a:t>
            </a:r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)</a:t>
            </a: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가</a:t>
            </a:r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착용하기 쉬운 </a:t>
            </a:r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Band </a:t>
            </a: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형태를 제공</a:t>
            </a:r>
            <a:endParaRPr lang="en-US" altLang="ko-KR" sz="24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FA82E-B845-4D40-93EA-AB261E7FDBAE}"/>
              </a:ext>
            </a:extLst>
          </p:cNvPr>
          <p:cNvSpPr txBox="1"/>
          <p:nvPr/>
        </p:nvSpPr>
        <p:spPr>
          <a:xfrm>
            <a:off x="1639950" y="2939658"/>
            <a:ext cx="95183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안전요원의 근무태만으로 인명사고 발생 시 즉각적인 대응 유도</a:t>
            </a:r>
            <a:endParaRPr lang="en-US" altLang="ko-KR" sz="24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275681-2A1A-4982-8ABB-3D9E0C0E5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90" y="3701515"/>
            <a:ext cx="5546020" cy="304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6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972AAC-A7CA-44EB-89DE-8BD6D45B7619}"/>
              </a:ext>
            </a:extLst>
          </p:cNvPr>
          <p:cNvSpPr txBox="1"/>
          <p:nvPr/>
        </p:nvSpPr>
        <p:spPr>
          <a:xfrm>
            <a:off x="1002337" y="1292834"/>
            <a:ext cx="50936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연구 개발 </a:t>
            </a:r>
            <a:r>
              <a:rPr lang="ko-KR" altLang="en-US" sz="3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효과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C67F69-B7C2-4663-AD88-E90860B6BD65}"/>
              </a:ext>
            </a:extLst>
          </p:cNvPr>
          <p:cNvSpPr txBox="1"/>
          <p:nvPr/>
        </p:nvSpPr>
        <p:spPr>
          <a:xfrm>
            <a:off x="1639950" y="2177801"/>
            <a:ext cx="8912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유아들에게 더 </a:t>
            </a:r>
            <a:r>
              <a:rPr lang="ko-KR" altLang="en-US" sz="2400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안전한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수영장 환경 제공</a:t>
            </a:r>
            <a:endParaRPr lang="en-US" altLang="ko-KR" sz="2400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6E99F5-B0CA-4C1B-B868-11B47CE403DD}"/>
              </a:ext>
            </a:extLst>
          </p:cNvPr>
          <p:cNvSpPr txBox="1"/>
          <p:nvPr/>
        </p:nvSpPr>
        <p:spPr>
          <a:xfrm>
            <a:off x="1639950" y="2939658"/>
            <a:ext cx="8912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안전요원들의 </a:t>
            </a:r>
            <a:r>
              <a:rPr lang="ko-KR" altLang="en-US" sz="2400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원활한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구조활동 지원</a:t>
            </a:r>
            <a:endParaRPr lang="en-US" altLang="ko-KR" sz="2400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4C626-4573-4F7F-969C-E9C36CE53E39}"/>
              </a:ext>
            </a:extLst>
          </p:cNvPr>
          <p:cNvSpPr txBox="1"/>
          <p:nvPr/>
        </p:nvSpPr>
        <p:spPr>
          <a:xfrm>
            <a:off x="1639950" y="3701515"/>
            <a:ext cx="8912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수영장의 안전 시설 및 방침에 대한 부모들의 </a:t>
            </a:r>
            <a:r>
              <a:rPr lang="ko-KR" altLang="en-US" sz="2400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신뢰성</a:t>
            </a:r>
            <a:r>
              <a:rPr lang="ko-KR" altLang="en-US" sz="2400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증가</a:t>
            </a:r>
            <a:endParaRPr lang="en-US" altLang="ko-KR" sz="2400" b="1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07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28E2D01-160A-411E-ABE7-0E5E782E538F}"/>
              </a:ext>
            </a:extLst>
          </p:cNvPr>
          <p:cNvSpPr txBox="1"/>
          <p:nvPr/>
        </p:nvSpPr>
        <p:spPr>
          <a:xfrm>
            <a:off x="537798" y="284755"/>
            <a:ext cx="5312496" cy="71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시스템 수행 시나리오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A2D4C2-7D2C-4241-9C26-4821AB67AD74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54B48F-814D-4402-A08A-1E7AEF4A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35" y="1004340"/>
            <a:ext cx="9212729" cy="55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CB1DBE6-0F98-4049-9665-432AD9D621A8}"/>
              </a:ext>
            </a:extLst>
          </p:cNvPr>
          <p:cNvSpPr txBox="1"/>
          <p:nvPr/>
        </p:nvSpPr>
        <p:spPr>
          <a:xfrm>
            <a:off x="537797" y="284756"/>
            <a:ext cx="5347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관련 연구 및 사례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266267-9D37-4E05-9406-2517BA8159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F5AE9-5138-4777-8EE5-F9C49680AEE5}"/>
              </a:ext>
            </a:extLst>
          </p:cNvPr>
          <p:cNvSpPr txBox="1"/>
          <p:nvPr/>
        </p:nvSpPr>
        <p:spPr>
          <a:xfrm>
            <a:off x="1956154" y="2018926"/>
            <a:ext cx="7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UWB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_x470335616" descr="EMB0000afd43f9f">
            <a:extLst>
              <a:ext uri="{FF2B5EF4-FFF2-40B4-BE49-F238E27FC236}">
                <a16:creationId xmlns:a16="http://schemas.microsoft.com/office/drawing/2014/main" id="{5DCD784B-BDA9-4C18-A09C-5B237E43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86" y="1048762"/>
            <a:ext cx="2862933" cy="266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471360568" descr="EMB0000afd43fc2">
            <a:extLst>
              <a:ext uri="{FF2B5EF4-FFF2-40B4-BE49-F238E27FC236}">
                <a16:creationId xmlns:a16="http://schemas.microsoft.com/office/drawing/2014/main" id="{C910143B-E4A3-4F09-94B6-820D122F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388" y="3911463"/>
            <a:ext cx="2774648" cy="261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E3DEAFC6-E32B-435B-B187-AAE2FDBE4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653164"/>
              </p:ext>
            </p:extLst>
          </p:nvPr>
        </p:nvGraphicFramePr>
        <p:xfrm>
          <a:off x="305344" y="2570387"/>
          <a:ext cx="8270420" cy="279668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54084">
                  <a:extLst>
                    <a:ext uri="{9D8B030D-6E8A-4147-A177-3AD203B41FA5}">
                      <a16:colId xmlns:a16="http://schemas.microsoft.com/office/drawing/2014/main" val="3497022873"/>
                    </a:ext>
                  </a:extLst>
                </a:gridCol>
                <a:gridCol w="1654084">
                  <a:extLst>
                    <a:ext uri="{9D8B030D-6E8A-4147-A177-3AD203B41FA5}">
                      <a16:colId xmlns:a16="http://schemas.microsoft.com/office/drawing/2014/main" val="157986917"/>
                    </a:ext>
                  </a:extLst>
                </a:gridCol>
                <a:gridCol w="1654084">
                  <a:extLst>
                    <a:ext uri="{9D8B030D-6E8A-4147-A177-3AD203B41FA5}">
                      <a16:colId xmlns:a16="http://schemas.microsoft.com/office/drawing/2014/main" val="2906722494"/>
                    </a:ext>
                  </a:extLst>
                </a:gridCol>
                <a:gridCol w="1654084">
                  <a:extLst>
                    <a:ext uri="{9D8B030D-6E8A-4147-A177-3AD203B41FA5}">
                      <a16:colId xmlns:a16="http://schemas.microsoft.com/office/drawing/2014/main" val="975289707"/>
                    </a:ext>
                  </a:extLst>
                </a:gridCol>
                <a:gridCol w="1654084">
                  <a:extLst>
                    <a:ext uri="{9D8B030D-6E8A-4147-A177-3AD203B41FA5}">
                      <a16:colId xmlns:a16="http://schemas.microsoft.com/office/drawing/2014/main" val="2393419899"/>
                    </a:ext>
                  </a:extLst>
                </a:gridCol>
              </a:tblGrid>
              <a:tr h="4325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ZigBee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Wi-Fi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BLE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UWB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val="2318309465"/>
                  </a:ext>
                </a:extLst>
              </a:tr>
              <a:tr h="43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통신 거리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10-100m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50-100m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10-100m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10-1000m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val="3756355995"/>
                  </a:ext>
                </a:extLst>
              </a:tr>
              <a:tr h="1066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동작 주파수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868MHz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900-928MHz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2.4GHz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2.5 &amp; 5GHz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2.4GHz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3.1-10.6GHz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val="811062693"/>
                  </a:ext>
                </a:extLst>
              </a:tr>
              <a:tr h="43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전력 소비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적음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많음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적음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적음</a:t>
                      </a:r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val="2478884224"/>
                  </a:ext>
                </a:extLst>
              </a:tr>
              <a:tr h="43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기타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반응속도 빠름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장애물에 강함</a:t>
                      </a:r>
                      <a:endParaRPr lang="en-US" altLang="ko-KR" sz="1400" dirty="0"/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val="34856286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B3CC1EB-60D8-4B25-AD82-0837E6CEB429}"/>
              </a:ext>
            </a:extLst>
          </p:cNvPr>
          <p:cNvSpPr txBox="1"/>
          <p:nvPr/>
        </p:nvSpPr>
        <p:spPr>
          <a:xfrm>
            <a:off x="305344" y="1638094"/>
            <a:ext cx="838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통신기술에 비해 통신거리가 길고 장애물에 강한 </a:t>
            </a:r>
            <a:r>
              <a:rPr lang="ko-KR" altLang="en-US" dirty="0" err="1"/>
              <a:t>전달력을</a:t>
            </a:r>
            <a:r>
              <a:rPr lang="ko-KR" altLang="en-US" dirty="0"/>
              <a:t> 가지고 있어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다양한 분야에서 관련 기술이 사용되고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A868D2C-73C1-4515-B3FB-06EEE28DA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81418"/>
              </p:ext>
            </p:extLst>
          </p:nvPr>
        </p:nvGraphicFramePr>
        <p:xfrm>
          <a:off x="6914044" y="2577390"/>
          <a:ext cx="1663618" cy="2784495"/>
        </p:xfrm>
        <a:graphic>
          <a:graphicData uri="http://schemas.openxmlformats.org/drawingml/2006/table">
            <a:tbl>
              <a:tblPr/>
              <a:tblGrid>
                <a:gridCol w="1663618">
                  <a:extLst>
                    <a:ext uri="{9D8B030D-6E8A-4147-A177-3AD203B41FA5}">
                      <a16:colId xmlns:a16="http://schemas.microsoft.com/office/drawing/2014/main" val="2582977079"/>
                    </a:ext>
                  </a:extLst>
                </a:gridCol>
              </a:tblGrid>
              <a:tr h="2784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4527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C03A9A-3D06-4167-ABBF-0D65515EF806}"/>
              </a:ext>
            </a:extLst>
          </p:cNvPr>
          <p:cNvSpPr txBox="1"/>
          <p:nvPr/>
        </p:nvSpPr>
        <p:spPr>
          <a:xfrm>
            <a:off x="8843490" y="3634464"/>
            <a:ext cx="2052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SK</a:t>
            </a:r>
            <a:r>
              <a:rPr lang="ko-KR" altLang="en-US" sz="1200" dirty="0"/>
              <a:t>텔레콤 </a:t>
            </a:r>
            <a:r>
              <a:rPr lang="en-US" altLang="ko-KR" sz="1200" dirty="0"/>
              <a:t>- </a:t>
            </a:r>
            <a:r>
              <a:rPr lang="en-US" altLang="ko-KR" sz="1200" dirty="0">
                <a:ea typeface="a가시고기L"/>
              </a:rPr>
              <a:t>T</a:t>
            </a:r>
            <a:r>
              <a:rPr lang="ko-KR" altLang="en-US" sz="1200" dirty="0">
                <a:ea typeface="a가시고기L"/>
              </a:rPr>
              <a:t>스마트 포지션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1344F9-53AD-4694-AD5F-9D311981E9E7}"/>
              </a:ext>
            </a:extLst>
          </p:cNvPr>
          <p:cNvSpPr txBox="1"/>
          <p:nvPr/>
        </p:nvSpPr>
        <p:spPr>
          <a:xfrm>
            <a:off x="8843490" y="6517166"/>
            <a:ext cx="16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LG</a:t>
            </a:r>
            <a:r>
              <a:rPr lang="ko-KR" altLang="en-US" sz="1200" dirty="0"/>
              <a:t>전자</a:t>
            </a:r>
            <a:r>
              <a:rPr lang="en-US" altLang="ko-KR" sz="1200" dirty="0"/>
              <a:t>- </a:t>
            </a:r>
            <a:r>
              <a:rPr lang="ko-KR" altLang="en-US" sz="1200" dirty="0">
                <a:ea typeface="a가시고기L"/>
              </a:rPr>
              <a:t>코드제로 </a:t>
            </a:r>
            <a:r>
              <a:rPr lang="en-US" altLang="ko-KR" sz="1200" dirty="0">
                <a:ea typeface="a가시고기L"/>
              </a:rPr>
              <a:t>T9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77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585168" y="375138"/>
            <a:ext cx="44698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시스템 구성도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254500" y="34671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267700" y="34671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E4624E-6004-4589-85B7-09C2A76B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21" y="1235328"/>
            <a:ext cx="8750557" cy="52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</TotalTime>
  <Words>596</Words>
  <Application>Microsoft Office PowerPoint</Application>
  <PresentationFormat>와이드스크린</PresentationFormat>
  <Paragraphs>152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0" baseType="lpstr">
      <vt:lpstr>Adobe Caslon Pro Bold</vt:lpstr>
      <vt:lpstr>a가시고기B</vt:lpstr>
      <vt:lpstr>a가시고기L</vt:lpstr>
      <vt:lpstr>a가위손B</vt:lpstr>
      <vt:lpstr>HY견고딕</vt:lpstr>
      <vt:lpstr>HY나무M</vt:lpstr>
      <vt:lpstr>Open Sans</vt:lpstr>
      <vt:lpstr>나눔명조 ExtraBold</vt:lpstr>
      <vt:lpstr>맑은 고딕</vt:lpstr>
      <vt:lpstr>휴먼모음T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동민 김</dc:creator>
  <cp:lastModifiedBy>동민 김</cp:lastModifiedBy>
  <cp:revision>345</cp:revision>
  <dcterms:created xsi:type="dcterms:W3CDTF">2017-12-04T01:57:06Z</dcterms:created>
  <dcterms:modified xsi:type="dcterms:W3CDTF">2017-12-30T09:53:34Z</dcterms:modified>
</cp:coreProperties>
</file>