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320" r:id="rId4"/>
    <p:sldId id="315" r:id="rId5"/>
    <p:sldId id="283" r:id="rId6"/>
    <p:sldId id="310" r:id="rId7"/>
    <p:sldId id="287" r:id="rId8"/>
    <p:sldId id="263" r:id="rId9"/>
    <p:sldId id="317" r:id="rId10"/>
    <p:sldId id="293" r:id="rId11"/>
    <p:sldId id="318" r:id="rId12"/>
    <p:sldId id="266" r:id="rId13"/>
    <p:sldId id="285" r:id="rId14"/>
    <p:sldId id="267" r:id="rId15"/>
    <p:sldId id="304" r:id="rId16"/>
    <p:sldId id="319" r:id="rId17"/>
    <p:sldId id="273" r:id="rId18"/>
    <p:sldId id="32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>
      <p:ext uri="{19B8F6BF-5375-455C-9EA6-DF929625EA0E}">
        <p15:presenceInfo xmlns:p15="http://schemas.microsoft.com/office/powerpoint/2012/main" userId="동민 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0" autoAdjust="0"/>
  </p:normalViewPr>
  <p:slideViewPr>
    <p:cSldViewPr snapToGrid="0">
      <p:cViewPr varScale="1">
        <p:scale>
          <a:sx n="75" d="100"/>
          <a:sy n="75" d="100"/>
        </p:scale>
        <p:origin x="7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3T10:17:20.1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위험지역에 진입 시 어찌 판단할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실시간으로 위치를 받는건지 임계영역을 확인하는건지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5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5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F7DE-E60C-43F8-BF97-3E6836F05660}" type="datetimeFigureOut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al-Project-KP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011233BF-45B2-4819-9193-8B6A03D9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A3D844-6F1E-4679-936B-EBC267DD0EDF}"/>
              </a:ext>
            </a:extLst>
          </p:cNvPr>
          <p:cNvSpPr/>
          <p:nvPr/>
        </p:nvSpPr>
        <p:spPr>
          <a:xfrm>
            <a:off x="-3993" y="-14128"/>
            <a:ext cx="12195991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1095FB-0B33-4F63-B172-2CC212AA33A4}"/>
              </a:ext>
            </a:extLst>
          </p:cNvPr>
          <p:cNvSpPr/>
          <p:nvPr/>
        </p:nvSpPr>
        <p:spPr>
          <a:xfrm>
            <a:off x="4381937" y="940970"/>
            <a:ext cx="3600400" cy="403244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0" cap="none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나눔명조 ExtraBold" charset="0"/>
            </a:endParaRPr>
          </a:p>
          <a:p>
            <a:pPr algn="ctr"/>
            <a:endParaRPr lang="ko-KR" altLang="en-US" sz="30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45DAA7-2247-4C2E-A68C-A8FF4C5759AD}"/>
              </a:ext>
            </a:extLst>
          </p:cNvPr>
          <p:cNvSpPr/>
          <p:nvPr/>
        </p:nvSpPr>
        <p:spPr>
          <a:xfrm>
            <a:off x="3685123" y="5134411"/>
            <a:ext cx="49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2013156005 </a:t>
            </a:r>
            <a:r>
              <a:rPr lang="ko-KR" altLang="en-US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김동민</a:t>
            </a: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b="0" cap="none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en-US" altLang="ko-KR" sz="1600" b="0" cap="none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b="0" cap="none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교수님</a:t>
            </a:r>
            <a:endParaRPr lang="en-US" altLang="ko-KR" sz="1600" b="0" cap="none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2013156047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허영민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2013156017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나기엽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 ea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2012150009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김상현  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최종필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교수님</a:t>
            </a:r>
            <a:endParaRPr lang="en-US" altLang="ko-KR" sz="1600" b="0" cap="none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FEC4C-5F50-4C6A-BBFB-512D316E808F}"/>
              </a:ext>
            </a:extLst>
          </p:cNvPr>
          <p:cNvSpPr txBox="1"/>
          <p:nvPr/>
        </p:nvSpPr>
        <p:spPr>
          <a:xfrm>
            <a:off x="4381937" y="1856893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수영장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유아안전 도우미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HY나무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swimming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Adobe Caslon Pro Bold" pitchFamily="18" charset="0"/>
                <a:ea typeface="HY나무M" panose="02030600000101010101" pitchFamily="18" charset="-127"/>
              </a:rPr>
              <a:t>pool infant safety helper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Adobe Caslon Pro Bold" pitchFamily="18" charset="0"/>
              <a:ea typeface="나눔명조 ExtraBold" charset="0"/>
            </a:endParaRP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21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Band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AP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9173913" y="1528143"/>
            <a:ext cx="126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SERVER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하드웨어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Ethernet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DWM1001 Module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UART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Ethernet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TCP / IP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서버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Spring framework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Windows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TCP / IP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3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IAR, </a:t>
            </a:r>
            <a:r>
              <a:rPr lang="en-US" altLang="ko-KR" sz="1600" dirty="0" err="1">
                <a:solidFill>
                  <a:srgbClr val="333333"/>
                </a:solidFill>
                <a:latin typeface="Open Sans"/>
              </a:rPr>
              <a:t>Keil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Open Sans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Open Sans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Open Sans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Open Sans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10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64639"/>
              </p:ext>
            </p:extLst>
          </p:nvPr>
        </p:nvGraphicFramePr>
        <p:xfrm>
          <a:off x="1688614" y="1472127"/>
          <a:ext cx="8814771" cy="3913745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수영장 안전시설 및 방침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, 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를 이용한 통신 방법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등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업무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프로젝트 총괄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 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UI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밴드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관리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개발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졸업연구 수행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27A5CC-1732-4D20-A2BA-DBD9403C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10" y="1578329"/>
            <a:ext cx="9419580" cy="37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UWB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매질 투과성 시험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추정방법  논문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 http://jkais99.org/journal/Vol17No8/p05/bk/bk.pdf</a:t>
            </a: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UWB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초정밀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측위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시스템에서 효율적인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Wireless Time Synchronization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기법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17058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워터파크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http://enfant.designhouse.co.kr/magazine/type2view.php?num=52546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스마트 밴드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3"/>
              </a:rPr>
              <a:t>http://www.etnews.com/20140529000028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4"/>
              </a:rPr>
              <a:t>http://normalog.com/2334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아이콘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: </a:t>
            </a: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5"/>
              </a:rPr>
              <a:t>https://thenounproject.com/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깃허브</a:t>
            </a:r>
            <a:endParaRPr lang="ko-KR" altLang="en-US" sz="4000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9" y="1213761"/>
            <a:ext cx="9300836" cy="459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  <a:hlinkClick r:id="rId2"/>
              </a:rPr>
              <a:t>https://github.com/Final-Project-KPU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9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DBA2657-C90B-47B7-8FD4-A8F6279F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" y="0"/>
            <a:ext cx="12191999" cy="6872128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5FF965-E53A-4300-B045-7A40251A22F2}"/>
              </a:ext>
            </a:extLst>
          </p:cNvPr>
          <p:cNvSpPr/>
          <p:nvPr/>
        </p:nvSpPr>
        <p:spPr>
          <a:xfrm>
            <a:off x="4257997" y="2508245"/>
            <a:ext cx="36760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a가위손B" panose="02020600000000000000" pitchFamily="18" charset="-127"/>
                <a:ea typeface="a가위손B" panose="02020600000000000000" pitchFamily="18" charset="-127"/>
              </a:rPr>
              <a:t>Q &amp; 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가위손B" panose="02020600000000000000" pitchFamily="18" charset="-127"/>
              <a:ea typeface="a가위손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F3F20-98AC-4FA7-BEC1-77C5B24EB602}"/>
              </a:ext>
            </a:extLst>
          </p:cNvPr>
          <p:cNvSpPr txBox="1"/>
          <p:nvPr/>
        </p:nvSpPr>
        <p:spPr>
          <a:xfrm>
            <a:off x="5008201" y="370587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7373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부록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[인터파크투어] #무더위 타파! #워터파크의 시즌이 돌아왔다!">
            <a:extLst>
              <a:ext uri="{FF2B5EF4-FFF2-40B4-BE49-F238E27FC236}">
                <a16:creationId xmlns:a16="http://schemas.microsoft.com/office/drawing/2014/main" id="{A1AEF545-3C5C-4A2C-A95F-B182F041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48392-2F7D-4041-8D62-1FDE91126216}"/>
              </a:ext>
            </a:extLst>
          </p:cNvPr>
          <p:cNvSpPr/>
          <p:nvPr/>
        </p:nvSpPr>
        <p:spPr>
          <a:xfrm>
            <a:off x="6263" y="-18522"/>
            <a:ext cx="5036935" cy="6872128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3722" y="715497"/>
            <a:ext cx="191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2516" y="-16763"/>
            <a:ext cx="7149484" cy="6893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4662" y="1274387"/>
            <a:ext cx="15808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eaLnBrk="0" hangingPunct="0"/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</a:t>
            </a:r>
            <a:r>
              <a:rPr lang="en-US" altLang="ko-KR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dirty="0" err="1">
                <a:latin typeface="a가시고기B" panose="02020600000000000000" pitchFamily="18" charset="-127"/>
                <a:ea typeface="a가시고기B" panose="02020600000000000000" pitchFamily="18" charset="-127"/>
              </a:rPr>
              <a:t>개요</a:t>
            </a:r>
            <a:endParaRPr lang="ko-KR" altLang="en-US" dirty="0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7064" y="3405236"/>
            <a:ext cx="14895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01800" y="2693748"/>
            <a:ext cx="1872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40662" y="1967843"/>
            <a:ext cx="21916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170" y="4153384"/>
            <a:ext cx="23839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개발 환경 및 개발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01800" y="4863380"/>
            <a:ext cx="10919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업무 분담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801800" y="5593041"/>
            <a:ext cx="198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수행일정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8669B-0604-4D4D-949E-716490FBDDD2}"/>
              </a:ext>
            </a:extLst>
          </p:cNvPr>
          <p:cNvSpPr/>
          <p:nvPr/>
        </p:nvSpPr>
        <p:spPr>
          <a:xfrm>
            <a:off x="2823719" y="715496"/>
            <a:ext cx="180253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33F002-AA46-4384-BC12-90C092AB122A}"/>
              </a:ext>
            </a:extLst>
          </p:cNvPr>
          <p:cNvCxnSpPr>
            <a:cxnSpLocks/>
          </p:cNvCxnSpPr>
          <p:nvPr/>
        </p:nvCxnSpPr>
        <p:spPr>
          <a:xfrm>
            <a:off x="5953760" y="985421"/>
            <a:ext cx="0" cy="58805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FA44BD-02B7-4E0A-B96E-C276C2F215BC}"/>
              </a:ext>
            </a:extLst>
          </p:cNvPr>
          <p:cNvSpPr txBox="1"/>
          <p:nvPr/>
        </p:nvSpPr>
        <p:spPr>
          <a:xfrm>
            <a:off x="6105032" y="105071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01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A1E6E-672E-4125-94D2-900473C7F70A}"/>
              </a:ext>
            </a:extLst>
          </p:cNvPr>
          <p:cNvSpPr txBox="1"/>
          <p:nvPr/>
        </p:nvSpPr>
        <p:spPr>
          <a:xfrm>
            <a:off x="6105032" y="1781175"/>
            <a:ext cx="106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02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E27E4-61A9-4C86-BE49-882853F00A86}"/>
              </a:ext>
            </a:extLst>
          </p:cNvPr>
          <p:cNvSpPr txBox="1"/>
          <p:nvPr/>
        </p:nvSpPr>
        <p:spPr>
          <a:xfrm>
            <a:off x="6111109" y="2526756"/>
            <a:ext cx="105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03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166E11-7282-495C-96E2-280AFCDC0B94}"/>
              </a:ext>
            </a:extLst>
          </p:cNvPr>
          <p:cNvSpPr txBox="1"/>
          <p:nvPr/>
        </p:nvSpPr>
        <p:spPr>
          <a:xfrm>
            <a:off x="6096000" y="3208887"/>
            <a:ext cx="101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04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CDD7E0-375F-4F37-B0FE-5553A508B42A}"/>
              </a:ext>
            </a:extLst>
          </p:cNvPr>
          <p:cNvSpPr txBox="1"/>
          <p:nvPr/>
        </p:nvSpPr>
        <p:spPr>
          <a:xfrm>
            <a:off x="6098960" y="3938484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05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F4B706-8755-4F1B-901E-C4165870BC36}"/>
              </a:ext>
            </a:extLst>
          </p:cNvPr>
          <p:cNvSpPr txBox="1"/>
          <p:nvPr/>
        </p:nvSpPr>
        <p:spPr>
          <a:xfrm>
            <a:off x="6105044" y="4669325"/>
            <a:ext cx="106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06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78989E-DF0D-4B66-BD97-5E79B46D6CFC}"/>
              </a:ext>
            </a:extLst>
          </p:cNvPr>
          <p:cNvSpPr txBox="1"/>
          <p:nvPr/>
        </p:nvSpPr>
        <p:spPr>
          <a:xfrm>
            <a:off x="6098960" y="5400166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07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B606DF-3736-4536-891A-147FD4405654}"/>
              </a:ext>
            </a:extLst>
          </p:cNvPr>
          <p:cNvSpPr/>
          <p:nvPr/>
        </p:nvSpPr>
        <p:spPr>
          <a:xfrm>
            <a:off x="6799887" y="6303037"/>
            <a:ext cx="21771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필요기술 및 참고문헌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01471-5487-42B0-83D9-D8B2821A999A}"/>
              </a:ext>
            </a:extLst>
          </p:cNvPr>
          <p:cNvSpPr txBox="1"/>
          <p:nvPr/>
        </p:nvSpPr>
        <p:spPr>
          <a:xfrm>
            <a:off x="6097047" y="6110162"/>
            <a:ext cx="10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08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10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3" y="150424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738092" y="2168344"/>
            <a:ext cx="492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사각 지역으로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인명사고 발생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738092" y="267063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다수의 수영장 이용으로 인해 사고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식별 불가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8EC26-0706-4A2F-BF57-186F566E72F0}"/>
              </a:ext>
            </a:extLst>
          </p:cNvPr>
          <p:cNvSpPr txBox="1"/>
          <p:nvPr/>
        </p:nvSpPr>
        <p:spPr>
          <a:xfrm>
            <a:off x="738092" y="3242400"/>
            <a:ext cx="4721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향후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 대책의 부재</a:t>
            </a:r>
            <a:endParaRPr lang="en-US" altLang="ko-KR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6" name="그림 15" descr="기사2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6" y="3978593"/>
            <a:ext cx="5920179" cy="26673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96FB31-1E03-4650-A730-1E5EF072CBA7}"/>
              </a:ext>
            </a:extLst>
          </p:cNvPr>
          <p:cNvSpPr/>
          <p:nvPr/>
        </p:nvSpPr>
        <p:spPr>
          <a:xfrm>
            <a:off x="7017026" y="6042991"/>
            <a:ext cx="1848678" cy="25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16BE99-8031-4141-A3AD-1C4F0BCFC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449885"/>
            <a:ext cx="5928874" cy="343691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42E5F0-199C-4959-9157-440D321EC28F}"/>
              </a:ext>
            </a:extLst>
          </p:cNvPr>
          <p:cNvSpPr/>
          <p:nvPr/>
        </p:nvSpPr>
        <p:spPr>
          <a:xfrm>
            <a:off x="7213813" y="3039970"/>
            <a:ext cx="3842533" cy="202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325765" y="1499723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 사고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49EAF-93C7-45BC-8C30-51C0C8267959}"/>
              </a:ext>
            </a:extLst>
          </p:cNvPr>
          <p:cNvSpPr txBox="1"/>
          <p:nvPr/>
        </p:nvSpPr>
        <p:spPr>
          <a:xfrm>
            <a:off x="768885" y="2137169"/>
            <a:ext cx="4697353" cy="12903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OECD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국가중 </a:t>
            </a:r>
            <a:r>
              <a:rPr lang="ko-KR" altLang="en-US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가장 높은 사망률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을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   기록하고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-   </a:t>
            </a:r>
            <a:r>
              <a:rPr lang="ko-KR" altLang="en-US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적절한 인원수가 배치되지 않고 있음</a:t>
            </a:r>
            <a:endParaRPr lang="en-US" altLang="ko-KR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D9961A-8FBF-4833-AEDB-1E3D9065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68" y="955784"/>
            <a:ext cx="7372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00C6A-9BE6-4B43-8B47-A5A8DA382C4B}"/>
              </a:ext>
            </a:extLst>
          </p:cNvPr>
          <p:cNvSpPr txBox="1"/>
          <p:nvPr/>
        </p:nvSpPr>
        <p:spPr>
          <a:xfrm>
            <a:off x="1011214" y="1298310"/>
            <a:ext cx="48325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0AE3-BD24-45A2-BCA0-07A9410E28C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사용자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(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유아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)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가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착용하기 쉬운 </a:t>
            </a:r>
            <a:r>
              <a:rPr lang="en-US" altLang="ko-KR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Band </a:t>
            </a: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형태를 제공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A82E-B845-4D40-93EA-AB261E7FDBAE}"/>
              </a:ext>
            </a:extLst>
          </p:cNvPr>
          <p:cNvSpPr txBox="1"/>
          <p:nvPr/>
        </p:nvSpPr>
        <p:spPr>
          <a:xfrm>
            <a:off x="1639950" y="2939658"/>
            <a:ext cx="9518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안전요원의 근무태만으로 인명사고 발생 시 즉각적인 대응 유도</a:t>
            </a:r>
            <a:endParaRPr lang="en-US" altLang="ko-KR" sz="2400" dirty="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275681-2A1A-4982-8ABB-3D9E0C0E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90" y="3701515"/>
            <a:ext cx="5546020" cy="3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72AAC-A7CA-44EB-89DE-8BD6D45B7619}"/>
              </a:ext>
            </a:extLst>
          </p:cNvPr>
          <p:cNvSpPr txBox="1"/>
          <p:nvPr/>
        </p:nvSpPr>
        <p:spPr>
          <a:xfrm>
            <a:off x="1002337" y="1292834"/>
            <a:ext cx="50936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연구 개발 </a:t>
            </a:r>
            <a:r>
              <a:rPr lang="ko-KR" altLang="en-US" sz="32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효과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67F69-B7C2-4663-AD88-E90860B6BD65}"/>
              </a:ext>
            </a:extLst>
          </p:cNvPr>
          <p:cNvSpPr txBox="1"/>
          <p:nvPr/>
        </p:nvSpPr>
        <p:spPr>
          <a:xfrm>
            <a:off x="1639950" y="2177801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유아들에게 더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수영장 환경 제공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E99F5-B0CA-4C1B-B868-11B47CE403DD}"/>
              </a:ext>
            </a:extLst>
          </p:cNvPr>
          <p:cNvSpPr txBox="1"/>
          <p:nvPr/>
        </p:nvSpPr>
        <p:spPr>
          <a:xfrm>
            <a:off x="1639950" y="2939658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안전요원들의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원활한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구조활동 지원</a:t>
            </a:r>
            <a:endParaRPr lang="en-US" altLang="ko-KR" sz="2400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4C626-4573-4F7F-969C-E9C36CE53E39}"/>
              </a:ext>
            </a:extLst>
          </p:cNvPr>
          <p:cNvSpPr txBox="1"/>
          <p:nvPr/>
        </p:nvSpPr>
        <p:spPr>
          <a:xfrm>
            <a:off x="1639950" y="3701515"/>
            <a:ext cx="8912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가시고기L" panose="02020600000000000000" pitchFamily="18" charset="-127"/>
                <a:ea typeface="a가시고기L" panose="02020600000000000000" pitchFamily="18" charset="-127"/>
              </a:rPr>
              <a:t>수영장의 안전 시설 및 방침에 대한 부모들의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신뢰성</a:t>
            </a:r>
            <a:r>
              <a:rPr lang="ko-KR" altLang="en-US" sz="2400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rPr>
              <a:t>증가</a:t>
            </a:r>
            <a:endParaRPr lang="en-US" altLang="ko-KR" sz="2400" b="1" dirty="0">
              <a:solidFill>
                <a:srgbClr val="FF0000"/>
              </a:solidFill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0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54B48F-814D-4402-A08A-1E7AEF4A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004340"/>
            <a:ext cx="9212729" cy="55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B1DBE6-0F98-4049-9665-432AD9D621A8}"/>
              </a:ext>
            </a:extLst>
          </p:cNvPr>
          <p:cNvSpPr txBox="1"/>
          <p:nvPr/>
        </p:nvSpPr>
        <p:spPr>
          <a:xfrm>
            <a:off x="537797" y="284756"/>
            <a:ext cx="5347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관련 연구 및 사례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266267-9D37-4E05-9406-2517BA8159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F5AE9-5138-4777-8EE5-F9C49680AEE5}"/>
              </a:ext>
            </a:extLst>
          </p:cNvPr>
          <p:cNvSpPr txBox="1"/>
          <p:nvPr/>
        </p:nvSpPr>
        <p:spPr>
          <a:xfrm>
            <a:off x="1956154" y="2018926"/>
            <a:ext cx="7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UWB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_x470335616" descr="EMB0000afd43f9f">
            <a:extLst>
              <a:ext uri="{FF2B5EF4-FFF2-40B4-BE49-F238E27FC236}">
                <a16:creationId xmlns:a16="http://schemas.microsoft.com/office/drawing/2014/main" id="{5DCD784B-BDA9-4C18-A09C-5B237E4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86" y="1048762"/>
            <a:ext cx="2862933" cy="26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71360568" descr="EMB0000afd43fc2">
            <a:extLst>
              <a:ext uri="{FF2B5EF4-FFF2-40B4-BE49-F238E27FC236}">
                <a16:creationId xmlns:a16="http://schemas.microsoft.com/office/drawing/2014/main" id="{C910143B-E4A3-4F09-94B6-820D122F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88" y="3911463"/>
            <a:ext cx="2774648" cy="26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E3DEAFC6-E32B-435B-B187-AAE2FDBE4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53164"/>
              </p:ext>
            </p:extLst>
          </p:nvPr>
        </p:nvGraphicFramePr>
        <p:xfrm>
          <a:off x="305344" y="2570387"/>
          <a:ext cx="8270420" cy="279668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084">
                  <a:extLst>
                    <a:ext uri="{9D8B030D-6E8A-4147-A177-3AD203B41FA5}">
                      <a16:colId xmlns:a16="http://schemas.microsoft.com/office/drawing/2014/main" val="3497022873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15798691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906722494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975289707"/>
                    </a:ext>
                  </a:extLst>
                </a:gridCol>
                <a:gridCol w="1654084">
                  <a:extLst>
                    <a:ext uri="{9D8B030D-6E8A-4147-A177-3AD203B41FA5}">
                      <a16:colId xmlns:a16="http://schemas.microsoft.com/office/drawing/2014/main" val="2393419899"/>
                    </a:ext>
                  </a:extLst>
                </a:gridCol>
              </a:tblGrid>
              <a:tr h="432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ZigBee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Wi-Fi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BLE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UWB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318309465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통신 거리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10-1000m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756355995"/>
                  </a:ext>
                </a:extLst>
              </a:tr>
              <a:tr h="10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동작 주파수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900-928MHz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 &amp; 5GHz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2.4GHz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3.1-10.6GHz</a:t>
                      </a:r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811062693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전력 소비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많음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적음</a:t>
                      </a:r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2478884224"/>
                  </a:ext>
                </a:extLst>
              </a:tr>
              <a:tr h="43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반응속도 빠름</a:t>
                      </a:r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9786" marR="69786" marT="34893" marB="348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장애물에 강함</a:t>
                      </a:r>
                      <a:endParaRPr lang="en-US" altLang="ko-KR" sz="1400" dirty="0"/>
                    </a:p>
                  </a:txBody>
                  <a:tcPr marL="69786" marR="69786" marT="34893" marB="34893" anchor="ctr"/>
                </a:tc>
                <a:extLst>
                  <a:ext uri="{0D108BD9-81ED-4DB2-BD59-A6C34878D82A}">
                    <a16:rowId xmlns:a16="http://schemas.microsoft.com/office/drawing/2014/main" val="34856286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3CC1EB-60D8-4B25-AD82-0837E6CEB429}"/>
              </a:ext>
            </a:extLst>
          </p:cNvPr>
          <p:cNvSpPr txBox="1"/>
          <p:nvPr/>
        </p:nvSpPr>
        <p:spPr>
          <a:xfrm>
            <a:off x="305344" y="1638094"/>
            <a:ext cx="838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통신기술에 비해 통신거리가 길고 장애물에 강한 </a:t>
            </a:r>
            <a:r>
              <a:rPr lang="ko-KR" altLang="en-US" dirty="0" err="1"/>
              <a:t>전달력을</a:t>
            </a:r>
            <a:r>
              <a:rPr lang="ko-KR" altLang="en-US" dirty="0"/>
              <a:t> 가지고 있어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다양한 분야에서 관련 기술이 사용되고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868D2C-73C1-4515-B3FB-06EEE28DA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81418"/>
              </p:ext>
            </p:extLst>
          </p:nvPr>
        </p:nvGraphicFramePr>
        <p:xfrm>
          <a:off x="6914044" y="2577390"/>
          <a:ext cx="1663618" cy="2784495"/>
        </p:xfrm>
        <a:graphic>
          <a:graphicData uri="http://schemas.openxmlformats.org/drawingml/2006/table">
            <a:tbl>
              <a:tblPr/>
              <a:tblGrid>
                <a:gridCol w="1663618">
                  <a:extLst>
                    <a:ext uri="{9D8B030D-6E8A-4147-A177-3AD203B41FA5}">
                      <a16:colId xmlns:a16="http://schemas.microsoft.com/office/drawing/2014/main" val="2582977079"/>
                    </a:ext>
                  </a:extLst>
                </a:gridCol>
              </a:tblGrid>
              <a:tr h="2784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rgbClr val="FF0000"/>
                      </a:solidFill>
                      <a:prstDash val="solid"/>
                    </a:lnL>
                    <a:lnR w="38100" cmpd="sng">
                      <a:solidFill>
                        <a:srgbClr val="FF0000"/>
                      </a:solidFill>
                      <a:prstDash val="solid"/>
                    </a:lnR>
                    <a:lnT w="38100" cmpd="sng">
                      <a:solidFill>
                        <a:srgbClr val="FF0000"/>
                      </a:solidFill>
                      <a:prstDash val="solid"/>
                    </a:lnT>
                    <a:lnB w="381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52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C03A9A-3D06-4167-ABBF-0D65515EF806}"/>
              </a:ext>
            </a:extLst>
          </p:cNvPr>
          <p:cNvSpPr txBox="1"/>
          <p:nvPr/>
        </p:nvSpPr>
        <p:spPr>
          <a:xfrm>
            <a:off x="8843490" y="3634464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SK</a:t>
            </a:r>
            <a:r>
              <a:rPr lang="ko-KR" altLang="en-US" sz="1200" dirty="0"/>
              <a:t>텔레콤 </a:t>
            </a:r>
            <a:r>
              <a:rPr lang="en-US" altLang="ko-KR" sz="1200" dirty="0"/>
              <a:t>- </a:t>
            </a:r>
            <a:r>
              <a:rPr lang="en-US" altLang="ko-KR" sz="1200" dirty="0">
                <a:ea typeface="a가시고기L"/>
              </a:rPr>
              <a:t>T</a:t>
            </a:r>
            <a:r>
              <a:rPr lang="ko-KR" altLang="en-US" sz="1200" dirty="0">
                <a:ea typeface="a가시고기L"/>
              </a:rPr>
              <a:t>스마트 포지션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344F9-53AD-4694-AD5F-9D311981E9E7}"/>
              </a:ext>
            </a:extLst>
          </p:cNvPr>
          <p:cNvSpPr txBox="1"/>
          <p:nvPr/>
        </p:nvSpPr>
        <p:spPr>
          <a:xfrm>
            <a:off x="8843490" y="6517166"/>
            <a:ext cx="16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LG</a:t>
            </a:r>
            <a:r>
              <a:rPr lang="ko-KR" altLang="en-US" sz="1200" dirty="0"/>
              <a:t>전자</a:t>
            </a:r>
            <a:r>
              <a:rPr lang="en-US" altLang="ko-KR" sz="1200" dirty="0"/>
              <a:t>- </a:t>
            </a:r>
            <a:r>
              <a:rPr lang="ko-KR" altLang="en-US" sz="1200" dirty="0">
                <a:ea typeface="a가시고기L"/>
              </a:rPr>
              <a:t>코드제로 </a:t>
            </a:r>
            <a:r>
              <a:rPr lang="en-US" altLang="ko-KR" sz="1200" dirty="0">
                <a:ea typeface="a가시고기L"/>
              </a:rPr>
              <a:t>T9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77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가시고기B" panose="02020600000000000000" pitchFamily="18" charset="-127"/>
                <a:ea typeface="a가시고기B" panose="02020600000000000000" pitchFamily="18" charset="-127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545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267700" y="3467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E4624E-6004-4589-85B7-09C2A76B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21" y="1235328"/>
            <a:ext cx="8750557" cy="5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611</Words>
  <Application>Microsoft Office PowerPoint</Application>
  <PresentationFormat>와이드스크린</PresentationFormat>
  <Paragraphs>156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Adobe Caslon Pro Bold</vt:lpstr>
      <vt:lpstr>a가시고기B</vt:lpstr>
      <vt:lpstr>a가시고기L</vt:lpstr>
      <vt:lpstr>a가위손B</vt:lpstr>
      <vt:lpstr>HY견고딕</vt:lpstr>
      <vt:lpstr>HY나무M</vt:lpstr>
      <vt:lpstr>Open Sans</vt:lpstr>
      <vt:lpstr>나눔명조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동민 김</cp:lastModifiedBy>
  <cp:revision>354</cp:revision>
  <dcterms:created xsi:type="dcterms:W3CDTF">2017-12-04T01:57:06Z</dcterms:created>
  <dcterms:modified xsi:type="dcterms:W3CDTF">2018-01-03T05:36:59Z</dcterms:modified>
</cp:coreProperties>
</file>