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75" r:id="rId2"/>
    <p:sldId id="335" r:id="rId3"/>
    <p:sldId id="388" r:id="rId4"/>
    <p:sldId id="326" r:id="rId5"/>
    <p:sldId id="389" r:id="rId6"/>
    <p:sldId id="320" r:id="rId7"/>
    <p:sldId id="390" r:id="rId8"/>
    <p:sldId id="376" r:id="rId9"/>
    <p:sldId id="391" r:id="rId10"/>
    <p:sldId id="351" r:id="rId11"/>
    <p:sldId id="352" r:id="rId12"/>
    <p:sldId id="353" r:id="rId13"/>
    <p:sldId id="354" r:id="rId14"/>
    <p:sldId id="387" r:id="rId15"/>
    <p:sldId id="392" r:id="rId16"/>
    <p:sldId id="377" r:id="rId17"/>
    <p:sldId id="394" r:id="rId18"/>
    <p:sldId id="395" r:id="rId19"/>
    <p:sldId id="393" r:id="rId20"/>
    <p:sldId id="266" r:id="rId21"/>
    <p:sldId id="285" r:id="rId22"/>
    <p:sldId id="267" r:id="rId23"/>
    <p:sldId id="304" r:id="rId24"/>
    <p:sldId id="331" r:id="rId25"/>
    <p:sldId id="35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민 김" initials="동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D9D9D9"/>
    <a:srgbClr val="4F81BD"/>
    <a:srgbClr val="A6AAA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0440" autoAdjust="0"/>
  </p:normalViewPr>
  <p:slideViewPr>
    <p:cSldViewPr snapToGrid="0">
      <p:cViewPr varScale="1">
        <p:scale>
          <a:sx n="65" d="100"/>
          <a:sy n="65" d="100"/>
        </p:scale>
        <p:origin x="8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64841-D7C0-46C1-B8DF-C271A85531C8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9520E-C537-40B6-A8DC-FF12422EF8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1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232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6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6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912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818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463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511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22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300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717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17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25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195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83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56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5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99C0D-E938-4CC4-8111-CC228B47C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8DE99-8FD3-4C44-9A20-299134CC0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F2B3C-2322-43B3-B37B-0E9F1425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629C-35D7-4ED5-BD4A-2D3440E8C930}" type="datetime1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424FB-F4A7-49D3-9250-0EA61D0D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F1641-407C-44D3-A5C3-9A62764B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7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47872-0CE7-4433-A1C7-D673AB3A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28B32F-48FA-40FC-A1FB-022191FF1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83837-44C7-4025-B2F6-28CF0A39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0EB6-C7F7-4415-B294-E8F200D58843}" type="datetime1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3562E-7741-4B06-A2FF-8AB4407C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C581C-3FDC-4B6B-A98A-1801D7FC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3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395B5B-72B4-4872-80C1-4DA4D9E5D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789BD7-3448-4460-8681-012809A93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DDE85-7AFA-43D9-B106-3FAA9B35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65D0-4910-41BC-9FCE-178BBD2718FF}" type="datetime1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7F604-D1E5-42C2-831D-6150F094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D98F7-A4E5-4BAD-BF60-E975ED4D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4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9DCE4-8C46-40A8-9696-20D18C41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5C71D-8627-4BC6-B810-B2F15A5E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CB15B-EFDC-4CDA-BAD4-AF73A796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9B9-EAF4-4062-8171-AF23E288B741}" type="datetime1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F1EA3-2515-44F4-8A99-0D614729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1D914-5E6C-4D0C-9553-6DCA6D10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3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E7D48-A37B-4BE1-8A34-76B6C6D1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14B9C-F1D7-4073-B3C3-8908E80A5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0CE59-53A9-40FF-8C72-A7EB0E45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6EED-A7F0-44BC-8379-842BF3FA5582}" type="datetime1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CF287-F564-40B8-8E72-76DF6E1F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E057F-08B7-43AB-A4BA-BB07F7A1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2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698E0-F4FB-44FB-A9DA-1C82AE6C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C2313-7C93-46B9-A5B7-BAB42EBC5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6A36BA-4EA4-44EF-A954-35B0D6A85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9068D-DEEF-4693-9D3A-B6044020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43A9-28F7-485E-8A92-522E10D8C052}" type="datetime1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EFDC1-9FD0-4DD6-B8B3-FDEBAE19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99698-F584-4676-B89E-A6FE219B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4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6DE65-FF1A-45EE-93B3-3DE700F4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0A86A0-FC19-43F7-BCA4-A84D4CBD8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334AAB-1897-4378-B7D9-C3CF46E3F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A298F0-5D7E-4E64-AB56-7E2DD6A39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07442F-9B99-4702-917A-4231021B7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98394C-9307-4D29-8602-67C0B9B0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6AF9-A11F-4D88-9FC0-FC2F44C76413}" type="datetime1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D817DA-A5F5-4F00-8472-AA5C49E4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09BAB3-855B-4469-8DAC-1A46EE6D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54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27BD8-B1FA-49C9-A625-D6DB7F00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4F216C-A428-4A33-96BC-C06C93C1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6D05-7387-4B12-A30F-7A0FDB66E3DD}" type="datetime1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F764E1-A16A-45FE-B5D8-EFD2A049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CEED72-8842-43AF-A4FB-A0A2E313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2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798A5D-75EA-4D14-905D-53F9FCD2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8ED8-C829-4885-88FB-383AA39D0AED}" type="datetime1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C313E9-6C8C-4BF4-B97C-2EBF9933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AF1ABA-FA51-4C8D-88D3-09A9F5C7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2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D652-DCFC-484F-8FD8-516A26F7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2EA0B-AB3B-44D7-9F73-71359B520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519FDD-F86C-4609-B6DB-68F543A20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C5C29-71CA-4BD4-B3A0-28C33474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9D08-EA7B-498B-9BA4-FE00AD5D46D0}" type="datetime1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9B507-25F6-4A24-B418-3E362B48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B91D9-B532-4419-BE89-343CACD2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8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FC4D3-9FF9-4B27-B35B-5128F9D6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F7CC06-3EC6-465C-8E89-948B0D566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306C11-0F9D-49BD-BC0C-E61CCEC0D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2A678-3BE1-4F2C-8408-C193A2FB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676-B207-4C44-A9BB-800BC32E237C}" type="datetime1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0807F5-D04F-4A53-9090-E359B136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A307C-A6DB-48CF-AEC1-55ADACE8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0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2F3F0A-141F-4282-AABF-B74BF7E8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048A6-2496-4338-95CF-00F3CB76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52221-548F-4EDD-B497-8954F11FC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527A3-E141-4C2B-A272-E2B22957B5D9}" type="datetime1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C6B50-4F8C-4B82-B8EF-4EC6CD7F2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2F285-E676-4BA2-9335-9652C751D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72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espone1117&amp;logNo=220442660096&amp;proxyReferer=https://m.search.naver.com/search.na" TargetMode="External"/><Relationship Id="rId2" Type="http://schemas.openxmlformats.org/officeDocument/2006/relationships/hyperlink" Target="https://m.blog.naver.com/PostView.nhn?blogId=espone1117&amp;logNo=220437282828&amp;isFromSearchAddView=tr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nter.kics.or.kr/storage/paper/event/2015_winter2014/publish/6D-2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news.com/20140529000028" TargetMode="External"/><Relationship Id="rId7" Type="http://schemas.openxmlformats.org/officeDocument/2006/relationships/hyperlink" Target="https://www.semiconductorstore.com/cart/pc/viewPrd.asp?idproduct=70927" TargetMode="External"/><Relationship Id="rId2" Type="http://schemas.openxmlformats.org/officeDocument/2006/relationships/hyperlink" Target="http://enfant.designhouse.co.kr/magazine/type2view.php?num=5254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ru.kafra.kr/79" TargetMode="External"/><Relationship Id="rId5" Type="http://schemas.openxmlformats.org/officeDocument/2006/relationships/hyperlink" Target="https://thenounproject.com/" TargetMode="External"/><Relationship Id="rId4" Type="http://schemas.openxmlformats.org/officeDocument/2006/relationships/hyperlink" Target="http://normalog.com/2334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nal-Project-KP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github.com/justfun1213/Semicolone-Projec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28666" y="3871725"/>
            <a:ext cx="3134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2013156005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김 동 민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2013156017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나 기 </a:t>
            </a:r>
            <a:r>
              <a:rPr lang="ko-KR" altLang="en-US" sz="24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엽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2013156047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허 영 민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2012150009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 상 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9584" y="160341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0435" y="1951125"/>
            <a:ext cx="6370655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수영장 어린이 안전 도우미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50570" y="2977885"/>
            <a:ext cx="6090385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a swimming pool  lifeguard for children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583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+mn-ea"/>
              </a:rPr>
              <a:t>개발 환경 및 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F23BC9-8837-4A44-8AB2-DFB8276CB4BB}"/>
              </a:ext>
            </a:extLst>
          </p:cNvPr>
          <p:cNvSpPr/>
          <p:nvPr/>
        </p:nvSpPr>
        <p:spPr>
          <a:xfrm>
            <a:off x="1269507" y="2104009"/>
            <a:ext cx="2760956" cy="4034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695FB4-E082-4A39-85E2-FD92EE7A8111}"/>
              </a:ext>
            </a:extLst>
          </p:cNvPr>
          <p:cNvSpPr/>
          <p:nvPr/>
        </p:nvSpPr>
        <p:spPr>
          <a:xfrm>
            <a:off x="4848687" y="2104008"/>
            <a:ext cx="2760956" cy="4034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5495A0-3B9A-4FDD-92A6-DE05EB7ADD4C}"/>
              </a:ext>
            </a:extLst>
          </p:cNvPr>
          <p:cNvSpPr/>
          <p:nvPr/>
        </p:nvSpPr>
        <p:spPr>
          <a:xfrm>
            <a:off x="8427867" y="2104008"/>
            <a:ext cx="2760956" cy="4034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86DBB-1A5B-4D18-9ADD-01A03566F868}"/>
              </a:ext>
            </a:extLst>
          </p:cNvPr>
          <p:cNvSpPr txBox="1"/>
          <p:nvPr/>
        </p:nvSpPr>
        <p:spPr>
          <a:xfrm>
            <a:off x="2050741" y="1531990"/>
            <a:ext cx="112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n-ea"/>
              </a:rPr>
              <a:t>Band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C3F23F-9AEE-4C12-865D-87A82FDEE4D9}"/>
              </a:ext>
            </a:extLst>
          </p:cNvPr>
          <p:cNvSpPr txBox="1"/>
          <p:nvPr/>
        </p:nvSpPr>
        <p:spPr>
          <a:xfrm>
            <a:off x="5928063" y="1531990"/>
            <a:ext cx="66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n-ea"/>
              </a:rPr>
              <a:t>AP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F9196-A66F-49B9-B7CB-4ABDFEF1272D}"/>
              </a:ext>
            </a:extLst>
          </p:cNvPr>
          <p:cNvSpPr txBox="1"/>
          <p:nvPr/>
        </p:nvSpPr>
        <p:spPr>
          <a:xfrm>
            <a:off x="8992475" y="1531989"/>
            <a:ext cx="163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n-ea"/>
              </a:rPr>
              <a:t>SERVER</a:t>
            </a:r>
            <a:endParaRPr lang="ko-KR" altLang="en-US" sz="24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71556-04E3-4663-8415-18FDC05033BF}"/>
              </a:ext>
            </a:extLst>
          </p:cNvPr>
          <p:cNvSpPr txBox="1"/>
          <p:nvPr/>
        </p:nvSpPr>
        <p:spPr>
          <a:xfrm>
            <a:off x="1269507" y="2112885"/>
            <a:ext cx="276095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하드웨어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DWM1001 Module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DWM1001 - Dev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통신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UWB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583D6-7FA5-4456-A442-1E38739D4EB0}"/>
              </a:ext>
            </a:extLst>
          </p:cNvPr>
          <p:cNvSpPr txBox="1"/>
          <p:nvPr/>
        </p:nvSpPr>
        <p:spPr>
          <a:xfrm>
            <a:off x="4848687" y="2121765"/>
            <a:ext cx="276095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하드웨어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Raspberry Pi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DWM1001 Module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DWM1001 - Dev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통신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UWB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</a:t>
            </a:r>
            <a:r>
              <a:rPr lang="en-US" altLang="ko-KR" sz="1600" dirty="0" err="1">
                <a:latin typeface="+mn-ea"/>
              </a:rPr>
              <a:t>WiFi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TCP / IP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FACDA4-922C-45DB-B86E-842AF3E014F0}"/>
              </a:ext>
            </a:extLst>
          </p:cNvPr>
          <p:cNvSpPr txBox="1"/>
          <p:nvPr/>
        </p:nvSpPr>
        <p:spPr>
          <a:xfrm>
            <a:off x="8427867" y="2085989"/>
            <a:ext cx="276095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서버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JSP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Windows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통신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TCP / IP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5F7B62-F1AF-439F-8F7A-6F1C7970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10</a:t>
            </a:fld>
            <a:endParaRPr lang="ko-KR" altLang="en-US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E3E14C-5B30-4D3C-8854-35C7D9A67352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236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+mn-ea"/>
              </a:rPr>
              <a:t>개발 환경 및 개발 방법</a:t>
            </a:r>
          </a:p>
        </p:txBody>
      </p:sp>
      <p:pic>
        <p:nvPicPr>
          <p:cNvPr id="1026" name="Picture 2" descr="기술 데이터">
            <a:extLst>
              <a:ext uri="{FF2B5EF4-FFF2-40B4-BE49-F238E27FC236}">
                <a16:creationId xmlns:a16="http://schemas.microsoft.com/office/drawing/2014/main" id="{9A2F4BE3-B5E2-4417-80DE-D4AA9B9EC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93" y="1798856"/>
            <a:ext cx="5290282" cy="39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BBB8B32-F9B4-4EAE-BF94-12689FB89B6B}"/>
              </a:ext>
            </a:extLst>
          </p:cNvPr>
          <p:cNvSpPr/>
          <p:nvPr/>
        </p:nvSpPr>
        <p:spPr>
          <a:xfrm>
            <a:off x="5928457" y="1798856"/>
            <a:ext cx="6096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UWB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및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Bluetooth®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스마트 지원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USB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플래시 및 디버깅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GCC IDE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지원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유연한 아키텍처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모듈 애플리케이션에서 시스템을 설계하는 임베디드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API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SPI, UART &amp; BLE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을 통한 구성 및 </a:t>
            </a: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제어를위한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 외부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API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온보드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 헤더를 통한 모든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DWM1001 GPIO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및 인터페이스에 대한 액세스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26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핀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Raspberry PI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호환 헤더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헤더는 포함되지 않음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재설정 및 사용자 정의 단추 및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LED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배터리 충전 회로</a:t>
            </a:r>
            <a:endParaRPr lang="ko-KR" altLang="en-US" sz="16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5E099D-9CC4-4E7B-BAD5-630DA6A2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11</a:t>
            </a:fld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AFBE61-49F7-47B1-AD85-5CF700B07A10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683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+mn-ea"/>
              </a:rPr>
              <a:t>개발 환경 및 개발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5E099D-9CC4-4E7B-BAD5-630DA6A2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12</a:t>
            </a:fld>
            <a:endParaRPr lang="ko-KR" altLang="en-US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358951-49BC-42B9-A693-45C02F147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03" y="1853542"/>
            <a:ext cx="5882297" cy="38000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2BA624-4A5E-44D0-AB9C-CA89F2AE9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905" y="2072456"/>
            <a:ext cx="6096000" cy="30670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B6E496-6B07-41E1-BBBF-431667F888EA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154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+mn-ea"/>
              </a:rPr>
              <a:t>개발 환경 및 개발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5E099D-9CC4-4E7B-BAD5-630DA6A2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13</a:t>
            </a:fld>
            <a:endParaRPr lang="ko-KR" altLang="en-US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CF474-2203-4A8A-BB35-0174793CF0A7}"/>
              </a:ext>
            </a:extLst>
          </p:cNvPr>
          <p:cNvSpPr txBox="1"/>
          <p:nvPr/>
        </p:nvSpPr>
        <p:spPr>
          <a:xfrm>
            <a:off x="1144006" y="1167657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400" dirty="0">
                <a:ea typeface="굴림" panose="020B0600000101010101" pitchFamily="50" charset="-127"/>
              </a:rPr>
              <a:t>Galaxy S8 +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1026" name="Picture 2" descr="'스마티아' V30＆아이폰X·8 및 갤럭시S8 기변 이벤트">
            <a:extLst>
              <a:ext uri="{FF2B5EF4-FFF2-40B4-BE49-F238E27FC236}">
                <a16:creationId xmlns:a16="http://schemas.microsoft.com/office/drawing/2014/main" id="{BEE4B422-0E94-4D8F-913C-0AC39F5FF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70" y="1723629"/>
            <a:ext cx="413385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C9E643C-D94D-4B43-A485-98B893F37C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14162" y="1723629"/>
          <a:ext cx="5366639" cy="4282624"/>
        </p:xfrm>
        <a:graphic>
          <a:graphicData uri="http://schemas.openxmlformats.org/drawingml/2006/table">
            <a:tbl>
              <a:tblPr/>
              <a:tblGrid>
                <a:gridCol w="1199096">
                  <a:extLst>
                    <a:ext uri="{9D8B030D-6E8A-4147-A177-3AD203B41FA5}">
                      <a16:colId xmlns:a16="http://schemas.microsoft.com/office/drawing/2014/main" val="4279203575"/>
                    </a:ext>
                  </a:extLst>
                </a:gridCol>
                <a:gridCol w="4167543">
                  <a:extLst>
                    <a:ext uri="{9D8B030D-6E8A-4147-A177-3AD203B41FA5}">
                      <a16:colId xmlns:a16="http://schemas.microsoft.com/office/drawing/2014/main" val="981742007"/>
                    </a:ext>
                  </a:extLst>
                </a:gridCol>
              </a:tblGrid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디스플레이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6.2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인치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(2960 x 1440) 18.5:9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듀얼 엣지 슈퍼 아몰레드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758726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크기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159.5 x 73.4 x 8.1mm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754019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무게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173g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32004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CPU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스냅드래곤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835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ㆍ엑시노스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8895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986271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6GB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832450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내장메모리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64GB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336399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배터리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3500mAh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438988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안드로이드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7.0 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누가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24092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7BBE049-60D7-4228-A935-47AE154A906C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14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+mn-ea"/>
              </a:rPr>
              <a:t>개발 환경 및 개발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5E099D-9CC4-4E7B-BAD5-630DA6A2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14</a:t>
            </a:fld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BBE049-60D7-4228-A935-47AE154A906C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10" name="그림 1" descr="C:/Users/Ungkun/AppData/Roaming/PolarisOffice/ETemp/11200_7459632/fImage1600428731561.png">
            <a:extLst>
              <a:ext uri="{FF2B5EF4-FFF2-40B4-BE49-F238E27FC236}">
                <a16:creationId xmlns:a16="http://schemas.microsoft.com/office/drawing/2014/main" id="{7029DDD9-470C-460D-BCBA-007FA6D050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84" y="1278457"/>
            <a:ext cx="2450695" cy="1710823"/>
          </a:xfrm>
          <a:prstGeom prst="rect">
            <a:avLst/>
          </a:prstGeom>
          <a:noFill/>
        </p:spPr>
      </p:pic>
      <p:pic>
        <p:nvPicPr>
          <p:cNvPr id="11" name="그림 10" descr="Raspbia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40" y="1165334"/>
            <a:ext cx="1829587" cy="1829587"/>
          </a:xfrm>
          <a:prstGeom prst="rect">
            <a:avLst/>
          </a:prstGeom>
        </p:spPr>
      </p:pic>
      <p:pic>
        <p:nvPicPr>
          <p:cNvPr id="12" name="그림 11" descr="Java_Spring_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682" y="1278460"/>
            <a:ext cx="3417396" cy="1710823"/>
          </a:xfrm>
          <a:prstGeom prst="rect">
            <a:avLst/>
          </a:prstGeom>
        </p:spPr>
      </p:pic>
      <p:pic>
        <p:nvPicPr>
          <p:cNvPr id="4" name="Picture 2" descr="D:\졸업작품\설계발표 자료\baby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49882" y="1239854"/>
            <a:ext cx="2139887" cy="1710823"/>
          </a:xfrm>
          <a:prstGeom prst="rect">
            <a:avLst/>
          </a:prstGeom>
          <a:noFill/>
        </p:spPr>
      </p:pic>
      <p:sp>
        <p:nvSpPr>
          <p:cNvPr id="14" name="TextBox 21">
            <a:extLst>
              <a:ext uri="{FF2B5EF4-FFF2-40B4-BE49-F238E27FC236}">
                <a16:creationId xmlns:a16="http://schemas.microsoft.com/office/drawing/2014/main" id="{7142FE07-5791-4E3C-8880-12BEE173356A}"/>
              </a:ext>
            </a:extLst>
          </p:cNvPr>
          <p:cNvSpPr txBox="1"/>
          <p:nvPr/>
        </p:nvSpPr>
        <p:spPr>
          <a:xfrm>
            <a:off x="5504075" y="3143520"/>
            <a:ext cx="3064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구축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Android Studio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7142FE07-5791-4E3C-8880-12BEE173356A}"/>
              </a:ext>
            </a:extLst>
          </p:cNvPr>
          <p:cNvSpPr txBox="1"/>
          <p:nvPr/>
        </p:nvSpPr>
        <p:spPr>
          <a:xfrm>
            <a:off x="2644064" y="3143519"/>
            <a:ext cx="3064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구축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AFD30240-70C9-451B-BDCD-1C5D6AF5E31C}"/>
              </a:ext>
            </a:extLst>
          </p:cNvPr>
          <p:cNvSpPr txBox="1"/>
          <p:nvPr/>
        </p:nvSpPr>
        <p:spPr>
          <a:xfrm>
            <a:off x="269971" y="3205074"/>
            <a:ext cx="313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RaspberryPi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Raspbian</a:t>
            </a: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21EC3AAF-34DE-45AF-88B1-1B55F6D77B4D}"/>
              </a:ext>
            </a:extLst>
          </p:cNvPr>
          <p:cNvSpPr txBox="1"/>
          <p:nvPr/>
        </p:nvSpPr>
        <p:spPr>
          <a:xfrm>
            <a:off x="8773009" y="3143520"/>
            <a:ext cx="3064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server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Spring-tool-suite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8FD5B4-F424-4256-A756-163EAEE1D9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31" y="4008439"/>
            <a:ext cx="2781300" cy="17108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8629EE9-E8B4-4674-AF7E-F6CF1BD7A6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45" y="4006371"/>
            <a:ext cx="2143125" cy="1714958"/>
          </a:xfrm>
          <a:prstGeom prst="rect">
            <a:avLst/>
          </a:prstGeom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E9982E33-E433-408B-A716-A1835474D199}"/>
              </a:ext>
            </a:extLst>
          </p:cNvPr>
          <p:cNvSpPr txBox="1"/>
          <p:nvPr/>
        </p:nvSpPr>
        <p:spPr>
          <a:xfrm>
            <a:off x="1646545" y="5719262"/>
            <a:ext cx="313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DWM1001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 통신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UWB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D2664AFC-D28C-4321-B203-AA3E6A6433E1}"/>
              </a:ext>
            </a:extLst>
          </p:cNvPr>
          <p:cNvSpPr txBox="1"/>
          <p:nvPr/>
        </p:nvSpPr>
        <p:spPr>
          <a:xfrm>
            <a:off x="6442785" y="5709896"/>
            <a:ext cx="3800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err="1">
                <a:latin typeface="맑은 고딕" panose="020B0503020000020004" pitchFamily="50" charset="-127"/>
              </a:rPr>
              <a:t>RaspberryPi</a:t>
            </a:r>
            <a:r>
              <a:rPr lang="en-US" altLang="ko-KR" sz="2000" b="1" dirty="0">
                <a:latin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b="1" dirty="0">
                <a:latin typeface="맑은 고딕" panose="020B0503020000020004" pitchFamily="50" charset="-127"/>
              </a:rPr>
              <a:t>server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 통신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Wi-Fi</a:t>
            </a:r>
          </a:p>
        </p:txBody>
      </p:sp>
    </p:spTree>
    <p:extLst>
      <p:ext uri="{BB962C8B-B14F-4D97-AF65-F5344CB8AC3E}">
        <p14:creationId xmlns:p14="http://schemas.microsoft.com/office/powerpoint/2010/main" val="35514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1981072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BBBDA8-4731-443D-8552-C82463690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47" y="902261"/>
            <a:ext cx="7791694" cy="54293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8E2D01-160A-411E-ABE7-0E5E782E538F}"/>
              </a:ext>
            </a:extLst>
          </p:cNvPr>
          <p:cNvSpPr txBox="1"/>
          <p:nvPr/>
        </p:nvSpPr>
        <p:spPr>
          <a:xfrm>
            <a:off x="537798" y="284755"/>
            <a:ext cx="5312496" cy="719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시스템 수행 시나리오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A2D4C2-7D2C-4241-9C26-4821AB67AD74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DAE6D47-4AFA-429A-B83B-0E15B0A6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16</a:t>
            </a:fld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DCE47-EB47-4024-8DC8-8FF60C318618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04275-63A7-4632-A38A-6269163AD168}"/>
              </a:ext>
            </a:extLst>
          </p:cNvPr>
          <p:cNvSpPr txBox="1"/>
          <p:nvPr/>
        </p:nvSpPr>
        <p:spPr>
          <a:xfrm>
            <a:off x="6546396" y="1444125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3. </a:t>
            </a:r>
            <a:r>
              <a:rPr lang="ko-KR" altLang="en-US" sz="1200" b="1" dirty="0" err="1"/>
              <a:t>수신받은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RSSI</a:t>
            </a:r>
            <a:r>
              <a:rPr lang="ko-KR" altLang="en-US" sz="1200" b="1" dirty="0"/>
              <a:t>값을</a:t>
            </a:r>
            <a:endParaRPr lang="en-US" altLang="ko-KR" sz="1200" b="1" dirty="0"/>
          </a:p>
          <a:p>
            <a:r>
              <a:rPr lang="ko-KR" altLang="en-US" sz="1200" b="1" dirty="0"/>
              <a:t>   알고리즘을 통해 </a:t>
            </a:r>
            <a:r>
              <a:rPr lang="ko-KR" altLang="en-US" sz="1200" b="1" dirty="0" err="1"/>
              <a:t>위치값</a:t>
            </a:r>
            <a:r>
              <a:rPr lang="ko-KR" altLang="en-US" sz="1200" b="1" dirty="0"/>
              <a:t> 계산</a:t>
            </a:r>
            <a:endParaRPr lang="en-US" altLang="ko-KR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12B6A-17CD-459C-9D20-D6335F48FFB4}"/>
              </a:ext>
            </a:extLst>
          </p:cNvPr>
          <p:cNvSpPr txBox="1"/>
          <p:nvPr/>
        </p:nvSpPr>
        <p:spPr>
          <a:xfrm>
            <a:off x="7388951" y="6356350"/>
            <a:ext cx="2443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5. </a:t>
            </a:r>
            <a:r>
              <a:rPr lang="ko-KR" altLang="en-US" sz="1200" b="1" dirty="0"/>
              <a:t>밴드</a:t>
            </a:r>
            <a:r>
              <a:rPr lang="en-US" altLang="ko-KR" sz="1200" b="1" dirty="0"/>
              <a:t>(DWM1001)</a:t>
            </a:r>
            <a:r>
              <a:rPr lang="ko-KR" altLang="en-US" sz="1200" b="1" dirty="0"/>
              <a:t>에 진동 알림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46D173-5F25-4737-B458-5AC44B005377}"/>
              </a:ext>
            </a:extLst>
          </p:cNvPr>
          <p:cNvSpPr txBox="1"/>
          <p:nvPr/>
        </p:nvSpPr>
        <p:spPr>
          <a:xfrm>
            <a:off x="8368094" y="3657037"/>
            <a:ext cx="2802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4. AP(DWM1001+Raspberry Pi 3)</a:t>
            </a:r>
            <a:r>
              <a:rPr lang="ko-KR" altLang="en-US" sz="1200" b="1" dirty="0"/>
              <a:t>에</a:t>
            </a:r>
            <a:endParaRPr lang="en-US" altLang="ko-KR" sz="1200" b="1" dirty="0"/>
          </a:p>
          <a:p>
            <a:r>
              <a:rPr lang="ko-KR" altLang="en-US" sz="1200" b="1" dirty="0"/>
              <a:t>   위험 신호 전달</a:t>
            </a:r>
            <a:endParaRPr lang="en-US" altLang="ko-KR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643895-8E79-407E-99C9-FC04EDC05A83}"/>
              </a:ext>
            </a:extLst>
          </p:cNvPr>
          <p:cNvSpPr txBox="1"/>
          <p:nvPr/>
        </p:nvSpPr>
        <p:spPr>
          <a:xfrm>
            <a:off x="2249307" y="2655905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5. </a:t>
            </a:r>
            <a:r>
              <a:rPr lang="ko-KR" altLang="en-US" sz="1200" b="1" dirty="0"/>
              <a:t>어플리케이션에</a:t>
            </a:r>
            <a:endParaRPr lang="en-US" altLang="ko-KR" sz="1200" b="1" dirty="0"/>
          </a:p>
          <a:p>
            <a:r>
              <a:rPr lang="ko-KR" altLang="en-US" sz="1200" b="1" dirty="0"/>
              <a:t>   진동 및 소리 알람</a:t>
            </a:r>
            <a:endParaRPr lang="en-US" altLang="ko-KR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6F4EBA-EDA2-4A22-BA7E-DFDC35F02550}"/>
              </a:ext>
            </a:extLst>
          </p:cNvPr>
          <p:cNvSpPr txBox="1"/>
          <p:nvPr/>
        </p:nvSpPr>
        <p:spPr>
          <a:xfrm>
            <a:off x="537797" y="4769135"/>
            <a:ext cx="22846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1. AP</a:t>
            </a:r>
            <a:r>
              <a:rPr lang="ko-KR" altLang="en-US" sz="1200" b="1" dirty="0"/>
              <a:t>와 밴드</a:t>
            </a:r>
            <a:r>
              <a:rPr lang="en-US" altLang="ko-KR" sz="1200" b="1" dirty="0"/>
              <a:t>(DWM1001)</a:t>
            </a:r>
            <a:r>
              <a:rPr lang="ko-KR" altLang="en-US" sz="1200" b="1" dirty="0"/>
              <a:t>간의</a:t>
            </a:r>
            <a:endParaRPr lang="en-US" altLang="ko-KR" sz="1200" b="1" dirty="0"/>
          </a:p>
          <a:p>
            <a:r>
              <a:rPr lang="en-US" altLang="ko-KR" sz="1200" b="1" dirty="0"/>
              <a:t>    UWB </a:t>
            </a:r>
            <a:r>
              <a:rPr lang="ko-KR" altLang="en-US" sz="1200" b="1" dirty="0"/>
              <a:t>통신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332F07-2C43-4688-A028-A9DE9943B5FF}"/>
              </a:ext>
            </a:extLst>
          </p:cNvPr>
          <p:cNvSpPr txBox="1"/>
          <p:nvPr/>
        </p:nvSpPr>
        <p:spPr>
          <a:xfrm>
            <a:off x="1373041" y="3273411"/>
            <a:ext cx="2478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0. 4</a:t>
            </a:r>
            <a:r>
              <a:rPr lang="ko-KR" altLang="en-US" sz="1200" b="1" dirty="0"/>
              <a:t>개의</a:t>
            </a:r>
            <a:r>
              <a:rPr lang="en-US" altLang="ko-KR" sz="1200" b="1" dirty="0"/>
              <a:t> AP</a:t>
            </a:r>
            <a:r>
              <a:rPr lang="ko-KR" altLang="en-US" sz="1200" b="1" dirty="0"/>
              <a:t>설치</a:t>
            </a:r>
            <a:endParaRPr lang="en-US" altLang="ko-KR" sz="1200" b="1" dirty="0"/>
          </a:p>
          <a:p>
            <a:r>
              <a:rPr lang="en-US" altLang="ko-KR" sz="1200" b="1" dirty="0"/>
              <a:t>   (DWM1001+Raspberry Pi 3)</a:t>
            </a:r>
            <a:endParaRPr lang="ko-KR" alt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19E4F1-6CB2-4C2F-81E0-E53382A3E8A1}"/>
              </a:ext>
            </a:extLst>
          </p:cNvPr>
          <p:cNvSpPr txBox="1"/>
          <p:nvPr/>
        </p:nvSpPr>
        <p:spPr>
          <a:xfrm>
            <a:off x="6866016" y="2399228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2. </a:t>
            </a:r>
            <a:r>
              <a:rPr lang="ko-KR" altLang="en-US" sz="1200" b="1" dirty="0"/>
              <a:t>각 </a:t>
            </a:r>
            <a:r>
              <a:rPr lang="en-US" altLang="ko-KR" sz="1200" b="1" dirty="0"/>
              <a:t>AP</a:t>
            </a:r>
            <a:r>
              <a:rPr lang="ko-KR" altLang="en-US" sz="1200" b="1" dirty="0"/>
              <a:t>마다 </a:t>
            </a:r>
            <a:r>
              <a:rPr lang="ko-KR" altLang="en-US" sz="1200" b="1" dirty="0" err="1"/>
              <a:t>수신받은</a:t>
            </a:r>
            <a:endParaRPr lang="en-US" altLang="ko-KR" sz="1200" b="1" dirty="0"/>
          </a:p>
          <a:p>
            <a:r>
              <a:rPr lang="en-US" altLang="ko-KR" sz="1200" b="1" dirty="0"/>
              <a:t>    RSSI</a:t>
            </a:r>
            <a:r>
              <a:rPr lang="ko-KR" altLang="en-US" sz="1200" b="1" dirty="0"/>
              <a:t>값을 서버에 전달 및 </a:t>
            </a:r>
            <a:r>
              <a:rPr lang="en-US" altLang="ko-KR" sz="1200" b="1" dirty="0"/>
              <a:t>DB</a:t>
            </a:r>
            <a:r>
              <a:rPr lang="ko-KR" altLang="en-US" sz="1200" b="1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355064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/>
    </mc:Choice>
    <mc:Fallback xmlns="">
      <p:transition advTm="4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2006679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개발 현황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C0DC2-FFFB-44C1-B352-28D4A78AF636}"/>
              </a:ext>
            </a:extLst>
          </p:cNvPr>
          <p:cNvSpPr txBox="1"/>
          <p:nvPr/>
        </p:nvSpPr>
        <p:spPr>
          <a:xfrm>
            <a:off x="738719" y="1179784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개발 완료한 기능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AB103-CFA4-475A-B22E-DBFC277B626D}"/>
              </a:ext>
            </a:extLst>
          </p:cNvPr>
          <p:cNvSpPr txBox="1"/>
          <p:nvPr/>
        </p:nvSpPr>
        <p:spPr>
          <a:xfrm>
            <a:off x="1151047" y="1843879"/>
            <a:ext cx="86123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+mn-ea"/>
              </a:rPr>
              <a:t>유아의 위치를 측정하는 알고리즘</a:t>
            </a:r>
            <a:r>
              <a:rPr lang="en-US" altLang="ko-KR" dirty="0">
                <a:latin typeface="+mn-ea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A4D02-73C0-4419-BC43-F6D54E45876A}"/>
              </a:ext>
            </a:extLst>
          </p:cNvPr>
          <p:cNvSpPr txBox="1"/>
          <p:nvPr/>
        </p:nvSpPr>
        <p:spPr>
          <a:xfrm>
            <a:off x="1151048" y="2346173"/>
            <a:ext cx="98751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 err="1">
                <a:latin typeface="+mn-ea"/>
              </a:rPr>
              <a:t>라즈베리파이와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DWM </a:t>
            </a:r>
            <a:r>
              <a:rPr lang="ko-KR" altLang="en-US" dirty="0" err="1">
                <a:latin typeface="+mn-ea"/>
              </a:rPr>
              <a:t>모듈간의</a:t>
            </a:r>
            <a:r>
              <a:rPr lang="ko-KR" altLang="en-US" dirty="0">
                <a:latin typeface="+mn-ea"/>
              </a:rPr>
              <a:t> 시리얼 통신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라즈베리파이와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DB</a:t>
            </a:r>
            <a:r>
              <a:rPr lang="ko-KR" altLang="en-US" dirty="0">
                <a:latin typeface="+mn-ea"/>
              </a:rPr>
              <a:t>와의 연동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8D9A04-C3E2-4EAB-B9C9-473299D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18</a:t>
            </a:fld>
            <a:endParaRPr lang="ko-KR" altLang="en-US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AAF213-E70B-4F29-B462-95E210373ABF}"/>
              </a:ext>
            </a:extLst>
          </p:cNvPr>
          <p:cNvSpPr txBox="1"/>
          <p:nvPr/>
        </p:nvSpPr>
        <p:spPr>
          <a:xfrm>
            <a:off x="753467" y="3239645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개발 할 기능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1BB4CC-DEA1-43C4-A5C9-A90314BB23A3}"/>
              </a:ext>
            </a:extLst>
          </p:cNvPr>
          <p:cNvSpPr txBox="1"/>
          <p:nvPr/>
        </p:nvSpPr>
        <p:spPr>
          <a:xfrm>
            <a:off x="1165795" y="3903740"/>
            <a:ext cx="86123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>
                <a:latin typeface="+mn-ea"/>
              </a:rPr>
              <a:t>Web Server, Web Server</a:t>
            </a:r>
            <a:r>
              <a:rPr lang="ko-KR" altLang="en-US" dirty="0">
                <a:latin typeface="+mn-ea"/>
              </a:rPr>
              <a:t>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안드로이드 어플과 연동</a:t>
            </a:r>
            <a:r>
              <a:rPr lang="en-US" altLang="ko-KR" dirty="0">
                <a:latin typeface="+mn-ea"/>
              </a:rPr>
              <a:t>,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243ED4-5593-4634-834A-9D09B19F21BD}"/>
              </a:ext>
            </a:extLst>
          </p:cNvPr>
          <p:cNvSpPr txBox="1"/>
          <p:nvPr/>
        </p:nvSpPr>
        <p:spPr>
          <a:xfrm>
            <a:off x="1165796" y="4406034"/>
            <a:ext cx="5172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>
                <a:latin typeface="+mn-ea"/>
              </a:rPr>
              <a:t>DB</a:t>
            </a:r>
            <a:r>
              <a:rPr lang="ko-KR" altLang="en-US" dirty="0">
                <a:latin typeface="+mn-ea"/>
              </a:rPr>
              <a:t>와 위치 </a:t>
            </a:r>
            <a:r>
              <a:rPr lang="en-US" altLang="ko-KR" dirty="0">
                <a:latin typeface="+mn-ea"/>
              </a:rPr>
              <a:t>Mapping </a:t>
            </a:r>
            <a:r>
              <a:rPr lang="ko-KR" altLang="en-US" dirty="0">
                <a:latin typeface="+mn-ea"/>
              </a:rPr>
              <a:t>기능</a:t>
            </a:r>
            <a:endParaRPr lang="en-US" altLang="ko-KR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F12823-A885-453B-B5D8-6CE770D73258}"/>
              </a:ext>
            </a:extLst>
          </p:cNvPr>
          <p:cNvSpPr txBox="1"/>
          <p:nvPr/>
        </p:nvSpPr>
        <p:spPr>
          <a:xfrm>
            <a:off x="738719" y="5010121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개발 제외할 기능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5FE9C5-FC8F-450C-81DE-178E516F0595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5D263-5DF2-4F36-963D-24BF68E0BB6A}"/>
              </a:ext>
            </a:extLst>
          </p:cNvPr>
          <p:cNvSpPr txBox="1"/>
          <p:nvPr/>
        </p:nvSpPr>
        <p:spPr>
          <a:xfrm>
            <a:off x="1165796" y="2792909"/>
            <a:ext cx="5172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레이아웃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95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28719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4102882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6C887D-AF47-4A31-8E27-D1777A8E8329}"/>
              </a:ext>
            </a:extLst>
          </p:cNvPr>
          <p:cNvSpPr txBox="1"/>
          <p:nvPr/>
        </p:nvSpPr>
        <p:spPr>
          <a:xfrm>
            <a:off x="537797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업무 분담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469B5B-16AA-4B72-83A8-C0A58B51BF07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graphicFrame>
        <p:nvGraphicFramePr>
          <p:cNvPr id="10" name="Group 37">
            <a:extLst>
              <a:ext uri="{FF2B5EF4-FFF2-40B4-BE49-F238E27FC236}">
                <a16:creationId xmlns:a16="http://schemas.microsoft.com/office/drawing/2014/main" id="{198D612D-0C0A-478F-AB1B-1CAAD8F57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256414"/>
              </p:ext>
            </p:extLst>
          </p:nvPr>
        </p:nvGraphicFramePr>
        <p:xfrm>
          <a:off x="1688614" y="1472127"/>
          <a:ext cx="8814771" cy="4082534"/>
        </p:xfrm>
        <a:graphic>
          <a:graphicData uri="http://schemas.openxmlformats.org/drawingml/2006/table">
            <a:tbl>
              <a:tblPr/>
              <a:tblGrid>
                <a:gridCol w="1236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1851036116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25222560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228616262"/>
                    </a:ext>
                  </a:extLst>
                </a:gridCol>
              </a:tblGrid>
              <a:tr h="523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3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김동민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err="1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허영민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err="1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나기엽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김상현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Android Studio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사용법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삼각측량 알고리즘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Mysql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과 통신 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TCP/IP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통신 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UWB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자료조사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시리얼통신 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600" b="1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설계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자료설계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서버설계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구조설계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구조설계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600" b="1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구현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어플리케이션 구현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유아 위치 추적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알고리즘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라즈베리파이와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외부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DB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간의 연동</a:t>
                      </a: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라즈베리파이와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DWM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모듈간의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 통신</a:t>
                      </a: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950976"/>
                  </a:ext>
                </a:extLst>
              </a:tr>
              <a:tr h="924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어플리케이션 작동</a:t>
                      </a:r>
                      <a:r>
                        <a:rPr lang="en-US" altLang="ko-KR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/</a:t>
                      </a:r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제어 테스트</a:t>
                      </a:r>
                      <a:endParaRPr lang="en-US" altLang="ko-KR" sz="1300" b="0" dirty="0">
                        <a:latin typeface="a가시고기B" panose="02020600000000000000" pitchFamily="18" charset="-127"/>
                        <a:ea typeface="a가시고기B" panose="02020600000000000000" pitchFamily="18" charset="-127"/>
                      </a:endParaRPr>
                    </a:p>
                    <a:p>
                      <a:pPr algn="ctr"/>
                      <a:r>
                        <a:rPr lang="en-US" altLang="ko-KR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DWM</a:t>
                      </a:r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 모듈과 </a:t>
                      </a:r>
                      <a:r>
                        <a:rPr lang="ko-KR" altLang="en-US" sz="1300" b="0" dirty="0" err="1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라즈베리</a:t>
                      </a:r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 파이 연동</a:t>
                      </a:r>
                      <a:r>
                        <a:rPr lang="en-US" altLang="ko-KR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/</a:t>
                      </a:r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테스트</a:t>
                      </a:r>
                      <a:endParaRPr lang="en-US" altLang="ko-KR" sz="1300" b="0" dirty="0">
                        <a:latin typeface="a가시고기B" panose="02020600000000000000" pitchFamily="18" charset="-127"/>
                        <a:ea typeface="a가시고기B" panose="02020600000000000000" pitchFamily="18" charset="-127"/>
                      </a:endParaRPr>
                    </a:p>
                    <a:p>
                      <a:pPr algn="ctr"/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유아 위치 추적 알고리즘 실험</a:t>
                      </a:r>
                      <a:r>
                        <a:rPr lang="en-US" altLang="ko-KR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/</a:t>
                      </a:r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테스트</a:t>
                      </a:r>
                      <a:endParaRPr lang="en-US" altLang="ko-KR" sz="1300" b="0" dirty="0">
                        <a:latin typeface="a가시고기B" panose="02020600000000000000" pitchFamily="18" charset="-127"/>
                        <a:ea typeface="a가시고기B" panose="02020600000000000000" pitchFamily="18" charset="-127"/>
                      </a:endParaRPr>
                    </a:p>
                    <a:p>
                      <a:pPr algn="ctr"/>
                      <a:r>
                        <a:rPr lang="en-US" altLang="ko-KR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DB</a:t>
                      </a:r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와의 연동 테스트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17A32F-AC55-41DD-A013-07AE09E0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20</a:t>
            </a:fld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AB4A9B-7258-4CDA-8016-CA283A26B551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415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7" y="284756"/>
            <a:ext cx="5010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졸업연구 수행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9DCD0DA-A8F9-4261-BC83-CCFB31CB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21</a:t>
            </a:fld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3E5EDC-8743-4EBB-A8BD-CD0F6E86BBE2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3045" y="1570893"/>
            <a:ext cx="10306498" cy="398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165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참고 문헌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051D6-98B5-4312-824E-CDE8190BB974}"/>
              </a:ext>
            </a:extLst>
          </p:cNvPr>
          <p:cNvSpPr txBox="1"/>
          <p:nvPr/>
        </p:nvSpPr>
        <p:spPr>
          <a:xfrm>
            <a:off x="981499" y="1691281"/>
            <a:ext cx="9300836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latin typeface="+mn-ea"/>
              </a:rPr>
              <a:t>UWB</a:t>
            </a:r>
            <a:r>
              <a:rPr lang="ko-KR" altLang="en-US" b="1" dirty="0">
                <a:latin typeface="+mn-ea"/>
              </a:rPr>
              <a:t>의 매질 투과성 시험</a:t>
            </a:r>
            <a:r>
              <a:rPr lang="en-US" altLang="ko-KR" dirty="0">
                <a:latin typeface="+mn-ea"/>
                <a:hlinkClick r:id="rId2"/>
              </a:rPr>
              <a:t>https://m.blog.naver.com/PostView.nhn?blogId=espone1117&amp;logNo=220437282828&amp;isFromSearchAddView=true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  <a:hlinkClick r:id="rId3"/>
              </a:rPr>
              <a:t>https://m.blog.naver.com/PostView.nhn?blogId=espone1117&amp;logNo=220442660096&amp;proxyReferer=https%3A%2F%2Fm.search.naver.com%2Fsearch.na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+mn-ea"/>
              </a:rPr>
              <a:t>거리 추정방법  논문</a:t>
            </a:r>
            <a:endParaRPr lang="en-US" altLang="ko-KR" b="1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http://jkais99.org/journal/Vol17No8/p05/bk/bk.pdf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UWB </a:t>
            </a:r>
            <a:r>
              <a:rPr lang="ko-KR" altLang="en-US" dirty="0">
                <a:latin typeface="+mn-ea"/>
              </a:rPr>
              <a:t>초정밀 </a:t>
            </a:r>
            <a:r>
              <a:rPr lang="ko-KR" altLang="en-US" dirty="0" err="1">
                <a:latin typeface="+mn-ea"/>
              </a:rPr>
              <a:t>측위</a:t>
            </a:r>
            <a:r>
              <a:rPr lang="ko-KR" altLang="en-US" dirty="0">
                <a:latin typeface="+mn-ea"/>
              </a:rPr>
              <a:t> 시스템에서 효율적인 </a:t>
            </a:r>
            <a:r>
              <a:rPr lang="en-US" altLang="ko-KR" dirty="0">
                <a:latin typeface="+mn-ea"/>
              </a:rPr>
              <a:t>Wireless Time Synchronization </a:t>
            </a:r>
            <a:r>
              <a:rPr lang="ko-KR" altLang="en-US" dirty="0">
                <a:latin typeface="+mn-ea"/>
              </a:rPr>
              <a:t>기법</a:t>
            </a:r>
            <a:r>
              <a:rPr lang="en-US" altLang="ko-KR" dirty="0">
                <a:latin typeface="+mn-ea"/>
                <a:hlinkClick r:id="rId4"/>
              </a:rPr>
              <a:t>https://winter.kics.or.kr/storage/paper/event/2015_winter2014/publish/6D-2.pdf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FE49F7-828E-40F3-B56E-70777D82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22</a:t>
            </a:fld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776E20-22FF-4A6D-8B09-07A084359B24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125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이미지 출처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051D6-98B5-4312-824E-CDE8190BB974}"/>
              </a:ext>
            </a:extLst>
          </p:cNvPr>
          <p:cNvSpPr txBox="1"/>
          <p:nvPr/>
        </p:nvSpPr>
        <p:spPr>
          <a:xfrm>
            <a:off x="1052618" y="1213761"/>
            <a:ext cx="10441291" cy="30008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워터파크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2"/>
              </a:rPr>
              <a:t>http://enfant.designhouse.co.kr/magazine/type2view.php?num=52546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스마트 밴드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3"/>
              </a:rPr>
              <a:t>http://www.etnews.com/20140529000028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수영장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4"/>
              </a:rPr>
              <a:t>http://normalog.com/2334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아이콘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5"/>
              </a:rPr>
              <a:t>https://thenounproject.com/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</a:rPr>
              <a:t>라즈베리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6"/>
              </a:rPr>
              <a:t>http://haru.kafra.kr/79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보드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7"/>
              </a:rPr>
              <a:t>https://www.semiconductorstore.com/cart/pc/viewPrd.asp?idproduct=70927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708FD3-6282-4693-B4A8-114ACEDD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23</a:t>
            </a:fld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98F3EE-8FF3-4A9E-8ACC-17D466BC3E0E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989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+mn-ea"/>
              </a:rPr>
              <a:t>깃허브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051D6-98B5-4312-824E-CDE8190BB974}"/>
              </a:ext>
            </a:extLst>
          </p:cNvPr>
          <p:cNvSpPr txBox="1"/>
          <p:nvPr/>
        </p:nvSpPr>
        <p:spPr>
          <a:xfrm>
            <a:off x="495545" y="1025929"/>
            <a:ext cx="11428363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hlinkClick r:id="rId3"/>
              </a:rPr>
              <a:t>https://github.com/Final-Project-KPU</a:t>
            </a:r>
            <a:r>
              <a:rPr lang="en-US" altLang="ko-KR" dirty="0">
                <a:latin typeface="+mn-ea"/>
              </a:rPr>
              <a:t>            -</a:t>
            </a:r>
            <a:r>
              <a:rPr lang="en-US" altLang="ko-KR" dirty="0">
                <a:latin typeface="+mn-ea"/>
                <a:hlinkClick r:id="rId4"/>
              </a:rPr>
              <a:t>https://github.com/justfun1213/Semicolone-Project</a:t>
            </a: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D96FC5-3955-4413-9373-6BF1116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24</a:t>
            </a:fld>
            <a:endParaRPr lang="ko-KR" altLang="en-US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DF2050-A077-4F5E-B771-AB35CDF42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642" y="1633415"/>
            <a:ext cx="5465224" cy="47126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59DAA48-8F17-4AF7-8853-BEFDD475C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2473" y="2199968"/>
            <a:ext cx="6217468" cy="386653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6A29D05-4F6B-4299-AA44-8DF311485979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680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71999" y="2967335"/>
            <a:ext cx="3847528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감사합니다</a:t>
            </a:r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!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35885" y="2325408"/>
            <a:ext cx="1919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THANK YOU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065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349510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5883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지적사항 </a:t>
            </a:r>
            <a:r>
              <a:rPr lang="en-US" altLang="ko-KR" sz="4000" dirty="0">
                <a:latin typeface="+mn-ea"/>
              </a:rPr>
              <a:t>&amp; </a:t>
            </a:r>
            <a:r>
              <a:rPr lang="ko-KR" altLang="en-US" sz="4000" dirty="0">
                <a:latin typeface="+mn-ea"/>
              </a:rPr>
              <a:t>답변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8D9A04-C3E2-4EAB-B9C9-473299D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4</a:t>
            </a:fld>
            <a:endParaRPr lang="ko-KR" altLang="en-US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E0BFB-B943-464D-83FB-9A413517C9E9}"/>
              </a:ext>
            </a:extLst>
          </p:cNvPr>
          <p:cNvSpPr txBox="1"/>
          <p:nvPr/>
        </p:nvSpPr>
        <p:spPr>
          <a:xfrm>
            <a:off x="665028" y="722822"/>
            <a:ext cx="11073679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진도를 신경 쓸 것</a:t>
            </a:r>
            <a:endParaRPr lang="en-US" altLang="ko-KR" sz="2400" dirty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2400" dirty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2400" dirty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정확한 위치 파악이 될 수 있도록 구현</a:t>
            </a:r>
            <a:endParaRPr lang="en-US" altLang="ko-KR" sz="2400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5CDB70-7BEA-4924-B5BA-28F649A107FD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10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330892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졸업 연구 개요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C0DC2-FFFB-44C1-B352-28D4A78AF636}"/>
              </a:ext>
            </a:extLst>
          </p:cNvPr>
          <p:cNvSpPr txBox="1"/>
          <p:nvPr/>
        </p:nvSpPr>
        <p:spPr>
          <a:xfrm>
            <a:off x="738719" y="1179784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연구 개발 배경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AB103-CFA4-475A-B22E-DBFC277B626D}"/>
              </a:ext>
            </a:extLst>
          </p:cNvPr>
          <p:cNvSpPr txBox="1"/>
          <p:nvPr/>
        </p:nvSpPr>
        <p:spPr>
          <a:xfrm>
            <a:off x="1151047" y="1843879"/>
            <a:ext cx="86123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+mn-ea"/>
              </a:rPr>
              <a:t>안전요원이 있음에도  수영장 유아 인명사고 발생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A4D02-73C0-4419-BC43-F6D54E45876A}"/>
              </a:ext>
            </a:extLst>
          </p:cNvPr>
          <p:cNvSpPr txBox="1"/>
          <p:nvPr/>
        </p:nvSpPr>
        <p:spPr>
          <a:xfrm>
            <a:off x="1151048" y="2346173"/>
            <a:ext cx="5172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+mn-ea"/>
              </a:rPr>
              <a:t>다수의 수영장 이용으로 인해 사고 식별 불가</a:t>
            </a: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8D9A04-C3E2-4EAB-B9C9-473299D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6</a:t>
            </a:fld>
            <a:endParaRPr lang="ko-KR" altLang="en-US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AAF213-E70B-4F29-B462-95E210373ABF}"/>
              </a:ext>
            </a:extLst>
          </p:cNvPr>
          <p:cNvSpPr txBox="1"/>
          <p:nvPr/>
        </p:nvSpPr>
        <p:spPr>
          <a:xfrm>
            <a:off x="753467" y="2767699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연구 개발 목표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1BB4CC-DEA1-43C4-A5C9-A90314BB23A3}"/>
              </a:ext>
            </a:extLst>
          </p:cNvPr>
          <p:cNvSpPr txBox="1"/>
          <p:nvPr/>
        </p:nvSpPr>
        <p:spPr>
          <a:xfrm>
            <a:off x="1165795" y="3431794"/>
            <a:ext cx="86123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+mn-ea"/>
              </a:rPr>
              <a:t>유아가 착용하기 쉬운 </a:t>
            </a:r>
            <a:r>
              <a:rPr lang="en-US" altLang="ko-KR" dirty="0">
                <a:latin typeface="+mn-ea"/>
              </a:rPr>
              <a:t>Band </a:t>
            </a:r>
            <a:r>
              <a:rPr lang="ko-KR" altLang="en-US" dirty="0">
                <a:latin typeface="+mn-ea"/>
              </a:rPr>
              <a:t>형태를 제공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243ED4-5593-4634-834A-9D09B19F21BD}"/>
              </a:ext>
            </a:extLst>
          </p:cNvPr>
          <p:cNvSpPr txBox="1"/>
          <p:nvPr/>
        </p:nvSpPr>
        <p:spPr>
          <a:xfrm>
            <a:off x="1165796" y="3934088"/>
            <a:ext cx="5172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>
                <a:latin typeface="+mn-ea"/>
              </a:rPr>
              <a:t>UWB</a:t>
            </a:r>
            <a:r>
              <a:rPr lang="ko-KR" altLang="en-US" dirty="0">
                <a:latin typeface="+mn-ea"/>
              </a:rPr>
              <a:t>를 이용한 위치인식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알고리즘 개발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F12823-A885-453B-B5D8-6CE770D73258}"/>
              </a:ext>
            </a:extLst>
          </p:cNvPr>
          <p:cNvSpPr txBox="1"/>
          <p:nvPr/>
        </p:nvSpPr>
        <p:spPr>
          <a:xfrm>
            <a:off x="738719" y="4538175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연구 개발 효과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558FF0-8672-4838-AA6C-5B5A6D418245}"/>
              </a:ext>
            </a:extLst>
          </p:cNvPr>
          <p:cNvSpPr txBox="1"/>
          <p:nvPr/>
        </p:nvSpPr>
        <p:spPr>
          <a:xfrm>
            <a:off x="1151047" y="5202270"/>
            <a:ext cx="86123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+mn-ea"/>
              </a:rPr>
              <a:t>안전하고 신뢰성 있는 수영장 환경 제공</a:t>
            </a:r>
            <a:endParaRPr lang="en-US" altLang="ko-KR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376373-9373-447B-98A8-5C667727046D}"/>
              </a:ext>
            </a:extLst>
          </p:cNvPr>
          <p:cNvSpPr txBox="1"/>
          <p:nvPr/>
        </p:nvSpPr>
        <p:spPr>
          <a:xfrm>
            <a:off x="1151048" y="5704564"/>
            <a:ext cx="5172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+mn-ea"/>
              </a:rPr>
              <a:t>안전요원들의 원활한 구조활동 지원</a:t>
            </a:r>
            <a:endParaRPr lang="en-US" altLang="ko-KR" dirty="0"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DD26C32-72FD-4E07-84D7-F02F72B9A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0" y="2573429"/>
            <a:ext cx="5585330" cy="30646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5FE9C5-FC8F-450C-81DE-178E516F0595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36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292719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35688" y="1170966"/>
            <a:ext cx="11249591" cy="5058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585168" y="375138"/>
            <a:ext cx="44698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7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시스템 구성도</a:t>
            </a: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79084" y="3393596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35690" y="3496392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DE9A22-8FCF-4494-A47C-839FB8A2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8</a:t>
            </a:fld>
            <a:endParaRPr lang="ko-KR" altLang="en-US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5168" y="1704580"/>
            <a:ext cx="2171716" cy="1571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5168" y="3645548"/>
            <a:ext cx="2171716" cy="2143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57002" y="2490398"/>
            <a:ext cx="2171716" cy="2214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28822" y="2233222"/>
            <a:ext cx="2171716" cy="2714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3796" y="134739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Child Band</a:t>
            </a:r>
            <a:endParaRPr lang="ko-KR" altLang="en-US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2358" y="3276216"/>
            <a:ext cx="149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Guard Band</a:t>
            </a:r>
            <a:endParaRPr lang="ko-KR" altLang="en-US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14192" y="2133208"/>
            <a:ext cx="156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Access Point</a:t>
            </a:r>
            <a:endParaRPr lang="ko-KR" altLang="en-US" b="1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71764" y="18760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Server</a:t>
            </a:r>
            <a:endParaRPr lang="ko-KR" altLang="en-US" b="1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8044" y="1847456"/>
            <a:ext cx="1857388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DWM 1001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8044" y="3788424"/>
            <a:ext cx="1857388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DWM 1001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8044" y="2418960"/>
            <a:ext cx="107157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UWB Module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71052" y="2418960"/>
            <a:ext cx="71438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LED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8044" y="5074308"/>
            <a:ext cx="1857388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UWB Module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71052" y="4359928"/>
            <a:ext cx="71438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LED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8044" y="4359928"/>
            <a:ext cx="107157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Vibration</a:t>
            </a:r>
            <a:endParaRPr lang="ko-KR" altLang="en-US" sz="15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99878" y="2633274"/>
            <a:ext cx="1857388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DWM 1001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99878" y="3204778"/>
            <a:ext cx="1857388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UWB Module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99878" y="3990596"/>
            <a:ext cx="1857388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Rasepberry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" name="꺾인 연결선 32"/>
          <p:cNvCxnSpPr>
            <a:stCxn id="12" idx="3"/>
            <a:endCxn id="16" idx="1"/>
          </p:cNvCxnSpPr>
          <p:nvPr/>
        </p:nvCxnSpPr>
        <p:spPr>
          <a:xfrm>
            <a:off x="2756884" y="2490398"/>
            <a:ext cx="900118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5" idx="3"/>
            <a:endCxn id="16" idx="1"/>
          </p:cNvCxnSpPr>
          <p:nvPr/>
        </p:nvCxnSpPr>
        <p:spPr>
          <a:xfrm flipV="1">
            <a:off x="2756884" y="3597687"/>
            <a:ext cx="900118" cy="111943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700260" y="2376098"/>
            <a:ext cx="2000264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위치 인식 알고리즘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99746" y="3419092"/>
            <a:ext cx="67358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UWB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89936" y="3133340"/>
            <a:ext cx="6960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Wi-Fi</a:t>
            </a:r>
            <a:endParaRPr lang="ko-KR" altLang="en-US" sz="1600" b="1" dirty="0">
              <a:latin typeface="+mn-ea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4588" y="3304792"/>
            <a:ext cx="1428753" cy="143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7486078" y="339051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DB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0" name="직선 화살표 연결선 39"/>
          <p:cNvCxnSpPr>
            <a:stCxn id="16" idx="3"/>
            <a:endCxn id="17" idx="1"/>
          </p:cNvCxnSpPr>
          <p:nvPr/>
        </p:nvCxnSpPr>
        <p:spPr>
          <a:xfrm flipV="1">
            <a:off x="5828718" y="3590544"/>
            <a:ext cx="800104" cy="7143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98EC6E0-957D-445A-8AE2-C9A59A808169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8431F5-56B0-4E6B-A47D-064313C3B0E1}"/>
              </a:ext>
            </a:extLst>
          </p:cNvPr>
          <p:cNvSpPr txBox="1"/>
          <p:nvPr/>
        </p:nvSpPr>
        <p:spPr>
          <a:xfrm>
            <a:off x="9956210" y="186389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APP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DC9E2A5-ED2E-4987-8AA1-EC39E66B63F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800538" y="3590544"/>
            <a:ext cx="38576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0C401C5-9BBC-4547-B745-991C02E43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766" y="2357362"/>
            <a:ext cx="1817320" cy="246636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0B285B-6047-4F74-999E-03E79BF0206C}"/>
              </a:ext>
            </a:extLst>
          </p:cNvPr>
          <p:cNvSpPr/>
          <p:nvPr/>
        </p:nvSpPr>
        <p:spPr>
          <a:xfrm>
            <a:off x="9392254" y="1704580"/>
            <a:ext cx="1751448" cy="3298288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7863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6858</TotalTime>
  <Words>1077</Words>
  <Application>Microsoft Office PowerPoint</Application>
  <PresentationFormat>와이드스크린</PresentationFormat>
  <Paragraphs>348</Paragraphs>
  <Slides>25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a가시고기B</vt:lpstr>
      <vt:lpstr>굴림</vt:lpstr>
      <vt:lpstr>함초롬바탕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동민 김</dc:creator>
  <cp:lastModifiedBy>나기엽</cp:lastModifiedBy>
  <cp:revision>568</cp:revision>
  <dcterms:created xsi:type="dcterms:W3CDTF">2017-12-04T01:57:06Z</dcterms:created>
  <dcterms:modified xsi:type="dcterms:W3CDTF">2018-04-25T06:51:21Z</dcterms:modified>
</cp:coreProperties>
</file>