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22" r:id="rId4"/>
    <p:sldId id="320" r:id="rId5"/>
    <p:sldId id="315" r:id="rId6"/>
    <p:sldId id="283" r:id="rId7"/>
    <p:sldId id="310" r:id="rId8"/>
    <p:sldId id="287" r:id="rId9"/>
    <p:sldId id="263" r:id="rId10"/>
    <p:sldId id="317" r:id="rId11"/>
    <p:sldId id="323" r:id="rId12"/>
    <p:sldId id="293" r:id="rId13"/>
    <p:sldId id="318" r:id="rId14"/>
    <p:sldId id="266" r:id="rId15"/>
    <p:sldId id="285" r:id="rId16"/>
    <p:sldId id="267" r:id="rId17"/>
    <p:sldId id="304" r:id="rId18"/>
    <p:sldId id="319" r:id="rId19"/>
    <p:sldId id="273" r:id="rId20"/>
    <p:sldId id="321" r:id="rId21"/>
  </p:sldIdLst>
  <p:sldSz cx="12192000" cy="6858000"/>
  <p:notesSz cx="6858000" cy="9144000"/>
  <p:embeddedFontLst>
    <p:embeddedFont>
      <p:font typeface="맑은 고딕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>
      <p:ext uri="{19B8F6BF-5375-455C-9EA6-DF929625EA0E}">
        <p15:presenceInfo xmlns:p15="http://schemas.microsoft.com/office/powerpoint/2012/main" xmlns="" userId="동민 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81BD"/>
    <a:srgbClr val="A6AAA8"/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0440" autoAdjust="0"/>
  </p:normalViewPr>
  <p:slideViewPr>
    <p:cSldViewPr snapToGrid="0">
      <p:cViewPr varScale="1">
        <p:scale>
          <a:sx n="65" d="100"/>
          <a:sy n="65" d="100"/>
        </p:scale>
        <p:origin x="-9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96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212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위험지역에 진입 시 어찌 판단할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실시간으로 위치를 받는건지 임계영역을 확인하는건지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605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355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10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EB6-C7F7-4415-B294-E8F200D58843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65D0-4910-41BC-9FCE-178BBD2718FF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9B9-EAF4-4062-8171-AF23E288B741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EED-A7F0-44BC-8379-842BF3FA5582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3A9-28F7-485E-8A92-522E10D8C052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AF9-A11F-4D88-9FC0-FC2F44C76413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D05-7387-4B12-A30F-7A0FDB66E3DD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D8-C829-4885-88FB-383AA39D0AED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D08-EA7B-498B-9BA4-FE00AD5D46D0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676-B207-4C44-A9BB-800BC32E237C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27A3-E141-4C2B-A272-E2B22957B5D9}" type="datetime1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al-Project-KP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tword.co.kr/abbr_view.php?nav=&amp;m_temp1=3941&amp;id=545" TargetMode="External"/><Relationship Id="rId13" Type="http://schemas.openxmlformats.org/officeDocument/2006/relationships/hyperlink" Target="http://www.ktword.co.kr/abbr_view.php?nav=&amp;m_temp1=3248&amp;id=232" TargetMode="External"/><Relationship Id="rId18" Type="http://schemas.openxmlformats.org/officeDocument/2006/relationships/hyperlink" Target="http://www.ktword.co.kr/abbr_view.php?nav=&amp;m_temp1=3870&amp;id=133" TargetMode="External"/><Relationship Id="rId3" Type="http://schemas.openxmlformats.org/officeDocument/2006/relationships/hyperlink" Target="http://www.ktword.co.kr/abbr_view.php?nav=&amp;m_temp1=947&amp;id=504" TargetMode="External"/><Relationship Id="rId7" Type="http://schemas.openxmlformats.org/officeDocument/2006/relationships/hyperlink" Target="http://www.ktword.co.kr/abbr_view.php?nav=&amp;m_temp1=3873&amp;id=200" TargetMode="External"/><Relationship Id="rId12" Type="http://schemas.openxmlformats.org/officeDocument/2006/relationships/hyperlink" Target="http://www.ktword.co.kr/abbr_view.php?nav=&amp;m_temp1=3808&amp;id=191" TargetMode="External"/><Relationship Id="rId17" Type="http://schemas.openxmlformats.org/officeDocument/2006/relationships/hyperlink" Target="http://www.ktword.co.kr/abbr_view.php?nav=&amp;m_temp1=4657&amp;id=584" TargetMode="External"/><Relationship Id="rId2" Type="http://schemas.openxmlformats.org/officeDocument/2006/relationships/hyperlink" Target="http://www.ktword.co.kr/abbr_view.php?nav=&amp;m_temp1=466&amp;id=131" TargetMode="External"/><Relationship Id="rId16" Type="http://schemas.openxmlformats.org/officeDocument/2006/relationships/hyperlink" Target="http://www.ktword.co.kr/abbr_view.php?nav=&amp;m_temp1=3498&amp;id=2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tword.co.kr/abbr_view.php?nav=&amp;m_temp1=1933&amp;id=544" TargetMode="External"/><Relationship Id="rId11" Type="http://schemas.openxmlformats.org/officeDocument/2006/relationships/hyperlink" Target="http://www.ktword.co.kr/abbr_view.php?nav=&amp;m_temp1=921&amp;id=1183" TargetMode="External"/><Relationship Id="rId5" Type="http://schemas.openxmlformats.org/officeDocument/2006/relationships/hyperlink" Target="http://www.ktword.co.kr/abbr_view.php?nav=&amp;m_temp1=1369&amp;id=356" TargetMode="External"/><Relationship Id="rId15" Type="http://schemas.openxmlformats.org/officeDocument/2006/relationships/hyperlink" Target="http://www.ktword.co.kr/abbr_view.php?nav=&amp;m_temp1=2752&amp;id=352" TargetMode="External"/><Relationship Id="rId10" Type="http://schemas.openxmlformats.org/officeDocument/2006/relationships/hyperlink" Target="http://www.ktword.co.kr/abbr_view.php?nav=&amp;m_temp1=703&amp;id=364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ktword.co.kr/abbr_view.php?nav=&amp;m_temp1=440&amp;id=233" TargetMode="External"/><Relationship Id="rId9" Type="http://schemas.openxmlformats.org/officeDocument/2006/relationships/hyperlink" Target="http://www.ktword.co.kr/abbr_view.php?nav=&amp;m_temp1=1101&amp;id=546" TargetMode="External"/><Relationship Id="rId14" Type="http://schemas.openxmlformats.org/officeDocument/2006/relationships/hyperlink" Target="http://www.ktword.co.kr/abbr_view.php?nav=&amp;m_temp1=2334&amp;id=38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xmlns="" id="{011233BF-45B2-4819-9193-8B6A03D9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3A3D844-6F1E-4679-936B-EBC267DD0EDF}"/>
              </a:ext>
            </a:extLst>
          </p:cNvPr>
          <p:cNvSpPr/>
          <p:nvPr/>
        </p:nvSpPr>
        <p:spPr>
          <a:xfrm>
            <a:off x="-3993" y="-14128"/>
            <a:ext cx="12195991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F1095FB-0B33-4F63-B172-2CC212AA33A4}"/>
              </a:ext>
            </a:extLst>
          </p:cNvPr>
          <p:cNvSpPr/>
          <p:nvPr/>
        </p:nvSpPr>
        <p:spPr>
          <a:xfrm>
            <a:off x="4381937" y="940970"/>
            <a:ext cx="3600400" cy="4032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0" cap="none" dirty="0">
              <a:solidFill>
                <a:schemeClr val="bg1">
                  <a:lumMod val="95000"/>
                </a:schemeClr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/>
            <a:endParaRPr lang="ko-KR" altLang="en-US" sz="3000" b="1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345DAA7-2247-4C2E-A68C-A8FF4C5759AD}"/>
              </a:ext>
            </a:extLst>
          </p:cNvPr>
          <p:cNvSpPr/>
          <p:nvPr/>
        </p:nvSpPr>
        <p:spPr>
          <a:xfrm>
            <a:off x="3685123" y="5134411"/>
            <a:ext cx="49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2013156005 </a:t>
            </a:r>
            <a:r>
              <a:rPr lang="ko-KR" altLang="en-US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김동민</a:t>
            </a:r>
            <a:r>
              <a:rPr lang="en-US" altLang="ko-KR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</a:t>
            </a:r>
            <a:r>
              <a:rPr lang="ko-KR" altLang="en-US" sz="1600" b="0" cap="none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en-US" altLang="ko-KR" sz="1600" b="0" cap="none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교수님</a:t>
            </a:r>
            <a:endParaRPr lang="en-US" altLang="ko-KR" sz="1600" b="0" cap="none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2013156047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허영민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2013156017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나기엽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2012150009 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김상현   </a:t>
            </a:r>
            <a:r>
              <a:rPr lang="ko-KR" altLang="en-US" sz="1600" dirty="0" err="1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교수님</a:t>
            </a:r>
            <a:endParaRPr lang="en-US" altLang="ko-KR" sz="1600" b="0" cap="none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3FEC4C-5F50-4C6A-BBFB-512D316E808F}"/>
              </a:ext>
            </a:extLst>
          </p:cNvPr>
          <p:cNvSpPr txBox="1"/>
          <p:nvPr/>
        </p:nvSpPr>
        <p:spPr>
          <a:xfrm>
            <a:off x="4381937" y="1856893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수영장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유아안전 도우미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swimming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pool infant safety helper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endParaRPr lang="ko-KR" altLang="en-US" sz="1200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B487483-318E-4FCE-B16E-8016B7DD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214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545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677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E4624E-6004-4589-85B7-09C2A76B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9921" y="1235328"/>
            <a:ext cx="8750557" cy="52022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716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769807" y="1268361"/>
            <a:ext cx="9350478" cy="50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545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677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60584" y="1778084"/>
            <a:ext cx="217171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60584" y="3719052"/>
            <a:ext cx="2171716" cy="214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2418" y="2563902"/>
            <a:ext cx="2171716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04238" y="2306726"/>
            <a:ext cx="217171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89212" y="142089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Child Band</a:t>
            </a:r>
            <a:endParaRPr lang="ko-KR" altLang="en-US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7774" y="3349720"/>
            <a:ext cx="14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Guard Band</a:t>
            </a:r>
            <a:endParaRPr lang="ko-KR" altLang="en-US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08" y="2206712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Access Point</a:t>
            </a:r>
            <a:endParaRPr lang="ko-KR" altLang="en-US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47180" y="194953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Server</a:t>
            </a:r>
            <a:endParaRPr lang="ko-KR" altLang="en-US" b="1" dirty="0"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3460" y="1920960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DWM 1001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3460" y="3861928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DWM 1001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03460" y="2492464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UWB Module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46468" y="2492464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03460" y="5147812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UWB Module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6468" y="4433432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3460" y="4433432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Vibration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75294" y="2706778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DWM 1001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75294" y="3278282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UWB Module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75294" y="4064100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Rasepberry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2" idx="3"/>
            <a:endCxn id="16" idx="1"/>
          </p:cNvCxnSpPr>
          <p:nvPr/>
        </p:nvCxnSpPr>
        <p:spPr>
          <a:xfrm>
            <a:off x="4532300" y="2563902"/>
            <a:ext cx="900118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6" idx="1"/>
          </p:cNvCxnSpPr>
          <p:nvPr/>
        </p:nvCxnSpPr>
        <p:spPr>
          <a:xfrm flipV="1">
            <a:off x="4532300" y="3671191"/>
            <a:ext cx="900118" cy="1119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475676" y="2449602"/>
            <a:ext cx="2000264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위치 인식 알고리즘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5162" y="3492596"/>
            <a:ext cx="6735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UWB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665352" y="3206844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Wi-Fi</a:t>
            </a:r>
            <a:endParaRPr lang="ko-KR" altLang="en-US" sz="1600" b="1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0004" y="3378296"/>
            <a:ext cx="1428753" cy="14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9261494" y="34640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16" idx="3"/>
            <a:endCxn id="17" idx="1"/>
          </p:cNvCxnSpPr>
          <p:nvPr/>
        </p:nvCxnSpPr>
        <p:spPr>
          <a:xfrm flipV="1">
            <a:off x="7604134" y="3664048"/>
            <a:ext cx="800104" cy="714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716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Band</a:t>
            </a:r>
            <a:endParaRPr lang="ko-KR" altLang="en-US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AP</a:t>
            </a:r>
            <a:endParaRPr lang="ko-KR" altLang="en-US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5F9196-A66F-49B9-B7CB-4ABDFEF1272D}"/>
              </a:ext>
            </a:extLst>
          </p:cNvPr>
          <p:cNvSpPr txBox="1"/>
          <p:nvPr/>
        </p:nvSpPr>
        <p:spPr>
          <a:xfrm>
            <a:off x="9173913" y="1528143"/>
            <a:ext cx="126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SERVER</a:t>
            </a:r>
            <a:endParaRPr lang="ko-KR" altLang="en-US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하드웨어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Ethernet</a:t>
            </a:r>
            <a:endParaRPr lang="ko-KR" altLang="en-US" sz="1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하드웨어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Ethernet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TCP / IP</a:t>
            </a:r>
            <a:endParaRPr lang="ko-KR" altLang="en-US" sz="1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서버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Spring framework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Windows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- TCP / IP</a:t>
            </a:r>
            <a:endParaRPr lang="ko-KR" altLang="en-US" sz="1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D5F7B62-F1AF-439F-8F7A-6F1C797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233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xmlns="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IAR, </a:t>
            </a:r>
            <a:r>
              <a:rPr lang="en-US" altLang="ko-KR" sz="1600" dirty="0" err="1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Keil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108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xmlns="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45164639"/>
              </p:ext>
            </p:extLst>
          </p:nvPr>
        </p:nvGraphicFramePr>
        <p:xfrm>
          <a:off x="1688614" y="1472127"/>
          <a:ext cx="8814771" cy="3913745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xmlns="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xmlns="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xmlns="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수영장 안전시설 및 방침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, 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를 이용한 통신 방법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등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9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업무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프로젝트 총괄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 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밴드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C17A32F-AC55-41DD-A013-07AE09E0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415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졸업연구 수행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027A5CC-1732-4D20-A2BA-DBD9403C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10" y="1578329"/>
            <a:ext cx="9419580" cy="37013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9DCD0DA-A8F9-4261-BC83-CCFB31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657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UWB</a:t>
            </a:r>
            <a:r>
              <a:rPr lang="ko-KR" altLang="en-US" b="1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의 매질 투과성 시험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거리 추정방법  논문</a:t>
            </a:r>
            <a:endParaRPr lang="en-US" altLang="ko-KR" b="1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 http://jkais99.org/journal/Vol17No8/p05/bk/bk.pdf</a:t>
            </a: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UWB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초정밀 </a:t>
            </a:r>
            <a:r>
              <a:rPr lang="ko-KR" altLang="en-US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측위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시스템에서 효율적인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Wireless Time Synchronization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기법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AFE49F7-828E-40F3-B56E-70777D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125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워터파크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http://enfant.designhouse.co.kr/magazine/type2view.php?num=52546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밴드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http://www.etnews.com/20140529000028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http://normalog.com/2334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아이콘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5"/>
              </a:rPr>
              <a:t>https://thenounproject.com/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3708FD3-6282-4693-B4A8-114ACED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89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a가시고기B" panose="02020600000000000000" pitchFamily="18" charset="-127"/>
                <a:ea typeface="a가시고기B" panose="02020600000000000000" pitchFamily="18" charset="-127"/>
              </a:rPr>
              <a:t>깃허브</a:t>
            </a:r>
            <a:endParaRPr lang="ko-KR" altLang="en-US" sz="4000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https://github.com/Final-Project-KPU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4D96FC5-3955-4413-9373-6BF1116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290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xmlns="" id="{ADBA2657-C90B-47B7-8FD4-A8F6279F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" y="0"/>
            <a:ext cx="12191999" cy="687212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35FF965-E53A-4300-B045-7A40251A22F2}"/>
              </a:ext>
            </a:extLst>
          </p:cNvPr>
          <p:cNvSpPr/>
          <p:nvPr/>
        </p:nvSpPr>
        <p:spPr>
          <a:xfrm>
            <a:off x="4356581" y="2508245"/>
            <a:ext cx="34788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Q &amp; 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5F3F20-98AC-4FA7-BEC1-77C5B24EB602}"/>
              </a:ext>
            </a:extLst>
          </p:cNvPr>
          <p:cNvSpPr txBox="1"/>
          <p:nvPr/>
        </p:nvSpPr>
        <p:spPr>
          <a:xfrm>
            <a:off x="5008201" y="370587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9DA46D9-5AD3-448D-931C-F0D80614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37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xmlns="" id="{A1AEF545-3C5C-4A2C-A95F-B182F041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8748392-2F7D-4041-8D62-1FDE91126216}"/>
              </a:ext>
            </a:extLst>
          </p:cNvPr>
          <p:cNvSpPr/>
          <p:nvPr/>
        </p:nvSpPr>
        <p:spPr>
          <a:xfrm>
            <a:off x="6263" y="-18522"/>
            <a:ext cx="5036935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3722" y="715497"/>
            <a:ext cx="191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2516" y="-16763"/>
            <a:ext cx="7149484" cy="689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4662" y="1274387"/>
            <a:ext cx="15808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eaLnBrk="0" hangingPunct="0"/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졸업 연구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en-US" altLang="ko-KR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개요</a:t>
            </a:r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7064" y="3405236"/>
            <a:ext cx="14895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시스템 구성도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1800" y="2693748"/>
            <a:ext cx="1872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관련 연구 및 사례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40662" y="1967843"/>
            <a:ext cx="2191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시스템 수행 시나리오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170" y="4153384"/>
            <a:ext cx="2383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개발 환경 및 개발 방법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01800" y="4863380"/>
            <a:ext cx="10919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업무 분담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801800" y="5593041"/>
            <a:ext cx="198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졸업 연구 수행일정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E18669B-0604-4D4D-949E-716490FBDDD2}"/>
              </a:ext>
            </a:extLst>
          </p:cNvPr>
          <p:cNvSpPr/>
          <p:nvPr/>
        </p:nvSpPr>
        <p:spPr>
          <a:xfrm>
            <a:off x="2823719" y="715496"/>
            <a:ext cx="180253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033F002-AA46-4384-BC12-90C092AB122A}"/>
              </a:ext>
            </a:extLst>
          </p:cNvPr>
          <p:cNvCxnSpPr>
            <a:cxnSpLocks/>
          </p:cNvCxnSpPr>
          <p:nvPr/>
        </p:nvCxnSpPr>
        <p:spPr>
          <a:xfrm>
            <a:off x="5953760" y="985421"/>
            <a:ext cx="0" cy="58805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FA44BD-02B7-4E0A-B96E-C276C2F215BC}"/>
              </a:ext>
            </a:extLst>
          </p:cNvPr>
          <p:cNvSpPr txBox="1"/>
          <p:nvPr/>
        </p:nvSpPr>
        <p:spPr>
          <a:xfrm>
            <a:off x="6105032" y="105071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01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AAA1E6E-672E-4125-94D2-900473C7F70A}"/>
              </a:ext>
            </a:extLst>
          </p:cNvPr>
          <p:cNvSpPr txBox="1"/>
          <p:nvPr/>
        </p:nvSpPr>
        <p:spPr>
          <a:xfrm>
            <a:off x="6105032" y="178117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02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B0E27E4-61A9-4C86-BE49-882853F00A86}"/>
              </a:ext>
            </a:extLst>
          </p:cNvPr>
          <p:cNvSpPr txBox="1"/>
          <p:nvPr/>
        </p:nvSpPr>
        <p:spPr>
          <a:xfrm>
            <a:off x="6111109" y="2526756"/>
            <a:ext cx="105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03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166E11-7282-495C-96E2-280AFCDC0B94}"/>
              </a:ext>
            </a:extLst>
          </p:cNvPr>
          <p:cNvSpPr txBox="1"/>
          <p:nvPr/>
        </p:nvSpPr>
        <p:spPr>
          <a:xfrm>
            <a:off x="6096000" y="3208887"/>
            <a:ext cx="101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04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2CDD7E0-375F-4F37-B0FE-5553A508B42A}"/>
              </a:ext>
            </a:extLst>
          </p:cNvPr>
          <p:cNvSpPr txBox="1"/>
          <p:nvPr/>
        </p:nvSpPr>
        <p:spPr>
          <a:xfrm>
            <a:off x="6098960" y="3938484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05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4F4B706-8755-4F1B-901E-C4165870BC36}"/>
              </a:ext>
            </a:extLst>
          </p:cNvPr>
          <p:cNvSpPr txBox="1"/>
          <p:nvPr/>
        </p:nvSpPr>
        <p:spPr>
          <a:xfrm>
            <a:off x="6105044" y="4669325"/>
            <a:ext cx="106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06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B78989E-DF0D-4B66-BD97-5E79B46D6CFC}"/>
              </a:ext>
            </a:extLst>
          </p:cNvPr>
          <p:cNvSpPr txBox="1"/>
          <p:nvPr/>
        </p:nvSpPr>
        <p:spPr>
          <a:xfrm>
            <a:off x="6098960" y="5400166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07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CB606DF-3736-4536-891A-147FD4405654}"/>
              </a:ext>
            </a:extLst>
          </p:cNvPr>
          <p:cNvSpPr/>
          <p:nvPr/>
        </p:nvSpPr>
        <p:spPr>
          <a:xfrm>
            <a:off x="6799887" y="6303037"/>
            <a:ext cx="21771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필요기술 및 참고문헌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F201471-5487-42B0-83D9-D8B2821A999A}"/>
              </a:ext>
            </a:extLst>
          </p:cNvPr>
          <p:cNvSpPr txBox="1"/>
          <p:nvPr/>
        </p:nvSpPr>
        <p:spPr>
          <a:xfrm>
            <a:off x="6097047" y="6110162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08</a:t>
            </a:r>
            <a:endParaRPr lang="ko-KR" altLang="en-US" sz="36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6430AC3-2A93-444A-AE38-F51A612D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109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부록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EEBC35-B6E0-46C4-B7BD-93B88EF2B3EF}"/>
              </a:ext>
            </a:extLst>
          </p:cNvPr>
          <p:cNvSpPr txBox="1"/>
          <p:nvPr/>
        </p:nvSpPr>
        <p:spPr>
          <a:xfrm>
            <a:off x="453293" y="1209368"/>
            <a:ext cx="11355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RSSI (</a:t>
            </a:r>
            <a:r>
              <a:rPr lang="ko-KR" altLang="ko-KR" b="1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Received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2" tooltip=" 신호 (Signal) ㅇ 정보를 갖는 것은 모두 신호로 볼 수 있음   - 어떤 현상을 시간,공간에 따라 변화하는 물리량으로 표시한 `함수`    . 주로, `시간`과 관련된 물리량의 수학적 표현을 "/>
              </a:rPr>
              <a:t>Signal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Strength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b="1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3" tooltip=" [ 일반 ] 지표 (指標, Index,Indicator) ㅇ 어떤 현상에 대한 계량적, 수치적 표현 ㅇ 사용 목적    - 타 대상과의 비교, 어떤 현상에 대한 대표성 확보, 계량분석을 통한     장래 이용을 "/>
              </a:rPr>
              <a:t>Indicator</a:t>
            </a:r>
            <a:r>
              <a:rPr lang="ko-KR" altLang="ko-KR" b="1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ㅇ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4" tooltip=" 잡음/소음 (Noise) ㅇ 원하는 신호의 전송 및 처리를 방해하는 `원치않는 파형/소리`   - 정보를 포함하고 있지 않는 신호   - 유용한 정보 신호에 더해져서(부가되어,additive) 나타남   - "/>
              </a:rPr>
              <a:t>잡음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이 포함된 무선/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5" tooltip=" 무선 주파수 ㅇ 전파(電波)에 의한 무선통신 응용에 사용하는 주파수대역 ㅇ 통상, 3 ㎑ ~ 3x10&lt;sup&gt;5&lt;/sup&gt; ㎒(300 ㎓)까지 사용하지만,   - 법규상 10 ㎑ ~ 3x10&lt;sup&gt;6&lt;/sup&gt; ㎒(3000 ㎓)로 되어있음 "/>
              </a:rPr>
              <a:t>RF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`수신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2" tooltip=" 신호 (Signal) ㅇ 정보를 갖는 것은 모두 신호로 볼 수 있음   - 어떤 현상을 시간,공간에 따라 변화하는 물리량으로 표시한 `함수`    . 주로, `시간`과 관련된 물리량의 수학적 표현을 "/>
              </a:rPr>
              <a:t>신호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세기`에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대한 매우 일반적인 명칭 - 간단하게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6" tooltip=" 측정 (Measurement) ※ 물리적 성질에 수(數)를 부여하는 행위 ㅇ 측정기 등과 같은 기구에 의해 사물/현상의 성질을 계량적으로 나타내는 행위   - 어떤 물리량(量)의 값을 결정하여 적절한 "/>
              </a:rPr>
              <a:t>측정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하고 확인할 수 있는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    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수신 전파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2" tooltip=" 신호 (Signal) ㅇ 정보를 갖는 것은 모두 신호로 볼 수 있음   - 어떤 현상을 시간,공간에 따라 변화하는 물리량으로 표시한 `함수`    . 주로, `시간`과 관련된 물리량의 수학적 표현을 "/>
              </a:rPr>
              <a:t>신호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의 세기를 말함 .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   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즉, 수신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7" tooltip=" 전력(Power) 또는 에너지율 또는 일률 이란? ※ `에너지`의 이동/흐름/전달,입출력 등 `시간`과 관련되어지는 개념이 `전력`인 셈   - 에너지(Energy) 관점의 전력    . 에너지의 "/>
              </a:rPr>
              <a:t>전력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8" tooltip=" 단위 (Unit) ㅇ 물리량 관측을 정량화/규정시킬 수 있도록 기준이 되는 척도   - 물리량 표현 량(量) = {수치} x {단위} "/>
              </a:rPr>
              <a:t>단위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: [</a:t>
            </a:r>
            <a:r>
              <a:rPr lang="ko-KR" altLang="ko-KR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9" tooltip=" 절대레벨 ㅇ 상대레벨 dB와는 달리 dBm,dBv,dBw,dBu 등은 두 값의 상대적인 비를 나타내는 것은 같으나, ㅇ 두 값중 하나를 1 mW,1 Volt,1 Watt 등을 기준하여 그 값과의 절대적인 비를 나타냄 "/>
              </a:rPr>
              <a:t>dBm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])을 나타냄 .. 통상적으로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0" tooltip=" 안테나 이란?  ㅇ 가역성 소자    : 송신 및 수신이 동일 특성를 갖음   - 도체에 전류를 흐르게 하면 그 주위에 전자파가 방사됨 (송신)   - 또한, 전자파가 전파되는 곳에 도체를 두면 그 "/>
              </a:rPr>
              <a:t>안테나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및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1" tooltip=" Netlist (넷리스트) ㅇ 회로 또는 네트워크 내 노드의 연결상태를 텍스트 형태로 표현한 것 "/>
              </a:rPr>
              <a:t>수신기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2" tooltip=" 회로 이란? ㅇ 회로 (Circuit)   - 전기회로(Electric Circuit) : 전류가 흐르는 길    - 자기회로(Magnetic Circuit) : 자류(자속)이 흐르는 길 ㅇ 회로 소자 (Circuit Element)   - 회로를 구성하는 요소 "/>
              </a:rPr>
              <a:t>회로</a:t>
            </a:r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내부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3" tooltip=" 손실 및 이득 ㅇ 공학적으로,    - 주어진 여건에 따라 이득,손실이 바뀌어 표현될 수 있으며,   - 손실이 무조건 나쁜 것이 아니므로, 문맥을 잘 살피어야 함 ※ 손실,이득에 대한 "/>
              </a:rPr>
              <a:t>손실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은 제외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ㅇ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4" tooltip=" 이동통신 또는 이동전화, 모바일 통신 ㅇ 이동중에 원하는 통신을 할 수 있는 제반 무선 기술 또는 시스템 "/>
              </a:rPr>
              <a:t>이동통신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/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5" tooltip=" 무선 통신 (Wireless Communication, RF Communication) ㅇ 유선(전선)을 통하지 않고, 전파(RF 파)를 통해 정보를 전달하는 기술 ㅇ 이용 방법에 따른 분류   - 고정 통신 : 송수 위치 고정, M/W 대역 "/>
              </a:rPr>
              <a:t>무선통신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등 관련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표준들에서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RSSI를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정의할 때는, - 복잡한 추가적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6" tooltip=" 변조 및 복조 ㅇ 변조 (Modulation)   - 신호 정보를 전송 매체의 채널 특성에 맞게끔 신호(정보)의 세기나 변위, 주파수,    위상등을 적절한 파형 형태로 변환하는 것 ㅇ 복조 "/>
              </a:rPr>
              <a:t>복조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ko-KR" dirty="0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7" tooltip=" 연산 (Operation) ㅇ 어떤 집합 내 2개의 원소를 결합하여 1개의 새로운 원소를 만들어냄 ☞ 이항연산   - 연산의 例)    . 수에 대한 사칙 연산 : ＋,－,×,÷    . 집합 연산 : 교집합(∩), "/>
              </a:rPr>
              <a:t>연산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과정을 포함하지 </a:t>
            </a:r>
            <a:endParaRPr lang="en-US" altLang="ko-KR" dirty="0">
              <a:solidFill>
                <a:srgbClr val="00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      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않은채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, - 단순히 </a:t>
            </a:r>
            <a:r>
              <a:rPr lang="ko-KR" altLang="ko-KR" dirty="0" err="1">
                <a:solidFill>
                  <a:srgbClr val="000080"/>
                </a:solidFill>
                <a:latin typeface="a가시고기L" panose="02020600000000000000" pitchFamily="18" charset="-127"/>
                <a:ea typeface="a가시고기L" panose="02020600000000000000" pitchFamily="18" charset="-127"/>
                <a:hlinkClick r:id="rId18" tooltip=" 평균(Mean) ㅇ 데이터 집단에서 중심의 경향을 나타내는 수학적 척도   - 일반적으로 산술평균(단순평균)을 지칭하나,   - 이외에도 여러 다른 형태의 평균이 있음 ※ 데이터의 개별성은 "/>
              </a:rPr>
              <a:t>평균</a:t>
            </a:r>
            <a:r>
              <a:rPr lang="ko-KR" altLang="ko-KR" dirty="0" err="1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된</a:t>
            </a:r>
            <a:r>
              <a:rPr lang="ko-KR" altLang="ko-KR" dirty="0">
                <a:solidFill>
                  <a:srgbClr val="00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RSSI 등 만을 요구하고 있는 편임</a:t>
            </a:r>
            <a:r>
              <a:rPr lang="ko-KR" altLang="ko-KR" sz="16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endParaRPr lang="ko-KR" altLang="ko-KR" sz="4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4E0ED4D-7040-40E8-A380-FC8E80E6684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258" y="4237559"/>
            <a:ext cx="11120284" cy="129068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75BB28-6FDB-4F60-B5F1-5D43F78A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87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지적사항 </a:t>
            </a:r>
            <a:r>
              <a:rPr lang="en-US" altLang="ko-KR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&amp; </a:t>
            </a: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답변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B6ED7C-6A7A-49CC-9204-C53A8D87FF83}"/>
              </a:ext>
            </a:extLst>
          </p:cNvPr>
          <p:cNvSpPr txBox="1"/>
          <p:nvPr/>
        </p:nvSpPr>
        <p:spPr>
          <a:xfrm>
            <a:off x="559160" y="1336119"/>
            <a:ext cx="11073679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내 위치를 파악하기 위한 알고리즘을 어떻게 구현할지 방법 모색</a:t>
            </a:r>
            <a:endParaRPr lang="en-US" altLang="ko-KR" sz="28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RSSI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를 기반으로 위치를 인식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RSSI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는 외부환경의 간섭에 영향을 많이 받음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UWB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통신을 이용해 외부환경의 간섭에 적은 영향을 받음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삼각측량을 통해서 위치를 </a:t>
            </a:r>
            <a:r>
              <a:rPr lang="ko-KR" altLang="en-US" sz="2000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측위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위치를 </a:t>
            </a:r>
            <a:r>
              <a:rPr lang="en-US" altLang="ko-KR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1M 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단위로 나누고 </a:t>
            </a:r>
            <a:r>
              <a:rPr lang="ko-KR" altLang="en-US" sz="2000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핑거프린팅</a:t>
            </a: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방법을 사용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신호를 받아 위치를 매핑</a:t>
            </a:r>
            <a:endParaRPr lang="en-US" altLang="ko-KR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69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9C0DC2-FFFB-44C1-B352-28D4A78AF636}"/>
              </a:ext>
            </a:extLst>
          </p:cNvPr>
          <p:cNvSpPr txBox="1"/>
          <p:nvPr/>
        </p:nvSpPr>
        <p:spPr>
          <a:xfrm>
            <a:off x="325763" y="150424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EAB103-CFA4-475A-B22E-DBFC277B626D}"/>
              </a:ext>
            </a:extLst>
          </p:cNvPr>
          <p:cNvSpPr txBox="1"/>
          <p:nvPr/>
        </p:nvSpPr>
        <p:spPr>
          <a:xfrm>
            <a:off x="738092" y="2168344"/>
            <a:ext cx="492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사각 지역으로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인명사고 발생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AA4D02-73C0-4419-BC43-F6D54E45876A}"/>
              </a:ext>
            </a:extLst>
          </p:cNvPr>
          <p:cNvSpPr txBox="1"/>
          <p:nvPr/>
        </p:nvSpPr>
        <p:spPr>
          <a:xfrm>
            <a:off x="738092" y="267063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다수의 수영장 이용으로 인해 사고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식별 불가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A8EC26-0706-4A2F-BF57-186F566E72F0}"/>
              </a:ext>
            </a:extLst>
          </p:cNvPr>
          <p:cNvSpPr txBox="1"/>
          <p:nvPr/>
        </p:nvSpPr>
        <p:spPr>
          <a:xfrm>
            <a:off x="738092" y="3242400"/>
            <a:ext cx="4721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향후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 대책의 부재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6" name="그림 15" descr="기사2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6" y="3978593"/>
            <a:ext cx="5920179" cy="26673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396FB31-1E03-4650-A730-1E5EF072CBA7}"/>
              </a:ext>
            </a:extLst>
          </p:cNvPr>
          <p:cNvSpPr/>
          <p:nvPr/>
        </p:nvSpPr>
        <p:spPr>
          <a:xfrm>
            <a:off x="7017026" y="6042991"/>
            <a:ext cx="1848678" cy="25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16BE99-8031-4141-A3AD-1C4F0BCFC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3966" y="449885"/>
            <a:ext cx="5928874" cy="343691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B42E5F0-199C-4959-9157-440D321EC28F}"/>
              </a:ext>
            </a:extLst>
          </p:cNvPr>
          <p:cNvSpPr/>
          <p:nvPr/>
        </p:nvSpPr>
        <p:spPr>
          <a:xfrm>
            <a:off x="7213813" y="3039970"/>
            <a:ext cx="3842533" cy="202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36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9C0DC2-FFFB-44C1-B352-28D4A78AF636}"/>
              </a:ext>
            </a:extLst>
          </p:cNvPr>
          <p:cNvSpPr txBox="1"/>
          <p:nvPr/>
        </p:nvSpPr>
        <p:spPr>
          <a:xfrm>
            <a:off x="325765" y="1499723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사고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749EAF-93C7-45BC-8C30-51C0C8267959}"/>
              </a:ext>
            </a:extLst>
          </p:cNvPr>
          <p:cNvSpPr txBox="1"/>
          <p:nvPr/>
        </p:nvSpPr>
        <p:spPr>
          <a:xfrm>
            <a:off x="768885" y="2137169"/>
            <a:ext cx="4697353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OECD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국가중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가장 높은 사망률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을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기록하고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 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적절한 인원수가 배치되지 않고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AD9961A-8FBF-4833-AEDB-1E3D9065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68" y="955784"/>
            <a:ext cx="7372350" cy="4943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647187E-F2CE-43A8-8AD9-8C59C4AC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987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500C6A-9BE6-4B43-8B47-A5A8DA382C4B}"/>
              </a:ext>
            </a:extLst>
          </p:cNvPr>
          <p:cNvSpPr txBox="1"/>
          <p:nvPr/>
        </p:nvSpPr>
        <p:spPr>
          <a:xfrm>
            <a:off x="1011214" y="1298310"/>
            <a:ext cx="48325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520AE3-BD24-45A2-BCA0-07A9410E28C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사용자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유아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가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착용하기 쉬운 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Band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형태를 제공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FFA82E-B845-4D40-93EA-AB261E7FDBAE}"/>
              </a:ext>
            </a:extLst>
          </p:cNvPr>
          <p:cNvSpPr txBox="1"/>
          <p:nvPr/>
        </p:nvSpPr>
        <p:spPr>
          <a:xfrm>
            <a:off x="1639950" y="2939658"/>
            <a:ext cx="95183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근무태만으로 인명사고 발생 시 즉각적인 대응 유도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0275681-2A1A-4982-8ABB-3D9E0C0E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2990" y="3701515"/>
            <a:ext cx="5546020" cy="304308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EAFA071-12B2-46CA-96E3-C870550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246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8972AAC-A7CA-44EB-89DE-8BD6D45B7619}"/>
              </a:ext>
            </a:extLst>
          </p:cNvPr>
          <p:cNvSpPr txBox="1"/>
          <p:nvPr/>
        </p:nvSpPr>
        <p:spPr>
          <a:xfrm>
            <a:off x="1002337" y="1292834"/>
            <a:ext cx="50936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FC67F69-B7C2-4663-AD88-E90860B6BD6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유아들에게 더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수영장 환경 제공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46E99F5-B0CA-4C1B-B868-11B47CE403DD}"/>
              </a:ext>
            </a:extLst>
          </p:cNvPr>
          <p:cNvSpPr txBox="1"/>
          <p:nvPr/>
        </p:nvSpPr>
        <p:spPr>
          <a:xfrm>
            <a:off x="1639950" y="2939658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원활한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구조활동 지원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14C626-4573-4F7F-969C-E9C36CE53E39}"/>
              </a:ext>
            </a:extLst>
          </p:cNvPr>
          <p:cNvSpPr txBox="1"/>
          <p:nvPr/>
        </p:nvSpPr>
        <p:spPr>
          <a:xfrm>
            <a:off x="1639950" y="3701515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수영장의 안전 시설 및 방침에 대한 부모들의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신뢰성</a:t>
            </a:r>
            <a:r>
              <a:rPr lang="ko-KR" altLang="en-US" sz="2400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증가</a:t>
            </a:r>
            <a:endParaRPr lang="en-US" altLang="ko-KR" sz="2400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9A0508C-9A6F-4186-A6AB-E52A602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607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1A54B48F-814D-4402-A08A-1E7AEF4A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9635" y="1004340"/>
            <a:ext cx="9212729" cy="5568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DAE6D47-4AFA-429A-B83B-0E15B0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87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4000"/>
    </mc:Choice>
    <mc:Fallback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B1DBE6-0F98-4049-9665-432AD9D621A8}"/>
              </a:ext>
            </a:extLst>
          </p:cNvPr>
          <p:cNvSpPr txBox="1"/>
          <p:nvPr/>
        </p:nvSpPr>
        <p:spPr>
          <a:xfrm>
            <a:off x="537797" y="284756"/>
            <a:ext cx="534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관련 연구 및 사례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A266267-9D37-4E05-9406-2517BA8159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FF5AE9-5138-4777-8EE5-F9C49680AEE5}"/>
              </a:ext>
            </a:extLst>
          </p:cNvPr>
          <p:cNvSpPr txBox="1"/>
          <p:nvPr/>
        </p:nvSpPr>
        <p:spPr>
          <a:xfrm>
            <a:off x="1956154" y="2018926"/>
            <a:ext cx="7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UWB</a:t>
            </a:r>
            <a:endParaRPr lang="ko-KR" altLang="en-US" dirty="0">
              <a:solidFill>
                <a:schemeClr val="bg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8" name="_x470335616" descr="EMB0000afd43f9f">
            <a:extLst>
              <a:ext uri="{FF2B5EF4-FFF2-40B4-BE49-F238E27FC236}">
                <a16:creationId xmlns:a16="http://schemas.microsoft.com/office/drawing/2014/main" xmlns="" id="{5DCD784B-BDA9-4C18-A09C-5B237E43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7286" y="1048762"/>
            <a:ext cx="2862933" cy="26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71360568" descr="EMB0000afd43fc2">
            <a:extLst>
              <a:ext uri="{FF2B5EF4-FFF2-40B4-BE49-F238E27FC236}">
                <a16:creationId xmlns:a16="http://schemas.microsoft.com/office/drawing/2014/main" xmlns="" id="{C910143B-E4A3-4F09-94B6-820D122F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5388" y="3911463"/>
            <a:ext cx="2774648" cy="26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E3DEAFC6-E32B-435B-B187-AAE2FDBE4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0653164"/>
              </p:ext>
            </p:extLst>
          </p:nvPr>
        </p:nvGraphicFramePr>
        <p:xfrm>
          <a:off x="305344" y="2570387"/>
          <a:ext cx="8270420" cy="27966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4084">
                  <a:extLst>
                    <a:ext uri="{9D8B030D-6E8A-4147-A177-3AD203B41FA5}">
                      <a16:colId xmlns:a16="http://schemas.microsoft.com/office/drawing/2014/main" xmlns="" val="3497022873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xmlns="" val="15798691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xmlns="" val="2906722494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xmlns="" val="97528970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xmlns="" val="2393419899"/>
                    </a:ext>
                  </a:extLst>
                </a:gridCol>
              </a:tblGrid>
              <a:tr h="432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ZigBee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Wi-Fi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UWB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xmlns="" val="2318309465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 거리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xmlns="" val="3756355995"/>
                  </a:ext>
                </a:extLst>
              </a:tr>
              <a:tr h="10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동작 주파수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900-928MHz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2.5 &amp; 5GHz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3.1-10.6GHz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xmlns="" val="811062693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전력 소비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많음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xmlns="" val="2478884224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반응속도 빠름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장애물에 강함</a:t>
                      </a:r>
                      <a:endParaRPr lang="en-US" altLang="ko-KR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xmlns="" val="34856286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3CC1EB-60D8-4B25-AD82-0837E6CEB429}"/>
              </a:ext>
            </a:extLst>
          </p:cNvPr>
          <p:cNvSpPr txBox="1"/>
          <p:nvPr/>
        </p:nvSpPr>
        <p:spPr>
          <a:xfrm>
            <a:off x="305344" y="1638094"/>
            <a:ext cx="838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다른 통신기술에 비해 통신거리가 길고 장애물에 강한 </a:t>
            </a:r>
            <a:r>
              <a:rPr lang="ko-KR" altLang="en-US" dirty="0" err="1">
                <a:latin typeface="a가시고기L" panose="02020600000000000000" pitchFamily="18" charset="-127"/>
                <a:ea typeface="a가시고기L" panose="02020600000000000000" pitchFamily="18" charset="-127"/>
              </a:rPr>
              <a:t>전달력을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가지고 있어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다양한 분야에서 관련 기술이 사용되고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BA868D2C-73C1-4515-B3FB-06EEE28DA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8581418"/>
              </p:ext>
            </p:extLst>
          </p:nvPr>
        </p:nvGraphicFramePr>
        <p:xfrm>
          <a:off x="6914044" y="2577390"/>
          <a:ext cx="1663618" cy="2784495"/>
        </p:xfrm>
        <a:graphic>
          <a:graphicData uri="http://schemas.openxmlformats.org/drawingml/2006/table">
            <a:tbl>
              <a:tblPr/>
              <a:tblGrid>
                <a:gridCol w="1663618">
                  <a:extLst>
                    <a:ext uri="{9D8B030D-6E8A-4147-A177-3AD203B41FA5}">
                      <a16:colId xmlns:a16="http://schemas.microsoft.com/office/drawing/2014/main" xmlns="" val="2582977079"/>
                    </a:ext>
                  </a:extLst>
                </a:gridCol>
              </a:tblGrid>
              <a:tr h="2784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1452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C03A9A-3D06-4167-ABBF-0D65515EF806}"/>
              </a:ext>
            </a:extLst>
          </p:cNvPr>
          <p:cNvSpPr txBox="1"/>
          <p:nvPr/>
        </p:nvSpPr>
        <p:spPr>
          <a:xfrm>
            <a:off x="8843490" y="3634464"/>
            <a:ext cx="1898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SK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텔레콤 </a:t>
            </a:r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T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포지션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51344F9-53AD-4694-AD5F-9D311981E9E7}"/>
              </a:ext>
            </a:extLst>
          </p:cNvPr>
          <p:cNvSpPr txBox="1"/>
          <p:nvPr/>
        </p:nvSpPr>
        <p:spPr>
          <a:xfrm>
            <a:off x="8843490" y="6517166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LG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전자</a:t>
            </a:r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</a:t>
            </a:r>
            <a:r>
              <a:rPr lang="ko-KR" altLang="en-US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코드제로 </a:t>
            </a:r>
            <a:r>
              <a:rPr lang="en-US" altLang="ko-KR" sz="1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T9</a:t>
            </a:r>
            <a:endParaRPr lang="ko-KR" altLang="en-US" sz="12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4370B08-8344-44AB-B5CD-7E1E6D78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776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4000"/>
    </mc:Choice>
    <mc:Fallback>
      <p:transition advTm="4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675</Words>
  <Application>Microsoft Office PowerPoint</Application>
  <PresentationFormat>사용자 지정</PresentationFormat>
  <Paragraphs>213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a가시고기L</vt:lpstr>
      <vt:lpstr>a가시고기B</vt:lpstr>
      <vt:lpstr>맑은 고딕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나기엽</cp:lastModifiedBy>
  <cp:revision>372</cp:revision>
  <dcterms:created xsi:type="dcterms:W3CDTF">2017-12-04T01:57:06Z</dcterms:created>
  <dcterms:modified xsi:type="dcterms:W3CDTF">2018-01-24T17:14:40Z</dcterms:modified>
</cp:coreProperties>
</file>