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268" r:id="rId5"/>
    <p:sldId id="259" r:id="rId6"/>
    <p:sldId id="272" r:id="rId7"/>
    <p:sldId id="273" r:id="rId8"/>
    <p:sldId id="282" r:id="rId9"/>
    <p:sldId id="274" r:id="rId10"/>
    <p:sldId id="262" r:id="rId11"/>
    <p:sldId id="263" r:id="rId12"/>
    <p:sldId id="264" r:id="rId13"/>
    <p:sldId id="267" r:id="rId14"/>
    <p:sldId id="270" r:id="rId15"/>
    <p:sldId id="275" r:id="rId16"/>
    <p:sldId id="276" r:id="rId17"/>
    <p:sldId id="277" r:id="rId18"/>
    <p:sldId id="278" r:id="rId19"/>
    <p:sldId id="279" r:id="rId20"/>
    <p:sldId id="280" r:id="rId21"/>
    <p:sldId id="281" r:id="rId22"/>
    <p:sldId id="265" r:id="rId23"/>
    <p:sldId id="271" r:id="rId24"/>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3" autoAdjust="0"/>
  </p:normalViewPr>
  <p:slideViewPr>
    <p:cSldViewPr>
      <p:cViewPr varScale="1">
        <p:scale>
          <a:sx n="91" d="100"/>
          <a:sy n="91" d="100"/>
        </p:scale>
        <p:origin x="121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D132A76-E44A-404D-9654-B459AD5BA79D}" type="datetimeFigureOut">
              <a:rPr lang="en-IN" smtClean="0"/>
              <a:t>20-04-2025</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5FAEE99C-3FE6-44F0-B61C-87D0D6169B18}" type="slidenum">
              <a:rPr lang="en-IN" smtClean="0"/>
              <a:t>‹#›</a:t>
            </a:fld>
            <a:endParaRPr lang="en-IN"/>
          </a:p>
        </p:txBody>
      </p:sp>
    </p:spTree>
    <p:extLst>
      <p:ext uri="{BB962C8B-B14F-4D97-AF65-F5344CB8AC3E}">
        <p14:creationId xmlns:p14="http://schemas.microsoft.com/office/powerpoint/2010/main" val="335454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AEE99C-3FE6-44F0-B61C-87D0D6169B18}" type="slidenum">
              <a:rPr lang="en-IN" smtClean="0"/>
              <a:t>1</a:t>
            </a:fld>
            <a:endParaRPr lang="en-IN"/>
          </a:p>
        </p:txBody>
      </p:sp>
    </p:spTree>
    <p:extLst>
      <p:ext uri="{BB962C8B-B14F-4D97-AF65-F5344CB8AC3E}">
        <p14:creationId xmlns:p14="http://schemas.microsoft.com/office/powerpoint/2010/main" val="3181788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5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6857998"/>
          </a:xfrm>
          <a:prstGeom prst="rect">
            <a:avLst/>
          </a:prstGeom>
        </p:spPr>
      </p:pic>
      <p:sp>
        <p:nvSpPr>
          <p:cNvPr id="2" name="Holder 2"/>
          <p:cNvSpPr>
            <a:spLocks noGrp="1"/>
          </p:cNvSpPr>
          <p:nvPr>
            <p:ph type="title"/>
          </p:nvPr>
        </p:nvSpPr>
        <p:spPr>
          <a:xfrm>
            <a:off x="3329178" y="461899"/>
            <a:ext cx="2487929" cy="696594"/>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535940" y="1613357"/>
            <a:ext cx="7647940" cy="3760470"/>
          </a:xfrm>
          <a:prstGeom prst="rect">
            <a:avLst/>
          </a:prstGeom>
        </p:spPr>
        <p:txBody>
          <a:bodyPr wrap="square" lIns="0" tIns="0" rIns="0" bIns="0">
            <a:spAutoFit/>
          </a:bodyPr>
          <a:lstStyle>
            <a:lvl1pPr>
              <a:defRPr sz="25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4/20/2025</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hallowshaw/Lung-Cancer-Prediction-using-CNN-and-Transfer-Learn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295400"/>
            <a:ext cx="4724400" cy="2552622"/>
          </a:xfrm>
          <a:prstGeom prst="rect">
            <a:avLst/>
          </a:prstGeom>
        </p:spPr>
        <p:txBody>
          <a:bodyPr vert="horz" wrap="square" lIns="0" tIns="13335" rIns="0" bIns="0" rtlCol="0">
            <a:spAutoFit/>
          </a:bodyPr>
          <a:lstStyle/>
          <a:p>
            <a:pPr marL="269875" marR="5080" indent="-257810" algn="l">
              <a:spcBef>
                <a:spcPts val="105"/>
              </a:spcBef>
            </a:pPr>
            <a:r>
              <a:rPr lang="en-US" sz="2800" b="1" i="0" u="none" strike="noStrike" dirty="0">
                <a:solidFill>
                  <a:srgbClr val="000000"/>
                </a:solidFill>
                <a:effectLst/>
                <a:latin typeface="Times New Roman" panose="02020603050405020304" pitchFamily="18" charset="0"/>
              </a:rPr>
              <a:t>	</a:t>
            </a:r>
            <a:r>
              <a:rPr lang="en-IN" sz="2700" b="1" dirty="0">
                <a:solidFill>
                  <a:srgbClr val="434343"/>
                </a:solidFill>
                <a:effectLst/>
                <a:latin typeface="Times New Roman" panose="02020603050405020304" pitchFamily="18" charset="0"/>
                <a:ea typeface="Times New Roman" panose="02020603050405020304" pitchFamily="18" charset="0"/>
              </a:rPr>
              <a:t>Efficient Face Attendance Management: Implementing Deep Learning for Real-Time Recognition</a:t>
            </a:r>
            <a:br>
              <a:rPr lang="en-US"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Project</a:t>
            </a:r>
            <a:r>
              <a:rPr lang="en-IN" sz="2800" b="1" spc="-55"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batch</a:t>
            </a:r>
            <a:r>
              <a:rPr lang="en-IN" sz="2800" b="1" spc="-60"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No:</a:t>
            </a:r>
            <a:r>
              <a:rPr lang="en-IN" sz="2800" b="1" spc="-50" dirty="0">
                <a:latin typeface="Times New Roman" panose="02020603050405020304" pitchFamily="18" charset="0"/>
                <a:cs typeface="Times New Roman" panose="02020603050405020304" pitchFamily="18" charset="0"/>
              </a:rPr>
              <a:t> </a:t>
            </a:r>
            <a:r>
              <a:rPr lang="en-IN" sz="2800" b="1" spc="-20" dirty="0">
                <a:latin typeface="Times New Roman" panose="02020603050405020304" pitchFamily="18" charset="0"/>
                <a:cs typeface="Times New Roman" panose="02020603050405020304" pitchFamily="18" charset="0"/>
              </a:rPr>
              <a:t>BATCH-9</a:t>
            </a:r>
            <a:br>
              <a:rPr lang="en-IN" sz="2800" b="1" spc="-20" dirty="0">
                <a:latin typeface="Times New Roman" panose="02020603050405020304" pitchFamily="18" charset="0"/>
                <a:cs typeface="Times New Roman" panose="02020603050405020304" pitchFamily="18" charset="0"/>
              </a:rPr>
            </a:br>
            <a:r>
              <a:rPr lang="en-US" sz="2800" b="1" dirty="0"/>
              <a:t> </a:t>
            </a:r>
            <a:endParaRPr sz="2800" b="1" u="sng" spc="-10" dirty="0">
              <a:uFill>
                <a:solidFill>
                  <a:srgbClr val="000000"/>
                </a:solidFill>
              </a:uFill>
              <a:latin typeface="+mn-lt"/>
              <a:hlinkClick r:id="rId3"/>
            </a:endParaRPr>
          </a:p>
        </p:txBody>
      </p:sp>
      <p:sp>
        <p:nvSpPr>
          <p:cNvPr id="18" name="object 18"/>
          <p:cNvSpPr txBox="1"/>
          <p:nvPr/>
        </p:nvSpPr>
        <p:spPr>
          <a:xfrm>
            <a:off x="304800" y="3433194"/>
            <a:ext cx="7848600" cy="4070345"/>
          </a:xfrm>
          <a:prstGeom prst="rect">
            <a:avLst/>
          </a:prstGeom>
        </p:spPr>
        <p:txBody>
          <a:bodyPr vert="horz" wrap="square" lIns="0" tIns="12700" rIns="0" bIns="0" rtlCol="0">
            <a:spAutoFit/>
          </a:bodyPr>
          <a:lstStyle/>
          <a:p>
            <a:pPr marL="12700" algn="l">
              <a:spcBef>
                <a:spcPts val="2775"/>
              </a:spcBef>
              <a:tabLst>
                <a:tab pos="4441190" algn="l"/>
              </a:tabLst>
            </a:pPr>
            <a:endParaRPr lang="en-US" b="1" spc="-25" dirty="0">
              <a:latin typeface="Times New Roman" panose="02020603050405020304" pitchFamily="18" charset="0"/>
              <a:cs typeface="Times New Roman" panose="02020603050405020304" pitchFamily="18" charset="0"/>
            </a:endParaRPr>
          </a:p>
          <a:p>
            <a:pPr marL="12700" algn="l">
              <a:spcBef>
                <a:spcPts val="2775"/>
              </a:spcBef>
              <a:tabLst>
                <a:tab pos="4441190" algn="l"/>
              </a:tabLst>
            </a:pPr>
            <a:r>
              <a:rPr lang="en-US" b="1" spc="-25" dirty="0">
                <a:latin typeface="Times New Roman" panose="02020603050405020304" pitchFamily="18" charset="0"/>
                <a:cs typeface="Times New Roman" panose="02020603050405020304" pitchFamily="18" charset="0"/>
              </a:rPr>
              <a:t>P</a:t>
            </a:r>
            <a:r>
              <a:rPr lang="en-US" b="1" dirty="0">
                <a:latin typeface="Times New Roman" panose="02020603050405020304" pitchFamily="18" charset="0"/>
                <a:cs typeface="Times New Roman" panose="02020603050405020304" pitchFamily="18" charset="0"/>
              </a:rPr>
              <a:t>ROJECT</a:t>
            </a:r>
            <a:r>
              <a:rPr lang="en-US" b="1" spc="-100" dirty="0">
                <a:latin typeface="Times New Roman" panose="02020603050405020304" pitchFamily="18" charset="0"/>
                <a:cs typeface="Times New Roman" panose="02020603050405020304" pitchFamily="18" charset="0"/>
              </a:rPr>
              <a:t>  </a:t>
            </a:r>
            <a:r>
              <a:rPr lang="en-US" b="1" spc="-10" dirty="0">
                <a:latin typeface="Times New Roman" panose="02020603050405020304" pitchFamily="18" charset="0"/>
                <a:cs typeface="Times New Roman" panose="02020603050405020304" pitchFamily="18" charset="0"/>
              </a:rPr>
              <a:t>GUIDE: </a:t>
            </a:r>
            <a:r>
              <a:rPr lang="en-US" sz="2000" b="1" spc="-10" dirty="0">
                <a:latin typeface="Times New Roman" panose="02020603050405020304" pitchFamily="18" charset="0"/>
                <a:cs typeface="Times New Roman" panose="02020603050405020304" pitchFamily="18" charset="0"/>
              </a:rPr>
              <a:t>K. Deepika</a:t>
            </a:r>
            <a:endParaRPr lang="en-US" sz="2000" spc="-10" dirty="0">
              <a:latin typeface="Times New Roman" panose="02020603050405020304" pitchFamily="18" charset="0"/>
              <a:cs typeface="Times New Roman" panose="02020603050405020304" pitchFamily="18" charset="0"/>
            </a:endParaRPr>
          </a:p>
          <a:p>
            <a:pPr marL="12700" algn="l">
              <a:spcBef>
                <a:spcPts val="2775"/>
              </a:spcBef>
              <a:tabLst>
                <a:tab pos="4441190" algn="l"/>
              </a:tabLst>
            </a:pPr>
            <a:r>
              <a:rPr lang="en-US" b="1" dirty="0">
                <a:latin typeface="Times New Roman" panose="02020603050405020304" pitchFamily="18" charset="0"/>
                <a:cs typeface="Times New Roman" panose="02020603050405020304" pitchFamily="18" charset="0"/>
              </a:rPr>
              <a:t>PROJECT</a:t>
            </a:r>
            <a:r>
              <a:rPr lang="en-US" b="1" spc="-95" dirty="0">
                <a:latin typeface="Times New Roman" panose="02020603050405020304" pitchFamily="18" charset="0"/>
                <a:cs typeface="Times New Roman" panose="02020603050405020304" pitchFamily="18" charset="0"/>
              </a:rPr>
              <a:t> </a:t>
            </a:r>
            <a:r>
              <a:rPr lang="en-US" b="1" spc="-25" dirty="0">
                <a:latin typeface="Times New Roman" panose="02020603050405020304" pitchFamily="18" charset="0"/>
                <a:cs typeface="Times New Roman" panose="02020603050405020304" pitchFamily="18" charset="0"/>
              </a:rPr>
              <a:t>BY:</a:t>
            </a:r>
          </a:p>
          <a:p>
            <a:pPr marL="12700" marR="5080" algn="l">
              <a:spcBef>
                <a:spcPts val="560"/>
              </a:spcBef>
              <a:tabLst>
                <a:tab pos="4810760" algn="l"/>
              </a:tabLst>
            </a:pPr>
            <a:r>
              <a:rPr lang="en-IN" dirty="0">
                <a:latin typeface="Times New Roman" panose="02020603050405020304" pitchFamily="18" charset="0"/>
                <a:cs typeface="Times New Roman" panose="02020603050405020304" pitchFamily="18" charset="0"/>
              </a:rPr>
              <a:t>TL: </a:t>
            </a:r>
            <a:r>
              <a:rPr lang="en-IN" dirty="0" err="1">
                <a:latin typeface="Times New Roman" panose="02020603050405020304" pitchFamily="18" charset="0"/>
                <a:cs typeface="Times New Roman" panose="02020603050405020304" pitchFamily="18" charset="0"/>
              </a:rPr>
              <a:t>G.Tejaswini</a:t>
            </a:r>
            <a:r>
              <a:rPr lang="en-IN" dirty="0">
                <a:latin typeface="Times New Roman" panose="02020603050405020304" pitchFamily="18" charset="0"/>
                <a:cs typeface="Times New Roman" panose="02020603050405020304" pitchFamily="18" charset="0"/>
              </a:rPr>
              <a:t> Sai(21BQ1A6121) </a:t>
            </a:r>
          </a:p>
          <a:p>
            <a:pPr marL="12700" marR="5080" algn="l">
              <a:spcBef>
                <a:spcPts val="560"/>
              </a:spcBef>
              <a:tabLst>
                <a:tab pos="4810760" algn="l"/>
              </a:tabLst>
            </a:pPr>
            <a:r>
              <a:rPr lang="en-IN" dirty="0">
                <a:latin typeface="Times New Roman" panose="02020603050405020304" pitchFamily="18" charset="0"/>
                <a:cs typeface="Times New Roman" panose="02020603050405020304" pitchFamily="18" charset="0"/>
              </a:rPr>
              <a:t>TM1: </a:t>
            </a:r>
            <a:r>
              <a:rPr lang="en-IN" dirty="0" err="1">
                <a:latin typeface="Times New Roman" panose="02020603050405020304" pitchFamily="18" charset="0"/>
                <a:cs typeface="Times New Roman" panose="02020603050405020304" pitchFamily="18" charset="0"/>
              </a:rPr>
              <a:t>D.Vignesh</a:t>
            </a:r>
            <a:r>
              <a:rPr lang="en-IN" dirty="0">
                <a:latin typeface="Times New Roman" panose="02020603050405020304" pitchFamily="18" charset="0"/>
                <a:cs typeface="Times New Roman" panose="02020603050405020304" pitchFamily="18" charset="0"/>
              </a:rPr>
              <a:t> Reddy( 21BQ1A6117)</a:t>
            </a:r>
          </a:p>
          <a:p>
            <a:pPr marL="12700" marR="5080" algn="l">
              <a:spcBef>
                <a:spcPts val="560"/>
              </a:spcBef>
              <a:tabLst>
                <a:tab pos="4810760" algn="l"/>
              </a:tabLst>
            </a:pPr>
            <a:r>
              <a:rPr lang="en-IN" dirty="0">
                <a:latin typeface="Times New Roman" panose="02020603050405020304" pitchFamily="18" charset="0"/>
                <a:cs typeface="Times New Roman" panose="02020603050405020304" pitchFamily="18" charset="0"/>
              </a:rPr>
              <a:t>TM2: A. Swathi ( 21BQ1A6102) </a:t>
            </a:r>
          </a:p>
          <a:p>
            <a:pPr marL="12700" marR="5080" algn="l">
              <a:spcBef>
                <a:spcPts val="560"/>
              </a:spcBef>
              <a:tabLst>
                <a:tab pos="4810760" algn="l"/>
              </a:tabLst>
            </a:pPr>
            <a:r>
              <a:rPr lang="en-IN" dirty="0">
                <a:latin typeface="Times New Roman" panose="02020603050405020304" pitchFamily="18" charset="0"/>
                <a:cs typeface="Times New Roman" panose="02020603050405020304" pitchFamily="18" charset="0"/>
              </a:rPr>
              <a:t>TM3: </a:t>
            </a:r>
            <a:r>
              <a:rPr lang="en-IN" dirty="0" err="1">
                <a:latin typeface="Times New Roman" panose="02020603050405020304" pitchFamily="18" charset="0"/>
                <a:cs typeface="Times New Roman" panose="02020603050405020304" pitchFamily="18" charset="0"/>
              </a:rPr>
              <a:t>K.Ashreeth</a:t>
            </a:r>
            <a:r>
              <a:rPr lang="en-IN" dirty="0">
                <a:latin typeface="Times New Roman" panose="02020603050405020304" pitchFamily="18" charset="0"/>
                <a:cs typeface="Times New Roman" panose="02020603050405020304" pitchFamily="18" charset="0"/>
              </a:rPr>
              <a:t>(21BQ1A6103) </a:t>
            </a:r>
          </a:p>
          <a:p>
            <a:pPr marL="12700" marR="5080" algn="l">
              <a:spcBef>
                <a:spcPts val="560"/>
              </a:spcBef>
              <a:tabLst>
                <a:tab pos="4810760" algn="l"/>
              </a:tabLst>
            </a:pPr>
            <a:endParaRPr lang="en-IN" dirty="0">
              <a:latin typeface="Times New Roman" panose="02020603050405020304" pitchFamily="18" charset="0"/>
              <a:cs typeface="Times New Roman" panose="02020603050405020304" pitchFamily="18" charset="0"/>
            </a:endParaRPr>
          </a:p>
          <a:p>
            <a:pPr marL="12700" marR="5080" algn="l">
              <a:spcBef>
                <a:spcPts val="560"/>
              </a:spcBef>
              <a:tabLst>
                <a:tab pos="4810760" algn="l"/>
              </a:tabLst>
            </a:pPr>
            <a:endParaRPr lang="en-IN" dirty="0">
              <a:latin typeface="Times New Roman" panose="02020603050405020304" pitchFamily="18" charset="0"/>
              <a:cs typeface="Times New Roman" panose="02020603050405020304" pitchFamily="18" charset="0"/>
            </a:endParaRPr>
          </a:p>
          <a:p>
            <a:pPr marL="12700" marR="5080" algn="l">
              <a:spcBef>
                <a:spcPts val="560"/>
              </a:spcBef>
              <a:tabLst>
                <a:tab pos="4810760" algn="l"/>
              </a:tabLst>
            </a:pPr>
            <a:endParaRPr lang="it-IT"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7651F719-F3B1-A726-4A89-A888427A526D}"/>
              </a:ext>
            </a:extLst>
          </p:cNvPr>
          <p:cNvSpPr/>
          <p:nvPr/>
        </p:nvSpPr>
        <p:spPr>
          <a:xfrm>
            <a:off x="0" y="0"/>
            <a:ext cx="9144000" cy="103432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22225">
                <a:solidFill>
                  <a:schemeClr val="accent2"/>
                </a:solidFill>
                <a:prstDash val="solid"/>
              </a:ln>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B5FB93A-1735-1ACF-3703-F0B37A3952A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0" y="14990"/>
            <a:ext cx="5801193" cy="1019331"/>
          </a:xfrm>
          <a:prstGeom prst="rect">
            <a:avLst/>
          </a:prstGeom>
          <a:noFill/>
          <a:ln>
            <a:noFill/>
          </a:ln>
        </p:spPr>
      </p:pic>
      <p:sp>
        <p:nvSpPr>
          <p:cNvPr id="8" name="TextBox 7">
            <a:extLst>
              <a:ext uri="{FF2B5EF4-FFF2-40B4-BE49-F238E27FC236}">
                <a16:creationId xmlns:a16="http://schemas.microsoft.com/office/drawing/2014/main" id="{F5F9C4AC-5936-4A7B-471D-13D6BBA36269}"/>
              </a:ext>
            </a:extLst>
          </p:cNvPr>
          <p:cNvSpPr txBox="1"/>
          <p:nvPr/>
        </p:nvSpPr>
        <p:spPr>
          <a:xfrm>
            <a:off x="5944738" y="-3858"/>
            <a:ext cx="3048000" cy="923330"/>
          </a:xfrm>
          <a:prstGeom prst="rect">
            <a:avLst/>
          </a:prstGeom>
          <a:noFill/>
        </p:spPr>
        <p:txBody>
          <a:bodyPr wrap="square" rtlCol="0">
            <a:spAutoFit/>
          </a:bodyPr>
          <a:lstStyle/>
          <a:p>
            <a:pPr algn="l"/>
            <a:r>
              <a:rPr lang="en-US" dirty="0">
                <a:solidFill>
                  <a:schemeClr val="bg1"/>
                </a:solidFill>
                <a:latin typeface="Times New Roman" panose="02020603050405020304" pitchFamily="18" charset="0"/>
                <a:cs typeface="Times New Roman" panose="02020603050405020304" pitchFamily="18" charset="0"/>
              </a:rPr>
              <a:t>DEPARTMENT OF AIML (AIM) – IV-II Sem Project Review</a:t>
            </a:r>
            <a:endParaRPr lang="en-IN" dirty="0"/>
          </a:p>
        </p:txBody>
      </p:sp>
      <p:pic>
        <p:nvPicPr>
          <p:cNvPr id="4" name="Picture 3">
            <a:extLst>
              <a:ext uri="{FF2B5EF4-FFF2-40B4-BE49-F238E27FC236}">
                <a16:creationId xmlns:a16="http://schemas.microsoft.com/office/drawing/2014/main" id="{5B9DE30A-F6D8-6E5A-2560-EA11851F50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4400" y="1034321"/>
            <a:ext cx="4419600" cy="567127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bject 26"/>
          <p:cNvSpPr txBox="1">
            <a:spLocks noGrp="1"/>
          </p:cNvSpPr>
          <p:nvPr>
            <p:ph type="title"/>
          </p:nvPr>
        </p:nvSpPr>
        <p:spPr>
          <a:xfrm>
            <a:off x="2514600" y="457200"/>
            <a:ext cx="3877945" cy="689932"/>
          </a:xfrm>
          <a:prstGeom prst="rect">
            <a:avLst/>
          </a:prstGeom>
        </p:spPr>
        <p:txBody>
          <a:bodyPr vert="horz" wrap="square" lIns="0" tIns="12700"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Proposed</a:t>
            </a:r>
            <a:r>
              <a:rPr spc="-19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system</a:t>
            </a:r>
          </a:p>
        </p:txBody>
      </p:sp>
      <p:pic>
        <p:nvPicPr>
          <p:cNvPr id="5" name="Picture 4">
            <a:extLst>
              <a:ext uri="{FF2B5EF4-FFF2-40B4-BE49-F238E27FC236}">
                <a16:creationId xmlns:a16="http://schemas.microsoft.com/office/drawing/2014/main" id="{19B23AF3-D988-C20D-81D3-504670FF53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22472" y="1741938"/>
            <a:ext cx="7499055" cy="41361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381000"/>
            <a:ext cx="3898900" cy="696595"/>
          </a:xfrm>
          <a:prstGeom prst="rect">
            <a:avLst/>
          </a:prstGeom>
        </p:spPr>
        <p:txBody>
          <a:bodyPr vert="horz" wrap="square" lIns="0" tIns="13335" rIns="0" bIns="0" rtlCol="0">
            <a:spAutoFit/>
          </a:bodyPr>
          <a:lstStyle/>
          <a:p>
            <a:pPr marL="12700">
              <a:lnSpc>
                <a:spcPct val="100000"/>
              </a:lnSpc>
              <a:spcBef>
                <a:spcPts val="105"/>
              </a:spcBef>
            </a:pPr>
            <a:r>
              <a:rPr dirty="0"/>
              <a:t>Proposed</a:t>
            </a:r>
            <a:r>
              <a:rPr spc="-190" dirty="0"/>
              <a:t> </a:t>
            </a:r>
            <a:r>
              <a:rPr spc="-10" dirty="0"/>
              <a:t>sytsem</a:t>
            </a:r>
          </a:p>
        </p:txBody>
      </p:sp>
      <p:sp>
        <p:nvSpPr>
          <p:cNvPr id="3" name="object 3"/>
          <p:cNvSpPr txBox="1"/>
          <p:nvPr/>
        </p:nvSpPr>
        <p:spPr>
          <a:xfrm>
            <a:off x="535940" y="1537157"/>
            <a:ext cx="7962265" cy="433773"/>
          </a:xfrm>
          <a:prstGeom prst="rect">
            <a:avLst/>
          </a:prstGeom>
        </p:spPr>
        <p:txBody>
          <a:bodyPr vert="horz" wrap="square" lIns="0" tIns="91440" rIns="0" bIns="0" rtlCol="0">
            <a:spAutoFit/>
          </a:bodyPr>
          <a:lstStyle/>
          <a:p>
            <a:pPr marL="355600" marR="16510" indent="-343535">
              <a:lnSpc>
                <a:spcPts val="2600"/>
              </a:lnSpc>
              <a:spcBef>
                <a:spcPts val="720"/>
              </a:spcBef>
              <a:buFont typeface="Arial MT"/>
              <a:buChar char="•"/>
              <a:tabLst>
                <a:tab pos="355600" algn="l"/>
              </a:tabLst>
            </a:pPr>
            <a:endParaRPr sz="2700" dirty="0">
              <a:latin typeface="Calibri"/>
              <a:cs typeface="Calibri"/>
            </a:endParaRPr>
          </a:p>
        </p:txBody>
      </p:sp>
      <p:sp>
        <p:nvSpPr>
          <p:cNvPr id="7" name="TextBox 6">
            <a:extLst>
              <a:ext uri="{FF2B5EF4-FFF2-40B4-BE49-F238E27FC236}">
                <a16:creationId xmlns:a16="http://schemas.microsoft.com/office/drawing/2014/main" id="{AD21EC77-843A-9054-DDFC-85A53172D173}"/>
              </a:ext>
            </a:extLst>
          </p:cNvPr>
          <p:cNvSpPr txBox="1"/>
          <p:nvPr/>
        </p:nvSpPr>
        <p:spPr>
          <a:xfrm>
            <a:off x="609600" y="1219200"/>
            <a:ext cx="7924800" cy="4653646"/>
          </a:xfrm>
          <a:prstGeom prst="rect">
            <a:avLst/>
          </a:prstGeom>
          <a:noFill/>
        </p:spPr>
        <p:txBody>
          <a:bodyPr wrap="square">
            <a:spAutoFit/>
          </a:bodyPr>
          <a:lstStyle/>
          <a:p>
            <a:pPr rtl="0" fontAlgn="base">
              <a:lnSpc>
                <a:spcPct val="150000"/>
              </a:lnSpc>
              <a:spcBef>
                <a:spcPts val="1200"/>
              </a:spcBef>
              <a:buFont typeface="+mj-lt"/>
              <a:buAutoNum type="arabicPeriod"/>
            </a:pPr>
            <a:r>
              <a:rPr lang="en-US" sz="2000" b="1" i="0" u="none" strike="noStrike" dirty="0" err="1">
                <a:solidFill>
                  <a:srgbClr val="000000"/>
                </a:solidFill>
                <a:effectLst/>
                <a:latin typeface="Times New Roman" panose="02020603050405020304" pitchFamily="18" charset="0"/>
              </a:rPr>
              <a:t>Arcface</a:t>
            </a:r>
            <a:r>
              <a:rPr lang="en-US" sz="2000" b="1" i="0" u="none" strike="noStrike" dirty="0">
                <a:solidFill>
                  <a:srgbClr val="000000"/>
                </a:solidFill>
                <a:effectLst/>
                <a:latin typeface="Times New Roman" panose="02020603050405020304" pitchFamily="18" charset="0"/>
              </a:rPr>
              <a:t> Initialization</a:t>
            </a:r>
            <a:endParaRPr lang="en-US" sz="2000" b="0" i="0" u="none" strike="noStrike" dirty="0">
              <a:solidFill>
                <a:srgbClr val="000000"/>
              </a:solidFill>
              <a:effectLst/>
              <a:latin typeface="Times New Roman" panose="02020603050405020304" pitchFamily="18" charset="0"/>
            </a:endParaRPr>
          </a:p>
          <a:p>
            <a:pPr marL="742950" lvl="1" indent="-285750" rtl="0" fontAlgn="base">
              <a:lnSpc>
                <a:spcPct val="150000"/>
              </a:lnSpc>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rPr>
              <a:t>Setting up and loading the </a:t>
            </a:r>
            <a:r>
              <a:rPr lang="en-US" sz="2000" b="0" i="0" u="none" strike="noStrike" dirty="0" err="1">
                <a:solidFill>
                  <a:srgbClr val="000000"/>
                </a:solidFill>
                <a:effectLst/>
                <a:latin typeface="Times New Roman" panose="02020603050405020304" pitchFamily="18" charset="0"/>
              </a:rPr>
              <a:t>Arcface</a:t>
            </a:r>
            <a:r>
              <a:rPr lang="en-US" sz="2000" b="0" i="0" u="none" strike="noStrike" dirty="0">
                <a:solidFill>
                  <a:srgbClr val="000000"/>
                </a:solidFill>
                <a:effectLst/>
                <a:latin typeface="Times New Roman" panose="02020603050405020304" pitchFamily="18" charset="0"/>
              </a:rPr>
              <a:t> algorithm for face recognition.</a:t>
            </a:r>
          </a:p>
          <a:p>
            <a:pPr rtl="0" fontAlgn="base">
              <a:lnSpc>
                <a:spcPct val="150000"/>
              </a:lnSpc>
              <a:buFont typeface="+mj-lt"/>
              <a:buAutoNum type="arabicPeriod"/>
            </a:pPr>
            <a:r>
              <a:rPr lang="en-US" sz="2000" b="1" i="0" u="none" strike="noStrike" dirty="0" err="1">
                <a:solidFill>
                  <a:srgbClr val="000000"/>
                </a:solidFill>
                <a:effectLst/>
                <a:latin typeface="Times New Roman" panose="02020603050405020304" pitchFamily="18" charset="0"/>
              </a:rPr>
              <a:t>Streamlit</a:t>
            </a:r>
            <a:r>
              <a:rPr lang="en-US" sz="2000" b="1" i="0" u="none" strike="noStrike" dirty="0">
                <a:solidFill>
                  <a:srgbClr val="000000"/>
                </a:solidFill>
                <a:effectLst/>
                <a:latin typeface="Times New Roman" panose="02020603050405020304" pitchFamily="18" charset="0"/>
              </a:rPr>
              <a:t> Application</a:t>
            </a:r>
            <a:endParaRPr lang="en-US" sz="2000" b="0" i="0" u="none" strike="noStrike" dirty="0">
              <a:solidFill>
                <a:srgbClr val="000000"/>
              </a:solidFill>
              <a:effectLst/>
              <a:latin typeface="Times New Roman" panose="02020603050405020304" pitchFamily="18" charset="0"/>
            </a:endParaRPr>
          </a:p>
          <a:p>
            <a:pPr marL="742950" lvl="1" indent="-285750" rtl="0" fontAlgn="base">
              <a:lnSpc>
                <a:spcPct val="150000"/>
              </a:lnSpc>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rPr>
              <a:t>Creating an interactive interface for capturing images, attendance tracking, and analysis.</a:t>
            </a:r>
          </a:p>
          <a:p>
            <a:pPr rtl="0" fontAlgn="base">
              <a:lnSpc>
                <a:spcPct val="150000"/>
              </a:lnSpc>
              <a:buFont typeface="+mj-lt"/>
              <a:buAutoNum type="arabicPeriod"/>
            </a:pPr>
            <a:r>
              <a:rPr lang="en-US" sz="2000" b="1" i="0" u="none" strike="noStrike" dirty="0">
                <a:solidFill>
                  <a:srgbClr val="000000"/>
                </a:solidFill>
                <a:effectLst/>
                <a:latin typeface="Times New Roman" panose="02020603050405020304" pitchFamily="18" charset="0"/>
              </a:rPr>
              <a:t>Image Capture</a:t>
            </a:r>
            <a:endParaRPr lang="en-US" sz="2000" b="0" i="0" u="none" strike="noStrike" dirty="0">
              <a:solidFill>
                <a:srgbClr val="000000"/>
              </a:solidFill>
              <a:effectLst/>
              <a:latin typeface="Times New Roman" panose="02020603050405020304" pitchFamily="18" charset="0"/>
            </a:endParaRPr>
          </a:p>
          <a:p>
            <a:pPr marL="742950" lvl="1" indent="-285750" rtl="0" fontAlgn="base">
              <a:lnSpc>
                <a:spcPct val="150000"/>
              </a:lnSpc>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rPr>
              <a:t>Capturing student images in real-time using a webcam.</a:t>
            </a:r>
          </a:p>
          <a:p>
            <a:pPr rtl="0" fontAlgn="base">
              <a:lnSpc>
                <a:spcPct val="150000"/>
              </a:lnSpc>
              <a:buFont typeface="+mj-lt"/>
              <a:buAutoNum type="arabicPeriod"/>
            </a:pPr>
            <a:r>
              <a:rPr lang="en-US" sz="2000" b="1" i="0" u="none" strike="noStrike" dirty="0">
                <a:solidFill>
                  <a:srgbClr val="000000"/>
                </a:solidFill>
                <a:effectLst/>
                <a:latin typeface="Times New Roman" panose="02020603050405020304" pitchFamily="18" charset="0"/>
              </a:rPr>
              <a:t>Image Preprocessing</a:t>
            </a:r>
            <a:endParaRPr lang="en-US" sz="2000" b="0" i="0" u="none" strike="noStrike" dirty="0">
              <a:solidFill>
                <a:srgbClr val="000000"/>
              </a:solidFill>
              <a:effectLst/>
              <a:latin typeface="Times New Roman" panose="02020603050405020304" pitchFamily="18" charset="0"/>
            </a:endParaRPr>
          </a:p>
          <a:p>
            <a:pPr marL="742950" lvl="1" indent="-285750" rtl="0" fontAlgn="base">
              <a:lnSpc>
                <a:spcPct val="150000"/>
              </a:lnSpc>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rPr>
              <a:t>Real-time preprocessing (resizing, normalization) of images for efficient model training.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381000"/>
            <a:ext cx="3877945" cy="696595"/>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Proposed</a:t>
            </a:r>
            <a:r>
              <a:rPr spc="-19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system</a:t>
            </a:r>
          </a:p>
        </p:txBody>
      </p:sp>
      <p:sp>
        <p:nvSpPr>
          <p:cNvPr id="3" name="object 3"/>
          <p:cNvSpPr txBox="1"/>
          <p:nvPr/>
        </p:nvSpPr>
        <p:spPr>
          <a:xfrm>
            <a:off x="685800" y="1219200"/>
            <a:ext cx="7848600" cy="4164858"/>
          </a:xfrm>
          <a:prstGeom prst="rect">
            <a:avLst/>
          </a:prstGeom>
        </p:spPr>
        <p:txBody>
          <a:bodyPr vert="horz" wrap="square" lIns="0" tIns="59055" rIns="0" bIns="0" rtlCol="0">
            <a:spAutoFit/>
          </a:bodyPr>
          <a:lstStyle/>
          <a:p>
            <a:pPr rtl="0" fontAlgn="base">
              <a:lnSpc>
                <a:spcPct val="150000"/>
              </a:lnSpc>
            </a:pPr>
            <a:r>
              <a:rPr lang="en-US" b="1" i="0" u="none" strike="noStrike" dirty="0">
                <a:solidFill>
                  <a:srgbClr val="000000"/>
                </a:solidFill>
                <a:effectLst/>
                <a:latin typeface="Times New Roman" panose="02020603050405020304" pitchFamily="18" charset="0"/>
              </a:rPr>
              <a:t>5.Model Training</a:t>
            </a:r>
            <a:endParaRPr lang="en-US" b="0" i="0" u="none" strike="noStrike" dirty="0">
              <a:solidFill>
                <a:srgbClr val="000000"/>
              </a:solidFill>
              <a:effectLst/>
              <a:latin typeface="Times New Roman" panose="02020603050405020304" pitchFamily="18" charset="0"/>
            </a:endParaRPr>
          </a:p>
          <a:p>
            <a:pPr marL="742950" lvl="1" indent="-285750" rtl="0" fontAlgn="base">
              <a:lnSpc>
                <a:spcPct val="150000"/>
              </a:lnSpc>
              <a:buFont typeface="Arial" panose="020B0604020202020204" pitchFamily="34" charset="0"/>
              <a:buChar char="•"/>
            </a:pPr>
            <a:r>
              <a:rPr lang="en-US" b="0" i="0" u="none" strike="noStrike" dirty="0">
                <a:solidFill>
                  <a:srgbClr val="000000"/>
                </a:solidFill>
                <a:effectLst/>
                <a:latin typeface="Times New Roman" panose="02020603050405020304" pitchFamily="18" charset="0"/>
              </a:rPr>
              <a:t>Training the </a:t>
            </a:r>
            <a:r>
              <a:rPr lang="en-US" b="0" i="0" u="none" strike="noStrike" dirty="0" err="1">
                <a:solidFill>
                  <a:srgbClr val="000000"/>
                </a:solidFill>
                <a:effectLst/>
                <a:latin typeface="Times New Roman" panose="02020603050405020304" pitchFamily="18" charset="0"/>
              </a:rPr>
              <a:t>Arcface</a:t>
            </a:r>
            <a:r>
              <a:rPr lang="en-US" b="0" i="0" u="none" strike="noStrike" dirty="0">
                <a:solidFill>
                  <a:srgbClr val="000000"/>
                </a:solidFill>
                <a:effectLst/>
                <a:latin typeface="Times New Roman" panose="02020603050405020304" pitchFamily="18" charset="0"/>
              </a:rPr>
              <a:t> model dynamically with real-time captured data.</a:t>
            </a:r>
          </a:p>
          <a:p>
            <a:pPr rtl="0" fontAlgn="base">
              <a:lnSpc>
                <a:spcPct val="150000"/>
              </a:lnSpc>
            </a:pPr>
            <a:r>
              <a:rPr lang="en-US" b="1" i="0" u="none" strike="noStrike" dirty="0">
                <a:solidFill>
                  <a:srgbClr val="000000"/>
                </a:solidFill>
                <a:effectLst/>
                <a:latin typeface="Times New Roman" panose="02020603050405020304" pitchFamily="18" charset="0"/>
              </a:rPr>
              <a:t>6.Attendance Marking</a:t>
            </a:r>
            <a:endParaRPr lang="en-US" b="0" i="0" u="none" strike="noStrike" dirty="0">
              <a:solidFill>
                <a:srgbClr val="000000"/>
              </a:solidFill>
              <a:effectLst/>
              <a:latin typeface="Times New Roman" panose="02020603050405020304" pitchFamily="18" charset="0"/>
            </a:endParaRPr>
          </a:p>
          <a:p>
            <a:pPr marL="742950" lvl="1" indent="-285750" rtl="0" fontAlgn="base">
              <a:lnSpc>
                <a:spcPct val="150000"/>
              </a:lnSpc>
              <a:buFont typeface="Arial" panose="020B0604020202020204" pitchFamily="34" charset="0"/>
              <a:buChar char="•"/>
            </a:pPr>
            <a:r>
              <a:rPr lang="en-US" b="0" i="0" u="none" strike="noStrike" dirty="0">
                <a:solidFill>
                  <a:srgbClr val="000000"/>
                </a:solidFill>
                <a:effectLst/>
                <a:latin typeface="Times New Roman" panose="02020603050405020304" pitchFamily="18" charset="0"/>
              </a:rPr>
              <a:t>Detecting and marking student presence or absence through facial recognition.</a:t>
            </a:r>
          </a:p>
          <a:p>
            <a:pPr rtl="0" fontAlgn="base">
              <a:lnSpc>
                <a:spcPct val="150000"/>
              </a:lnSpc>
            </a:pPr>
            <a:r>
              <a:rPr lang="en-US" b="1" dirty="0">
                <a:solidFill>
                  <a:srgbClr val="000000"/>
                </a:solidFill>
                <a:latin typeface="Times New Roman" panose="02020603050405020304" pitchFamily="18" charset="0"/>
              </a:rPr>
              <a:t>7.</a:t>
            </a:r>
            <a:r>
              <a:rPr lang="en-US" b="1" i="0" u="none" strike="noStrike" dirty="0">
                <a:solidFill>
                  <a:srgbClr val="000000"/>
                </a:solidFill>
                <a:effectLst/>
                <a:latin typeface="Times New Roman" panose="02020603050405020304" pitchFamily="18" charset="0"/>
              </a:rPr>
              <a:t>Data Storage</a:t>
            </a:r>
            <a:endParaRPr lang="en-US" b="0" i="0" u="none" strike="noStrike" dirty="0">
              <a:solidFill>
                <a:srgbClr val="000000"/>
              </a:solidFill>
              <a:effectLst/>
              <a:latin typeface="Times New Roman" panose="02020603050405020304" pitchFamily="18" charset="0"/>
            </a:endParaRPr>
          </a:p>
          <a:p>
            <a:pPr marL="742950" lvl="1" indent="-285750" rtl="0" fontAlgn="base">
              <a:lnSpc>
                <a:spcPct val="150000"/>
              </a:lnSpc>
              <a:buFont typeface="Arial" panose="020B0604020202020204" pitchFamily="34" charset="0"/>
              <a:buChar char="•"/>
            </a:pPr>
            <a:r>
              <a:rPr lang="en-US" b="0" i="0" u="none" strike="noStrike" dirty="0">
                <a:solidFill>
                  <a:srgbClr val="000000"/>
                </a:solidFill>
                <a:effectLst/>
                <a:latin typeface="Times New Roman" panose="02020603050405020304" pitchFamily="18" charset="0"/>
              </a:rPr>
              <a:t>Storing attendance records in a CSV file for further analysis.</a:t>
            </a:r>
          </a:p>
          <a:p>
            <a:pPr rtl="0" fontAlgn="base">
              <a:lnSpc>
                <a:spcPct val="150000"/>
              </a:lnSpc>
            </a:pPr>
            <a:r>
              <a:rPr lang="en-US" b="1" i="0" u="none" strike="noStrike" dirty="0">
                <a:solidFill>
                  <a:srgbClr val="000000"/>
                </a:solidFill>
                <a:effectLst/>
                <a:latin typeface="Times New Roman" panose="02020603050405020304" pitchFamily="18" charset="0"/>
              </a:rPr>
              <a:t>8.Attendance Analysis and Notification</a:t>
            </a:r>
            <a:endParaRPr lang="en-US" b="0" i="0" u="none" strike="noStrike" dirty="0">
              <a:solidFill>
                <a:srgbClr val="000000"/>
              </a:solidFill>
              <a:effectLst/>
              <a:latin typeface="Times New Roman" panose="02020603050405020304" pitchFamily="18" charset="0"/>
            </a:endParaRPr>
          </a:p>
          <a:p>
            <a:pPr marL="742950" lvl="1" indent="-285750" rtl="0" fontAlgn="base">
              <a:lnSpc>
                <a:spcPct val="150000"/>
              </a:lnSpc>
              <a:spcAft>
                <a:spcPts val="1200"/>
              </a:spcAft>
              <a:buFont typeface="Arial" panose="020B0604020202020204" pitchFamily="34" charset="0"/>
              <a:buChar char="•"/>
            </a:pPr>
            <a:r>
              <a:rPr lang="en-US" b="0" i="0" u="none" strike="noStrike" dirty="0">
                <a:solidFill>
                  <a:srgbClr val="000000"/>
                </a:solidFill>
                <a:effectLst/>
                <a:latin typeface="Times New Roman" panose="02020603050405020304" pitchFamily="18" charset="0"/>
              </a:rPr>
              <a:t>A </a:t>
            </a:r>
            <a:r>
              <a:rPr lang="en-US" b="0" i="0" u="none" strike="noStrike" dirty="0" err="1">
                <a:solidFill>
                  <a:srgbClr val="000000"/>
                </a:solidFill>
                <a:effectLst/>
                <a:latin typeface="Times New Roman" panose="02020603050405020304" pitchFamily="18" charset="0"/>
              </a:rPr>
              <a:t>Streamlit</a:t>
            </a:r>
            <a:r>
              <a:rPr lang="en-US" b="0" i="0" u="none" strike="noStrike" dirty="0">
                <a:solidFill>
                  <a:srgbClr val="000000"/>
                </a:solidFill>
                <a:effectLst/>
                <a:latin typeface="Times New Roman" panose="02020603050405020304" pitchFamily="18" charset="0"/>
              </a:rPr>
              <a:t>-based page for visual analysis and sending emails to absent students.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152400"/>
            <a:ext cx="6174105" cy="689291"/>
          </a:xfrm>
          <a:prstGeom prst="rect">
            <a:avLst/>
          </a:prstGeom>
        </p:spPr>
        <p:txBody>
          <a:bodyPr vert="horz" wrap="square" lIns="0" tIns="12065" rIns="0" bIns="0" rtlCol="0">
            <a:spAutoFit/>
          </a:bodyPr>
          <a:lstStyle/>
          <a:p>
            <a:pPr marL="12700" algn="ctr">
              <a:lnSpc>
                <a:spcPct val="100000"/>
              </a:lnSpc>
              <a:spcBef>
                <a:spcPts val="95"/>
              </a:spcBef>
            </a:pPr>
            <a:r>
              <a:rPr lang="en-IN" dirty="0">
                <a:latin typeface="Times New Roman" panose="02020603050405020304" pitchFamily="18" charset="0"/>
                <a:cs typeface="Times New Roman" panose="02020603050405020304" pitchFamily="18" charset="0"/>
              </a:rPr>
              <a:t>EXECUTION</a:t>
            </a:r>
            <a:endParaRPr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F5132D9-176E-CBCA-0404-EE9F4C7FD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8554"/>
            <a:ext cx="4724400" cy="269499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a:extLst>
              <a:ext uri="{FF2B5EF4-FFF2-40B4-BE49-F238E27FC236}">
                <a16:creationId xmlns:a16="http://schemas.microsoft.com/office/drawing/2014/main" id="{E0E1DDE8-4453-CEDE-17A7-C13ED8F618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816326"/>
            <a:ext cx="8001000" cy="269499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Picture 11">
            <a:extLst>
              <a:ext uri="{FF2B5EF4-FFF2-40B4-BE49-F238E27FC236}">
                <a16:creationId xmlns:a16="http://schemas.microsoft.com/office/drawing/2014/main" id="{780C2FB0-67A0-5B04-98E3-7BB04FAE45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888554"/>
            <a:ext cx="4343400" cy="279213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DE9815-6E78-A6BA-9CFA-82F35607143C}"/>
              </a:ext>
            </a:extLst>
          </p:cNvPr>
          <p:cNvSpPr txBox="1"/>
          <p:nvPr/>
        </p:nvSpPr>
        <p:spPr>
          <a:xfrm>
            <a:off x="9088" y="167780"/>
            <a:ext cx="77724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Data Collection :</a:t>
            </a:r>
          </a:p>
        </p:txBody>
      </p:sp>
      <p:pic>
        <p:nvPicPr>
          <p:cNvPr id="7" name="Picture 6">
            <a:extLst>
              <a:ext uri="{FF2B5EF4-FFF2-40B4-BE49-F238E27FC236}">
                <a16:creationId xmlns:a16="http://schemas.microsoft.com/office/drawing/2014/main" id="{0BA50A87-45D5-2667-B8C1-8E1ECEFA15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228600"/>
            <a:ext cx="6338969" cy="64008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1978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0D3A7-490B-E045-1A50-0B8435FB5E1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AECF74E-7A0A-9D30-722B-D3FD31409B49}"/>
              </a:ext>
            </a:extLst>
          </p:cNvPr>
          <p:cNvSpPr txBox="1"/>
          <p:nvPr/>
        </p:nvSpPr>
        <p:spPr>
          <a:xfrm>
            <a:off x="9088" y="167780"/>
            <a:ext cx="77724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Normalize Data :</a:t>
            </a:r>
          </a:p>
        </p:txBody>
      </p:sp>
      <p:pic>
        <p:nvPicPr>
          <p:cNvPr id="7" name="Picture 6">
            <a:extLst>
              <a:ext uri="{FF2B5EF4-FFF2-40B4-BE49-F238E27FC236}">
                <a16:creationId xmlns:a16="http://schemas.microsoft.com/office/drawing/2014/main" id="{0C353B7D-C526-9969-9698-A458E4B5762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4799" y="685800"/>
            <a:ext cx="4267201" cy="5638800"/>
          </a:xfrm>
          <a:prstGeom prst="rect">
            <a:avLst/>
          </a:prstGeom>
          <a:ln>
            <a:noFill/>
          </a:ln>
          <a:effectLst>
            <a:outerShdw blurRad="190500" algn="tl" rotWithShape="0">
              <a:srgbClr val="000000">
                <a:alpha val="70000"/>
              </a:srgbClr>
            </a:outerShdw>
          </a:effectLst>
        </p:spPr>
      </p:pic>
      <p:pic>
        <p:nvPicPr>
          <p:cNvPr id="4" name="Picture 3">
            <a:extLst>
              <a:ext uri="{FF2B5EF4-FFF2-40B4-BE49-F238E27FC236}">
                <a16:creationId xmlns:a16="http://schemas.microsoft.com/office/drawing/2014/main" id="{5DB88DAF-4B5F-E183-8895-1F3F1ABAC6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399" y="685800"/>
            <a:ext cx="4267201" cy="56388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56420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9654F-DAF1-E8B8-3862-5D59892370F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98FAD06-A291-A0B9-C5DE-D066A2230BBE}"/>
              </a:ext>
            </a:extLst>
          </p:cNvPr>
          <p:cNvSpPr txBox="1"/>
          <p:nvPr/>
        </p:nvSpPr>
        <p:spPr>
          <a:xfrm>
            <a:off x="9088" y="167780"/>
            <a:ext cx="77724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Training :</a:t>
            </a:r>
          </a:p>
        </p:txBody>
      </p:sp>
      <p:pic>
        <p:nvPicPr>
          <p:cNvPr id="7" name="Picture 6">
            <a:extLst>
              <a:ext uri="{FF2B5EF4-FFF2-40B4-BE49-F238E27FC236}">
                <a16:creationId xmlns:a16="http://schemas.microsoft.com/office/drawing/2014/main" id="{16270104-332B-C262-6257-E77A7C06CF5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6200" y="537113"/>
            <a:ext cx="4267201" cy="3503012"/>
          </a:xfrm>
          <a:prstGeom prst="rect">
            <a:avLst/>
          </a:prstGeom>
          <a:ln>
            <a:noFill/>
          </a:ln>
          <a:effectLst>
            <a:outerShdw blurRad="190500" algn="tl" rotWithShape="0">
              <a:srgbClr val="000000">
                <a:alpha val="70000"/>
              </a:srgbClr>
            </a:outerShdw>
          </a:effectLst>
        </p:spPr>
      </p:pic>
      <p:pic>
        <p:nvPicPr>
          <p:cNvPr id="4" name="Picture 3">
            <a:extLst>
              <a:ext uri="{FF2B5EF4-FFF2-40B4-BE49-F238E27FC236}">
                <a16:creationId xmlns:a16="http://schemas.microsoft.com/office/drawing/2014/main" id="{78D0F952-3231-07BC-B589-1E7A2A94662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10513" y="537112"/>
            <a:ext cx="4733487" cy="3503012"/>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7AA3F56E-8B70-4E41-D720-78D0EFB562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00" y="4114800"/>
            <a:ext cx="4572000" cy="2575420"/>
          </a:xfrm>
          <a:prstGeom prst="rect">
            <a:avLst/>
          </a:prstGeom>
        </p:spPr>
      </p:pic>
    </p:spTree>
    <p:extLst>
      <p:ext uri="{BB962C8B-B14F-4D97-AF65-F5344CB8AC3E}">
        <p14:creationId xmlns:p14="http://schemas.microsoft.com/office/powerpoint/2010/main" val="3587962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3A0162-9B1F-F44B-8D69-E8EF78DB2DA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B15F2C7-9B36-AC01-0216-AB2EA71E35C6}"/>
              </a:ext>
            </a:extLst>
          </p:cNvPr>
          <p:cNvSpPr txBox="1"/>
          <p:nvPr/>
        </p:nvSpPr>
        <p:spPr>
          <a:xfrm>
            <a:off x="9088" y="167780"/>
            <a:ext cx="77724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Take Attendance :</a:t>
            </a:r>
          </a:p>
        </p:txBody>
      </p:sp>
      <p:pic>
        <p:nvPicPr>
          <p:cNvPr id="5" name="Picture 4">
            <a:extLst>
              <a:ext uri="{FF2B5EF4-FFF2-40B4-BE49-F238E27FC236}">
                <a16:creationId xmlns:a16="http://schemas.microsoft.com/office/drawing/2014/main" id="{C2F526BD-C8CA-9179-02BE-4C8AB3A87DC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49039" y="685800"/>
            <a:ext cx="4841975" cy="569962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22288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7F4CC6-E95C-AB48-E98A-6F0456AE18C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F31F6BA-742A-7632-3529-E5236FCC0C84}"/>
              </a:ext>
            </a:extLst>
          </p:cNvPr>
          <p:cNvSpPr txBox="1"/>
          <p:nvPr/>
        </p:nvSpPr>
        <p:spPr>
          <a:xfrm>
            <a:off x="9088" y="167780"/>
            <a:ext cx="77724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View Reports :</a:t>
            </a:r>
          </a:p>
        </p:txBody>
      </p:sp>
      <p:pic>
        <p:nvPicPr>
          <p:cNvPr id="5" name="Picture 4">
            <a:extLst>
              <a:ext uri="{FF2B5EF4-FFF2-40B4-BE49-F238E27FC236}">
                <a16:creationId xmlns:a16="http://schemas.microsoft.com/office/drawing/2014/main" id="{06ACEDA4-6A5F-63F6-49A0-865E60BCA82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5653" y="838200"/>
            <a:ext cx="4841975" cy="4876800"/>
          </a:xfrm>
          <a:prstGeom prst="rect">
            <a:avLst/>
          </a:prstGeom>
          <a:ln>
            <a:noFill/>
          </a:ln>
          <a:effectLst>
            <a:outerShdw blurRad="190500" algn="tl" rotWithShape="0">
              <a:srgbClr val="000000">
                <a:alpha val="70000"/>
              </a:srgbClr>
            </a:outerShdw>
          </a:effectLst>
        </p:spPr>
      </p:pic>
      <p:pic>
        <p:nvPicPr>
          <p:cNvPr id="4" name="Picture 3">
            <a:extLst>
              <a:ext uri="{FF2B5EF4-FFF2-40B4-BE49-F238E27FC236}">
                <a16:creationId xmlns:a16="http://schemas.microsoft.com/office/drawing/2014/main" id="{2B59D0CD-2D08-8BFD-2954-6B6424C634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914400"/>
            <a:ext cx="3962400" cy="47244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76815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9EBF58-22F1-FEFE-2436-383974B8D15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A7B6144-B22E-495E-A4C8-21DD9C673221}"/>
              </a:ext>
            </a:extLst>
          </p:cNvPr>
          <p:cNvSpPr txBox="1"/>
          <p:nvPr/>
        </p:nvSpPr>
        <p:spPr>
          <a:xfrm>
            <a:off x="9088" y="167780"/>
            <a:ext cx="77724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Email Notifications and Analytics :</a:t>
            </a:r>
          </a:p>
        </p:txBody>
      </p:sp>
      <p:pic>
        <p:nvPicPr>
          <p:cNvPr id="5" name="Picture 4">
            <a:extLst>
              <a:ext uri="{FF2B5EF4-FFF2-40B4-BE49-F238E27FC236}">
                <a16:creationId xmlns:a16="http://schemas.microsoft.com/office/drawing/2014/main" id="{A120F566-65F7-4F7F-52A6-A95FCD86920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5653" y="762000"/>
            <a:ext cx="4841975" cy="5562600"/>
          </a:xfrm>
          <a:prstGeom prst="rect">
            <a:avLst/>
          </a:prstGeom>
          <a:ln>
            <a:noFill/>
          </a:ln>
          <a:effectLst>
            <a:outerShdw blurRad="190500" algn="tl" rotWithShape="0">
              <a:srgbClr val="000000">
                <a:alpha val="70000"/>
              </a:srgbClr>
            </a:outerShdw>
          </a:effectLst>
        </p:spPr>
      </p:pic>
      <p:pic>
        <p:nvPicPr>
          <p:cNvPr id="4" name="Picture 3">
            <a:extLst>
              <a:ext uri="{FF2B5EF4-FFF2-40B4-BE49-F238E27FC236}">
                <a16:creationId xmlns:a16="http://schemas.microsoft.com/office/drawing/2014/main" id="{AA1EC125-8853-D289-519D-90816AC3BB4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486400" y="1066800"/>
            <a:ext cx="3429000" cy="47244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67985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IN" spc="-10" dirty="0">
                <a:latin typeface="Times New Roman" panose="02020603050405020304" pitchFamily="18" charset="0"/>
                <a:cs typeface="Times New Roman" panose="02020603050405020304" pitchFamily="18" charset="0"/>
              </a:rPr>
              <a:t>AGENDA</a:t>
            </a:r>
            <a:endParaRPr spc="-10" dirty="0">
              <a:latin typeface="Times New Roman" panose="02020603050405020304" pitchFamily="18" charset="0"/>
              <a:cs typeface="Times New Roman" panose="02020603050405020304" pitchFamily="18" charset="0"/>
            </a:endParaRPr>
          </a:p>
        </p:txBody>
      </p:sp>
      <p:sp>
        <p:nvSpPr>
          <p:cNvPr id="3" name="object 3"/>
          <p:cNvSpPr txBox="1"/>
          <p:nvPr/>
        </p:nvSpPr>
        <p:spPr>
          <a:xfrm>
            <a:off x="914400" y="1295400"/>
            <a:ext cx="5638800" cy="4159728"/>
          </a:xfrm>
          <a:prstGeom prst="rect">
            <a:avLst/>
          </a:prstGeom>
        </p:spPr>
        <p:txBody>
          <a:bodyPr vert="horz" wrap="square" lIns="0" tIns="109855" rIns="0" bIns="0" rtlCol="0">
            <a:spAutoFit/>
          </a:bodyPr>
          <a:lstStyle/>
          <a:p>
            <a:pPr rtl="0" fontAlgn="base">
              <a:lnSpc>
                <a:spcPct val="150000"/>
              </a:lnSpc>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ABSTRACT</a:t>
            </a:r>
          </a:p>
          <a:p>
            <a:pPr rtl="0" fontAlgn="base">
              <a:lnSpc>
                <a:spcPct val="150000"/>
              </a:lnSpc>
              <a:spcBef>
                <a:spcPts val="400"/>
              </a:spcBef>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OBJECTIVE</a:t>
            </a:r>
          </a:p>
          <a:p>
            <a:pPr rtl="0" fontAlgn="base">
              <a:lnSpc>
                <a:spcPct val="150000"/>
              </a:lnSpc>
              <a:spcBef>
                <a:spcPts val="400"/>
              </a:spcBef>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INTRODUCTION</a:t>
            </a:r>
          </a:p>
          <a:p>
            <a:pPr rtl="0" fontAlgn="base">
              <a:lnSpc>
                <a:spcPct val="150000"/>
              </a:lnSpc>
              <a:spcBef>
                <a:spcPts val="400"/>
              </a:spcBef>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AI/ML/DEEP LEARNING BASED METHODOLOGY TO SOLVE THE PARTICULAR PROBLEM </a:t>
            </a:r>
            <a:endParaRPr lang="en-US" dirty="0">
              <a:solidFill>
                <a:srgbClr val="000000"/>
              </a:solidFill>
              <a:latin typeface="Times New Roman" panose="02020603050405020304" pitchFamily="18" charset="0"/>
            </a:endParaRPr>
          </a:p>
          <a:p>
            <a:pPr rtl="0" fontAlgn="base">
              <a:lnSpc>
                <a:spcPct val="150000"/>
              </a:lnSpc>
              <a:spcBef>
                <a:spcPts val="400"/>
              </a:spcBef>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TOOLS IDENTIFIED </a:t>
            </a:r>
          </a:p>
          <a:p>
            <a:pPr rtl="0" fontAlgn="base">
              <a:lnSpc>
                <a:spcPct val="150000"/>
              </a:lnSpc>
              <a:spcBef>
                <a:spcPts val="400"/>
              </a:spcBef>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PROPOSED SYSTEM</a:t>
            </a:r>
          </a:p>
          <a:p>
            <a:pPr rtl="0" fontAlgn="base">
              <a:lnSpc>
                <a:spcPct val="150000"/>
              </a:lnSpc>
              <a:spcBef>
                <a:spcPts val="400"/>
              </a:spcBef>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 </a:t>
            </a:r>
            <a:r>
              <a:rPr lang="en-US" dirty="0">
                <a:solidFill>
                  <a:srgbClr val="000000"/>
                </a:solidFill>
                <a:latin typeface="Times New Roman" panose="02020603050405020304" pitchFamily="18" charset="0"/>
              </a:rPr>
              <a:t>EXECUTION</a:t>
            </a:r>
            <a:endParaRPr lang="en-US" sz="1800" b="0" i="0" u="none" strike="noStrike" dirty="0">
              <a:solidFill>
                <a:srgbClr val="000000"/>
              </a:solidFill>
              <a:effectLst/>
              <a:latin typeface="Times New Roman" panose="02020603050405020304" pitchFamily="18" charset="0"/>
            </a:endParaRPr>
          </a:p>
          <a:p>
            <a:pPr rtl="0" fontAlgn="base">
              <a:lnSpc>
                <a:spcPct val="150000"/>
              </a:lnSpc>
              <a:spcBef>
                <a:spcPts val="400"/>
              </a:spcBef>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CC9C0-FBCA-7AE4-950A-5C1AD425A5E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66C1C73-70A4-8ECC-A09C-EE65A86B95FC}"/>
              </a:ext>
            </a:extLst>
          </p:cNvPr>
          <p:cNvSpPr txBox="1"/>
          <p:nvPr/>
        </p:nvSpPr>
        <p:spPr>
          <a:xfrm>
            <a:off x="76200" y="457200"/>
            <a:ext cx="77724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Update Emails :</a:t>
            </a:r>
          </a:p>
        </p:txBody>
      </p:sp>
      <p:pic>
        <p:nvPicPr>
          <p:cNvPr id="5" name="Picture 4">
            <a:extLst>
              <a:ext uri="{FF2B5EF4-FFF2-40B4-BE49-F238E27FC236}">
                <a16:creationId xmlns:a16="http://schemas.microsoft.com/office/drawing/2014/main" id="{A0F45629-8645-BB57-B7DB-56EAE17EFC0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43000" y="1211691"/>
            <a:ext cx="7315200" cy="466321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280986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D3DF2-FAB8-619A-23D2-E3E9B5039AE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7E105FB-E527-0997-225C-70AEC76CD15C}"/>
              </a:ext>
            </a:extLst>
          </p:cNvPr>
          <p:cNvSpPr txBox="1"/>
          <p:nvPr/>
        </p:nvSpPr>
        <p:spPr>
          <a:xfrm>
            <a:off x="76200" y="457200"/>
            <a:ext cx="77724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Student Login :</a:t>
            </a:r>
          </a:p>
        </p:txBody>
      </p:sp>
      <p:pic>
        <p:nvPicPr>
          <p:cNvPr id="5" name="Picture 4">
            <a:extLst>
              <a:ext uri="{FF2B5EF4-FFF2-40B4-BE49-F238E27FC236}">
                <a16:creationId xmlns:a16="http://schemas.microsoft.com/office/drawing/2014/main" id="{B317DAA3-9A78-AB7C-E247-AC58FD2620E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72133" y="1211691"/>
            <a:ext cx="5856933" cy="466321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65960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531197"/>
            <a:ext cx="3021329" cy="444352"/>
          </a:xfrm>
          <a:prstGeom prst="rect">
            <a:avLst/>
          </a:prstGeom>
        </p:spPr>
        <p:txBody>
          <a:bodyPr vert="horz" wrap="square" lIns="0" tIns="13335" rIns="0" bIns="0" rtlCol="0">
            <a:spAutoFit/>
          </a:bodyPr>
          <a:lstStyle/>
          <a:p>
            <a:pPr marL="165100">
              <a:lnSpc>
                <a:spcPct val="100000"/>
              </a:lnSpc>
              <a:spcBef>
                <a:spcPts val="105"/>
              </a:spcBef>
            </a:pPr>
            <a:r>
              <a:rPr lang="en-IN" sz="2800" b="1" i="0" u="none" strike="noStrike" dirty="0">
                <a:solidFill>
                  <a:srgbClr val="000000"/>
                </a:solidFill>
                <a:effectLst/>
                <a:latin typeface="Times New Roman" panose="02020603050405020304" pitchFamily="18" charset="0"/>
              </a:rPr>
              <a:t>CONCLUSION</a:t>
            </a:r>
            <a:endParaRPr sz="2800" spc="-10" dirty="0"/>
          </a:p>
        </p:txBody>
      </p:sp>
      <p:sp>
        <p:nvSpPr>
          <p:cNvPr id="3" name="object 3"/>
          <p:cNvSpPr txBox="1"/>
          <p:nvPr/>
        </p:nvSpPr>
        <p:spPr>
          <a:xfrm>
            <a:off x="609600" y="1371600"/>
            <a:ext cx="7924800" cy="5675272"/>
          </a:xfrm>
          <a:prstGeom prst="rect">
            <a:avLst/>
          </a:prstGeom>
        </p:spPr>
        <p:txBody>
          <a:bodyPr vert="horz" wrap="square" lIns="0" tIns="12065" rIns="0" bIns="0" rtlCol="0">
            <a:spAutoFit/>
          </a:bodyPr>
          <a:lstStyle/>
          <a:p>
            <a:pPr algn="just" rtl="0"/>
            <a:r>
              <a:rPr lang="en-US" sz="2800" b="0" i="0" u="none" strike="noStrike" dirty="0">
                <a:solidFill>
                  <a:srgbClr val="000000"/>
                </a:solidFill>
                <a:effectLst/>
                <a:latin typeface="Times New Roman" panose="02020603050405020304" pitchFamily="18" charset="0"/>
              </a:rPr>
              <a:t>The Realtime Face Attendance System using </a:t>
            </a:r>
            <a:r>
              <a:rPr lang="en-US" sz="2800" b="0" i="0" u="none" strike="noStrike" dirty="0" err="1">
                <a:solidFill>
                  <a:srgbClr val="000000"/>
                </a:solidFill>
                <a:effectLst/>
                <a:latin typeface="Times New Roman" panose="02020603050405020304" pitchFamily="18" charset="0"/>
              </a:rPr>
              <a:t>Arcface</a:t>
            </a:r>
            <a:r>
              <a:rPr lang="en-US" sz="2800" b="0" i="0" u="none" strike="noStrike" dirty="0">
                <a:solidFill>
                  <a:srgbClr val="000000"/>
                </a:solidFill>
                <a:effectLst/>
                <a:latin typeface="Times New Roman" panose="02020603050405020304" pitchFamily="18" charset="0"/>
              </a:rPr>
              <a:t> offers a modern, efficient, and automated solution to attendance management. By leveraging real-time facial recognition and AI-based analytics, it ensures accuracy, scalability, and efficiency. The project eliminates manual errors, enhances accountability, and provides actionable insights through advanced visualizations.</a:t>
            </a:r>
            <a:endParaRPr lang="en-US" sz="2800" b="0" dirty="0">
              <a:effectLst/>
            </a:endParaRPr>
          </a:p>
          <a:p>
            <a:br>
              <a:rPr lang="en-US" b="0" dirty="0">
                <a:effectLst/>
              </a:rPr>
            </a:br>
            <a:br>
              <a:rPr lang="en-US" b="0" dirty="0">
                <a:effectLst/>
              </a:rPr>
            </a:br>
            <a:br>
              <a:rPr lang="en-US" b="0" dirty="0">
                <a:effectLst/>
              </a:rPr>
            </a:br>
            <a:br>
              <a:rPr lang="en-US" b="0" dirty="0">
                <a:effectLst/>
              </a:rPr>
            </a:br>
            <a:br>
              <a:rPr lang="en-US" b="0" dirty="0">
                <a:effectLst/>
              </a:rPr>
            </a:br>
            <a:br>
              <a:rPr lang="en-US" b="0" dirty="0">
                <a:effectLst/>
              </a:rPr>
            </a:br>
            <a:br>
              <a:rPr lang="en-US" b="0" dirty="0">
                <a:effectLst/>
              </a:rPr>
            </a:br>
            <a:endParaRPr dirty="0">
              <a:latin typeface="+mn-lt"/>
              <a:cs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39C7-6D20-1CCE-5276-72C8A69A9361}"/>
              </a:ext>
            </a:extLst>
          </p:cNvPr>
          <p:cNvSpPr>
            <a:spLocks noGrp="1"/>
          </p:cNvSpPr>
          <p:nvPr>
            <p:ph type="title"/>
          </p:nvPr>
        </p:nvSpPr>
        <p:spPr>
          <a:xfrm>
            <a:off x="266700" y="2743200"/>
            <a:ext cx="8610600" cy="1752600"/>
          </a:xfrm>
        </p:spPr>
        <p:txBody>
          <a:bodyPr/>
          <a:lstStyle/>
          <a:p>
            <a:r>
              <a:rPr lang="en-IN" sz="10000" b="1" dirty="0">
                <a:latin typeface="Arial Black" panose="020B0A04020102020204" pitchFamily="34" charset="0"/>
              </a:rPr>
              <a:t>THANK YOU</a:t>
            </a:r>
          </a:p>
        </p:txBody>
      </p:sp>
    </p:spTree>
    <p:extLst>
      <p:ext uri="{BB962C8B-B14F-4D97-AF65-F5344CB8AC3E}">
        <p14:creationId xmlns:p14="http://schemas.microsoft.com/office/powerpoint/2010/main" val="1926355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89935" y="241680"/>
            <a:ext cx="2487929" cy="1860125"/>
          </a:xfrm>
          <a:prstGeom prst="rect">
            <a:avLst/>
          </a:prstGeom>
        </p:spPr>
        <p:txBody>
          <a:bodyPr vert="horz" wrap="square" lIns="0" tIns="13335" rIns="0" bIns="0" rtlCol="0">
            <a:spAutoFit/>
          </a:bodyPr>
          <a:lstStyle/>
          <a:p>
            <a:pPr rtl="0"/>
            <a:r>
              <a:rPr lang="en-IN" sz="3200" b="1" i="0" u="none" strike="noStrike" dirty="0">
                <a:solidFill>
                  <a:srgbClr val="000000"/>
                </a:solidFill>
                <a:effectLst/>
                <a:latin typeface="Times New Roman" panose="02020603050405020304" pitchFamily="18" charset="0"/>
              </a:rPr>
              <a:t>ABSTRACT</a:t>
            </a:r>
            <a:br>
              <a:rPr lang="en-IN" b="0" dirty="0">
                <a:effectLst/>
              </a:rPr>
            </a:br>
            <a:br>
              <a:rPr lang="en-IN" dirty="0"/>
            </a:br>
            <a:endParaRPr spc="-20" dirty="0"/>
          </a:p>
        </p:txBody>
      </p:sp>
      <p:sp>
        <p:nvSpPr>
          <p:cNvPr id="5" name="TextBox 4">
            <a:extLst>
              <a:ext uri="{FF2B5EF4-FFF2-40B4-BE49-F238E27FC236}">
                <a16:creationId xmlns:a16="http://schemas.microsoft.com/office/drawing/2014/main" id="{6269B2D7-ABFE-5753-FDFE-8308BE1FFB06}"/>
              </a:ext>
            </a:extLst>
          </p:cNvPr>
          <p:cNvSpPr txBox="1"/>
          <p:nvPr/>
        </p:nvSpPr>
        <p:spPr>
          <a:xfrm>
            <a:off x="2286000" y="3244334"/>
            <a:ext cx="4572000" cy="369332"/>
          </a:xfrm>
          <a:prstGeom prst="rect">
            <a:avLst/>
          </a:prstGeom>
          <a:noFill/>
        </p:spPr>
        <p:txBody>
          <a:bodyPr wrap="square">
            <a:spAutoFit/>
          </a:bodyPr>
          <a:lstStyle/>
          <a:p>
            <a:endParaRPr lang="en-IN" dirty="0"/>
          </a:p>
        </p:txBody>
      </p:sp>
      <p:sp>
        <p:nvSpPr>
          <p:cNvPr id="7" name="TextBox 6">
            <a:extLst>
              <a:ext uri="{FF2B5EF4-FFF2-40B4-BE49-F238E27FC236}">
                <a16:creationId xmlns:a16="http://schemas.microsoft.com/office/drawing/2014/main" id="{0E0A8BBD-72B3-D31D-8CE1-214559251CE0}"/>
              </a:ext>
            </a:extLst>
          </p:cNvPr>
          <p:cNvSpPr txBox="1"/>
          <p:nvPr/>
        </p:nvSpPr>
        <p:spPr>
          <a:xfrm>
            <a:off x="609600" y="1447800"/>
            <a:ext cx="8256271" cy="3785652"/>
          </a:xfrm>
          <a:prstGeom prst="rect">
            <a:avLst/>
          </a:prstGeom>
          <a:noFill/>
        </p:spPr>
        <p:txBody>
          <a:bodyPr wrap="square">
            <a:spAutoFit/>
          </a:bodyPr>
          <a:lstStyle/>
          <a:p>
            <a:pPr>
              <a:buNone/>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Realtime Face Attendance System</a:t>
            </a:r>
            <a:r>
              <a:rPr lang="en-US" sz="2400" dirty="0">
                <a:latin typeface="Times New Roman" panose="02020603050405020304" pitchFamily="18" charset="0"/>
                <a:cs typeface="Times New Roman" panose="02020603050405020304" pitchFamily="18" charset="0"/>
              </a:rPr>
              <a:t> using </a:t>
            </a:r>
            <a:r>
              <a:rPr lang="en-US" sz="2400" b="1" dirty="0" err="1">
                <a:latin typeface="Times New Roman" panose="02020603050405020304" pitchFamily="18" charset="0"/>
                <a:cs typeface="Times New Roman" panose="02020603050405020304" pitchFamily="18" charset="0"/>
              </a:rPr>
              <a:t>ArcFace</a:t>
            </a:r>
            <a:r>
              <a:rPr lang="en-US" sz="2400" dirty="0">
                <a:latin typeface="Times New Roman" panose="02020603050405020304" pitchFamily="18" charset="0"/>
                <a:cs typeface="Times New Roman" panose="02020603050405020304" pitchFamily="18" charset="0"/>
              </a:rPr>
              <a:t> automates attendance marking with facial recognition.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It captures and preprocesses images in real-time, ensuring high accuracy with the </a:t>
            </a:r>
            <a:r>
              <a:rPr lang="en-US" sz="2400" dirty="0" err="1">
                <a:latin typeface="Times New Roman" panose="02020603050405020304" pitchFamily="18" charset="0"/>
                <a:cs typeface="Times New Roman" panose="02020603050405020304" pitchFamily="18" charset="0"/>
              </a:rPr>
              <a:t>ArcFace</a:t>
            </a:r>
            <a:r>
              <a:rPr lang="en-US" sz="2400" dirty="0">
                <a:latin typeface="Times New Roman" panose="02020603050405020304" pitchFamily="18" charset="0"/>
                <a:cs typeface="Times New Roman" panose="02020603050405020304" pitchFamily="18" charset="0"/>
              </a:rPr>
              <a:t> algorithm.</a:t>
            </a:r>
          </a:p>
          <a:p>
            <a:pPr>
              <a:buNone/>
            </a:pPr>
            <a:r>
              <a:rPr lang="en-US" sz="2400" dirty="0">
                <a:latin typeface="Times New Roman" panose="02020603050405020304" pitchFamily="18" charset="0"/>
                <a:cs typeface="Times New Roman" panose="02020603050405020304" pitchFamily="18" charset="0"/>
              </a:rPr>
              <a:t>✔️ Attendance is recorded automatically and stored in CSV format.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Data is visualized on a </a:t>
            </a:r>
            <a:r>
              <a:rPr lang="en-US" sz="2400" b="1" dirty="0" err="1">
                <a:latin typeface="Times New Roman" panose="02020603050405020304" pitchFamily="18" charset="0"/>
                <a:cs typeface="Times New Roman" panose="02020603050405020304" pitchFamily="18" charset="0"/>
              </a:rPr>
              <a:t>Streamlit</a:t>
            </a:r>
            <a:r>
              <a:rPr lang="en-US" sz="2400" b="1" dirty="0">
                <a:latin typeface="Times New Roman" panose="02020603050405020304" pitchFamily="18" charset="0"/>
                <a:cs typeface="Times New Roman" panose="02020603050405020304" pitchFamily="18" charset="0"/>
              </a:rPr>
              <a:t> dashboard</a:t>
            </a:r>
            <a:r>
              <a:rPr lang="en-US" sz="2400" dirty="0">
                <a:latin typeface="Times New Roman" panose="02020603050405020304" pitchFamily="18" charset="0"/>
                <a:cs typeface="Times New Roman" panose="02020603050405020304" pitchFamily="18" charset="0"/>
              </a:rPr>
              <a:t> for analysis.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Absentees receive automated </a:t>
            </a:r>
            <a:r>
              <a:rPr lang="en-US" sz="2400" b="1" dirty="0">
                <a:latin typeface="Times New Roman" panose="02020603050405020304" pitchFamily="18" charset="0"/>
                <a:cs typeface="Times New Roman" panose="02020603050405020304" pitchFamily="18" charset="0"/>
              </a:rPr>
              <a:t>email notifications</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This system offers a </a:t>
            </a:r>
            <a:r>
              <a:rPr lang="en-US" sz="2400" b="1" dirty="0">
                <a:latin typeface="Times New Roman" panose="02020603050405020304" pitchFamily="18" charset="0"/>
                <a:cs typeface="Times New Roman" panose="02020603050405020304" pitchFamily="18" charset="0"/>
              </a:rPr>
              <a:t>contactless, accurate, and scalable</a:t>
            </a:r>
            <a:r>
              <a:rPr lang="en-US" sz="2400" dirty="0">
                <a:latin typeface="Times New Roman" panose="02020603050405020304" pitchFamily="18" charset="0"/>
                <a:cs typeface="Times New Roman" panose="02020603050405020304" pitchFamily="18" charset="0"/>
              </a:rPr>
              <a:t> solution for modern attendance management.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E70AA-B34F-FEC6-A3ED-510BEDE9ADC5}"/>
              </a:ext>
            </a:extLst>
          </p:cNvPr>
          <p:cNvSpPr>
            <a:spLocks noGrp="1"/>
          </p:cNvSpPr>
          <p:nvPr>
            <p:ph type="title"/>
          </p:nvPr>
        </p:nvSpPr>
        <p:spPr>
          <a:xfrm>
            <a:off x="2438400" y="381000"/>
            <a:ext cx="4495800" cy="1785104"/>
          </a:xfrm>
        </p:spPr>
        <p:txBody>
          <a:bodyPr/>
          <a:lstStyle/>
          <a:p>
            <a:pPr rtl="0"/>
            <a:r>
              <a:rPr lang="en-IN" sz="2800" b="1" i="0" u="none" strike="noStrike" dirty="0">
                <a:solidFill>
                  <a:srgbClr val="000000"/>
                </a:solidFill>
                <a:effectLst/>
                <a:latin typeface="Times New Roman" panose="02020603050405020304" pitchFamily="18" charset="0"/>
              </a:rPr>
              <a:t>     OBJECTIVES</a:t>
            </a:r>
            <a:br>
              <a:rPr lang="en-IN" b="0" dirty="0">
                <a:effectLst/>
              </a:rPr>
            </a:br>
            <a:br>
              <a:rPr lang="en-IN" dirty="0"/>
            </a:br>
            <a:endParaRPr lang="en-IN" dirty="0"/>
          </a:p>
        </p:txBody>
      </p:sp>
      <p:sp>
        <p:nvSpPr>
          <p:cNvPr id="3" name="Text Placeholder 2">
            <a:extLst>
              <a:ext uri="{FF2B5EF4-FFF2-40B4-BE49-F238E27FC236}">
                <a16:creationId xmlns:a16="http://schemas.microsoft.com/office/drawing/2014/main" id="{357F72F0-C4DE-5EEF-B570-4FD2AE158D16}"/>
              </a:ext>
            </a:extLst>
          </p:cNvPr>
          <p:cNvSpPr>
            <a:spLocks noGrp="1"/>
          </p:cNvSpPr>
          <p:nvPr>
            <p:ph type="body" idx="1"/>
          </p:nvPr>
        </p:nvSpPr>
        <p:spPr>
          <a:xfrm>
            <a:off x="533400" y="990600"/>
            <a:ext cx="7696200" cy="6170920"/>
          </a:xfrm>
        </p:spPr>
        <p:txBody>
          <a:bodyPr/>
          <a:lstStyle/>
          <a:p>
            <a:pPr algn="just" rtl="0">
              <a:spcBef>
                <a:spcPts val="640"/>
              </a:spcBef>
            </a:pPr>
            <a:r>
              <a:rPr lang="en-US" sz="1800" b="1" i="0" u="none" strike="noStrike" dirty="0">
                <a:solidFill>
                  <a:srgbClr val="000000"/>
                </a:solidFill>
                <a:effectLst/>
                <a:latin typeface="Times New Roman" panose="02020603050405020304" pitchFamily="18" charset="0"/>
              </a:rPr>
              <a:t>Aim of the Project:</a:t>
            </a:r>
            <a:endParaRPr lang="en-US" sz="1100" b="0" dirty="0">
              <a:effectLst/>
            </a:endParaRPr>
          </a:p>
          <a:p>
            <a:pPr algn="just" rtl="0">
              <a:lnSpc>
                <a:spcPct val="150000"/>
              </a:lnSpc>
              <a:spcBef>
                <a:spcPts val="640"/>
              </a:spcBef>
            </a:pPr>
            <a:r>
              <a:rPr lang="en-US" sz="1800" b="0" i="0" u="none" strike="noStrike" dirty="0">
                <a:solidFill>
                  <a:srgbClr val="000000"/>
                </a:solidFill>
                <a:effectLst/>
                <a:latin typeface="Times New Roman" panose="02020603050405020304" pitchFamily="18" charset="0"/>
              </a:rPr>
              <a:t>The project aims to design and implement a real-time facial recognition-based attendance system using the </a:t>
            </a:r>
            <a:r>
              <a:rPr lang="en-US" sz="1800" b="0" i="0" u="none" strike="noStrike" dirty="0" err="1">
                <a:solidFill>
                  <a:srgbClr val="000000"/>
                </a:solidFill>
                <a:effectLst/>
                <a:latin typeface="Times New Roman" panose="02020603050405020304" pitchFamily="18" charset="0"/>
              </a:rPr>
              <a:t>Arcface</a:t>
            </a:r>
            <a:r>
              <a:rPr lang="en-US" sz="1800" b="0" i="0" u="none" strike="noStrike" dirty="0">
                <a:solidFill>
                  <a:srgbClr val="000000"/>
                </a:solidFill>
                <a:effectLst/>
                <a:latin typeface="Times New Roman" panose="02020603050405020304" pitchFamily="18" charset="0"/>
              </a:rPr>
              <a:t> algorithm. It seeks to automate attendance marking, streamline record-keeping, and enhance administrative efficiency with advanced AI/ML technologies.</a:t>
            </a:r>
            <a:endParaRPr lang="en-US" sz="1100" b="0" dirty="0">
              <a:effectLst/>
            </a:endParaRPr>
          </a:p>
          <a:p>
            <a:pPr algn="just" rtl="0">
              <a:spcBef>
                <a:spcPts val="640"/>
              </a:spcBef>
            </a:pPr>
            <a:br>
              <a:rPr lang="en-US" sz="1100" b="0" dirty="0">
                <a:effectLst/>
              </a:rPr>
            </a:br>
            <a:r>
              <a:rPr lang="en-US" sz="1800" b="1" i="0" u="none" strike="noStrike" dirty="0">
                <a:solidFill>
                  <a:srgbClr val="000000"/>
                </a:solidFill>
                <a:effectLst/>
                <a:latin typeface="Times New Roman" panose="02020603050405020304" pitchFamily="18" charset="0"/>
              </a:rPr>
              <a:t>Scope of the Project:</a:t>
            </a:r>
            <a:endParaRPr lang="en-US" sz="1100" b="0" dirty="0">
              <a:effectLst/>
            </a:endParaRPr>
          </a:p>
          <a:p>
            <a:pPr marL="285750" indent="-285750" algn="just" rtl="0">
              <a:lnSpc>
                <a:spcPct val="150000"/>
              </a:lnSpc>
              <a:spcBef>
                <a:spcPts val="640"/>
              </a:spcBef>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Applicable in educational institutions, corporate offices, and other organizations requiring attendance tracking.</a:t>
            </a:r>
            <a:endParaRPr lang="en-US" sz="1100" b="0" dirty="0">
              <a:effectLst/>
            </a:endParaRPr>
          </a:p>
          <a:p>
            <a:pPr marL="285750" indent="-285750" algn="just" rtl="0">
              <a:lnSpc>
                <a:spcPct val="150000"/>
              </a:lnSpc>
              <a:spcBef>
                <a:spcPts val="640"/>
              </a:spcBef>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Provides high accuracy and efficiency with real-time face recognition.</a:t>
            </a:r>
            <a:endParaRPr lang="en-US" sz="1100" b="0" dirty="0">
              <a:effectLst/>
            </a:endParaRPr>
          </a:p>
          <a:p>
            <a:pPr marL="285750" indent="-285750" algn="just" rtl="0">
              <a:lnSpc>
                <a:spcPct val="150000"/>
              </a:lnSpc>
              <a:spcBef>
                <a:spcPts val="640"/>
              </a:spcBef>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Offers scalability to integrate with other administrative systems for comprehensive management.</a:t>
            </a:r>
            <a:endParaRPr lang="en-US" sz="1100" b="0" dirty="0">
              <a:effectLst/>
            </a:endParaRPr>
          </a:p>
          <a:p>
            <a:pPr marL="285750" indent="-285750" algn="just" rtl="0">
              <a:lnSpc>
                <a:spcPct val="150000"/>
              </a:lnSpc>
              <a:spcBef>
                <a:spcPts val="640"/>
              </a:spcBef>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Reduces operational costs and improves accountability through automated notifications.</a:t>
            </a:r>
            <a:endParaRPr lang="en-US" sz="1100" b="0" dirty="0">
              <a:effectLst/>
            </a:endParaRPr>
          </a:p>
          <a:p>
            <a:br>
              <a:rPr lang="en-US" sz="1100" dirty="0"/>
            </a:br>
            <a:endParaRPr lang="en-IN" sz="1600" dirty="0">
              <a:latin typeface="+mn-lt"/>
            </a:endParaRPr>
          </a:p>
        </p:txBody>
      </p:sp>
    </p:spTree>
    <p:extLst>
      <p:ext uri="{BB962C8B-B14F-4D97-AF65-F5344CB8AC3E}">
        <p14:creationId xmlns:p14="http://schemas.microsoft.com/office/powerpoint/2010/main" val="3040320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21305" y="457200"/>
            <a:ext cx="3501390" cy="444352"/>
          </a:xfrm>
          <a:prstGeom prst="rect">
            <a:avLst/>
          </a:prstGeom>
        </p:spPr>
        <p:txBody>
          <a:bodyPr vert="horz" wrap="square" lIns="0" tIns="13335" rIns="0" bIns="0" rtlCol="0">
            <a:spAutoFit/>
          </a:bodyPr>
          <a:lstStyle/>
          <a:p>
            <a:pPr marL="12700">
              <a:lnSpc>
                <a:spcPct val="100000"/>
              </a:lnSpc>
              <a:spcBef>
                <a:spcPts val="105"/>
              </a:spcBef>
            </a:pPr>
            <a:r>
              <a:rPr lang="en-IN" sz="2800" b="1" i="0" u="none" strike="noStrike" dirty="0">
                <a:solidFill>
                  <a:srgbClr val="000000"/>
                </a:solidFill>
                <a:effectLst/>
                <a:latin typeface="Times New Roman" panose="02020603050405020304" pitchFamily="18" charset="0"/>
              </a:rPr>
              <a:t>INTRODUCTION</a:t>
            </a:r>
            <a:endParaRPr sz="2800" spc="-10" dirty="0"/>
          </a:p>
        </p:txBody>
      </p:sp>
      <p:sp>
        <p:nvSpPr>
          <p:cNvPr id="3" name="object 3"/>
          <p:cNvSpPr txBox="1"/>
          <p:nvPr/>
        </p:nvSpPr>
        <p:spPr>
          <a:xfrm>
            <a:off x="533400" y="1242729"/>
            <a:ext cx="7848600" cy="1095813"/>
          </a:xfrm>
          <a:prstGeom prst="rect">
            <a:avLst/>
          </a:prstGeom>
        </p:spPr>
        <p:txBody>
          <a:bodyPr vert="horz" wrap="square" lIns="0" tIns="53975" rIns="0" bIns="0" rtlCol="0">
            <a:spAutoFit/>
          </a:bodyPr>
          <a:lstStyle/>
          <a:p>
            <a:pPr marL="355600" marR="5080" indent="-343535" algn="just">
              <a:spcBef>
                <a:spcPts val="690"/>
              </a:spcBef>
              <a:buFont typeface="Arial MT"/>
              <a:buChar char="•"/>
              <a:tabLst>
                <a:tab pos="355600" algn="l"/>
              </a:tabLst>
            </a:pPr>
            <a:r>
              <a:rPr lang="en-US" sz="1400" b="0" i="0" u="none" strike="noStrike" dirty="0">
                <a:solidFill>
                  <a:srgbClr val="000000"/>
                </a:solidFill>
                <a:effectLst/>
                <a:latin typeface="Times New Roman" panose="02020603050405020304" pitchFamily="18" charset="0"/>
              </a:rPr>
              <a:t>Attendance management is a critical task in educational and organizational settings.</a:t>
            </a:r>
          </a:p>
          <a:p>
            <a:pPr marL="355600" marR="5080" indent="-343535" algn="just">
              <a:spcBef>
                <a:spcPts val="690"/>
              </a:spcBef>
              <a:buFont typeface="Arial MT"/>
              <a:buChar char="•"/>
              <a:tabLst>
                <a:tab pos="355600" algn="l"/>
              </a:tabLst>
            </a:pPr>
            <a:r>
              <a:rPr lang="en-US" sz="1400" b="0" i="0" u="none" strike="noStrike" dirty="0">
                <a:solidFill>
                  <a:srgbClr val="000000"/>
                </a:solidFill>
                <a:effectLst/>
                <a:latin typeface="Times New Roman" panose="02020603050405020304" pitchFamily="18" charset="0"/>
              </a:rPr>
              <a:t> Traditional methods, such as manual or biometric systems, are often prone to errors and inefficiencies. </a:t>
            </a:r>
          </a:p>
          <a:p>
            <a:pPr marL="355600" marR="5080" indent="-343535" algn="just">
              <a:spcBef>
                <a:spcPts val="690"/>
              </a:spcBef>
              <a:buFont typeface="Arial MT"/>
              <a:buChar char="•"/>
              <a:tabLst>
                <a:tab pos="355600" algn="l"/>
              </a:tabLst>
            </a:pPr>
            <a:r>
              <a:rPr lang="en-US" sz="1400" b="0" i="0" u="none" strike="noStrike" dirty="0">
                <a:solidFill>
                  <a:srgbClr val="000000"/>
                </a:solidFill>
                <a:effectLst/>
                <a:latin typeface="Times New Roman" panose="02020603050405020304" pitchFamily="18" charset="0"/>
              </a:rPr>
              <a:t>This project leverages the </a:t>
            </a:r>
            <a:r>
              <a:rPr lang="en-US" sz="1400" b="0" i="0" u="none" strike="noStrike" dirty="0" err="1">
                <a:solidFill>
                  <a:srgbClr val="000000"/>
                </a:solidFill>
                <a:effectLst/>
                <a:latin typeface="Times New Roman" panose="02020603050405020304" pitchFamily="18" charset="0"/>
              </a:rPr>
              <a:t>Arcface</a:t>
            </a:r>
            <a:r>
              <a:rPr lang="en-US" sz="1400" b="0" i="0" u="none" strike="noStrike" dirty="0">
                <a:solidFill>
                  <a:srgbClr val="000000"/>
                </a:solidFill>
                <a:effectLst/>
                <a:latin typeface="Times New Roman" panose="02020603050405020304" pitchFamily="18" charset="0"/>
              </a:rPr>
              <a:t> facial recognition algorithm to automate attendance tracking, providing a real-time, accurate, and user-friendly solution.</a:t>
            </a:r>
            <a:endParaRPr lang="en-US" sz="1400" dirty="0">
              <a:latin typeface="+mn-lt"/>
            </a:endParaRPr>
          </a:p>
        </p:txBody>
      </p:sp>
      <p:pic>
        <p:nvPicPr>
          <p:cNvPr id="5" name="Picture 4">
            <a:extLst>
              <a:ext uri="{FF2B5EF4-FFF2-40B4-BE49-F238E27FC236}">
                <a16:creationId xmlns:a16="http://schemas.microsoft.com/office/drawing/2014/main" id="{BCDC8985-C4B4-E735-AD47-19AE40C00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836" y="2514600"/>
            <a:ext cx="7716327" cy="3886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13067F-C506-C196-11B5-35AD88143C7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3B74AB7-23EF-172D-4966-4E0A200FAEF7}"/>
              </a:ext>
            </a:extLst>
          </p:cNvPr>
          <p:cNvSpPr txBox="1">
            <a:spLocks noGrp="1"/>
          </p:cNvSpPr>
          <p:nvPr>
            <p:ph type="title"/>
          </p:nvPr>
        </p:nvSpPr>
        <p:spPr>
          <a:xfrm>
            <a:off x="2821305" y="457200"/>
            <a:ext cx="3501390" cy="444352"/>
          </a:xfrm>
          <a:prstGeom prst="rect">
            <a:avLst/>
          </a:prstGeom>
        </p:spPr>
        <p:txBody>
          <a:bodyPr vert="horz" wrap="square" lIns="0" tIns="13335" rIns="0" bIns="0" rtlCol="0">
            <a:spAutoFit/>
          </a:bodyPr>
          <a:lstStyle/>
          <a:p>
            <a:pPr marL="12700">
              <a:lnSpc>
                <a:spcPct val="100000"/>
              </a:lnSpc>
              <a:spcBef>
                <a:spcPts val="105"/>
              </a:spcBef>
            </a:pPr>
            <a:r>
              <a:rPr lang="en-IN" sz="2800" b="1" i="0" u="none" strike="noStrike" dirty="0">
                <a:solidFill>
                  <a:srgbClr val="000000"/>
                </a:solidFill>
                <a:effectLst/>
                <a:latin typeface="Times New Roman" panose="02020603050405020304" pitchFamily="18" charset="0"/>
              </a:rPr>
              <a:t>INTRODUCTION</a:t>
            </a:r>
            <a:endParaRPr sz="2800" spc="-10" dirty="0"/>
          </a:p>
        </p:txBody>
      </p:sp>
      <p:sp>
        <p:nvSpPr>
          <p:cNvPr id="3" name="object 3">
            <a:extLst>
              <a:ext uri="{FF2B5EF4-FFF2-40B4-BE49-F238E27FC236}">
                <a16:creationId xmlns:a16="http://schemas.microsoft.com/office/drawing/2014/main" id="{199EC4AF-DC74-E92C-504C-AFD2E6DC7E94}"/>
              </a:ext>
            </a:extLst>
          </p:cNvPr>
          <p:cNvSpPr txBox="1"/>
          <p:nvPr/>
        </p:nvSpPr>
        <p:spPr>
          <a:xfrm>
            <a:off x="533400" y="1242729"/>
            <a:ext cx="7848600" cy="1683153"/>
          </a:xfrm>
          <a:prstGeom prst="rect">
            <a:avLst/>
          </a:prstGeom>
        </p:spPr>
        <p:txBody>
          <a:bodyPr vert="horz" wrap="square" lIns="0" tIns="53975" rIns="0" bIns="0" rtlCol="0">
            <a:spAutoFit/>
          </a:bodyPr>
          <a:lstStyle/>
          <a:p>
            <a:pPr marL="355600" marR="5080" indent="-343535" algn="just">
              <a:spcBef>
                <a:spcPts val="690"/>
              </a:spcBef>
              <a:buFont typeface="Arial MT"/>
              <a:buChar char="•"/>
              <a:tabLst>
                <a:tab pos="355600" algn="l"/>
              </a:tabLst>
            </a:pPr>
            <a:r>
              <a:rPr lang="en-US" sz="2000" b="0" i="0" u="none" strike="noStrike" dirty="0">
                <a:solidFill>
                  <a:srgbClr val="000000"/>
                </a:solidFill>
                <a:effectLst/>
                <a:latin typeface="Times New Roman" panose="02020603050405020304" pitchFamily="18" charset="0"/>
              </a:rPr>
              <a:t>Current attendance systems rely on manual or semi-automated methods that are time-consuming and error-prone. </a:t>
            </a:r>
          </a:p>
          <a:p>
            <a:pPr marL="355600" marR="5080" indent="-343535" algn="just">
              <a:spcBef>
                <a:spcPts val="690"/>
              </a:spcBef>
              <a:buFont typeface="Arial MT"/>
              <a:buChar char="•"/>
              <a:tabLst>
                <a:tab pos="355600" algn="l"/>
              </a:tabLst>
            </a:pPr>
            <a:r>
              <a:rPr lang="en-US" sz="2000" b="0" i="0" u="none" strike="noStrike" dirty="0">
                <a:solidFill>
                  <a:srgbClr val="000000"/>
                </a:solidFill>
                <a:effectLst/>
                <a:latin typeface="Times New Roman" panose="02020603050405020304" pitchFamily="18" charset="0"/>
              </a:rPr>
              <a:t>There is a need for a real-time, accurate, and efficient solution that can handle attendance management without manual intervention, while also ensuring transparency and accountability.</a:t>
            </a:r>
            <a:endParaRPr lang="en-US" sz="2000" dirty="0">
              <a:latin typeface="+mn-lt"/>
            </a:endParaRPr>
          </a:p>
        </p:txBody>
      </p:sp>
      <p:pic>
        <p:nvPicPr>
          <p:cNvPr id="5" name="Picture 4">
            <a:extLst>
              <a:ext uri="{FF2B5EF4-FFF2-40B4-BE49-F238E27FC236}">
                <a16:creationId xmlns:a16="http://schemas.microsoft.com/office/drawing/2014/main" id="{9BCAD3FD-8C13-D92E-E26A-9EF793D7F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206" y="3047999"/>
            <a:ext cx="6001588" cy="3276601"/>
          </a:xfrm>
          <a:prstGeom prst="rect">
            <a:avLst/>
          </a:prstGeom>
        </p:spPr>
      </p:pic>
    </p:spTree>
    <p:extLst>
      <p:ext uri="{BB962C8B-B14F-4D97-AF65-F5344CB8AC3E}">
        <p14:creationId xmlns:p14="http://schemas.microsoft.com/office/powerpoint/2010/main" val="2047336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CA6F88-5C64-6910-D8CD-552274B744D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D2E8E21-5974-7647-1615-133AE8D877FF}"/>
              </a:ext>
            </a:extLst>
          </p:cNvPr>
          <p:cNvSpPr txBox="1">
            <a:spLocks noGrp="1"/>
          </p:cNvSpPr>
          <p:nvPr>
            <p:ph type="title"/>
          </p:nvPr>
        </p:nvSpPr>
        <p:spPr>
          <a:xfrm>
            <a:off x="914400" y="457200"/>
            <a:ext cx="6553200" cy="629018"/>
          </a:xfrm>
          <a:prstGeom prst="rect">
            <a:avLst/>
          </a:prstGeom>
        </p:spPr>
        <p:txBody>
          <a:bodyPr vert="horz" wrap="square" lIns="0" tIns="13335" rIns="0" bIns="0" rtlCol="0">
            <a:spAutoFit/>
          </a:bodyPr>
          <a:lstStyle/>
          <a:p>
            <a:pPr marL="12700">
              <a:lnSpc>
                <a:spcPct val="100000"/>
              </a:lnSpc>
              <a:spcBef>
                <a:spcPts val="105"/>
              </a:spcBef>
            </a:pPr>
            <a:r>
              <a:rPr lang="en-US" sz="2000" b="1" i="0" u="none" strike="noStrike" dirty="0">
                <a:solidFill>
                  <a:srgbClr val="000000"/>
                </a:solidFill>
                <a:effectLst/>
                <a:latin typeface="Times New Roman" panose="02020603050405020304" pitchFamily="18" charset="0"/>
              </a:rPr>
              <a:t>AI/ML/DEEP LEARNING BASED METHODOLOGY TO SOLVE THE PARTICULAR PROBLEM </a:t>
            </a:r>
            <a:endParaRPr sz="2000" spc="-10" dirty="0"/>
          </a:p>
        </p:txBody>
      </p:sp>
      <p:sp>
        <p:nvSpPr>
          <p:cNvPr id="3" name="object 3">
            <a:extLst>
              <a:ext uri="{FF2B5EF4-FFF2-40B4-BE49-F238E27FC236}">
                <a16:creationId xmlns:a16="http://schemas.microsoft.com/office/drawing/2014/main" id="{B668F249-049D-3406-68D7-6DD7CC69381F}"/>
              </a:ext>
            </a:extLst>
          </p:cNvPr>
          <p:cNvSpPr txBox="1"/>
          <p:nvPr/>
        </p:nvSpPr>
        <p:spPr>
          <a:xfrm>
            <a:off x="533400" y="1242729"/>
            <a:ext cx="7848600" cy="1593385"/>
          </a:xfrm>
          <a:prstGeom prst="rect">
            <a:avLst/>
          </a:prstGeom>
        </p:spPr>
        <p:txBody>
          <a:bodyPr vert="horz" wrap="square" lIns="0" tIns="53975" rIns="0" bIns="0" rtlCol="0">
            <a:spAutoFit/>
          </a:bodyPr>
          <a:lstStyle/>
          <a:p>
            <a:pPr rtl="0" fontAlgn="base">
              <a:buFont typeface="Arial" panose="020B0604020202020204" pitchFamily="34" charset="0"/>
              <a:buChar char="•"/>
            </a:pPr>
            <a:r>
              <a:rPr lang="en-US" sz="2000" b="1" i="0" u="none" strike="noStrike" dirty="0" err="1">
                <a:solidFill>
                  <a:srgbClr val="000000"/>
                </a:solidFill>
                <a:effectLst/>
                <a:latin typeface="Times New Roman" panose="02020603050405020304" pitchFamily="18" charset="0"/>
              </a:rPr>
              <a:t>Arcface</a:t>
            </a:r>
            <a:r>
              <a:rPr lang="en-US" sz="2000" b="0" i="0" u="none" strike="noStrike" dirty="0">
                <a:solidFill>
                  <a:srgbClr val="000000"/>
                </a:solidFill>
                <a:effectLst/>
                <a:latin typeface="Times New Roman" panose="02020603050405020304" pitchFamily="18" charset="0"/>
              </a:rPr>
              <a:t>: A state-of-the-art facial recognition algorithm that uses deep learning to achieve high accuracy in face recognition tasks. It ensures reliable identification even in varying lighting or facial angles, making it ideal for real-time applications.</a:t>
            </a:r>
            <a:br>
              <a:rPr lang="en-US" sz="2000" b="0" dirty="0">
                <a:effectLst/>
              </a:rPr>
            </a:br>
            <a:endParaRPr lang="en-US" sz="2000" dirty="0">
              <a:latin typeface="+mn-lt"/>
            </a:endParaRPr>
          </a:p>
        </p:txBody>
      </p:sp>
      <p:pic>
        <p:nvPicPr>
          <p:cNvPr id="7" name="Picture 6">
            <a:extLst>
              <a:ext uri="{FF2B5EF4-FFF2-40B4-BE49-F238E27FC236}">
                <a16:creationId xmlns:a16="http://schemas.microsoft.com/office/drawing/2014/main" id="{C9CCE060-6DE7-C833-5C7E-53A894DC9F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90801"/>
            <a:ext cx="9144000" cy="2211606"/>
          </a:xfrm>
          <a:prstGeom prst="rect">
            <a:avLst/>
          </a:prstGeom>
        </p:spPr>
      </p:pic>
      <p:pic>
        <p:nvPicPr>
          <p:cNvPr id="9" name="Picture 8">
            <a:extLst>
              <a:ext uri="{FF2B5EF4-FFF2-40B4-BE49-F238E27FC236}">
                <a16:creationId xmlns:a16="http://schemas.microsoft.com/office/drawing/2014/main" id="{CFF514DA-455E-78F7-62E7-5CF5080165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4857274"/>
            <a:ext cx="8839200" cy="1772126"/>
          </a:xfrm>
          <a:prstGeom prst="rect">
            <a:avLst/>
          </a:prstGeom>
        </p:spPr>
      </p:pic>
    </p:spTree>
    <p:extLst>
      <p:ext uri="{BB962C8B-B14F-4D97-AF65-F5344CB8AC3E}">
        <p14:creationId xmlns:p14="http://schemas.microsoft.com/office/powerpoint/2010/main" val="1083231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8781B-7BD5-103D-83A9-2D29A95D93A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CFA4971-901E-7724-0776-E3B788D9FC18}"/>
              </a:ext>
            </a:extLst>
          </p:cNvPr>
          <p:cNvSpPr txBox="1">
            <a:spLocks noGrp="1"/>
          </p:cNvSpPr>
          <p:nvPr>
            <p:ph type="title"/>
          </p:nvPr>
        </p:nvSpPr>
        <p:spPr>
          <a:xfrm>
            <a:off x="914400" y="457200"/>
            <a:ext cx="6553200" cy="321242"/>
          </a:xfrm>
          <a:prstGeom prst="rect">
            <a:avLst/>
          </a:prstGeom>
        </p:spPr>
        <p:txBody>
          <a:bodyPr vert="horz" wrap="square" lIns="0" tIns="13335" rIns="0" bIns="0" rtlCol="0">
            <a:spAutoFit/>
          </a:bodyPr>
          <a:lstStyle/>
          <a:p>
            <a:pPr marL="12700">
              <a:lnSpc>
                <a:spcPct val="100000"/>
              </a:lnSpc>
              <a:spcBef>
                <a:spcPts val="105"/>
              </a:spcBef>
            </a:pPr>
            <a:endParaRPr sz="2000" spc="-10" dirty="0"/>
          </a:p>
        </p:txBody>
      </p:sp>
      <p:sp>
        <p:nvSpPr>
          <p:cNvPr id="3" name="object 3">
            <a:extLst>
              <a:ext uri="{FF2B5EF4-FFF2-40B4-BE49-F238E27FC236}">
                <a16:creationId xmlns:a16="http://schemas.microsoft.com/office/drawing/2014/main" id="{D8260BD0-C74A-84A6-3447-966353504130}"/>
              </a:ext>
            </a:extLst>
          </p:cNvPr>
          <p:cNvSpPr txBox="1"/>
          <p:nvPr/>
        </p:nvSpPr>
        <p:spPr>
          <a:xfrm>
            <a:off x="533400" y="1242729"/>
            <a:ext cx="7848600" cy="670055"/>
          </a:xfrm>
          <a:prstGeom prst="rect">
            <a:avLst/>
          </a:prstGeom>
        </p:spPr>
        <p:txBody>
          <a:bodyPr vert="horz" wrap="square" lIns="0" tIns="53975" rIns="0" bIns="0" rtlCol="0">
            <a:spAutoFit/>
          </a:bodyPr>
          <a:lstStyle/>
          <a:p>
            <a:pPr rtl="0" fontAlgn="base"/>
            <a:br>
              <a:rPr lang="en-US" sz="2000" b="0" dirty="0">
                <a:effectLst/>
              </a:rPr>
            </a:br>
            <a:endParaRPr lang="en-US" sz="2000" dirty="0">
              <a:latin typeface="+mn-lt"/>
            </a:endParaRPr>
          </a:p>
        </p:txBody>
      </p:sp>
      <p:pic>
        <p:nvPicPr>
          <p:cNvPr id="5" name="Picture 4">
            <a:extLst>
              <a:ext uri="{FF2B5EF4-FFF2-40B4-BE49-F238E27FC236}">
                <a16:creationId xmlns:a16="http://schemas.microsoft.com/office/drawing/2014/main" id="{8D021F11-C88D-6C31-F571-49A6F602B2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0"/>
            <a:ext cx="9144000" cy="6553200"/>
          </a:xfrm>
          <a:prstGeom prst="rect">
            <a:avLst/>
          </a:prstGeom>
        </p:spPr>
      </p:pic>
    </p:spTree>
    <p:extLst>
      <p:ext uri="{BB962C8B-B14F-4D97-AF65-F5344CB8AC3E}">
        <p14:creationId xmlns:p14="http://schemas.microsoft.com/office/powerpoint/2010/main" val="3443042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6F49F6-B8B6-181F-A099-9FD4729F0EB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1E5F589-58C2-FCE5-D5A2-4B3560C18208}"/>
              </a:ext>
            </a:extLst>
          </p:cNvPr>
          <p:cNvSpPr txBox="1">
            <a:spLocks noGrp="1"/>
          </p:cNvSpPr>
          <p:nvPr>
            <p:ph type="title"/>
          </p:nvPr>
        </p:nvSpPr>
        <p:spPr>
          <a:xfrm>
            <a:off x="914400" y="457200"/>
            <a:ext cx="6553200" cy="444352"/>
          </a:xfrm>
          <a:prstGeom prst="rect">
            <a:avLst/>
          </a:prstGeom>
        </p:spPr>
        <p:txBody>
          <a:bodyPr vert="horz" wrap="square" lIns="0" tIns="13335" rIns="0" bIns="0" rtlCol="0">
            <a:spAutoFit/>
          </a:bodyPr>
          <a:lstStyle/>
          <a:p>
            <a:pPr marL="12700">
              <a:lnSpc>
                <a:spcPct val="100000"/>
              </a:lnSpc>
              <a:spcBef>
                <a:spcPts val="105"/>
              </a:spcBef>
            </a:pPr>
            <a:r>
              <a:rPr lang="en-IN" sz="2800" b="1" i="0" u="none" strike="noStrike" dirty="0">
                <a:solidFill>
                  <a:srgbClr val="000000"/>
                </a:solidFill>
                <a:effectLst/>
                <a:latin typeface="Times New Roman" panose="02020603050405020304" pitchFamily="18" charset="0"/>
              </a:rPr>
              <a:t>TOOLS</a:t>
            </a:r>
            <a:endParaRPr sz="2800" spc="-10" dirty="0"/>
          </a:p>
        </p:txBody>
      </p:sp>
      <p:sp>
        <p:nvSpPr>
          <p:cNvPr id="3" name="object 3">
            <a:extLst>
              <a:ext uri="{FF2B5EF4-FFF2-40B4-BE49-F238E27FC236}">
                <a16:creationId xmlns:a16="http://schemas.microsoft.com/office/drawing/2014/main" id="{E7B88259-0AAB-BA89-A513-6DCFA094856B}"/>
              </a:ext>
            </a:extLst>
          </p:cNvPr>
          <p:cNvSpPr txBox="1"/>
          <p:nvPr/>
        </p:nvSpPr>
        <p:spPr>
          <a:xfrm>
            <a:off x="533400" y="1242729"/>
            <a:ext cx="7848600" cy="3294107"/>
          </a:xfrm>
          <a:prstGeom prst="rect">
            <a:avLst/>
          </a:prstGeom>
        </p:spPr>
        <p:txBody>
          <a:bodyPr vert="horz" wrap="square" lIns="0" tIns="53975" rIns="0" bIns="0" rtlCol="0">
            <a:spAutoFit/>
          </a:bodyPr>
          <a:lstStyle/>
          <a:p>
            <a:pPr rtl="0" fontAlgn="base">
              <a:lnSpc>
                <a:spcPct val="200000"/>
              </a:lnSpc>
              <a:buFont typeface="Arial" panose="020B0604020202020204" pitchFamily="34" charset="0"/>
              <a:buChar char="•"/>
            </a:pPr>
            <a:r>
              <a:rPr lang="en-IN" b="1" i="0" u="none" strike="noStrike" dirty="0">
                <a:solidFill>
                  <a:srgbClr val="000000"/>
                </a:solidFill>
                <a:effectLst/>
                <a:latin typeface="Times New Roman" panose="02020603050405020304" pitchFamily="18" charset="0"/>
                <a:cs typeface="Times New Roman" panose="02020603050405020304" pitchFamily="18" charset="0"/>
              </a:rPr>
              <a:t>Python</a:t>
            </a:r>
            <a:r>
              <a:rPr lang="en-IN" b="0" i="0" u="none" strike="noStrike" dirty="0">
                <a:solidFill>
                  <a:srgbClr val="000000"/>
                </a:solidFill>
                <a:effectLst/>
                <a:latin typeface="Times New Roman" panose="02020603050405020304" pitchFamily="18" charset="0"/>
                <a:cs typeface="Times New Roman" panose="02020603050405020304" pitchFamily="18" charset="0"/>
              </a:rPr>
              <a:t>: Backend logic and processing.</a:t>
            </a:r>
          </a:p>
          <a:p>
            <a:pPr rtl="0" fontAlgn="base">
              <a:lnSpc>
                <a:spcPct val="200000"/>
              </a:lnSpc>
              <a:buFont typeface="Arial" panose="020B0604020202020204" pitchFamily="34" charset="0"/>
              <a:buChar char="•"/>
            </a:pPr>
            <a:r>
              <a:rPr lang="en-IN" b="1" i="0" u="none" strike="noStrike" dirty="0" err="1">
                <a:solidFill>
                  <a:srgbClr val="000000"/>
                </a:solidFill>
                <a:effectLst/>
                <a:latin typeface="Times New Roman" panose="02020603050405020304" pitchFamily="18" charset="0"/>
                <a:cs typeface="Times New Roman" panose="02020603050405020304" pitchFamily="18" charset="0"/>
              </a:rPr>
              <a:t>Arcface</a:t>
            </a:r>
            <a:r>
              <a:rPr lang="en-IN" b="0" i="0" u="none" strike="noStrike" dirty="0">
                <a:solidFill>
                  <a:srgbClr val="000000"/>
                </a:solidFill>
                <a:effectLst/>
                <a:latin typeface="Times New Roman" panose="02020603050405020304" pitchFamily="18" charset="0"/>
                <a:cs typeface="Times New Roman" panose="02020603050405020304" pitchFamily="18" charset="0"/>
              </a:rPr>
              <a:t>: Facial recognition algorithm.</a:t>
            </a:r>
          </a:p>
          <a:p>
            <a:pPr rtl="0" fontAlgn="base">
              <a:lnSpc>
                <a:spcPct val="200000"/>
              </a:lnSpc>
              <a:buFont typeface="Arial" panose="020B0604020202020204" pitchFamily="34" charset="0"/>
              <a:buChar char="•"/>
            </a:pPr>
            <a:r>
              <a:rPr lang="en-IN" b="1" i="0" u="none" strike="noStrike" dirty="0" err="1">
                <a:solidFill>
                  <a:srgbClr val="000000"/>
                </a:solidFill>
                <a:effectLst/>
                <a:latin typeface="Times New Roman" panose="02020603050405020304" pitchFamily="18" charset="0"/>
                <a:cs typeface="Times New Roman" panose="02020603050405020304" pitchFamily="18" charset="0"/>
              </a:rPr>
              <a:t>Streamlit</a:t>
            </a:r>
            <a:r>
              <a:rPr lang="en-IN" b="0" i="0" u="none" strike="noStrike" dirty="0">
                <a:solidFill>
                  <a:srgbClr val="000000"/>
                </a:solidFill>
                <a:effectLst/>
                <a:latin typeface="Times New Roman" panose="02020603050405020304" pitchFamily="18" charset="0"/>
                <a:cs typeface="Times New Roman" panose="02020603050405020304" pitchFamily="18" charset="0"/>
              </a:rPr>
              <a:t>: Interactive user interface and analytics dashboard.</a:t>
            </a:r>
          </a:p>
          <a:p>
            <a:pPr rtl="0" fontAlgn="base">
              <a:lnSpc>
                <a:spcPct val="200000"/>
              </a:lnSpc>
              <a:buFont typeface="Arial" panose="020B0604020202020204" pitchFamily="34" charset="0"/>
              <a:buChar char="•"/>
            </a:pPr>
            <a:r>
              <a:rPr lang="en-IN" b="1" i="0" u="none" strike="noStrike" dirty="0">
                <a:solidFill>
                  <a:srgbClr val="000000"/>
                </a:solidFill>
                <a:effectLst/>
                <a:latin typeface="Times New Roman" panose="02020603050405020304" pitchFamily="18" charset="0"/>
                <a:cs typeface="Times New Roman" panose="02020603050405020304" pitchFamily="18" charset="0"/>
              </a:rPr>
              <a:t>OpenCV</a:t>
            </a:r>
            <a:r>
              <a:rPr lang="en-IN" b="0" i="0" u="none" strike="noStrike" dirty="0">
                <a:solidFill>
                  <a:srgbClr val="000000"/>
                </a:solidFill>
                <a:effectLst/>
                <a:latin typeface="Times New Roman" panose="02020603050405020304" pitchFamily="18" charset="0"/>
                <a:cs typeface="Times New Roman" panose="02020603050405020304" pitchFamily="18" charset="0"/>
              </a:rPr>
              <a:t>: Webcam integration and image preprocessing.</a:t>
            </a:r>
          </a:p>
          <a:p>
            <a:pPr rtl="0" fontAlgn="base">
              <a:lnSpc>
                <a:spcPct val="200000"/>
              </a:lnSpc>
              <a:buFont typeface="Arial" panose="020B0604020202020204" pitchFamily="34" charset="0"/>
              <a:buChar char="•"/>
            </a:pPr>
            <a:r>
              <a:rPr lang="en-IN" b="1" i="0" u="none" strike="noStrike" dirty="0">
                <a:solidFill>
                  <a:srgbClr val="000000"/>
                </a:solidFill>
                <a:effectLst/>
                <a:latin typeface="Times New Roman" panose="02020603050405020304" pitchFamily="18" charset="0"/>
                <a:cs typeface="Times New Roman" panose="02020603050405020304" pitchFamily="18" charset="0"/>
              </a:rPr>
              <a:t>Pandas</a:t>
            </a:r>
            <a:r>
              <a:rPr lang="en-IN" b="0" i="0" u="none" strike="noStrike" dirty="0">
                <a:solidFill>
                  <a:srgbClr val="000000"/>
                </a:solidFill>
                <a:effectLst/>
                <a:latin typeface="Times New Roman" panose="02020603050405020304" pitchFamily="18" charset="0"/>
                <a:cs typeface="Times New Roman" panose="02020603050405020304" pitchFamily="18" charset="0"/>
              </a:rPr>
              <a:t>: Data manipulation and CSV storage.</a:t>
            </a:r>
          </a:p>
          <a:p>
            <a:pPr rtl="0" fontAlgn="base">
              <a:lnSpc>
                <a:spcPct val="200000"/>
              </a:lnSpc>
              <a:buFont typeface="Arial" panose="020B0604020202020204" pitchFamily="34" charset="0"/>
              <a:buChar char="•"/>
            </a:pPr>
            <a:r>
              <a:rPr lang="en-IN" b="1" i="0" u="none" strike="noStrike" dirty="0">
                <a:solidFill>
                  <a:srgbClr val="000000"/>
                </a:solidFill>
                <a:effectLst/>
                <a:latin typeface="Times New Roman" panose="02020603050405020304" pitchFamily="18" charset="0"/>
                <a:cs typeface="Times New Roman" panose="02020603050405020304" pitchFamily="18" charset="0"/>
              </a:rPr>
              <a:t>SMTP Library</a:t>
            </a:r>
            <a:r>
              <a:rPr lang="en-IN" b="0" i="0" u="none" strike="noStrike" dirty="0">
                <a:solidFill>
                  <a:srgbClr val="000000"/>
                </a:solidFill>
                <a:effectLst/>
                <a:latin typeface="Times New Roman" panose="02020603050405020304" pitchFamily="18" charset="0"/>
                <a:cs typeface="Times New Roman" panose="02020603050405020304" pitchFamily="18" charset="0"/>
              </a:rPr>
              <a:t>: Email notifications for absentees.</a:t>
            </a:r>
          </a:p>
        </p:txBody>
      </p:sp>
    </p:spTree>
    <p:extLst>
      <p:ext uri="{BB962C8B-B14F-4D97-AF65-F5344CB8AC3E}">
        <p14:creationId xmlns:p14="http://schemas.microsoft.com/office/powerpoint/2010/main" val="3884421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998</TotalTime>
  <Words>699</Words>
  <Application>Microsoft Office PowerPoint</Application>
  <PresentationFormat>On-screen Show (4:3)</PresentationFormat>
  <Paragraphs>82</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Black</vt:lpstr>
      <vt:lpstr>Arial MT</vt:lpstr>
      <vt:lpstr>Calibri</vt:lpstr>
      <vt:lpstr>Times New Roman</vt:lpstr>
      <vt:lpstr>Office Theme</vt:lpstr>
      <vt:lpstr> Efficient Face Attendance Management: Implementing Deep Learning for Real-Time Recognition Project batch No: BATCH-9  </vt:lpstr>
      <vt:lpstr>AGENDA</vt:lpstr>
      <vt:lpstr>ABSTRACT  </vt:lpstr>
      <vt:lpstr>     OBJECTIVES  </vt:lpstr>
      <vt:lpstr>INTRODUCTION</vt:lpstr>
      <vt:lpstr>INTRODUCTION</vt:lpstr>
      <vt:lpstr>AI/ML/DEEP LEARNING BASED METHODOLOGY TO SOLVE THE PARTICULAR PROBLEM </vt:lpstr>
      <vt:lpstr>PowerPoint Presentation</vt:lpstr>
      <vt:lpstr>TOOLS</vt:lpstr>
      <vt:lpstr>Proposed system</vt:lpstr>
      <vt:lpstr>Proposed sytsem</vt:lpstr>
      <vt:lpstr>Proposed system</vt:lpstr>
      <vt:lpstr>EXECUTION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tejaswini sai</cp:lastModifiedBy>
  <cp:revision>16</cp:revision>
  <dcterms:created xsi:type="dcterms:W3CDTF">2025-01-02T16:20:55Z</dcterms:created>
  <dcterms:modified xsi:type="dcterms:W3CDTF">2025-04-20T13:41:55Z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2024-12-29T00:00:00Z</vt:filetime>
  </property>
  <property fmtid="{D5CDD505-2E9C-101B-9397-08002B2CF9AE}" pid="3" name="Creator">
    <vt:lpwstr>Microsoft® PowerPoint® 2019</vt:lpwstr>
  </property>
  <property fmtid="{D5CDD505-2E9C-101B-9397-08002B2CF9AE}" pid="4" name="LastSaved">
    <vt:filetime>2025-01-02T00:00:00Z</vt:filetime>
  </property>
  <property fmtid="{D5CDD505-2E9C-101B-9397-08002B2CF9AE}" pid="5" name="Producer">
    <vt:lpwstr>Microsoft® PowerPoint® 2019</vt:lpwstr>
  </property>
</Properties>
</file>