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hdphoto1.wdp" ContentType="image/vnd.ms-photo"/>
  <Override PartName="/ppt/media/image6.png" ContentType="image/png"/>
  <Override PartName="/ppt/media/hdphoto2.wdp" ContentType="image/vnd.ms-photo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8288000" cy="10287000"/>
  <p:notesSz cx="18288000" cy="10287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9DC01BA-0B2B-41DE-86F0-DB0671E93201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Img"/>
          </p:nvPr>
        </p:nvSpPr>
        <p:spPr>
          <a:xfrm>
            <a:off x="6058080" y="1285920"/>
            <a:ext cx="6171840" cy="3471480"/>
          </a:xfrm>
          <a:prstGeom prst="rect">
            <a:avLst/>
          </a:prstGeom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828800" y="4951440"/>
            <a:ext cx="14630040" cy="404928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10358280" y="9771120"/>
            <a:ext cx="7924320" cy="515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93A384C-D27A-46BF-834F-06E31E858D6B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6058080" y="1285920"/>
            <a:ext cx="6171840" cy="347148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828800" y="4951440"/>
            <a:ext cx="14630040" cy="404928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10358280" y="9771120"/>
            <a:ext cx="7924320" cy="515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57DF84D-FF99-4C07-8D6C-BE17F7C37AAE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6058080" y="1285920"/>
            <a:ext cx="6171840" cy="347148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828800" y="4951440"/>
            <a:ext cx="14630040" cy="404928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10358280" y="9771120"/>
            <a:ext cx="7924320" cy="515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E38CD86-8212-4483-9A60-31F636C454CB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6058080" y="1285920"/>
            <a:ext cx="6171840" cy="3471480"/>
          </a:xfrm>
          <a:prstGeom prst="rect">
            <a:avLst/>
          </a:prstGeom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828800" y="4951440"/>
            <a:ext cx="14630040" cy="404928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10358280" y="9771120"/>
            <a:ext cx="7924320" cy="515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2D37164-061A-463B-8D10-974E42F7BBDF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6058080" y="1285920"/>
            <a:ext cx="6171840" cy="3471480"/>
          </a:xfrm>
          <a:prstGeom prst="rect">
            <a:avLst/>
          </a:prstGeom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828800" y="4951440"/>
            <a:ext cx="14630040" cy="404928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10358280" y="9771120"/>
            <a:ext cx="7924320" cy="515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D7F3EBC-D36B-45A5-A4D2-947D26617A42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6058080" y="1285920"/>
            <a:ext cx="6171840" cy="3471480"/>
          </a:xfrm>
          <a:prstGeom prst="rect">
            <a:avLst/>
          </a:prstGeom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828800" y="4951440"/>
            <a:ext cx="14630040" cy="404928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10358280" y="9771120"/>
            <a:ext cx="7924320" cy="515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CA91CC9-D7F7-4AB5-9640-29D84B0ED6B4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6058080" y="1285920"/>
            <a:ext cx="6171840" cy="3471480"/>
          </a:xfrm>
          <a:prstGeom prst="rect">
            <a:avLst/>
          </a:prstGeom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828800" y="4951440"/>
            <a:ext cx="14630040" cy="404928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10358280" y="9771120"/>
            <a:ext cx="7924320" cy="515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904FB9A-CB67-4D85-8CA3-E72715B1E036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57480" y="547560"/>
            <a:ext cx="15773040" cy="198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57480" y="2738520"/>
            <a:ext cx="1577304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257480" y="6147720"/>
            <a:ext cx="1577304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57480" y="547560"/>
            <a:ext cx="15773040" cy="198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57480" y="2738520"/>
            <a:ext cx="769716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339840" y="2738520"/>
            <a:ext cx="769716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257480" y="6147720"/>
            <a:ext cx="769716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339840" y="6147720"/>
            <a:ext cx="769716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57480" y="547560"/>
            <a:ext cx="15773040" cy="198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257480" y="2738520"/>
            <a:ext cx="507852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590160" y="2738520"/>
            <a:ext cx="507852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1923200" y="2738520"/>
            <a:ext cx="507852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257480" y="6147720"/>
            <a:ext cx="507852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6590160" y="6147720"/>
            <a:ext cx="507852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1923200" y="6147720"/>
            <a:ext cx="507852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57480" y="547560"/>
            <a:ext cx="15773040" cy="198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257480" y="2738520"/>
            <a:ext cx="15773040" cy="652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57480" y="547560"/>
            <a:ext cx="15773040" cy="198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57480" y="2738520"/>
            <a:ext cx="15773040" cy="652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57480" y="547560"/>
            <a:ext cx="15773040" cy="198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257480" y="2738520"/>
            <a:ext cx="7697160" cy="652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9339840" y="2738520"/>
            <a:ext cx="7697160" cy="652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57480" y="547560"/>
            <a:ext cx="15773040" cy="198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257480" y="547560"/>
            <a:ext cx="15773040" cy="92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57480" y="547560"/>
            <a:ext cx="15773040" cy="198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257480" y="2738520"/>
            <a:ext cx="769716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339840" y="2738520"/>
            <a:ext cx="7697160" cy="652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257480" y="6147720"/>
            <a:ext cx="769716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57480" y="547560"/>
            <a:ext cx="15773040" cy="198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57480" y="2738520"/>
            <a:ext cx="7697160" cy="652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339840" y="2738520"/>
            <a:ext cx="769716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9339840" y="6147720"/>
            <a:ext cx="769716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57480" y="547560"/>
            <a:ext cx="15773040" cy="198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57480" y="2738520"/>
            <a:ext cx="769716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339840" y="2738520"/>
            <a:ext cx="769716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257480" y="6147720"/>
            <a:ext cx="1577304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5f5"/>
            </a:gs>
            <a:gs pos="100000">
              <a:srgbClr val="d1d0d0"/>
            </a:gs>
          </a:gsLst>
          <a:path path="circle">
            <a:fillToRect l="50000" t="10000" r="50000" b="9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57480" y="547560"/>
            <a:ext cx="15773040" cy="19879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Calibri Light"/>
              </a:rPr>
              <a:t>Click to edit Master </a:t>
            </a:r>
            <a:r>
              <a:rPr b="0" lang="en-US" sz="66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57480" y="2738520"/>
            <a:ext cx="15773040" cy="652680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  <a:p>
            <a:pPr lvl="1" marL="1028880" indent="-3427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2" marL="1714680" indent="-3427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3" marL="2400480" indent="-3427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 lvl="4" marL="3086280" indent="-3427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257480" y="9534600"/>
            <a:ext cx="4114440" cy="5472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28F5B86-F71E-4098-A644-B359A3111304}" type="datetime">
              <a:rPr b="0" lang="en-US" sz="1800" spc="-1" strike="noStrike">
                <a:solidFill>
                  <a:srgbClr val="8b8b8b"/>
                </a:solidFill>
                <a:latin typeface="Calibri"/>
              </a:rPr>
              <a:t>6/12/21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6058080" y="9534600"/>
            <a:ext cx="6171840" cy="547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2916080" y="9534600"/>
            <a:ext cx="4114440" cy="5472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BEE4402-7F7F-4E38-84A8-0419A9C09BD5}" type="slidenum">
              <a:rPr b="0" lang="en-IN" sz="18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microsoft.com/office/2007/relationships/hdphoto" Target="../media/hdphoto1.wdp"/><Relationship Id="rId3" Type="http://schemas.openxmlformats.org/officeDocument/2006/relationships/image" Target="../media/image6.png"/><Relationship Id="rId4" Type="http://schemas.microsoft.com/office/2007/relationships/hdphoto" Target="../media/hdphoto2.wdp"/><Relationship Id="rId5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3678480" y="2544480"/>
            <a:ext cx="10931040" cy="1884240"/>
          </a:xfrm>
          <a:prstGeom prst="rect">
            <a:avLst/>
          </a:prstGeom>
          <a:noFill/>
          <a:ln>
            <a:noFill/>
          </a:ln>
        </p:spPr>
        <p:txBody>
          <a:bodyPr lIns="0" rIns="0" tIns="166320" bIns="0" anchor="ctr">
            <a:noAutofit/>
          </a:bodyPr>
          <a:p>
            <a:pPr algn="ctr">
              <a:lnSpc>
                <a:spcPct val="90000"/>
              </a:lnSpc>
              <a:spcBef>
                <a:spcPts val="1310"/>
              </a:spcBef>
            </a:pPr>
            <a:br/>
            <a:r>
              <a:rPr b="1" lang="en-IN" sz="3200" spc="12" strike="noStrike">
                <a:solidFill>
                  <a:srgbClr val="ff0000"/>
                </a:solidFill>
                <a:latin typeface="Times New Roman"/>
              </a:rPr>
              <a:t>PROJECT TITLE</a:t>
            </a:r>
            <a:br/>
            <a:r>
              <a:rPr b="1" lang="en-US" sz="2900" spc="109" strike="noStrike">
                <a:solidFill>
                  <a:srgbClr val="000000"/>
                </a:solidFill>
                <a:latin typeface="Times New Roman"/>
              </a:rPr>
              <a:t>ATTENDANCE</a:t>
            </a:r>
            <a:r>
              <a:rPr b="1" lang="en-US" sz="2900" spc="-7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900" spc="111" strike="noStrike">
                <a:solidFill>
                  <a:srgbClr val="000000"/>
                </a:solidFill>
                <a:latin typeface="Times New Roman"/>
              </a:rPr>
              <a:t>SYSTEM</a:t>
            </a:r>
            <a:r>
              <a:rPr b="1" lang="en-US" sz="29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900" spc="134" strike="noStrike">
                <a:solidFill>
                  <a:srgbClr val="000000"/>
                </a:solidFill>
                <a:latin typeface="Times New Roman"/>
              </a:rPr>
              <a:t>USING</a:t>
            </a:r>
            <a:r>
              <a:rPr b="1" lang="en-US" sz="29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900" spc="69" strike="noStrike">
                <a:solidFill>
                  <a:srgbClr val="000000"/>
                </a:solidFill>
                <a:latin typeface="Times New Roman"/>
              </a:rPr>
              <a:t>FACIAL</a:t>
            </a:r>
            <a:r>
              <a:rPr b="1" lang="en-US" sz="29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900" spc="111" strike="noStrike">
                <a:solidFill>
                  <a:srgbClr val="000000"/>
                </a:solidFill>
                <a:latin typeface="Times New Roman"/>
              </a:rPr>
              <a:t>RECOGNITION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4762080" y="4817520"/>
            <a:ext cx="8763840" cy="49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>
            <a:spAutoFit/>
          </a:bodyPr>
          <a:p>
            <a:pPr marL="97920" algn="ctr">
              <a:lnSpc>
                <a:spcPct val="100000"/>
              </a:lnSpc>
              <a:spcBef>
                <a:spcPts val="136"/>
              </a:spcBef>
            </a:pPr>
            <a:r>
              <a:rPr b="1" lang="en-US" sz="3200" spc="12" strike="noStrike">
                <a:solidFill>
                  <a:srgbClr val="ff0000"/>
                </a:solidFill>
                <a:latin typeface="Times New Roman"/>
              </a:rPr>
              <a:t>STUDENTS</a:t>
            </a:r>
            <a:r>
              <a:rPr b="1" lang="en-US" sz="3200" spc="-7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1" lang="en-US" sz="3200" spc="12" strike="noStrike">
                <a:solidFill>
                  <a:srgbClr val="ff0000"/>
                </a:solidFill>
                <a:latin typeface="Times New Roman"/>
              </a:rPr>
              <a:t>NAME(USN)</a:t>
            </a:r>
            <a:endParaRPr b="0" lang="en-IN" sz="3200" spc="-1" strike="noStrike">
              <a:latin typeface="Arial"/>
            </a:endParaRPr>
          </a:p>
          <a:p>
            <a:pPr lvl="4" marL="2298240" indent="-456840">
              <a:lnSpc>
                <a:spcPct val="100000"/>
              </a:lnSpc>
              <a:spcBef>
                <a:spcPts val="2480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386640"/>
              </a:tabLst>
            </a:pPr>
            <a:r>
              <a:rPr b="1" lang="en-US" sz="2800" spc="123" strike="noStrike">
                <a:solidFill>
                  <a:srgbClr val="000000"/>
                </a:solidFill>
                <a:latin typeface="Times New Roman"/>
              </a:rPr>
              <a:t>Abhilash </a:t>
            </a:r>
            <a:r>
              <a:rPr b="1" lang="en-IN" sz="2800" spc="-126" strike="noStrike">
                <a:solidFill>
                  <a:srgbClr val="000000"/>
                </a:solidFill>
                <a:latin typeface="Times New Roman"/>
              </a:rPr>
              <a:t>S (1BY17CS005)</a:t>
            </a:r>
            <a:endParaRPr b="0" lang="en-IN" sz="2800" spc="-1" strike="noStrike">
              <a:latin typeface="Arial"/>
            </a:endParaRPr>
          </a:p>
          <a:p>
            <a:pPr lvl="4" marL="2298240" indent="-456840">
              <a:lnSpc>
                <a:spcPct val="100000"/>
              </a:lnSpc>
              <a:spcBef>
                <a:spcPts val="524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386640"/>
              </a:tabLst>
            </a:pPr>
            <a:r>
              <a:rPr b="1" lang="en-IN" sz="2800" spc="38" strike="noStrike">
                <a:solidFill>
                  <a:srgbClr val="000000"/>
                </a:solidFill>
                <a:latin typeface="Times New Roman"/>
              </a:rPr>
              <a:t>M </a:t>
            </a:r>
            <a:r>
              <a:rPr b="1" lang="en-IN" sz="2800" spc="77" strike="noStrike">
                <a:solidFill>
                  <a:srgbClr val="000000"/>
                </a:solidFill>
                <a:latin typeface="Times New Roman"/>
              </a:rPr>
              <a:t>Raja </a:t>
            </a:r>
            <a:r>
              <a:rPr b="1" lang="en-IN" sz="2800" spc="111" strike="noStrike">
                <a:solidFill>
                  <a:srgbClr val="000000"/>
                </a:solidFill>
                <a:latin typeface="Times New Roman"/>
              </a:rPr>
              <a:t>Rajeswari (1BY17CS093)</a:t>
            </a:r>
            <a:endParaRPr b="0" lang="en-IN" sz="2800" spc="-1" strike="noStrike">
              <a:latin typeface="Arial"/>
            </a:endParaRPr>
          </a:p>
          <a:p>
            <a:pPr lvl="4" marL="2298240" indent="-456840">
              <a:lnSpc>
                <a:spcPct val="100000"/>
              </a:lnSpc>
              <a:spcBef>
                <a:spcPts val="524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386640"/>
              </a:tabLst>
            </a:pPr>
            <a:r>
              <a:rPr b="1" lang="en-IN" sz="2800" spc="134" strike="noStrike">
                <a:solidFill>
                  <a:srgbClr val="000000"/>
                </a:solidFill>
                <a:latin typeface="Times New Roman"/>
              </a:rPr>
              <a:t>Ramya </a:t>
            </a:r>
            <a:r>
              <a:rPr b="1" lang="en-IN" sz="2800" spc="-111" strike="noStrike">
                <a:solidFill>
                  <a:srgbClr val="000000"/>
                </a:solidFill>
                <a:latin typeface="Times New Roman"/>
              </a:rPr>
              <a:t>B </a:t>
            </a:r>
            <a:r>
              <a:rPr b="1" lang="en-IN" sz="2800" spc="-120" strike="noStrike">
                <a:solidFill>
                  <a:srgbClr val="000000"/>
                </a:solidFill>
                <a:latin typeface="Times New Roman"/>
              </a:rPr>
              <a:t>G (1BY17CS133)</a:t>
            </a:r>
            <a:endParaRPr b="0" lang="en-IN" sz="2800" spc="-1" strike="noStrike">
              <a:latin typeface="Arial"/>
            </a:endParaRPr>
          </a:p>
          <a:p>
            <a:pPr lvl="4" marL="2298240" indent="-456840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386640"/>
              </a:tabLst>
            </a:pPr>
            <a:r>
              <a:rPr b="1" lang="en-IN" sz="2800" spc="168" strike="noStrike">
                <a:solidFill>
                  <a:srgbClr val="000000"/>
                </a:solidFill>
                <a:latin typeface="Times New Roman"/>
              </a:rPr>
              <a:t>Keerthana </a:t>
            </a:r>
            <a:r>
              <a:rPr b="1" lang="en-IN" sz="2800" spc="-21" strike="noStrike">
                <a:solidFill>
                  <a:srgbClr val="000000"/>
                </a:solidFill>
                <a:latin typeface="Times New Roman"/>
              </a:rPr>
              <a:t>T </a:t>
            </a:r>
            <a:r>
              <a:rPr b="1" lang="en-IN" sz="2800" spc="-165" strike="noStrike">
                <a:solidFill>
                  <a:srgbClr val="000000"/>
                </a:solidFill>
                <a:latin typeface="Times New Roman"/>
              </a:rPr>
              <a:t>A (1BY18CS407)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  <a:tabLst>
                <a:tab algn="l" pos="386640"/>
              </a:tabLst>
            </a:pP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386640"/>
              </a:tabLst>
            </a:pPr>
            <a:r>
              <a:rPr b="1" lang="en-US" sz="3200" spc="-46" strike="noStrike">
                <a:solidFill>
                  <a:srgbClr val="ff0000"/>
                </a:solidFill>
                <a:latin typeface="Times New Roman"/>
              </a:rPr>
              <a:t>UNDER </a:t>
            </a:r>
            <a:r>
              <a:rPr b="1" lang="en-US" sz="3200" spc="-66" strike="noStrike">
                <a:solidFill>
                  <a:srgbClr val="ff0000"/>
                </a:solidFill>
                <a:latin typeface="Times New Roman"/>
              </a:rPr>
              <a:t>THE </a:t>
            </a:r>
            <a:r>
              <a:rPr b="1" lang="en-US" sz="3200" spc="-100" strike="noStrike">
                <a:solidFill>
                  <a:srgbClr val="ff0000"/>
                </a:solidFill>
                <a:latin typeface="Times New Roman"/>
              </a:rPr>
              <a:t>GUIDANCE</a:t>
            </a:r>
            <a:r>
              <a:rPr b="1" lang="en-US" sz="3200" spc="-145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1" lang="en-US" sz="3200" spc="-114" strike="noStrike">
                <a:solidFill>
                  <a:srgbClr val="ff0000"/>
                </a:solidFill>
                <a:latin typeface="Times New Roman"/>
              </a:rPr>
              <a:t>OF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386640"/>
              </a:tabLst>
            </a:pPr>
            <a:r>
              <a:rPr b="1" lang="en-IN" sz="2800" spc="69" strike="noStrike">
                <a:latin typeface="Times New Roman"/>
              </a:rPr>
              <a:t>Mrs. </a:t>
            </a:r>
            <a:r>
              <a:rPr b="1" lang="en-IN" sz="2800" spc="86" strike="noStrike">
                <a:latin typeface="Times New Roman"/>
              </a:rPr>
              <a:t>Chethana </a:t>
            </a:r>
            <a:r>
              <a:rPr b="1" lang="en-IN" sz="2800" spc="-262" strike="noStrike">
                <a:latin typeface="Times New Roman"/>
              </a:rPr>
              <a:t>C  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386640"/>
              </a:tabLst>
            </a:pPr>
            <a:r>
              <a:rPr b="1" lang="en-IN" sz="2800" spc="103" strike="noStrike">
                <a:latin typeface="Times New Roman"/>
              </a:rPr>
              <a:t>Assistant </a:t>
            </a:r>
            <a:r>
              <a:rPr b="1" lang="en-IN" sz="2800" spc="117" strike="noStrike">
                <a:latin typeface="Times New Roman"/>
              </a:rPr>
              <a:t>Professor,</a:t>
            </a:r>
            <a:r>
              <a:rPr b="1" lang="en-IN" sz="2800" spc="-341" strike="noStrike">
                <a:latin typeface="Times New Roman"/>
              </a:rPr>
              <a:t> </a:t>
            </a:r>
            <a:r>
              <a:rPr b="1" lang="en-IN" sz="2800" spc="-171" strike="noStrike">
                <a:latin typeface="Times New Roman"/>
              </a:rPr>
              <a:t>CSE  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386640"/>
              </a:tabLst>
            </a:pPr>
            <a:r>
              <a:rPr b="1" lang="en-IN" sz="2800" spc="-86" strike="noStrike">
                <a:latin typeface="Times New Roman"/>
              </a:rPr>
              <a:t>BMSIT&amp;M, </a:t>
            </a:r>
            <a:r>
              <a:rPr b="1" lang="en-IN" sz="2800" spc="60" strike="noStrike">
                <a:latin typeface="Times New Roman"/>
              </a:rPr>
              <a:t>2020-21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49" name="Picture 11" descr=""/>
          <p:cNvPicPr/>
          <p:nvPr/>
        </p:nvPicPr>
        <p:blipFill>
          <a:blip r:embed="rId1"/>
          <a:stretch/>
        </p:blipFill>
        <p:spPr>
          <a:xfrm>
            <a:off x="2736360" y="648000"/>
            <a:ext cx="1883880" cy="1828440"/>
          </a:xfrm>
          <a:prstGeom prst="rect">
            <a:avLst/>
          </a:prstGeom>
          <a:ln>
            <a:noFill/>
          </a:ln>
        </p:spPr>
      </p:pic>
      <p:sp>
        <p:nvSpPr>
          <p:cNvPr id="50" name="CustomShape 3"/>
          <p:cNvSpPr/>
          <p:nvPr/>
        </p:nvSpPr>
        <p:spPr>
          <a:xfrm>
            <a:off x="4572000" y="874080"/>
            <a:ext cx="1021032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4274280" y="723960"/>
            <a:ext cx="11277360" cy="21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BMS INSTITUTE OF TECHNOLOGY &amp; MANAGEMENT, 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YELAHANKA, BANGALORE.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Department of Computer Science &amp; Engineering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4572000" y="292320"/>
            <a:ext cx="914364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4400" spc="137" strike="noStrike">
                <a:solidFill>
                  <a:srgbClr val="ff0000"/>
                </a:solidFill>
                <a:latin typeface="Times New Roman"/>
              </a:rPr>
              <a:t>SYSTEM DESIGN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7265880" y="1311480"/>
            <a:ext cx="35078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C. Component Design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74" name="Picture 3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6668" t="35184" r="37083" b="21111"/>
          <a:stretch/>
        </p:blipFill>
        <p:spPr>
          <a:xfrm>
            <a:off x="685800" y="2865960"/>
            <a:ext cx="8165160" cy="5803560"/>
          </a:xfrm>
          <a:prstGeom prst="rect">
            <a:avLst/>
          </a:prstGeom>
          <a:ln w="9360">
            <a:solidFill>
              <a:schemeClr val="tx1"/>
            </a:solidFill>
            <a:round/>
          </a:ln>
        </p:spPr>
      </p:pic>
      <p:pic>
        <p:nvPicPr>
          <p:cNvPr id="75" name="Picture 11" descr="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7915" t="49258" r="46250" b="14445"/>
          <a:stretch/>
        </p:blipFill>
        <p:spPr>
          <a:xfrm>
            <a:off x="9130320" y="2865960"/>
            <a:ext cx="8471520" cy="5803560"/>
          </a:xfrm>
          <a:prstGeom prst="rect">
            <a:avLst/>
          </a:prstGeom>
          <a:ln w="9360">
            <a:solidFill>
              <a:schemeClr val="tx1"/>
            </a:solidFill>
            <a:round/>
          </a:ln>
        </p:spPr>
      </p:pic>
      <p:sp>
        <p:nvSpPr>
          <p:cNvPr id="76" name="CustomShape 3"/>
          <p:cNvSpPr/>
          <p:nvPr/>
        </p:nvSpPr>
        <p:spPr>
          <a:xfrm>
            <a:off x="7614720" y="8975520"/>
            <a:ext cx="281016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Component Diagrams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0" y="292320"/>
            <a:ext cx="914364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4400" spc="137" strike="noStrike">
                <a:solidFill>
                  <a:srgbClr val="ff0000"/>
                </a:solidFill>
                <a:latin typeface="Times New Roman"/>
              </a:rPr>
              <a:t>SYSTEM DESIGN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262640" y="1311480"/>
            <a:ext cx="3389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D. Behavioral Design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8135280" y="9533160"/>
            <a:ext cx="242136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Sequence Diagram</a:t>
            </a:r>
            <a:endParaRPr b="0" lang="en-IN" sz="2200" spc="-1" strike="noStrike">
              <a:latin typeface="Arial"/>
            </a:endParaRPr>
          </a:p>
        </p:txBody>
      </p:sp>
      <p:pic>
        <p:nvPicPr>
          <p:cNvPr id="80" name="Picture 3" descr=""/>
          <p:cNvPicPr/>
          <p:nvPr/>
        </p:nvPicPr>
        <p:blipFill>
          <a:blip r:embed="rId1"/>
          <a:stretch/>
        </p:blipFill>
        <p:spPr>
          <a:xfrm>
            <a:off x="2061360" y="2084760"/>
            <a:ext cx="13791960" cy="728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209680" y="1904400"/>
            <a:ext cx="14888160" cy="84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Tejas Vedak , Devanshu Sharma , Vedang Koli, 2021, Object Detection based Attendance System, INTERNATIONAL JOURNAL OF ENGINEERING RESEARCH &amp; TECHNOLOGY (IJERT) Volume 10, Issue 04 (April 2021).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Dnyaneshwari Mahajan , Mangesh Limbitote , Kedar Damkondwar , Pushkar Patil, Madhura Kalbhor, 2021, Contactless Attendance for Employees using Different Techniques, INTERNATIONAL JOURNAL OF ENGINEERING RESEARCH &amp; TECHNOLOGY (IJERT) Volume 10, Issue 01 (January 2021).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Tandrima Goswami, Divyanshi Sharma, Rahul Pratyush, Ankit Kumar, 2020, Attendance Monitoring System using Facial Recognition, INTERNATIONAL JOURNAL OF ENGINEERING RESEARCH &amp; TECHNOLOGY (IJERT) ENCADEMS – 2020 (Volume 8 – Issue 10).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Sudhir Bussa , Ananya Mani , Shruti Bharuka , Sakshi Kaushik, 2020, Smart Attendance System using OPENCV based on Facial Recognition, INTERNATIONAL JOURNAL OF ENGINEERING RESEARCH &amp; TECHNOLOGY (IJERT) Volume 09, Issue 03 (March 2020).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6934320" y="169560"/>
            <a:ext cx="5384160" cy="173052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90000"/>
              </a:lnSpc>
              <a:spcBef>
                <a:spcPts val="99"/>
              </a:spcBef>
            </a:pPr>
            <a:r>
              <a:rPr b="1" lang="en-IN" sz="4400" spc="-250" strike="noStrike">
                <a:solidFill>
                  <a:srgbClr val="ff0000"/>
                </a:solidFill>
                <a:latin typeface="Times New Roman"/>
              </a:rPr>
              <a:t>R</a:t>
            </a:r>
            <a:r>
              <a:rPr b="1" lang="en-IN" sz="4400" spc="-140" strike="noStrike">
                <a:solidFill>
                  <a:srgbClr val="ff0000"/>
                </a:solidFill>
                <a:latin typeface="Times New Roman"/>
              </a:rPr>
              <a:t>E</a:t>
            </a:r>
            <a:r>
              <a:rPr b="1" lang="en-IN" sz="4400" spc="94" strike="noStrike">
                <a:solidFill>
                  <a:srgbClr val="ff0000"/>
                </a:solidFill>
                <a:latin typeface="Times New Roman"/>
              </a:rPr>
              <a:t>F</a:t>
            </a:r>
            <a:r>
              <a:rPr b="1" lang="en-IN" sz="4400" spc="-140" strike="noStrike">
                <a:solidFill>
                  <a:srgbClr val="ff0000"/>
                </a:solidFill>
                <a:latin typeface="Times New Roman"/>
              </a:rPr>
              <a:t>E</a:t>
            </a:r>
            <a:r>
              <a:rPr b="1" lang="en-IN" sz="4400" spc="324" strike="noStrike">
                <a:solidFill>
                  <a:srgbClr val="ff0000"/>
                </a:solidFill>
                <a:latin typeface="Times New Roman"/>
              </a:rPr>
              <a:t>R</a:t>
            </a:r>
            <a:r>
              <a:rPr b="1" lang="en-IN" sz="4400" spc="-140" strike="noStrike">
                <a:solidFill>
                  <a:srgbClr val="ff0000"/>
                </a:solidFill>
                <a:latin typeface="Times New Roman"/>
              </a:rPr>
              <a:t>E</a:t>
            </a:r>
            <a:r>
              <a:rPr b="1" lang="en-IN" sz="4400" spc="60" strike="noStrike">
                <a:solidFill>
                  <a:srgbClr val="ff0000"/>
                </a:solidFill>
                <a:latin typeface="Times New Roman"/>
              </a:rPr>
              <a:t>N</a:t>
            </a:r>
            <a:r>
              <a:rPr b="1" lang="en-IN" sz="4400" spc="-225" strike="noStrike">
                <a:solidFill>
                  <a:srgbClr val="ff0000"/>
                </a:solidFill>
                <a:latin typeface="Times New Roman"/>
              </a:rPr>
              <a:t>C</a:t>
            </a:r>
            <a:r>
              <a:rPr b="1" lang="en-IN" sz="4400" spc="-140" strike="noStrike">
                <a:solidFill>
                  <a:srgbClr val="ff0000"/>
                </a:solidFill>
                <a:latin typeface="Times New Roman"/>
              </a:rPr>
              <a:t>E</a:t>
            </a:r>
            <a:r>
              <a:rPr b="1" lang="en-IN" sz="4400" spc="-446" strike="noStrike">
                <a:solidFill>
                  <a:srgbClr val="ff0000"/>
                </a:solidFill>
                <a:latin typeface="Times New Roman"/>
              </a:rPr>
              <a:t>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1600200" y="1904400"/>
            <a:ext cx="609120" cy="781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[1]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[2]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[3]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[4]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209680" y="1904400"/>
            <a:ext cx="14888160" cy="79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12240" algn="just">
              <a:lnSpc>
                <a:spcPct val="150000"/>
              </a:lnSpc>
              <a:spcBef>
                <a:spcPts val="99"/>
              </a:spcBef>
              <a:tabLst>
                <a:tab algn="l" pos="39132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Akshay M P, Hemanth Kumar B S, Tejas N, Varun Kumar H S, Anisha P S, 2020, Smart Attendance System using DLIB, INTERNATIONAL JOURNAL OF ENGINEERING RESEARCH &amp; TECHNOLOGY (IJERT) IETE – 2020 (Volume 8 – Issue 11).</a:t>
            </a:r>
            <a:endParaRPr b="0" lang="en-IN" sz="2400" spc="-1" strike="noStrike">
              <a:latin typeface="Arial"/>
            </a:endParaRPr>
          </a:p>
          <a:p>
            <a:pPr marL="12240" algn="just">
              <a:lnSpc>
                <a:spcPct val="150000"/>
              </a:lnSpc>
              <a:spcBef>
                <a:spcPts val="99"/>
              </a:spcBef>
              <a:tabLst>
                <a:tab algn="l" pos="391320"/>
              </a:tabLst>
            </a:pPr>
            <a:endParaRPr b="0" lang="en-IN" sz="2400" spc="-1" strike="noStrike">
              <a:latin typeface="Arial"/>
            </a:endParaRPr>
          </a:p>
          <a:p>
            <a:pPr marL="12240" algn="just">
              <a:lnSpc>
                <a:spcPct val="150000"/>
              </a:lnSpc>
              <a:spcBef>
                <a:spcPts val="99"/>
              </a:spcBef>
              <a:tabLst>
                <a:tab algn="l" pos="39132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Shyam Sunder Bahety, Kishan Kumar, Vishwadeep Tejaswi, Sharad R Balagar, Anil B C, 2020, Implementation of Automated Attendance System using Facial Identification from Deep Learning Convolutional Neural Networks, INTERNATIONAL JOURNAL OF ENGINEERING RESEARCH &amp; TECHNOLOGY (IJERT) NCAIT – 2020 (Volume 8 – Issue 15).</a:t>
            </a:r>
            <a:endParaRPr b="0" lang="en-IN" sz="2400" spc="-1" strike="noStrike">
              <a:latin typeface="Arial"/>
            </a:endParaRPr>
          </a:p>
          <a:p>
            <a:pPr marL="12240" algn="just">
              <a:lnSpc>
                <a:spcPct val="150000"/>
              </a:lnSpc>
              <a:spcBef>
                <a:spcPts val="99"/>
              </a:spcBef>
              <a:tabLst>
                <a:tab algn="l" pos="391320"/>
              </a:tabLst>
            </a:pPr>
            <a:endParaRPr b="0" lang="en-IN" sz="2400" spc="-1" strike="noStrike">
              <a:latin typeface="Arial"/>
            </a:endParaRPr>
          </a:p>
          <a:p>
            <a:pPr marL="12240" algn="just">
              <a:lnSpc>
                <a:spcPct val="150000"/>
              </a:lnSpc>
              <a:spcBef>
                <a:spcPts val="99"/>
              </a:spcBef>
              <a:tabLst>
                <a:tab algn="l" pos="39132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Kumuda S, Meghashree M N, Harish S V, 2020, Smart Group Attendance Monitoring System using Face Recognition, INTERNATIONAL JOURNAL OF ENGINEERING RESEARCH &amp; TECHNOLOGY (IJERT) NCCDS – 2020 (Volume 8 – Issue 13).</a:t>
            </a:r>
            <a:endParaRPr b="0" lang="en-IN" sz="2400" spc="-1" strike="noStrike">
              <a:latin typeface="Arial"/>
            </a:endParaRPr>
          </a:p>
          <a:p>
            <a:pPr marL="12240" algn="just">
              <a:lnSpc>
                <a:spcPct val="150000"/>
              </a:lnSpc>
              <a:spcBef>
                <a:spcPts val="99"/>
              </a:spcBef>
              <a:tabLst>
                <a:tab algn="l" pos="391320"/>
              </a:tabLst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391320"/>
              </a:tabLst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391320"/>
              </a:tabLs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934320" y="169560"/>
            <a:ext cx="5384160" cy="173052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90000"/>
              </a:lnSpc>
              <a:spcBef>
                <a:spcPts val="99"/>
              </a:spcBef>
            </a:pPr>
            <a:r>
              <a:rPr b="1" lang="en-IN" sz="4400" spc="-250" strike="noStrike">
                <a:solidFill>
                  <a:srgbClr val="ff0000"/>
                </a:solidFill>
                <a:latin typeface="Times New Roman"/>
              </a:rPr>
              <a:t>R</a:t>
            </a:r>
            <a:r>
              <a:rPr b="1" lang="en-IN" sz="4400" spc="-140" strike="noStrike">
                <a:solidFill>
                  <a:srgbClr val="ff0000"/>
                </a:solidFill>
                <a:latin typeface="Times New Roman"/>
              </a:rPr>
              <a:t>E</a:t>
            </a:r>
            <a:r>
              <a:rPr b="1" lang="en-IN" sz="4400" spc="94" strike="noStrike">
                <a:solidFill>
                  <a:srgbClr val="ff0000"/>
                </a:solidFill>
                <a:latin typeface="Times New Roman"/>
              </a:rPr>
              <a:t>F</a:t>
            </a:r>
            <a:r>
              <a:rPr b="1" lang="en-IN" sz="4400" spc="-140" strike="noStrike">
                <a:solidFill>
                  <a:srgbClr val="ff0000"/>
                </a:solidFill>
                <a:latin typeface="Times New Roman"/>
              </a:rPr>
              <a:t>E</a:t>
            </a:r>
            <a:r>
              <a:rPr b="1" lang="en-IN" sz="4400" spc="324" strike="noStrike">
                <a:solidFill>
                  <a:srgbClr val="ff0000"/>
                </a:solidFill>
                <a:latin typeface="Times New Roman"/>
              </a:rPr>
              <a:t>R</a:t>
            </a:r>
            <a:r>
              <a:rPr b="1" lang="en-IN" sz="4400" spc="-140" strike="noStrike">
                <a:solidFill>
                  <a:srgbClr val="ff0000"/>
                </a:solidFill>
                <a:latin typeface="Times New Roman"/>
              </a:rPr>
              <a:t>E</a:t>
            </a:r>
            <a:r>
              <a:rPr b="1" lang="en-IN" sz="4400" spc="60" strike="noStrike">
                <a:solidFill>
                  <a:srgbClr val="ff0000"/>
                </a:solidFill>
                <a:latin typeface="Times New Roman"/>
              </a:rPr>
              <a:t>N</a:t>
            </a:r>
            <a:r>
              <a:rPr b="1" lang="en-IN" sz="4400" spc="-225" strike="noStrike">
                <a:solidFill>
                  <a:srgbClr val="ff0000"/>
                </a:solidFill>
                <a:latin typeface="Times New Roman"/>
              </a:rPr>
              <a:t>C</a:t>
            </a:r>
            <a:r>
              <a:rPr b="1" lang="en-IN" sz="4400" spc="-140" strike="noStrike">
                <a:solidFill>
                  <a:srgbClr val="ff0000"/>
                </a:solidFill>
                <a:latin typeface="Times New Roman"/>
              </a:rPr>
              <a:t>E</a:t>
            </a:r>
            <a:r>
              <a:rPr b="1" lang="en-IN" sz="4400" spc="-446" strike="noStrike">
                <a:solidFill>
                  <a:srgbClr val="ff0000"/>
                </a:solidFill>
                <a:latin typeface="Times New Roman"/>
              </a:rPr>
              <a:t>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600200" y="1910880"/>
            <a:ext cx="609120" cy="616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[5]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[6]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[7]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209680" y="1904400"/>
            <a:ext cx="14888160" cy="735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12240" algn="just">
              <a:lnSpc>
                <a:spcPct val="150000"/>
              </a:lnSpc>
              <a:spcBef>
                <a:spcPts val="99"/>
              </a:spcBef>
              <a:tabLst>
                <a:tab algn="l" pos="39132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Suman Kumar Jha, Aditya Tyagi, Kundan Kumar, Madhvi Sharma, 2020, Attendance Management System using Face Recognition, INTERNATIONAL JOURNAL OF ENGINEERING RESEARCH &amp; TECHNOLOGY (IJERT) ENCADEMS – 2020 (Volume 8 – Issue 10).</a:t>
            </a:r>
            <a:endParaRPr b="0" lang="en-IN" sz="2400" spc="-1" strike="noStrike">
              <a:latin typeface="Arial"/>
            </a:endParaRPr>
          </a:p>
          <a:p>
            <a:pPr marL="12240" algn="just">
              <a:lnSpc>
                <a:spcPct val="150000"/>
              </a:lnSpc>
              <a:spcBef>
                <a:spcPts val="99"/>
              </a:spcBef>
              <a:tabLst>
                <a:tab algn="l" pos="391320"/>
              </a:tabLst>
            </a:pPr>
            <a:endParaRPr b="0" lang="en-IN" sz="2400" spc="-1" strike="noStrike">
              <a:latin typeface="Arial"/>
            </a:endParaRPr>
          </a:p>
          <a:p>
            <a:pPr marL="12240" algn="just">
              <a:lnSpc>
                <a:spcPct val="150000"/>
              </a:lnSpc>
              <a:spcBef>
                <a:spcPts val="99"/>
              </a:spcBef>
              <a:tabLst>
                <a:tab algn="l" pos="39132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Sharanya T , Sucharith P , Trisheeka Mahesh , Ujwal Kasturi, Dhivya V, 2020, Online Attendance using Facial Recognition, INTERNATIONAL JOURNAL OF ENGINEERING RESEARCH &amp; TECHNOLOGY (IJERT) Volume 09, Issue 06 (June 2020).</a:t>
            </a:r>
            <a:endParaRPr b="0" lang="en-IN" sz="2400" spc="-1" strike="noStrike">
              <a:latin typeface="Arial"/>
            </a:endParaRPr>
          </a:p>
          <a:p>
            <a:pPr marL="12240" algn="just">
              <a:lnSpc>
                <a:spcPct val="150000"/>
              </a:lnSpc>
              <a:spcBef>
                <a:spcPts val="99"/>
              </a:spcBef>
              <a:tabLst>
                <a:tab algn="l" pos="391320"/>
              </a:tabLst>
            </a:pPr>
            <a:endParaRPr b="0" lang="en-IN" sz="2400" spc="-1" strike="noStrike">
              <a:latin typeface="Arial"/>
            </a:endParaRPr>
          </a:p>
          <a:p>
            <a:pPr marL="12240" algn="just">
              <a:lnSpc>
                <a:spcPct val="150000"/>
              </a:lnSpc>
              <a:spcBef>
                <a:spcPts val="99"/>
              </a:spcBef>
              <a:tabLst>
                <a:tab algn="l" pos="39132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Helmi, R., Yusuf, S., &amp; Jamal, A. (2019). Face recognition automatic class attendance system (FRACAS). In IEEE international conference on automatic control and intelligent systems (I2CACIS 2019), Selangor, Malaysia, June 29, 2019.</a:t>
            </a:r>
            <a:endParaRPr b="0" lang="en-IN" sz="2400" spc="-1" strike="noStrike">
              <a:latin typeface="Arial"/>
            </a:endParaRPr>
          </a:p>
          <a:p>
            <a:pPr marL="12240" algn="just">
              <a:lnSpc>
                <a:spcPct val="150000"/>
              </a:lnSpc>
              <a:spcBef>
                <a:spcPts val="99"/>
              </a:spcBef>
              <a:tabLst>
                <a:tab algn="l" pos="391320"/>
              </a:tabLst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391320"/>
              </a:tabLst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391320"/>
              </a:tabLs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6934320" y="169560"/>
            <a:ext cx="5384160" cy="173052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90000"/>
              </a:lnSpc>
              <a:spcBef>
                <a:spcPts val="99"/>
              </a:spcBef>
            </a:pPr>
            <a:r>
              <a:rPr b="1" lang="en-IN" sz="4400" spc="-250" strike="noStrike">
                <a:solidFill>
                  <a:srgbClr val="ff0000"/>
                </a:solidFill>
                <a:latin typeface="Times New Roman"/>
              </a:rPr>
              <a:t>R</a:t>
            </a:r>
            <a:r>
              <a:rPr b="1" lang="en-IN" sz="4400" spc="-140" strike="noStrike">
                <a:solidFill>
                  <a:srgbClr val="ff0000"/>
                </a:solidFill>
                <a:latin typeface="Times New Roman"/>
              </a:rPr>
              <a:t>E</a:t>
            </a:r>
            <a:r>
              <a:rPr b="1" lang="en-IN" sz="4400" spc="94" strike="noStrike">
                <a:solidFill>
                  <a:srgbClr val="ff0000"/>
                </a:solidFill>
                <a:latin typeface="Times New Roman"/>
              </a:rPr>
              <a:t>F</a:t>
            </a:r>
            <a:r>
              <a:rPr b="1" lang="en-IN" sz="4400" spc="-140" strike="noStrike">
                <a:solidFill>
                  <a:srgbClr val="ff0000"/>
                </a:solidFill>
                <a:latin typeface="Times New Roman"/>
              </a:rPr>
              <a:t>E</a:t>
            </a:r>
            <a:r>
              <a:rPr b="1" lang="en-IN" sz="4400" spc="324" strike="noStrike">
                <a:solidFill>
                  <a:srgbClr val="ff0000"/>
                </a:solidFill>
                <a:latin typeface="Times New Roman"/>
              </a:rPr>
              <a:t>R</a:t>
            </a:r>
            <a:r>
              <a:rPr b="1" lang="en-IN" sz="4400" spc="-140" strike="noStrike">
                <a:solidFill>
                  <a:srgbClr val="ff0000"/>
                </a:solidFill>
                <a:latin typeface="Times New Roman"/>
              </a:rPr>
              <a:t>E</a:t>
            </a:r>
            <a:r>
              <a:rPr b="1" lang="en-IN" sz="4400" spc="60" strike="noStrike">
                <a:solidFill>
                  <a:srgbClr val="ff0000"/>
                </a:solidFill>
                <a:latin typeface="Times New Roman"/>
              </a:rPr>
              <a:t>N</a:t>
            </a:r>
            <a:r>
              <a:rPr b="1" lang="en-IN" sz="4400" spc="-225" strike="noStrike">
                <a:solidFill>
                  <a:srgbClr val="ff0000"/>
                </a:solidFill>
                <a:latin typeface="Times New Roman"/>
              </a:rPr>
              <a:t>C</a:t>
            </a:r>
            <a:r>
              <a:rPr b="1" lang="en-IN" sz="4400" spc="-140" strike="noStrike">
                <a:solidFill>
                  <a:srgbClr val="ff0000"/>
                </a:solidFill>
                <a:latin typeface="Times New Roman"/>
              </a:rPr>
              <a:t>E</a:t>
            </a:r>
            <a:r>
              <a:rPr b="1" lang="en-IN" sz="4400" spc="-446" strike="noStrike">
                <a:solidFill>
                  <a:srgbClr val="ff0000"/>
                </a:solidFill>
                <a:latin typeface="Times New Roman"/>
              </a:rPr>
              <a:t>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600200" y="1910880"/>
            <a:ext cx="609120" cy="56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[8]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[9]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[10]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114800" y="3958560"/>
            <a:ext cx="10896120" cy="14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1" lang="en-IN" sz="9600" spc="-250" strike="noStrike">
                <a:solidFill>
                  <a:srgbClr val="ff0000"/>
                </a:solidFill>
                <a:latin typeface="Times New Roman"/>
              </a:rPr>
              <a:t>THANK YOU</a:t>
            </a:r>
            <a:endParaRPr b="0" lang="en-IN" sz="9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980360" y="1893600"/>
            <a:ext cx="781920" cy="781920"/>
          </a:xfrm>
          <a:custGeom>
            <a:avLst/>
            <a:gdLst/>
            <a:ahLst/>
            <a:rect l="l" t="t" r="r" b="b"/>
            <a:pathLst>
              <a:path w="782319" h="782319">
                <a:moveTo>
                  <a:pt x="390973" y="781947"/>
                </a:moveTo>
                <a:lnTo>
                  <a:pt x="339374" y="778596"/>
                </a:lnTo>
                <a:lnTo>
                  <a:pt x="289303" y="768676"/>
                </a:lnTo>
                <a:lnTo>
                  <a:pt x="241272" y="752394"/>
                </a:lnTo>
                <a:lnTo>
                  <a:pt x="195793" y="729952"/>
                </a:lnTo>
                <a:lnTo>
                  <a:pt x="153379" y="701554"/>
                </a:lnTo>
                <a:lnTo>
                  <a:pt x="114541" y="667405"/>
                </a:lnTo>
                <a:lnTo>
                  <a:pt x="80393" y="628568"/>
                </a:lnTo>
                <a:lnTo>
                  <a:pt x="51995" y="586154"/>
                </a:lnTo>
                <a:lnTo>
                  <a:pt x="29553" y="540675"/>
                </a:lnTo>
                <a:lnTo>
                  <a:pt x="13270" y="492644"/>
                </a:lnTo>
                <a:lnTo>
                  <a:pt x="3351" y="442573"/>
                </a:lnTo>
                <a:lnTo>
                  <a:pt x="0" y="390973"/>
                </a:lnTo>
                <a:lnTo>
                  <a:pt x="3351" y="339374"/>
                </a:lnTo>
                <a:lnTo>
                  <a:pt x="13270" y="289303"/>
                </a:lnTo>
                <a:lnTo>
                  <a:pt x="29553" y="241272"/>
                </a:lnTo>
                <a:lnTo>
                  <a:pt x="51995" y="195793"/>
                </a:lnTo>
                <a:lnTo>
                  <a:pt x="80393" y="153379"/>
                </a:lnTo>
                <a:lnTo>
                  <a:pt x="114541" y="114541"/>
                </a:lnTo>
                <a:lnTo>
                  <a:pt x="153379" y="80393"/>
                </a:lnTo>
                <a:lnTo>
                  <a:pt x="195793" y="51995"/>
                </a:lnTo>
                <a:lnTo>
                  <a:pt x="241272" y="29553"/>
                </a:lnTo>
                <a:lnTo>
                  <a:pt x="289303" y="13270"/>
                </a:lnTo>
                <a:lnTo>
                  <a:pt x="339374" y="3351"/>
                </a:lnTo>
                <a:lnTo>
                  <a:pt x="390973" y="0"/>
                </a:lnTo>
                <a:lnTo>
                  <a:pt x="442573" y="3351"/>
                </a:lnTo>
                <a:lnTo>
                  <a:pt x="492644" y="13270"/>
                </a:lnTo>
                <a:lnTo>
                  <a:pt x="522640" y="23439"/>
                </a:lnTo>
                <a:lnTo>
                  <a:pt x="390973" y="23439"/>
                </a:lnTo>
                <a:lnTo>
                  <a:pt x="342468" y="26596"/>
                </a:lnTo>
                <a:lnTo>
                  <a:pt x="295403" y="35935"/>
                </a:lnTo>
                <a:lnTo>
                  <a:pt x="250257" y="51254"/>
                </a:lnTo>
                <a:lnTo>
                  <a:pt x="207507" y="72356"/>
                </a:lnTo>
                <a:lnTo>
                  <a:pt x="167631" y="99039"/>
                </a:lnTo>
                <a:lnTo>
                  <a:pt x="131105" y="131105"/>
                </a:lnTo>
                <a:lnTo>
                  <a:pt x="99039" y="167631"/>
                </a:lnTo>
                <a:lnTo>
                  <a:pt x="72356" y="207507"/>
                </a:lnTo>
                <a:lnTo>
                  <a:pt x="51254" y="250257"/>
                </a:lnTo>
                <a:lnTo>
                  <a:pt x="35935" y="295403"/>
                </a:lnTo>
                <a:lnTo>
                  <a:pt x="26596" y="342468"/>
                </a:lnTo>
                <a:lnTo>
                  <a:pt x="23439" y="390973"/>
                </a:lnTo>
                <a:lnTo>
                  <a:pt x="26596" y="439479"/>
                </a:lnTo>
                <a:lnTo>
                  <a:pt x="35935" y="486544"/>
                </a:lnTo>
                <a:lnTo>
                  <a:pt x="51254" y="531690"/>
                </a:lnTo>
                <a:lnTo>
                  <a:pt x="72356" y="574440"/>
                </a:lnTo>
                <a:lnTo>
                  <a:pt x="99039" y="614316"/>
                </a:lnTo>
                <a:lnTo>
                  <a:pt x="131105" y="650841"/>
                </a:lnTo>
                <a:lnTo>
                  <a:pt x="167631" y="682907"/>
                </a:lnTo>
                <a:lnTo>
                  <a:pt x="207507" y="709591"/>
                </a:lnTo>
                <a:lnTo>
                  <a:pt x="250257" y="730693"/>
                </a:lnTo>
                <a:lnTo>
                  <a:pt x="295403" y="746012"/>
                </a:lnTo>
                <a:lnTo>
                  <a:pt x="342468" y="755351"/>
                </a:lnTo>
                <a:lnTo>
                  <a:pt x="390973" y="758508"/>
                </a:lnTo>
                <a:lnTo>
                  <a:pt x="522640" y="758508"/>
                </a:lnTo>
                <a:lnTo>
                  <a:pt x="492644" y="768676"/>
                </a:lnTo>
                <a:lnTo>
                  <a:pt x="442573" y="778596"/>
                </a:lnTo>
                <a:lnTo>
                  <a:pt x="390973" y="781947"/>
                </a:lnTo>
                <a:close/>
                <a:moveTo>
                  <a:pt x="522640" y="758508"/>
                </a:moveTo>
                <a:lnTo>
                  <a:pt x="390973" y="758508"/>
                </a:lnTo>
                <a:lnTo>
                  <a:pt x="439479" y="755351"/>
                </a:lnTo>
                <a:lnTo>
                  <a:pt x="486544" y="746012"/>
                </a:lnTo>
                <a:lnTo>
                  <a:pt x="531690" y="730693"/>
                </a:lnTo>
                <a:lnTo>
                  <a:pt x="574440" y="709591"/>
                </a:lnTo>
                <a:lnTo>
                  <a:pt x="614316" y="682907"/>
                </a:lnTo>
                <a:lnTo>
                  <a:pt x="650841" y="650841"/>
                </a:lnTo>
                <a:lnTo>
                  <a:pt x="682907" y="614316"/>
                </a:lnTo>
                <a:lnTo>
                  <a:pt x="709591" y="574440"/>
                </a:lnTo>
                <a:lnTo>
                  <a:pt x="730693" y="531690"/>
                </a:lnTo>
                <a:lnTo>
                  <a:pt x="746012" y="486544"/>
                </a:lnTo>
                <a:lnTo>
                  <a:pt x="755351" y="439479"/>
                </a:lnTo>
                <a:lnTo>
                  <a:pt x="758508" y="390973"/>
                </a:lnTo>
                <a:lnTo>
                  <a:pt x="755351" y="342468"/>
                </a:lnTo>
                <a:lnTo>
                  <a:pt x="746012" y="295403"/>
                </a:lnTo>
                <a:lnTo>
                  <a:pt x="730693" y="250257"/>
                </a:lnTo>
                <a:lnTo>
                  <a:pt x="709591" y="207507"/>
                </a:lnTo>
                <a:lnTo>
                  <a:pt x="682907" y="167631"/>
                </a:lnTo>
                <a:lnTo>
                  <a:pt x="650841" y="131105"/>
                </a:lnTo>
                <a:lnTo>
                  <a:pt x="614316" y="99039"/>
                </a:lnTo>
                <a:lnTo>
                  <a:pt x="574440" y="72356"/>
                </a:lnTo>
                <a:lnTo>
                  <a:pt x="531690" y="51254"/>
                </a:lnTo>
                <a:lnTo>
                  <a:pt x="486544" y="35935"/>
                </a:lnTo>
                <a:lnTo>
                  <a:pt x="439479" y="26596"/>
                </a:lnTo>
                <a:lnTo>
                  <a:pt x="390973" y="23439"/>
                </a:lnTo>
                <a:lnTo>
                  <a:pt x="522640" y="23439"/>
                </a:lnTo>
                <a:lnTo>
                  <a:pt x="586154" y="51995"/>
                </a:lnTo>
                <a:lnTo>
                  <a:pt x="628568" y="80393"/>
                </a:lnTo>
                <a:lnTo>
                  <a:pt x="667405" y="114541"/>
                </a:lnTo>
                <a:lnTo>
                  <a:pt x="701554" y="153433"/>
                </a:lnTo>
                <a:lnTo>
                  <a:pt x="729952" y="195863"/>
                </a:lnTo>
                <a:lnTo>
                  <a:pt x="752394" y="241331"/>
                </a:lnTo>
                <a:lnTo>
                  <a:pt x="768676" y="289338"/>
                </a:lnTo>
                <a:lnTo>
                  <a:pt x="778596" y="339385"/>
                </a:lnTo>
                <a:lnTo>
                  <a:pt x="781947" y="390973"/>
                </a:lnTo>
                <a:lnTo>
                  <a:pt x="778596" y="442573"/>
                </a:lnTo>
                <a:lnTo>
                  <a:pt x="768676" y="492644"/>
                </a:lnTo>
                <a:lnTo>
                  <a:pt x="752394" y="540675"/>
                </a:lnTo>
                <a:lnTo>
                  <a:pt x="729952" y="586154"/>
                </a:lnTo>
                <a:lnTo>
                  <a:pt x="701554" y="628568"/>
                </a:lnTo>
                <a:lnTo>
                  <a:pt x="667405" y="667405"/>
                </a:lnTo>
                <a:lnTo>
                  <a:pt x="628568" y="701554"/>
                </a:lnTo>
                <a:lnTo>
                  <a:pt x="586154" y="729952"/>
                </a:lnTo>
                <a:lnTo>
                  <a:pt x="540675" y="752394"/>
                </a:lnTo>
                <a:lnTo>
                  <a:pt x="522640" y="758508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14887800" y="8128440"/>
            <a:ext cx="2559240" cy="2158560"/>
          </a:xfrm>
          <a:custGeom>
            <a:avLst/>
            <a:gdLst/>
            <a:ahLst/>
            <a:rect l="l" t="t" r="r" b="b"/>
            <a:pathLst>
              <a:path w="2559684" h="2159000">
                <a:moveTo>
                  <a:pt x="8093" y="2015746"/>
                </a:moveTo>
                <a:lnTo>
                  <a:pt x="0" y="2000493"/>
                </a:lnTo>
                <a:lnTo>
                  <a:pt x="1268403" y="1315611"/>
                </a:lnTo>
                <a:lnTo>
                  <a:pt x="662105" y="7366"/>
                </a:lnTo>
                <a:lnTo>
                  <a:pt x="677722" y="0"/>
                </a:lnTo>
                <a:lnTo>
                  <a:pt x="1283833" y="1306976"/>
                </a:lnTo>
                <a:lnTo>
                  <a:pt x="1306301" y="1314440"/>
                </a:lnTo>
                <a:lnTo>
                  <a:pt x="1291209" y="1322589"/>
                </a:lnTo>
                <a:lnTo>
                  <a:pt x="1298747" y="1338854"/>
                </a:lnTo>
                <a:lnTo>
                  <a:pt x="1275779" y="1331224"/>
                </a:lnTo>
                <a:lnTo>
                  <a:pt x="8093" y="2015746"/>
                </a:lnTo>
                <a:close/>
                <a:moveTo>
                  <a:pt x="1306301" y="1314440"/>
                </a:moveTo>
                <a:lnTo>
                  <a:pt x="1283833" y="1306976"/>
                </a:lnTo>
                <a:lnTo>
                  <a:pt x="2551498" y="622465"/>
                </a:lnTo>
                <a:lnTo>
                  <a:pt x="2559612" y="637707"/>
                </a:lnTo>
                <a:lnTo>
                  <a:pt x="1306301" y="1314440"/>
                </a:lnTo>
                <a:close/>
                <a:moveTo>
                  <a:pt x="1659450" y="2158546"/>
                </a:moveTo>
                <a:lnTo>
                  <a:pt x="1275779" y="1331224"/>
                </a:lnTo>
                <a:lnTo>
                  <a:pt x="1298747" y="1338854"/>
                </a:lnTo>
                <a:lnTo>
                  <a:pt x="1678628" y="2158546"/>
                </a:lnTo>
                <a:lnTo>
                  <a:pt x="1659450" y="2158546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4572000" y="1554480"/>
            <a:ext cx="914364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1" lang="en-IN" sz="4400" spc="-1" strike="noStrike">
                <a:solidFill>
                  <a:srgbClr val="ff0000"/>
                </a:solidFill>
                <a:latin typeface="Times New Roman"/>
              </a:rPr>
              <a:t>CONTENT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3809880" y="2933640"/>
            <a:ext cx="9143640" cy="41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Abstract</a:t>
            </a:r>
            <a:endParaRPr b="0" lang="en-IN" sz="44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Requirement Analysis</a:t>
            </a:r>
            <a:endParaRPr b="0" lang="en-IN" sz="44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System Design</a:t>
            </a:r>
            <a:endParaRPr b="0" lang="en-IN" sz="44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References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1200240" y="2781360"/>
            <a:ext cx="15887520" cy="59126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343080" indent="-342720" algn="just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Management of the Attendance can be a great burden on the teachers if it is done by hand.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To resolve this problem, smart and auto attendance management system is being utilized.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By utilizing this framework, the problem of proxies and students being marked present even though they are not physically present can easily be solved.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Open CV based face recognition approach has been proposed.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This model integrates a camera that captures an input image, an algorithm for detecting face from an input image, encoding and identifying the face, marking the attendance in a spreadsheet.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4621320" y="1257480"/>
            <a:ext cx="9045360" cy="13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1" lang="en-IN" sz="4400" spc="-239" strike="noStrike">
                <a:solidFill>
                  <a:srgbClr val="ff0000"/>
                </a:solidFill>
                <a:latin typeface="Times New Roman"/>
              </a:rPr>
              <a:t>A</a:t>
            </a:r>
            <a:r>
              <a:rPr b="1" lang="en-IN" sz="4400" spc="202" strike="noStrike">
                <a:solidFill>
                  <a:srgbClr val="ff0000"/>
                </a:solidFill>
                <a:latin typeface="Times New Roman"/>
              </a:rPr>
              <a:t>B</a:t>
            </a:r>
            <a:r>
              <a:rPr b="1" lang="en-IN" sz="4400" spc="352" strike="noStrike">
                <a:solidFill>
                  <a:srgbClr val="ff0000"/>
                </a:solidFill>
                <a:latin typeface="Times New Roman"/>
              </a:rPr>
              <a:t>S</a:t>
            </a:r>
            <a:r>
              <a:rPr b="1" lang="en-IN" sz="4400" spc="109" strike="noStrike">
                <a:solidFill>
                  <a:srgbClr val="ff0000"/>
                </a:solidFill>
                <a:latin typeface="Times New Roman"/>
              </a:rPr>
              <a:t>T</a:t>
            </a:r>
            <a:r>
              <a:rPr b="1" lang="en-IN" sz="4400" spc="60" strike="noStrike">
                <a:solidFill>
                  <a:srgbClr val="ff0000"/>
                </a:solidFill>
                <a:latin typeface="Times New Roman"/>
              </a:rPr>
              <a:t>R</a:t>
            </a:r>
            <a:r>
              <a:rPr b="1" lang="en-IN" sz="4400" spc="160" strike="noStrike">
                <a:solidFill>
                  <a:srgbClr val="ff0000"/>
                </a:solidFill>
                <a:latin typeface="Times New Roman"/>
              </a:rPr>
              <a:t>A</a:t>
            </a:r>
            <a:r>
              <a:rPr b="1" lang="en-IN" sz="4400" spc="313" strike="noStrike">
                <a:solidFill>
                  <a:srgbClr val="ff0000"/>
                </a:solidFill>
                <a:latin typeface="Times New Roman"/>
              </a:rPr>
              <a:t>C</a:t>
            </a:r>
            <a:r>
              <a:rPr b="1" lang="en-IN" sz="4400" spc="109" strike="noStrike">
                <a:solidFill>
                  <a:srgbClr val="ff0000"/>
                </a:solidFill>
                <a:latin typeface="Times New Roman"/>
              </a:rPr>
              <a:t>T</a:t>
            </a:r>
            <a:endParaRPr b="0" lang="en-IN" sz="44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9"/>
              </a:spcBef>
            </a:pP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1200240" y="3009960"/>
            <a:ext cx="15887520" cy="588852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343080" indent="-342720" algn="just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Training dataset is created by training the system with the faces of the authorized students.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cropped images are then stored in a Folder.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features are extracted using HOG(Histogram Of Oriented Gradient) algorithm.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This model will be a successful technique to manage the attendance of students.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This system saves time of marking attendance.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4621320" y="1257480"/>
            <a:ext cx="9045360" cy="13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1" lang="en-IN" sz="4400" spc="-239" strike="noStrike">
                <a:solidFill>
                  <a:srgbClr val="ff0000"/>
                </a:solidFill>
                <a:latin typeface="Times New Roman"/>
              </a:rPr>
              <a:t>A</a:t>
            </a:r>
            <a:r>
              <a:rPr b="1" lang="en-IN" sz="4400" spc="202" strike="noStrike">
                <a:solidFill>
                  <a:srgbClr val="ff0000"/>
                </a:solidFill>
                <a:latin typeface="Times New Roman"/>
              </a:rPr>
              <a:t>B</a:t>
            </a:r>
            <a:r>
              <a:rPr b="1" lang="en-IN" sz="4400" spc="352" strike="noStrike">
                <a:solidFill>
                  <a:srgbClr val="ff0000"/>
                </a:solidFill>
                <a:latin typeface="Times New Roman"/>
              </a:rPr>
              <a:t>S</a:t>
            </a:r>
            <a:r>
              <a:rPr b="1" lang="en-IN" sz="4400" spc="109" strike="noStrike">
                <a:solidFill>
                  <a:srgbClr val="ff0000"/>
                </a:solidFill>
                <a:latin typeface="Times New Roman"/>
              </a:rPr>
              <a:t>T</a:t>
            </a:r>
            <a:r>
              <a:rPr b="1" lang="en-IN" sz="4400" spc="60" strike="noStrike">
                <a:solidFill>
                  <a:srgbClr val="ff0000"/>
                </a:solidFill>
                <a:latin typeface="Times New Roman"/>
              </a:rPr>
              <a:t>R</a:t>
            </a:r>
            <a:r>
              <a:rPr b="1" lang="en-IN" sz="4400" spc="160" strike="noStrike">
                <a:solidFill>
                  <a:srgbClr val="ff0000"/>
                </a:solidFill>
                <a:latin typeface="Times New Roman"/>
              </a:rPr>
              <a:t>A</a:t>
            </a:r>
            <a:r>
              <a:rPr b="1" lang="en-IN" sz="4400" spc="313" strike="noStrike">
                <a:solidFill>
                  <a:srgbClr val="ff0000"/>
                </a:solidFill>
                <a:latin typeface="Times New Roman"/>
              </a:rPr>
              <a:t>C</a:t>
            </a:r>
            <a:r>
              <a:rPr b="1" lang="en-IN" sz="4400" spc="109" strike="noStrike">
                <a:solidFill>
                  <a:srgbClr val="ff0000"/>
                </a:solidFill>
                <a:latin typeface="Times New Roman"/>
              </a:rPr>
              <a:t>T</a:t>
            </a:r>
            <a:endParaRPr b="0" lang="en-IN" sz="44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9"/>
              </a:spcBef>
            </a:pP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4621320" y="1028880"/>
            <a:ext cx="9045360" cy="13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1" lang="en-IN" sz="4400" spc="-239" strike="noStrike">
                <a:solidFill>
                  <a:srgbClr val="ff0000"/>
                </a:solidFill>
                <a:latin typeface="Times New Roman"/>
              </a:rPr>
              <a:t>REQUIRMENT ANALYSIS</a:t>
            </a:r>
            <a:endParaRPr b="0" lang="en-IN" sz="44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9"/>
              </a:spcBef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1870200" y="2408400"/>
            <a:ext cx="14740920" cy="630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</a:rPr>
              <a:t>Model : Facial recognition </a:t>
            </a:r>
            <a:endParaRPr b="0" lang="en-IN" sz="32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</a:rPr>
              <a:t>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Face recognition is the problem of identifying and verifying people by their face. </a:t>
            </a:r>
            <a:r>
              <a:rPr b="0" lang="en-US" sz="2800" spc="-1" strike="noStrike">
                <a:solidFill>
                  <a:srgbClr val="202124"/>
                </a:solidFill>
                <a:latin typeface="Times New Roman"/>
                <a:ea typeface="Times New Roman"/>
              </a:rPr>
              <a:t> Face    recognition is a process comprised of detection, alignment, feature extraction, and a recognition task.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IN" sz="2800" spc="-1" strike="noStrike">
              <a:latin typeface="Arial"/>
            </a:endParaRPr>
          </a:p>
          <a:p>
            <a:pPr marL="457200" indent="-456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Method : Histogram of Gradient </a:t>
            </a:r>
            <a:endParaRPr b="0" lang="en-IN" sz="32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 histogram of oriented gradients (HOG) is a feature descriptor used in computer vision and image processing for the purpose of object detection</a:t>
            </a:r>
            <a:endParaRPr b="0" lang="en-IN" sz="2800" spc="-1" strike="noStrike">
              <a:latin typeface="Arial"/>
            </a:endParaRPr>
          </a:p>
          <a:p>
            <a:pPr marL="457200" indent="-456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Library : HOG uses OpenCV</a:t>
            </a:r>
            <a:endParaRPr b="0" lang="en-IN" sz="32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IN" sz="2800" spc="-1" strike="noStrike">
                <a:solidFill>
                  <a:srgbClr val="202124"/>
                </a:solidFill>
                <a:latin typeface="Times New Roman"/>
                <a:ea typeface="Times New Roman"/>
              </a:rPr>
              <a:t>                         </a:t>
            </a:r>
            <a:r>
              <a:rPr b="0" lang="en-IN" sz="2800" spc="-1" strike="noStrike">
                <a:solidFill>
                  <a:srgbClr val="202124"/>
                </a:solidFill>
                <a:latin typeface="Times New Roman"/>
                <a:ea typeface="Times New Roman"/>
              </a:rPr>
              <a:t>The HOG feature descriptor counts the occurrences of gradient orientation in localized portions of an image. Implementing HOG using tools like OpenCV is extremely simple.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4621320" y="1028880"/>
            <a:ext cx="9045360" cy="13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1" lang="en-IN" sz="4400" spc="-239" strike="noStrike">
                <a:solidFill>
                  <a:srgbClr val="ff0000"/>
                </a:solidFill>
                <a:latin typeface="Times New Roman"/>
              </a:rPr>
              <a:t>REQUIRMENT ANALYSIS</a:t>
            </a:r>
            <a:endParaRPr b="0" lang="en-IN" sz="44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9"/>
              </a:spcBef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1870200" y="2408400"/>
            <a:ext cx="15503040" cy="612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</a:rPr>
              <a:t>Operating System : Ubuntu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                                             </a:t>
            </a:r>
            <a:r>
              <a:rPr b="0" lang="en-IN" sz="2800" spc="-1" strike="noStrike">
                <a:solidFill>
                  <a:srgbClr val="202124"/>
                </a:solidFill>
                <a:latin typeface="Times New Roman"/>
                <a:ea typeface="Times New Roman"/>
              </a:rPr>
              <a:t>Ubuntu  is an open source Debian-based Linux distribution. Sponsored by Canonical Ltd., Ubuntu is considered a good distribution for beginners. 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Coding Language : Python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solidFill>
                  <a:srgbClr val="202124"/>
                </a:solidFill>
                <a:latin typeface="Times New Roman"/>
                <a:ea typeface="Times New Roman"/>
              </a:rPr>
              <a:t>                                                                     </a:t>
            </a:r>
            <a:r>
              <a:rPr b="0" lang="en-IN" sz="2800" spc="-1" strike="noStrike">
                <a:solidFill>
                  <a:srgbClr val="202124"/>
                </a:solidFill>
                <a:latin typeface="Times New Roman"/>
                <a:ea typeface="Times New Roman"/>
              </a:rPr>
              <a:t>Face-recognition library in Python can perform a large number of tasks: Find all the faces in a given image. Find and manipulate facial features in an image. Identify faces in images.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Backend/Framework : Django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                                </a:t>
            </a:r>
            <a:r>
              <a:rPr b="0" lang="en-IN" sz="2800" spc="-1" strike="noStrike">
                <a:solidFill>
                  <a:srgbClr val="202124"/>
                </a:solidFill>
                <a:latin typeface="Times New Roman"/>
                <a:ea typeface="Times New Roman"/>
              </a:rPr>
              <a:t>Django is a collection of Python libs allowing you to quickly and efficiently create a quality Web application, and is suitable for both frontend and backend.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4621320" y="1028880"/>
            <a:ext cx="9045360" cy="13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1" lang="en-IN" sz="4400" spc="-239" strike="noStrike">
                <a:solidFill>
                  <a:srgbClr val="ff0000"/>
                </a:solidFill>
                <a:latin typeface="Times New Roman"/>
              </a:rPr>
              <a:t>REQUIRMENT ANALYSIS</a:t>
            </a:r>
            <a:endParaRPr b="0" lang="en-IN" sz="44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9"/>
              </a:spcBef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1870200" y="2408400"/>
            <a:ext cx="15503040" cy="77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</a:rPr>
              <a:t>Frontend : HTML, CSS and Javascript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</a:rPr>
              <a:t>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These three main front-end coding languages are HTML, CSS and JavaScript. Together, they create the underlying scaffolding that web browsers use to render the web pages that we interact with every day.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Database : SQL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           </a:t>
            </a:r>
            <a:r>
              <a:rPr b="0" lang="en-IN" sz="2800" spc="-1" strike="noStrike">
                <a:solidFill>
                  <a:srgbClr val="202124"/>
                </a:solidFill>
                <a:latin typeface="Times New Roman"/>
                <a:ea typeface="Times New Roman"/>
              </a:rPr>
              <a:t>SQL is used to communicate with a database. According to ANSI (American National Standards Institute), it is the standard language for relational database management systems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Tools : Camera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     </a:t>
            </a:r>
            <a:r>
              <a:rPr b="0" lang="en-IN" sz="2800" spc="-1" strike="noStrike">
                <a:solidFill>
                  <a:srgbClr val="202124"/>
                </a:solidFill>
                <a:latin typeface="Times New Roman"/>
                <a:ea typeface="Times New Roman"/>
              </a:rPr>
              <a:t>The Camera is used to identify distinctive features on the surface of a face and it can track a subject's face in real-time and be able to face detect and recognize.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4572000" y="292320"/>
            <a:ext cx="914364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4400" spc="137" strike="noStrike">
                <a:solidFill>
                  <a:srgbClr val="ff0000"/>
                </a:solidFill>
                <a:latin typeface="Times New Roman"/>
              </a:rPr>
              <a:t>SYSTEM DESIGN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7266240" y="1311480"/>
            <a:ext cx="36147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A. Data Flow Diagram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66" name="Picture 6" descr=""/>
          <p:cNvPicPr/>
          <p:nvPr/>
        </p:nvPicPr>
        <p:blipFill>
          <a:blip r:embed="rId1"/>
          <a:srcRect l="0" t="0" r="15176" b="0"/>
          <a:stretch/>
        </p:blipFill>
        <p:spPr>
          <a:xfrm>
            <a:off x="4288320" y="2098440"/>
            <a:ext cx="9711000" cy="7920000"/>
          </a:xfrm>
          <a:prstGeom prst="rect">
            <a:avLst/>
          </a:prstGeom>
          <a:ln cap="sq" w="6480">
            <a:solidFill>
              <a:srgbClr val="000000"/>
            </a:solidFill>
            <a:miter/>
          </a:ln>
          <a:effectLst>
            <a:outerShdw algn="tl" blurRad="50800" dir="2700000" dist="37674" rotWithShape="0">
              <a:srgbClr val="000000">
                <a:alpha val="4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4572000" y="292320"/>
            <a:ext cx="914364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4400" spc="137" strike="noStrike">
                <a:solidFill>
                  <a:srgbClr val="ff0000"/>
                </a:solidFill>
                <a:latin typeface="Times New Roman"/>
              </a:rPr>
              <a:t>SYSTEM DESIGN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7265880" y="1311480"/>
            <a:ext cx="37350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B. Architectural Design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8173080" y="9351720"/>
            <a:ext cx="209664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Block Diagrams</a:t>
            </a:r>
            <a:endParaRPr b="0" lang="en-IN" sz="2200" spc="-1" strike="noStrike">
              <a:latin typeface="Arial"/>
            </a:endParaRPr>
          </a:p>
        </p:txBody>
      </p:sp>
      <p:pic>
        <p:nvPicPr>
          <p:cNvPr id="70" name="Picture 9" descr=""/>
          <p:cNvPicPr/>
          <p:nvPr/>
        </p:nvPicPr>
        <p:blipFill>
          <a:blip r:embed="rId1"/>
          <a:stretch/>
        </p:blipFill>
        <p:spPr>
          <a:xfrm>
            <a:off x="4863960" y="2080440"/>
            <a:ext cx="8559720" cy="4212000"/>
          </a:xfrm>
          <a:prstGeom prst="rect">
            <a:avLst/>
          </a:prstGeom>
          <a:ln cap="sq" w="9360">
            <a:solidFill>
              <a:srgbClr val="000000"/>
            </a:solidFill>
            <a:miter/>
          </a:ln>
          <a:effectLst>
            <a:outerShdw algn="tl" blurRad="50800" dir="2700000" dist="37674" rotWithShape="0">
              <a:srgbClr val="000000">
                <a:alpha val="43000"/>
              </a:srgbClr>
            </a:outerShdw>
          </a:effectLst>
        </p:spPr>
      </p:pic>
      <p:pic>
        <p:nvPicPr>
          <p:cNvPr id="71" name="Picture 3" descr=""/>
          <p:cNvPicPr/>
          <p:nvPr/>
        </p:nvPicPr>
        <p:blipFill>
          <a:blip r:embed="rId2"/>
          <a:stretch/>
        </p:blipFill>
        <p:spPr>
          <a:xfrm>
            <a:off x="3390840" y="6538320"/>
            <a:ext cx="11505960" cy="2743560"/>
          </a:xfrm>
          <a:prstGeom prst="rect">
            <a:avLst/>
          </a:prstGeom>
          <a:ln w="6480">
            <a:solidFill>
              <a:schemeClr val="tx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6613</TotalTime>
  <Application>LibreOffice/6.4.7.2$Linux_X86_64 LibreOffice_project/40$Build-2</Application>
  <Words>1089</Words>
  <Paragraphs>131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2020-10-27T04:17:24Z</dcterms:created>
  <dc:creator>Premi Reddy</dc:creator>
  <dc:description/>
  <dc:language>en-IN</dc:language>
  <cp:lastModifiedBy/>
  <dcterms:modified xsi:type="dcterms:W3CDTF">2021-06-12T16:10:03Z</dcterms:modified>
  <cp:revision>128</cp:revision>
  <dc:subject/>
  <dc:title>PROJECT TITLE Attendance System using Facial Recognition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astSaved">
    <vt:filetime>2020-10-27T00:00:00Z</vt:filetime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