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64" r:id="rId3"/>
    <p:sldId id="257" r:id="rId4"/>
    <p:sldId id="327" r:id="rId5"/>
    <p:sldId id="358" r:id="rId6"/>
    <p:sldId id="355" r:id="rId7"/>
    <p:sldId id="260" r:id="rId8"/>
    <p:sldId id="261" r:id="rId9"/>
    <p:sldId id="262" r:id="rId10"/>
    <p:sldId id="395" r:id="rId11"/>
    <p:sldId id="367" r:id="rId12"/>
    <p:sldId id="347" r:id="rId13"/>
    <p:sldId id="342" r:id="rId14"/>
    <p:sldId id="360" r:id="rId15"/>
    <p:sldId id="265" r:id="rId16"/>
    <p:sldId id="362" r:id="rId17"/>
    <p:sldId id="365" r:id="rId18"/>
    <p:sldId id="361" r:id="rId19"/>
    <p:sldId id="348" r:id="rId20"/>
    <p:sldId id="364" r:id="rId21"/>
    <p:sldId id="363" r:id="rId22"/>
    <p:sldId id="268" r:id="rId23"/>
    <p:sldId id="368" r:id="rId24"/>
    <p:sldId id="366" r:id="rId25"/>
    <p:sldId id="369" r:id="rId26"/>
    <p:sldId id="370" r:id="rId27"/>
    <p:sldId id="270" r:id="rId28"/>
    <p:sldId id="336" r:id="rId29"/>
    <p:sldId id="371" r:id="rId30"/>
    <p:sldId id="372" r:id="rId31"/>
    <p:sldId id="373" r:id="rId32"/>
    <p:sldId id="374" r:id="rId33"/>
    <p:sldId id="375" r:id="rId34"/>
    <p:sldId id="376" r:id="rId35"/>
    <p:sldId id="377" r:id="rId36"/>
    <p:sldId id="378" r:id="rId37"/>
    <p:sldId id="340" r:id="rId38"/>
    <p:sldId id="275" r:id="rId39"/>
    <p:sldId id="379" r:id="rId40"/>
    <p:sldId id="276" r:id="rId41"/>
    <p:sldId id="277" r:id="rId42"/>
    <p:sldId id="278" r:id="rId43"/>
    <p:sldId id="279" r:id="rId44"/>
    <p:sldId id="280" r:id="rId45"/>
    <p:sldId id="284" r:id="rId46"/>
    <p:sldId id="288" r:id="rId47"/>
    <p:sldId id="285" r:id="rId48"/>
    <p:sldId id="286" r:id="rId49"/>
    <p:sldId id="287" r:id="rId50"/>
    <p:sldId id="289" r:id="rId51"/>
    <p:sldId id="290" r:id="rId52"/>
    <p:sldId id="293" r:id="rId53"/>
    <p:sldId id="380" r:id="rId54"/>
    <p:sldId id="294" r:id="rId55"/>
    <p:sldId id="295" r:id="rId56"/>
    <p:sldId id="302" r:id="rId57"/>
    <p:sldId id="381" r:id="rId58"/>
    <p:sldId id="297" r:id="rId59"/>
    <p:sldId id="349" r:id="rId60"/>
    <p:sldId id="393" r:id="rId61"/>
    <p:sldId id="306" r:id="rId62"/>
    <p:sldId id="307" r:id="rId63"/>
    <p:sldId id="382" r:id="rId64"/>
    <p:sldId id="383" r:id="rId65"/>
    <p:sldId id="392" r:id="rId66"/>
    <p:sldId id="317" r:id="rId67"/>
    <p:sldId id="385" r:id="rId68"/>
    <p:sldId id="386" r:id="rId69"/>
    <p:sldId id="387" r:id="rId70"/>
    <p:sldId id="389" r:id="rId71"/>
    <p:sldId id="388" r:id="rId72"/>
    <p:sldId id="390" r:id="rId73"/>
    <p:sldId id="394" r:id="rId74"/>
    <p:sldId id="384" r:id="rId75"/>
    <p:sldId id="318" r:id="rId76"/>
    <p:sldId id="319" r:id="rId77"/>
    <p:sldId id="320" r:id="rId78"/>
    <p:sldId id="321" r:id="rId79"/>
    <p:sldId id="322" r:id="rId80"/>
    <p:sldId id="391" r:id="rId81"/>
    <p:sldId id="324" r:id="rId82"/>
    <p:sldId id="32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847" autoAdjust="0"/>
  </p:normalViewPr>
  <p:slideViewPr>
    <p:cSldViewPr snapToGrid="0">
      <p:cViewPr varScale="1">
        <p:scale>
          <a:sx n="61" d="100"/>
          <a:sy n="61" d="100"/>
        </p:scale>
        <p:origin x="8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8D27D-A068-4A08-96A5-03F5A0544873}"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6C6EC-5C98-42A5-AE05-E17719DB73FF}" type="slidenum">
              <a:rPr lang="en-US" smtClean="0"/>
              <a:t>‹#›</a:t>
            </a:fld>
            <a:endParaRPr lang="en-US"/>
          </a:p>
        </p:txBody>
      </p:sp>
    </p:spTree>
    <p:extLst>
      <p:ext uri="{BB962C8B-B14F-4D97-AF65-F5344CB8AC3E}">
        <p14:creationId xmlns:p14="http://schemas.microsoft.com/office/powerpoint/2010/main" val="1969785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Pentesting</a:t>
            </a:r>
            <a:r>
              <a:rPr lang="en-US" dirty="0"/>
              <a:t> is part of the vulnerability management lifecycle</a:t>
            </a:r>
          </a:p>
          <a:p>
            <a:r>
              <a:rPr lang="en-US" dirty="0"/>
              <a:t>Whether you are part of an internal team or a contractor, you are contributing to the lifecycle</a:t>
            </a:r>
          </a:p>
        </p:txBody>
      </p:sp>
      <p:sp>
        <p:nvSpPr>
          <p:cNvPr id="4" name="Slide Number Placeholder 3"/>
          <p:cNvSpPr>
            <a:spLocks noGrp="1"/>
          </p:cNvSpPr>
          <p:nvPr>
            <p:ph type="sldNum" sz="quarter" idx="5"/>
          </p:nvPr>
        </p:nvSpPr>
        <p:spPr/>
        <p:txBody>
          <a:bodyPr/>
          <a:lstStyle/>
          <a:p>
            <a:fld id="{8B06C6EC-5C98-42A5-AE05-E17719DB73FF}" type="slidenum">
              <a:rPr lang="en-US" smtClean="0"/>
              <a:t>18</a:t>
            </a:fld>
            <a:endParaRPr lang="en-US"/>
          </a:p>
        </p:txBody>
      </p:sp>
    </p:spTree>
    <p:extLst>
      <p:ext uri="{BB962C8B-B14F-4D97-AF65-F5344CB8AC3E}">
        <p14:creationId xmlns:p14="http://schemas.microsoft.com/office/powerpoint/2010/main" val="199707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understanding your client so important?</a:t>
            </a:r>
          </a:p>
          <a:p>
            <a:r>
              <a:rPr lang="en-US" dirty="0"/>
              <a:t>Story on clients who were upset with their previous </a:t>
            </a:r>
            <a:r>
              <a:rPr lang="en-US" dirty="0" err="1"/>
              <a:t>pentest</a:t>
            </a:r>
            <a:r>
              <a:rPr lang="en-US" dirty="0"/>
              <a:t> service</a:t>
            </a:r>
          </a:p>
        </p:txBody>
      </p:sp>
      <p:sp>
        <p:nvSpPr>
          <p:cNvPr id="4" name="Slide Number Placeholder 3"/>
          <p:cNvSpPr>
            <a:spLocks noGrp="1"/>
          </p:cNvSpPr>
          <p:nvPr>
            <p:ph type="sldNum" sz="quarter" idx="5"/>
          </p:nvPr>
        </p:nvSpPr>
        <p:spPr/>
        <p:txBody>
          <a:bodyPr/>
          <a:lstStyle/>
          <a:p>
            <a:fld id="{8B06C6EC-5C98-42A5-AE05-E17719DB73FF}" type="slidenum">
              <a:rPr lang="en-US" smtClean="0"/>
              <a:t>23</a:t>
            </a:fld>
            <a:endParaRPr lang="en-US"/>
          </a:p>
        </p:txBody>
      </p:sp>
    </p:spTree>
    <p:extLst>
      <p:ext uri="{BB962C8B-B14F-4D97-AF65-F5344CB8AC3E}">
        <p14:creationId xmlns:p14="http://schemas.microsoft.com/office/powerpoint/2010/main" val="397761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6C6EC-5C98-42A5-AE05-E17719DB73FF}" type="slidenum">
              <a:rPr lang="en-US" smtClean="0"/>
              <a:t>24</a:t>
            </a:fld>
            <a:endParaRPr lang="en-US"/>
          </a:p>
        </p:txBody>
      </p:sp>
    </p:spTree>
    <p:extLst>
      <p:ext uri="{BB962C8B-B14F-4D97-AF65-F5344CB8AC3E}">
        <p14:creationId xmlns:p14="http://schemas.microsoft.com/office/powerpoint/2010/main" val="110711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6C6EC-5C98-42A5-AE05-E17719DB73FF}" type="slidenum">
              <a:rPr lang="en-US" smtClean="0"/>
              <a:t>25</a:t>
            </a:fld>
            <a:endParaRPr lang="en-US"/>
          </a:p>
        </p:txBody>
      </p:sp>
    </p:spTree>
    <p:extLst>
      <p:ext uri="{BB962C8B-B14F-4D97-AF65-F5344CB8AC3E}">
        <p14:creationId xmlns:p14="http://schemas.microsoft.com/office/powerpoint/2010/main" val="402791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6C6EC-5C98-42A5-AE05-E17719DB73FF}" type="slidenum">
              <a:rPr lang="en-US" smtClean="0"/>
              <a:t>26</a:t>
            </a:fld>
            <a:endParaRPr lang="en-US"/>
          </a:p>
        </p:txBody>
      </p:sp>
    </p:spTree>
    <p:extLst>
      <p:ext uri="{BB962C8B-B14F-4D97-AF65-F5344CB8AC3E}">
        <p14:creationId xmlns:p14="http://schemas.microsoft.com/office/powerpoint/2010/main" val="149820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2E98-49EB-4291-7573-B5CDE3FA4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CF6348-ED1E-7413-56AB-B19DBEC5E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99716A-295B-848E-B139-C188DB0587DF}"/>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5" name="Footer Placeholder 4">
            <a:extLst>
              <a:ext uri="{FF2B5EF4-FFF2-40B4-BE49-F238E27FC236}">
                <a16:creationId xmlns:a16="http://schemas.microsoft.com/office/drawing/2014/main" id="{AB897C12-59BE-CA79-78D2-7CC374896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00F7E-505C-7A9F-9CAF-C823C02FF486}"/>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25011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0F4C-AF55-1106-EECC-1A3B39A157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DF8297-6A03-CE93-C82C-0D3A0A6A2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20C3F-7E98-AA64-A44A-9052F1F81589}"/>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5" name="Footer Placeholder 4">
            <a:extLst>
              <a:ext uri="{FF2B5EF4-FFF2-40B4-BE49-F238E27FC236}">
                <a16:creationId xmlns:a16="http://schemas.microsoft.com/office/drawing/2014/main" id="{D54DCE20-1B3E-20C9-52DC-C57396A96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27AC8-D534-453B-18CF-0568C65356D7}"/>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267864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8FDAF-748C-A2C1-0A9A-E3A2F7965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0F2405-6DAB-AAA3-E5A8-A9A548DF3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07C36-2871-2E0F-92EB-43782C94B0AA}"/>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5" name="Footer Placeholder 4">
            <a:extLst>
              <a:ext uri="{FF2B5EF4-FFF2-40B4-BE49-F238E27FC236}">
                <a16:creationId xmlns:a16="http://schemas.microsoft.com/office/drawing/2014/main" id="{D12CBAB2-4DDD-5394-E475-D2F9E8931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71804-C604-8626-1A24-7555301EFD5D}"/>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349948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3DC9-1788-FB07-E535-153876088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4E7065-0383-7621-B66F-58A17971A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CD253-E441-931F-3C83-20A91287EEEB}"/>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5" name="Footer Placeholder 4">
            <a:extLst>
              <a:ext uri="{FF2B5EF4-FFF2-40B4-BE49-F238E27FC236}">
                <a16:creationId xmlns:a16="http://schemas.microsoft.com/office/drawing/2014/main" id="{88480E82-491E-E5FA-F60C-38518F42C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A9FA3-CB66-7081-773B-CA389852D99C}"/>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110084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2312-587D-5477-BB94-6287865B6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0343E-B321-77B0-6ED0-D3BF358F7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8D56E-8DA0-9EE4-A3BC-89491F6C76C4}"/>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5" name="Footer Placeholder 4">
            <a:extLst>
              <a:ext uri="{FF2B5EF4-FFF2-40B4-BE49-F238E27FC236}">
                <a16:creationId xmlns:a16="http://schemas.microsoft.com/office/drawing/2014/main" id="{740552BC-9F6A-50EF-B587-7F205BEAC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C3000-EC11-1CF1-B377-8C8E529EAB44}"/>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172883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2CCC-D696-8229-270A-CEA6EE78A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18609-34C8-DFBA-DCBB-ED2FB293C6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992FE-7E0F-4F27-BDFA-7224CC4C7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38A66-612C-C30D-1244-6F9F717A4FE6}"/>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6" name="Footer Placeholder 5">
            <a:extLst>
              <a:ext uri="{FF2B5EF4-FFF2-40B4-BE49-F238E27FC236}">
                <a16:creationId xmlns:a16="http://schemas.microsoft.com/office/drawing/2014/main" id="{B9EA4A92-24D1-9AEE-5235-EB3BE4951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FA80A-5A9F-E212-D6A6-29CA283D1004}"/>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71309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DE5C-3A95-A036-D29F-A8081D868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10B55-7584-1744-1883-AE8A228B6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10879E-816B-AADE-BA56-E1396560AC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A31BE-2A19-9631-FC52-BBADB50D4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81AC6B-4823-1FB4-5C8E-354AE2F2E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1DADC4-4818-9546-B9E9-9E23D98DD857}"/>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8" name="Footer Placeholder 7">
            <a:extLst>
              <a:ext uri="{FF2B5EF4-FFF2-40B4-BE49-F238E27FC236}">
                <a16:creationId xmlns:a16="http://schemas.microsoft.com/office/drawing/2014/main" id="{4420E9A4-E8E4-4737-D536-1D75B0B2E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2F621-BD26-C7C7-DBF0-23BA2A3F6C4E}"/>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281371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9A2E-4257-69F6-EC29-0EDD324D7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A925E-DF12-39BC-735D-D59F50BD14D2}"/>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4" name="Footer Placeholder 3">
            <a:extLst>
              <a:ext uri="{FF2B5EF4-FFF2-40B4-BE49-F238E27FC236}">
                <a16:creationId xmlns:a16="http://schemas.microsoft.com/office/drawing/2014/main" id="{A88B6F66-F569-E3A7-F723-71550AA27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86822-D64E-ED4C-2392-FD9394359192}"/>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20271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9DCFA-1562-6F44-A6CF-0F64443EABF4}"/>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3" name="Footer Placeholder 2">
            <a:extLst>
              <a:ext uri="{FF2B5EF4-FFF2-40B4-BE49-F238E27FC236}">
                <a16:creationId xmlns:a16="http://schemas.microsoft.com/office/drawing/2014/main" id="{8C5D4ACC-320E-1412-3801-707BFF024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2A574-7717-5A0F-5F65-83C09EA1697E}"/>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406871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72A0-2445-F1FB-82E0-F2AC94E3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D8A033-4804-DA3A-5B2A-41791B39A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BC44F4-2A4F-E0E9-6033-69F47749A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9BE79-E3A8-F30D-2003-FC1C8312BA9E}"/>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6" name="Footer Placeholder 5">
            <a:extLst>
              <a:ext uri="{FF2B5EF4-FFF2-40B4-BE49-F238E27FC236}">
                <a16:creationId xmlns:a16="http://schemas.microsoft.com/office/drawing/2014/main" id="{11F91462-1904-0802-71D5-99235BD92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2B5F6-B1B4-C5FD-22E1-72E6FE3BEB4B}"/>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273365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D392-504F-0EF7-0722-CB741888A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9331D-DFDF-40FF-93E2-7B012272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8AFC95-9F02-C750-CF02-D63E2D88C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2734-981B-DA42-F276-ACC773C8B547}"/>
              </a:ext>
            </a:extLst>
          </p:cNvPr>
          <p:cNvSpPr>
            <a:spLocks noGrp="1"/>
          </p:cNvSpPr>
          <p:nvPr>
            <p:ph type="dt" sz="half" idx="10"/>
          </p:nvPr>
        </p:nvSpPr>
        <p:spPr/>
        <p:txBody>
          <a:bodyPr/>
          <a:lstStyle/>
          <a:p>
            <a:fld id="{A0B6D618-5CB7-47C4-8A2B-165554386A56}" type="datetimeFigureOut">
              <a:rPr lang="en-US" smtClean="0"/>
              <a:t>10/31/2023</a:t>
            </a:fld>
            <a:endParaRPr lang="en-US"/>
          </a:p>
        </p:txBody>
      </p:sp>
      <p:sp>
        <p:nvSpPr>
          <p:cNvPr id="6" name="Footer Placeholder 5">
            <a:extLst>
              <a:ext uri="{FF2B5EF4-FFF2-40B4-BE49-F238E27FC236}">
                <a16:creationId xmlns:a16="http://schemas.microsoft.com/office/drawing/2014/main" id="{7429182C-FCDF-193B-7C85-8AA54CBF0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77C58-9179-62FD-CB6C-5E864161B259}"/>
              </a:ext>
            </a:extLst>
          </p:cNvPr>
          <p:cNvSpPr>
            <a:spLocks noGrp="1"/>
          </p:cNvSpPr>
          <p:nvPr>
            <p:ph type="sldNum" sz="quarter" idx="12"/>
          </p:nvPr>
        </p:nvSpPr>
        <p:spPr/>
        <p:txBody>
          <a:bodyPr/>
          <a:lstStyle/>
          <a:p>
            <a:fld id="{F7AB0675-107C-4725-9255-686B2175A4D0}" type="slidenum">
              <a:rPr lang="en-US" smtClean="0"/>
              <a:t>‹#›</a:t>
            </a:fld>
            <a:endParaRPr lang="en-US"/>
          </a:p>
        </p:txBody>
      </p:sp>
    </p:spTree>
    <p:extLst>
      <p:ext uri="{BB962C8B-B14F-4D97-AF65-F5344CB8AC3E}">
        <p14:creationId xmlns:p14="http://schemas.microsoft.com/office/powerpoint/2010/main" val="393158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9BF8B-26E5-8067-192A-90EBD8FD1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DC742-D182-0224-B4EC-98167EF70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C0D20-BA0A-3ABF-D7AF-E33852DEC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6D618-5CB7-47C4-8A2B-165554386A56}" type="datetimeFigureOut">
              <a:rPr lang="en-US" smtClean="0"/>
              <a:t>10/31/2023</a:t>
            </a:fld>
            <a:endParaRPr lang="en-US"/>
          </a:p>
        </p:txBody>
      </p:sp>
      <p:sp>
        <p:nvSpPr>
          <p:cNvPr id="5" name="Footer Placeholder 4">
            <a:extLst>
              <a:ext uri="{FF2B5EF4-FFF2-40B4-BE49-F238E27FC236}">
                <a16:creationId xmlns:a16="http://schemas.microsoft.com/office/drawing/2014/main" id="{89B1DB51-FE7E-14D0-968D-1B8E663FDA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118F6-44D5-6212-35AC-A542F030B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B0675-107C-4725-9255-686B2175A4D0}" type="slidenum">
              <a:rPr lang="en-US" smtClean="0"/>
              <a:t>‹#›</a:t>
            </a:fld>
            <a:endParaRPr lang="en-US"/>
          </a:p>
        </p:txBody>
      </p:sp>
    </p:spTree>
    <p:extLst>
      <p:ext uri="{BB962C8B-B14F-4D97-AF65-F5344CB8AC3E}">
        <p14:creationId xmlns:p14="http://schemas.microsoft.com/office/powerpoint/2010/main" val="264468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iscord.gg/QhWrYa8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err="1"/>
              <a:t>Pentesting</a:t>
            </a:r>
            <a:r>
              <a:rPr lang="en-US" dirty="0"/>
              <a:t> Start to Finish</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659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AAB5-8F0F-B8D8-6644-1F8E50970671}"/>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99F9425-E395-EDF5-ACDC-2BA4C4DA8932}"/>
              </a:ext>
            </a:extLst>
          </p:cNvPr>
          <p:cNvSpPr>
            <a:spLocks noGrp="1"/>
          </p:cNvSpPr>
          <p:nvPr>
            <p:ph idx="1"/>
          </p:nvPr>
        </p:nvSpPr>
        <p:spPr/>
        <p:txBody>
          <a:bodyPr/>
          <a:lstStyle/>
          <a:p>
            <a:r>
              <a:rPr lang="en-US" dirty="0"/>
              <a:t>https://github.com/FinalFrontierSecurity/Pentesting-Start-To-Finish</a:t>
            </a:r>
          </a:p>
        </p:txBody>
      </p:sp>
    </p:spTree>
    <p:extLst>
      <p:ext uri="{BB962C8B-B14F-4D97-AF65-F5344CB8AC3E}">
        <p14:creationId xmlns:p14="http://schemas.microsoft.com/office/powerpoint/2010/main" val="67342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AAB5-8F0F-B8D8-6644-1F8E50970671}"/>
              </a:ext>
            </a:extLst>
          </p:cNvPr>
          <p:cNvSpPr>
            <a:spLocks noGrp="1"/>
          </p:cNvSpPr>
          <p:nvPr>
            <p:ph type="title"/>
          </p:nvPr>
        </p:nvSpPr>
        <p:spPr/>
        <p:txBody>
          <a:bodyPr/>
          <a:lstStyle/>
          <a:p>
            <a:r>
              <a:rPr lang="en-US" dirty="0"/>
              <a:t>Discord</a:t>
            </a:r>
          </a:p>
        </p:txBody>
      </p:sp>
      <p:sp>
        <p:nvSpPr>
          <p:cNvPr id="3" name="Content Placeholder 2">
            <a:extLst>
              <a:ext uri="{FF2B5EF4-FFF2-40B4-BE49-F238E27FC236}">
                <a16:creationId xmlns:a16="http://schemas.microsoft.com/office/drawing/2014/main" id="{899F9425-E395-EDF5-ACDC-2BA4C4DA8932}"/>
              </a:ext>
            </a:extLst>
          </p:cNvPr>
          <p:cNvSpPr>
            <a:spLocks noGrp="1"/>
          </p:cNvSpPr>
          <p:nvPr>
            <p:ph idx="1"/>
          </p:nvPr>
        </p:nvSpPr>
        <p:spPr/>
        <p:txBody>
          <a:bodyPr/>
          <a:lstStyle/>
          <a:p>
            <a:r>
              <a:rPr lang="en-US" b="0" i="0" dirty="0">
                <a:effectLst/>
                <a:latin typeface="Aptos" panose="020B0004020202020204" pitchFamily="34" charset="0"/>
                <a:hlinkClick r:id="rId2"/>
              </a:rPr>
              <a:t>https://discord.gg/QhWrYa8k</a:t>
            </a:r>
            <a:endParaRPr lang="en-US" dirty="0"/>
          </a:p>
        </p:txBody>
      </p:sp>
    </p:spTree>
    <p:extLst>
      <p:ext uri="{BB962C8B-B14F-4D97-AF65-F5344CB8AC3E}">
        <p14:creationId xmlns:p14="http://schemas.microsoft.com/office/powerpoint/2010/main" val="91525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Get Connected!</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9697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AAB5-8F0F-B8D8-6644-1F8E50970671}"/>
              </a:ext>
            </a:extLst>
          </p:cNvPr>
          <p:cNvSpPr>
            <a:spLocks noGrp="1"/>
          </p:cNvSpPr>
          <p:nvPr>
            <p:ph type="title"/>
          </p:nvPr>
        </p:nvSpPr>
        <p:spPr/>
        <p:txBody>
          <a:bodyPr/>
          <a:lstStyle/>
          <a:p>
            <a:r>
              <a:rPr lang="en-US" dirty="0"/>
              <a:t>RDP</a:t>
            </a:r>
          </a:p>
        </p:txBody>
      </p:sp>
      <p:sp>
        <p:nvSpPr>
          <p:cNvPr id="3" name="Content Placeholder 2">
            <a:extLst>
              <a:ext uri="{FF2B5EF4-FFF2-40B4-BE49-F238E27FC236}">
                <a16:creationId xmlns:a16="http://schemas.microsoft.com/office/drawing/2014/main" id="{899F9425-E395-EDF5-ACDC-2BA4C4DA8932}"/>
              </a:ext>
            </a:extLst>
          </p:cNvPr>
          <p:cNvSpPr>
            <a:spLocks noGrp="1"/>
          </p:cNvSpPr>
          <p:nvPr>
            <p:ph idx="1"/>
          </p:nvPr>
        </p:nvSpPr>
        <p:spPr/>
        <p:txBody>
          <a:bodyPr/>
          <a:lstStyle/>
          <a:p>
            <a:r>
              <a:rPr lang="en-US" dirty="0"/>
              <a:t>RDP</a:t>
            </a:r>
          </a:p>
          <a:p>
            <a:r>
              <a:rPr lang="en-US" dirty="0"/>
              <a:t>SSH</a:t>
            </a:r>
          </a:p>
          <a:p>
            <a:endParaRPr lang="en-US" dirty="0"/>
          </a:p>
        </p:txBody>
      </p:sp>
    </p:spTree>
    <p:extLst>
      <p:ext uri="{BB962C8B-B14F-4D97-AF65-F5344CB8AC3E}">
        <p14:creationId xmlns:p14="http://schemas.microsoft.com/office/powerpoint/2010/main" val="126655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AAB5-8F0F-B8D8-6644-1F8E50970671}"/>
              </a:ext>
            </a:extLst>
          </p:cNvPr>
          <p:cNvSpPr>
            <a:spLocks noGrp="1"/>
          </p:cNvSpPr>
          <p:nvPr>
            <p:ph type="title"/>
          </p:nvPr>
        </p:nvSpPr>
        <p:spPr/>
        <p:txBody>
          <a:bodyPr/>
          <a:lstStyle/>
          <a:p>
            <a:r>
              <a:rPr lang="en-US" dirty="0"/>
              <a:t>SSH</a:t>
            </a:r>
          </a:p>
        </p:txBody>
      </p:sp>
      <p:sp>
        <p:nvSpPr>
          <p:cNvPr id="3" name="Content Placeholder 2">
            <a:extLst>
              <a:ext uri="{FF2B5EF4-FFF2-40B4-BE49-F238E27FC236}">
                <a16:creationId xmlns:a16="http://schemas.microsoft.com/office/drawing/2014/main" id="{899F9425-E395-EDF5-ACDC-2BA4C4DA8932}"/>
              </a:ext>
            </a:extLst>
          </p:cNvPr>
          <p:cNvSpPr>
            <a:spLocks noGrp="1"/>
          </p:cNvSpPr>
          <p:nvPr>
            <p:ph idx="1"/>
          </p:nvPr>
        </p:nvSpPr>
        <p:spPr/>
        <p:txBody>
          <a:bodyPr/>
          <a:lstStyle/>
          <a:p>
            <a:r>
              <a:rPr lang="en-US" dirty="0" err="1"/>
              <a:t>Ssh</a:t>
            </a:r>
            <a:r>
              <a:rPr lang="en-US" dirty="0"/>
              <a:t> –</a:t>
            </a:r>
            <a:r>
              <a:rPr lang="en-US" dirty="0" err="1"/>
              <a:t>i</a:t>
            </a:r>
            <a:r>
              <a:rPr lang="en-US" dirty="0"/>
              <a:t> </a:t>
            </a:r>
            <a:r>
              <a:rPr lang="en-US" dirty="0" err="1"/>
              <a:t>operator.pem</a:t>
            </a:r>
            <a:r>
              <a:rPr lang="en-US" dirty="0"/>
              <a:t> ubuntu@&lt;</a:t>
            </a:r>
            <a:r>
              <a:rPr lang="en-US" dirty="0" err="1"/>
              <a:t>ip</a:t>
            </a:r>
            <a:r>
              <a:rPr lang="en-US" dirty="0"/>
              <a:t>&gt;</a:t>
            </a:r>
          </a:p>
          <a:p>
            <a:endParaRPr lang="en-US" dirty="0"/>
          </a:p>
        </p:txBody>
      </p:sp>
    </p:spTree>
    <p:extLst>
      <p:ext uri="{BB962C8B-B14F-4D97-AF65-F5344CB8AC3E}">
        <p14:creationId xmlns:p14="http://schemas.microsoft.com/office/powerpoint/2010/main" val="133799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Intro to </a:t>
            </a:r>
            <a:r>
              <a:rPr lang="en-US" dirty="0" err="1"/>
              <a:t>Pentesting</a:t>
            </a:r>
            <a:endParaRPr lang="en-US" dirty="0"/>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988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1C0F-372C-9D0B-0349-51AB1CE785D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1A2D5E0-4E4F-C0A9-7E12-B2E5EED8094D}"/>
              </a:ext>
            </a:extLst>
          </p:cNvPr>
          <p:cNvSpPr>
            <a:spLocks noGrp="1"/>
          </p:cNvSpPr>
          <p:nvPr>
            <p:ph idx="1"/>
          </p:nvPr>
        </p:nvSpPr>
        <p:spPr/>
        <p:txBody>
          <a:bodyPr>
            <a:normAutofit fontScale="92500" lnSpcReduction="10000"/>
          </a:bodyPr>
          <a:lstStyle/>
          <a:p>
            <a:pPr lvl="1"/>
            <a:r>
              <a:rPr lang="en-US" dirty="0"/>
              <a:t>Vulnerability Management</a:t>
            </a:r>
          </a:p>
          <a:p>
            <a:pPr lvl="2"/>
            <a:r>
              <a:rPr lang="en-US" dirty="0"/>
              <a:t>A program whose ongoing mission is to identify, assess, report on, manage, and remediate cyber vulnerabilities</a:t>
            </a:r>
          </a:p>
          <a:p>
            <a:pPr lvl="1"/>
            <a:r>
              <a:rPr lang="en-US" dirty="0"/>
              <a:t>Vulnerability Scan</a:t>
            </a:r>
          </a:p>
          <a:p>
            <a:pPr lvl="2"/>
            <a:r>
              <a:rPr lang="en-US" dirty="0"/>
              <a:t>A largely automated scan conducted across an environment to identify known vulnerabilities (Nessus, IP360, </a:t>
            </a:r>
            <a:r>
              <a:rPr lang="en-US" dirty="0" err="1"/>
              <a:t>etc</a:t>
            </a:r>
            <a:r>
              <a:rPr lang="en-US" dirty="0"/>
              <a:t>)</a:t>
            </a:r>
          </a:p>
          <a:p>
            <a:pPr lvl="1"/>
            <a:r>
              <a:rPr lang="en-US" dirty="0"/>
              <a:t>Vulnerability Assessment</a:t>
            </a:r>
          </a:p>
          <a:p>
            <a:pPr lvl="2"/>
            <a:r>
              <a:rPr lang="en-US" dirty="0"/>
              <a:t>Vulnerability scan + follow up. Often in support of a certification such as PCI</a:t>
            </a:r>
          </a:p>
          <a:p>
            <a:pPr lvl="1"/>
            <a:r>
              <a:rPr lang="en-US" dirty="0"/>
              <a:t>Penetration Testing</a:t>
            </a:r>
          </a:p>
          <a:p>
            <a:pPr lvl="2"/>
            <a:r>
              <a:rPr lang="en-US" dirty="0"/>
              <a:t>A largely tool-assisted manual process of identifying vulnerabilities with a focus on previously unknown vulnerabilities</a:t>
            </a:r>
          </a:p>
          <a:p>
            <a:pPr lvl="1"/>
            <a:r>
              <a:rPr lang="en-US" dirty="0"/>
              <a:t>Red Team</a:t>
            </a:r>
          </a:p>
          <a:p>
            <a:pPr lvl="2"/>
            <a:r>
              <a:rPr lang="en-US" dirty="0"/>
              <a:t>A team of offensive cybersecurity professionals whose primary goal is to test and identify weaknesses in the detection and response capabilities of an environment</a:t>
            </a:r>
          </a:p>
        </p:txBody>
      </p:sp>
    </p:spTree>
    <p:extLst>
      <p:ext uri="{BB962C8B-B14F-4D97-AF65-F5344CB8AC3E}">
        <p14:creationId xmlns:p14="http://schemas.microsoft.com/office/powerpoint/2010/main" val="20017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1C0F-372C-9D0B-0349-51AB1CE785D6}"/>
              </a:ext>
            </a:extLst>
          </p:cNvPr>
          <p:cNvSpPr>
            <a:spLocks noGrp="1"/>
          </p:cNvSpPr>
          <p:nvPr>
            <p:ph type="title"/>
          </p:nvPr>
        </p:nvSpPr>
        <p:spPr/>
        <p:txBody>
          <a:bodyPr/>
          <a:lstStyle/>
          <a:p>
            <a:r>
              <a:rPr lang="en-US" dirty="0"/>
              <a:t>Definitions for </a:t>
            </a:r>
            <a:r>
              <a:rPr lang="en-US" dirty="0" err="1"/>
              <a:t>Pentesters</a:t>
            </a:r>
            <a:endParaRPr lang="en-US" dirty="0"/>
          </a:p>
        </p:txBody>
      </p:sp>
      <p:sp>
        <p:nvSpPr>
          <p:cNvPr id="3" name="Content Placeholder 2">
            <a:extLst>
              <a:ext uri="{FF2B5EF4-FFF2-40B4-BE49-F238E27FC236}">
                <a16:creationId xmlns:a16="http://schemas.microsoft.com/office/drawing/2014/main" id="{E1A2D5E0-4E4F-C0A9-7E12-B2E5EED8094D}"/>
              </a:ext>
            </a:extLst>
          </p:cNvPr>
          <p:cNvSpPr>
            <a:spLocks noGrp="1"/>
          </p:cNvSpPr>
          <p:nvPr>
            <p:ph idx="1"/>
          </p:nvPr>
        </p:nvSpPr>
        <p:spPr/>
        <p:txBody>
          <a:bodyPr>
            <a:normAutofit fontScale="92500" lnSpcReduction="10000"/>
          </a:bodyPr>
          <a:lstStyle/>
          <a:p>
            <a:pPr lvl="1"/>
            <a:r>
              <a:rPr lang="en-US" dirty="0"/>
              <a:t>Risk</a:t>
            </a:r>
          </a:p>
          <a:p>
            <a:pPr lvl="2"/>
            <a:r>
              <a:rPr lang="en-US" dirty="0"/>
              <a:t>A measure of the likelihood and the consequence of events or acts that could cause a system compromise</a:t>
            </a:r>
          </a:p>
          <a:p>
            <a:pPr lvl="1"/>
            <a:r>
              <a:rPr lang="en-US" dirty="0"/>
              <a:t>Vulnerability</a:t>
            </a:r>
          </a:p>
          <a:p>
            <a:pPr lvl="2"/>
            <a:r>
              <a:rPr lang="en-US" dirty="0">
                <a:solidFill>
                  <a:srgbClr val="040C28"/>
                </a:solidFill>
                <a:latin typeface="Google Sans"/>
              </a:rPr>
              <a:t>A </a:t>
            </a:r>
            <a:r>
              <a:rPr lang="en-US" b="0" i="0" dirty="0">
                <a:solidFill>
                  <a:srgbClr val="040C28"/>
                </a:solidFill>
                <a:effectLst/>
                <a:latin typeface="Google Sans"/>
              </a:rPr>
              <a:t>weakness in an IT system that can be exploited by an attacker to deliver a successful attack</a:t>
            </a:r>
          </a:p>
          <a:p>
            <a:pPr lvl="1"/>
            <a:r>
              <a:rPr lang="en-US" dirty="0"/>
              <a:t>Exploit</a:t>
            </a:r>
          </a:p>
          <a:p>
            <a:pPr lvl="2"/>
            <a:r>
              <a:rPr lang="en-US" dirty="0"/>
              <a:t>An exploit is a program, or piece of code, designed to find and take advantage of a security flaw or vulnerability in an application or computer system</a:t>
            </a:r>
          </a:p>
          <a:p>
            <a:pPr lvl="1"/>
            <a:r>
              <a:rPr lang="en-US" dirty="0"/>
              <a:t>Attack Surface</a:t>
            </a:r>
          </a:p>
          <a:p>
            <a:pPr lvl="2"/>
            <a:r>
              <a:rPr lang="en-US" dirty="0">
                <a:solidFill>
                  <a:srgbClr val="040C28"/>
                </a:solidFill>
                <a:latin typeface="Google Sans"/>
              </a:rPr>
              <a:t>T</a:t>
            </a:r>
            <a:r>
              <a:rPr lang="en-US" b="0" i="0" dirty="0">
                <a:solidFill>
                  <a:srgbClr val="040C28"/>
                </a:solidFill>
                <a:effectLst/>
                <a:latin typeface="Google Sans"/>
              </a:rPr>
              <a:t>he number of all possible points, or attack vectors, where an unauthorized user can access a system and extract data</a:t>
            </a:r>
            <a:endParaRPr lang="en-US" dirty="0"/>
          </a:p>
          <a:p>
            <a:pPr lvl="1"/>
            <a:r>
              <a:rPr lang="en-US" dirty="0"/>
              <a:t>Threat Actor</a:t>
            </a:r>
          </a:p>
          <a:p>
            <a:pPr lvl="2"/>
            <a:r>
              <a:rPr lang="en-US" b="0" i="0" dirty="0">
                <a:solidFill>
                  <a:srgbClr val="202124"/>
                </a:solidFill>
                <a:effectLst/>
                <a:latin typeface="Google Sans"/>
              </a:rPr>
              <a:t>A threat actor refers to an individual, group, or entity that carries out malicious activities with the intent of causing harm, exploiting vulnerabilities, or gaining unauthorized access to computer systems, networks, data, or other valuable assets</a:t>
            </a:r>
            <a:endParaRPr lang="en-US" dirty="0"/>
          </a:p>
        </p:txBody>
      </p:sp>
    </p:spTree>
    <p:extLst>
      <p:ext uri="{BB962C8B-B14F-4D97-AF65-F5344CB8AC3E}">
        <p14:creationId xmlns:p14="http://schemas.microsoft.com/office/powerpoint/2010/main" val="82155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AAB5-8F0F-B8D8-6644-1F8E50970671}"/>
              </a:ext>
            </a:extLst>
          </p:cNvPr>
          <p:cNvSpPr>
            <a:spLocks noGrp="1"/>
          </p:cNvSpPr>
          <p:nvPr>
            <p:ph type="title"/>
          </p:nvPr>
        </p:nvSpPr>
        <p:spPr/>
        <p:txBody>
          <a:bodyPr/>
          <a:lstStyle/>
          <a:p>
            <a:r>
              <a:rPr lang="en-US" dirty="0"/>
              <a:t>Vulnerability Management – The Cycle</a:t>
            </a:r>
          </a:p>
        </p:txBody>
      </p:sp>
      <p:pic>
        <p:nvPicPr>
          <p:cNvPr id="1030" name="Picture 6" descr="Vulnerability Management Lifecycle">
            <a:extLst>
              <a:ext uri="{FF2B5EF4-FFF2-40B4-BE49-F238E27FC236}">
                <a16:creationId xmlns:a16="http://schemas.microsoft.com/office/drawing/2014/main" id="{23E9C261-5685-4CC1-8D58-48B009CA4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72" y="1543623"/>
            <a:ext cx="5074635" cy="491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80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1C0F-372C-9D0B-0349-51AB1CE785D6}"/>
              </a:ext>
            </a:extLst>
          </p:cNvPr>
          <p:cNvSpPr>
            <a:spLocks noGrp="1"/>
          </p:cNvSpPr>
          <p:nvPr>
            <p:ph type="title"/>
          </p:nvPr>
        </p:nvSpPr>
        <p:spPr/>
        <p:txBody>
          <a:bodyPr/>
          <a:lstStyle/>
          <a:p>
            <a:r>
              <a:rPr lang="en-US" dirty="0"/>
              <a:t>Vulnerability Scan</a:t>
            </a:r>
          </a:p>
        </p:txBody>
      </p:sp>
      <p:sp>
        <p:nvSpPr>
          <p:cNvPr id="3" name="Content Placeholder 2">
            <a:extLst>
              <a:ext uri="{FF2B5EF4-FFF2-40B4-BE49-F238E27FC236}">
                <a16:creationId xmlns:a16="http://schemas.microsoft.com/office/drawing/2014/main" id="{E1A2D5E0-4E4F-C0A9-7E12-B2E5EED8094D}"/>
              </a:ext>
            </a:extLst>
          </p:cNvPr>
          <p:cNvSpPr>
            <a:spLocks noGrp="1"/>
          </p:cNvSpPr>
          <p:nvPr>
            <p:ph idx="1"/>
          </p:nvPr>
        </p:nvSpPr>
        <p:spPr/>
        <p:txBody>
          <a:bodyPr/>
          <a:lstStyle/>
          <a:p>
            <a:pPr lvl="1"/>
            <a:r>
              <a:rPr lang="en-US" dirty="0"/>
              <a:t>Nessus</a:t>
            </a:r>
          </a:p>
          <a:p>
            <a:pPr lvl="1"/>
            <a:r>
              <a:rPr lang="en-US" dirty="0"/>
              <a:t>CVE</a:t>
            </a:r>
          </a:p>
        </p:txBody>
      </p:sp>
    </p:spTree>
    <p:extLst>
      <p:ext uri="{BB962C8B-B14F-4D97-AF65-F5344CB8AC3E}">
        <p14:creationId xmlns:p14="http://schemas.microsoft.com/office/powerpoint/2010/main" val="89647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Intro</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4435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1C0F-372C-9D0B-0349-51AB1CE785D6}"/>
              </a:ext>
            </a:extLst>
          </p:cNvPr>
          <p:cNvSpPr>
            <a:spLocks noGrp="1"/>
          </p:cNvSpPr>
          <p:nvPr>
            <p:ph type="title"/>
          </p:nvPr>
        </p:nvSpPr>
        <p:spPr/>
        <p:txBody>
          <a:bodyPr/>
          <a:lstStyle/>
          <a:p>
            <a:r>
              <a:rPr lang="en-US" dirty="0"/>
              <a:t>Offensive Cybersecurity’s Place</a:t>
            </a:r>
          </a:p>
        </p:txBody>
      </p:sp>
      <p:sp>
        <p:nvSpPr>
          <p:cNvPr id="3" name="Content Placeholder 2">
            <a:extLst>
              <a:ext uri="{FF2B5EF4-FFF2-40B4-BE49-F238E27FC236}">
                <a16:creationId xmlns:a16="http://schemas.microsoft.com/office/drawing/2014/main" id="{E1A2D5E0-4E4F-C0A9-7E12-B2E5EED8094D}"/>
              </a:ext>
            </a:extLst>
          </p:cNvPr>
          <p:cNvSpPr>
            <a:spLocks noGrp="1"/>
          </p:cNvSpPr>
          <p:nvPr>
            <p:ph idx="1"/>
          </p:nvPr>
        </p:nvSpPr>
        <p:spPr/>
        <p:txBody>
          <a:bodyPr/>
          <a:lstStyle/>
          <a:p>
            <a:pPr lvl="1"/>
            <a:r>
              <a:rPr lang="en-US" dirty="0"/>
              <a:t>Feed the vulnerability management lifecycle and provide direction for prioritization</a:t>
            </a:r>
          </a:p>
          <a:p>
            <a:pPr lvl="1"/>
            <a:r>
              <a:rPr lang="en-US" dirty="0"/>
              <a:t>Assess the progress the program has made</a:t>
            </a:r>
          </a:p>
        </p:txBody>
      </p:sp>
    </p:spTree>
    <p:extLst>
      <p:ext uri="{BB962C8B-B14F-4D97-AF65-F5344CB8AC3E}">
        <p14:creationId xmlns:p14="http://schemas.microsoft.com/office/powerpoint/2010/main" val="2270650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1C0F-372C-9D0B-0349-51AB1CE785D6}"/>
              </a:ext>
            </a:extLst>
          </p:cNvPr>
          <p:cNvSpPr>
            <a:spLocks noGrp="1"/>
          </p:cNvSpPr>
          <p:nvPr>
            <p:ph type="title"/>
          </p:nvPr>
        </p:nvSpPr>
        <p:spPr/>
        <p:txBody>
          <a:bodyPr/>
          <a:lstStyle/>
          <a:p>
            <a:r>
              <a:rPr lang="en-US" dirty="0"/>
              <a:t>Our Objective</a:t>
            </a:r>
          </a:p>
        </p:txBody>
      </p:sp>
      <p:sp>
        <p:nvSpPr>
          <p:cNvPr id="3" name="Content Placeholder 2">
            <a:extLst>
              <a:ext uri="{FF2B5EF4-FFF2-40B4-BE49-F238E27FC236}">
                <a16:creationId xmlns:a16="http://schemas.microsoft.com/office/drawing/2014/main" id="{E1A2D5E0-4E4F-C0A9-7E12-B2E5EED8094D}"/>
              </a:ext>
            </a:extLst>
          </p:cNvPr>
          <p:cNvSpPr>
            <a:spLocks noGrp="1"/>
          </p:cNvSpPr>
          <p:nvPr>
            <p:ph idx="1"/>
          </p:nvPr>
        </p:nvSpPr>
        <p:spPr/>
        <p:txBody>
          <a:bodyPr/>
          <a:lstStyle/>
          <a:p>
            <a:r>
              <a:rPr lang="en-US" dirty="0"/>
              <a:t>To contribute value to the vulnerability management lifecycle so that subsequent phases of the cycle can be well informed as to the risk faced by the organization</a:t>
            </a:r>
          </a:p>
          <a:p>
            <a:r>
              <a:rPr lang="en-US" dirty="0"/>
              <a:t>Nothing is ever truly secure</a:t>
            </a:r>
          </a:p>
          <a:p>
            <a:pPr lvl="1"/>
            <a:r>
              <a:rPr lang="en-US" dirty="0"/>
              <a:t>Developers keep on </a:t>
            </a:r>
            <a:r>
              <a:rPr lang="en-US" dirty="0" err="1"/>
              <a:t>dev’in</a:t>
            </a:r>
            <a:endParaRPr lang="en-US" dirty="0"/>
          </a:p>
          <a:p>
            <a:pPr lvl="1"/>
            <a:r>
              <a:rPr lang="en-US" dirty="0"/>
              <a:t>Hackers keep on </a:t>
            </a:r>
            <a:r>
              <a:rPr lang="en-US" dirty="0" err="1"/>
              <a:t>hackin</a:t>
            </a:r>
            <a:endParaRPr lang="en-US" dirty="0"/>
          </a:p>
          <a:p>
            <a:r>
              <a:rPr lang="en-US" dirty="0"/>
              <a:t>We direct the next step in the securing of a system that is never secure</a:t>
            </a:r>
          </a:p>
          <a:p>
            <a:endParaRPr lang="en-US" dirty="0"/>
          </a:p>
          <a:p>
            <a:pPr lvl="1"/>
            <a:endParaRPr lang="en-US" dirty="0"/>
          </a:p>
        </p:txBody>
      </p:sp>
    </p:spTree>
    <p:extLst>
      <p:ext uri="{BB962C8B-B14F-4D97-AF65-F5344CB8AC3E}">
        <p14:creationId xmlns:p14="http://schemas.microsoft.com/office/powerpoint/2010/main" val="421079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How To Be a Good </a:t>
            </a:r>
            <a:r>
              <a:rPr lang="en-US" dirty="0" err="1"/>
              <a:t>Pentester</a:t>
            </a:r>
            <a:endParaRPr lang="en-US" dirty="0"/>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088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4534-E3AD-0472-3D3A-30D5060AB547}"/>
              </a:ext>
            </a:extLst>
          </p:cNvPr>
          <p:cNvSpPr>
            <a:spLocks noGrp="1"/>
          </p:cNvSpPr>
          <p:nvPr>
            <p:ph type="title"/>
          </p:nvPr>
        </p:nvSpPr>
        <p:spPr/>
        <p:txBody>
          <a:bodyPr/>
          <a:lstStyle/>
          <a:p>
            <a:r>
              <a:rPr lang="en-US" dirty="0"/>
              <a:t>Three Parts</a:t>
            </a:r>
          </a:p>
        </p:txBody>
      </p:sp>
      <p:sp>
        <p:nvSpPr>
          <p:cNvPr id="3" name="Content Placeholder 2">
            <a:extLst>
              <a:ext uri="{FF2B5EF4-FFF2-40B4-BE49-F238E27FC236}">
                <a16:creationId xmlns:a16="http://schemas.microsoft.com/office/drawing/2014/main" id="{00295DEC-D03A-D877-DCFF-8C50236F6842}"/>
              </a:ext>
            </a:extLst>
          </p:cNvPr>
          <p:cNvSpPr>
            <a:spLocks noGrp="1"/>
          </p:cNvSpPr>
          <p:nvPr>
            <p:ph idx="1"/>
          </p:nvPr>
        </p:nvSpPr>
        <p:spPr/>
        <p:txBody>
          <a:bodyPr>
            <a:normAutofit/>
          </a:bodyPr>
          <a:lstStyle/>
          <a:p>
            <a:r>
              <a:rPr lang="en-US" dirty="0"/>
              <a:t>Understand your client and their motivations</a:t>
            </a:r>
          </a:p>
          <a:p>
            <a:r>
              <a:rPr lang="en-US" dirty="0"/>
              <a:t>Follow the commandments (</a:t>
            </a:r>
            <a:r>
              <a:rPr lang="en-US" dirty="0" err="1"/>
              <a:t>pentest</a:t>
            </a:r>
            <a:r>
              <a:rPr lang="en-US" dirty="0"/>
              <a:t> principles)</a:t>
            </a:r>
          </a:p>
          <a:p>
            <a:r>
              <a:rPr lang="en-US" dirty="0"/>
              <a:t>Learn to be an effective tester</a:t>
            </a:r>
          </a:p>
          <a:p>
            <a:endParaRPr lang="en-US" dirty="0"/>
          </a:p>
          <a:p>
            <a:endParaRPr lang="en-US" dirty="0"/>
          </a:p>
          <a:p>
            <a:endParaRPr lang="en-US" dirty="0"/>
          </a:p>
        </p:txBody>
      </p:sp>
    </p:spTree>
    <p:extLst>
      <p:ext uri="{BB962C8B-B14F-4D97-AF65-F5344CB8AC3E}">
        <p14:creationId xmlns:p14="http://schemas.microsoft.com/office/powerpoint/2010/main" val="187168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4534-E3AD-0472-3D3A-30D5060AB547}"/>
              </a:ext>
            </a:extLst>
          </p:cNvPr>
          <p:cNvSpPr>
            <a:spLocks noGrp="1"/>
          </p:cNvSpPr>
          <p:nvPr>
            <p:ph type="title"/>
          </p:nvPr>
        </p:nvSpPr>
        <p:spPr/>
        <p:txBody>
          <a:bodyPr/>
          <a:lstStyle/>
          <a:p>
            <a:r>
              <a:rPr lang="en-US" dirty="0"/>
              <a:t>The client</a:t>
            </a:r>
          </a:p>
        </p:txBody>
      </p:sp>
      <p:sp>
        <p:nvSpPr>
          <p:cNvPr id="3" name="Content Placeholder 2">
            <a:extLst>
              <a:ext uri="{FF2B5EF4-FFF2-40B4-BE49-F238E27FC236}">
                <a16:creationId xmlns:a16="http://schemas.microsoft.com/office/drawing/2014/main" id="{00295DEC-D03A-D877-DCFF-8C50236F6842}"/>
              </a:ext>
            </a:extLst>
          </p:cNvPr>
          <p:cNvSpPr>
            <a:spLocks noGrp="1"/>
          </p:cNvSpPr>
          <p:nvPr>
            <p:ph idx="1"/>
          </p:nvPr>
        </p:nvSpPr>
        <p:spPr/>
        <p:txBody>
          <a:bodyPr>
            <a:normAutofit lnSpcReduction="10000"/>
          </a:bodyPr>
          <a:lstStyle/>
          <a:p>
            <a:r>
              <a:rPr lang="en-US" dirty="0"/>
              <a:t>Types of clients</a:t>
            </a:r>
          </a:p>
          <a:p>
            <a:pPr lvl="1"/>
            <a:r>
              <a:rPr lang="en-US" dirty="0"/>
              <a:t>Government</a:t>
            </a:r>
          </a:p>
          <a:p>
            <a:pPr lvl="1"/>
            <a:r>
              <a:rPr lang="en-US" dirty="0"/>
              <a:t>Commercial</a:t>
            </a:r>
          </a:p>
          <a:p>
            <a:pPr lvl="1"/>
            <a:r>
              <a:rPr lang="en-US" dirty="0"/>
              <a:t>Controlled sector</a:t>
            </a:r>
          </a:p>
          <a:p>
            <a:r>
              <a:rPr lang="en-US" dirty="0"/>
              <a:t>Types of motivations</a:t>
            </a:r>
          </a:p>
          <a:p>
            <a:pPr lvl="1"/>
            <a:r>
              <a:rPr lang="en-US" dirty="0"/>
              <a:t>Security</a:t>
            </a:r>
          </a:p>
          <a:p>
            <a:pPr lvl="1"/>
            <a:r>
              <a:rPr lang="en-US" dirty="0"/>
              <a:t>Requirement</a:t>
            </a:r>
          </a:p>
          <a:p>
            <a:pPr lvl="1"/>
            <a:r>
              <a:rPr lang="en-US" dirty="0"/>
              <a:t>Acquisition</a:t>
            </a:r>
          </a:p>
          <a:p>
            <a:pPr lvl="1"/>
            <a:r>
              <a:rPr lang="en-US" dirty="0"/>
              <a:t>Policy change</a:t>
            </a:r>
          </a:p>
          <a:p>
            <a:r>
              <a:rPr lang="en-US" dirty="0"/>
              <a:t>Use our services to drive their program through answering various questions</a:t>
            </a:r>
          </a:p>
        </p:txBody>
      </p:sp>
    </p:spTree>
    <p:extLst>
      <p:ext uri="{BB962C8B-B14F-4D97-AF65-F5344CB8AC3E}">
        <p14:creationId xmlns:p14="http://schemas.microsoft.com/office/powerpoint/2010/main" val="293591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4534-E3AD-0472-3D3A-30D5060AB547}"/>
              </a:ext>
            </a:extLst>
          </p:cNvPr>
          <p:cNvSpPr>
            <a:spLocks noGrp="1"/>
          </p:cNvSpPr>
          <p:nvPr>
            <p:ph type="title"/>
          </p:nvPr>
        </p:nvSpPr>
        <p:spPr/>
        <p:txBody>
          <a:bodyPr/>
          <a:lstStyle/>
          <a:p>
            <a:r>
              <a:rPr lang="en-US" dirty="0"/>
              <a:t>Clients do not like</a:t>
            </a:r>
          </a:p>
        </p:txBody>
      </p:sp>
      <p:sp>
        <p:nvSpPr>
          <p:cNvPr id="3" name="Content Placeholder 2">
            <a:extLst>
              <a:ext uri="{FF2B5EF4-FFF2-40B4-BE49-F238E27FC236}">
                <a16:creationId xmlns:a16="http://schemas.microsoft.com/office/drawing/2014/main" id="{00295DEC-D03A-D877-DCFF-8C50236F6842}"/>
              </a:ext>
            </a:extLst>
          </p:cNvPr>
          <p:cNvSpPr>
            <a:spLocks noGrp="1"/>
          </p:cNvSpPr>
          <p:nvPr>
            <p:ph idx="1"/>
          </p:nvPr>
        </p:nvSpPr>
        <p:spPr/>
        <p:txBody>
          <a:bodyPr>
            <a:normAutofit/>
          </a:bodyPr>
          <a:lstStyle/>
          <a:p>
            <a:r>
              <a:rPr lang="en-US" dirty="0"/>
              <a:t>Black holes</a:t>
            </a:r>
          </a:p>
          <a:p>
            <a:r>
              <a:rPr lang="en-US" dirty="0"/>
              <a:t>Surprises</a:t>
            </a:r>
          </a:p>
          <a:p>
            <a:r>
              <a:rPr lang="en-US" dirty="0"/>
              <a:t>Egos</a:t>
            </a:r>
          </a:p>
          <a:p>
            <a:r>
              <a:rPr lang="en-US" dirty="0"/>
              <a:t>Reports they can’t use</a:t>
            </a:r>
          </a:p>
        </p:txBody>
      </p:sp>
    </p:spTree>
    <p:extLst>
      <p:ext uri="{BB962C8B-B14F-4D97-AF65-F5344CB8AC3E}">
        <p14:creationId xmlns:p14="http://schemas.microsoft.com/office/powerpoint/2010/main" val="85744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4534-E3AD-0472-3D3A-30D5060AB547}"/>
              </a:ext>
            </a:extLst>
          </p:cNvPr>
          <p:cNvSpPr>
            <a:spLocks noGrp="1"/>
          </p:cNvSpPr>
          <p:nvPr>
            <p:ph type="title"/>
          </p:nvPr>
        </p:nvSpPr>
        <p:spPr/>
        <p:txBody>
          <a:bodyPr/>
          <a:lstStyle/>
          <a:p>
            <a:r>
              <a:rPr lang="en-US" dirty="0"/>
              <a:t>Objective Questions</a:t>
            </a:r>
          </a:p>
        </p:txBody>
      </p:sp>
      <p:sp>
        <p:nvSpPr>
          <p:cNvPr id="3" name="Content Placeholder 2">
            <a:extLst>
              <a:ext uri="{FF2B5EF4-FFF2-40B4-BE49-F238E27FC236}">
                <a16:creationId xmlns:a16="http://schemas.microsoft.com/office/drawing/2014/main" id="{00295DEC-D03A-D877-DCFF-8C50236F6842}"/>
              </a:ext>
            </a:extLst>
          </p:cNvPr>
          <p:cNvSpPr>
            <a:spLocks noGrp="1"/>
          </p:cNvSpPr>
          <p:nvPr>
            <p:ph idx="1"/>
          </p:nvPr>
        </p:nvSpPr>
        <p:spPr/>
        <p:txBody>
          <a:bodyPr>
            <a:normAutofit/>
          </a:bodyPr>
          <a:lstStyle/>
          <a:p>
            <a:r>
              <a:rPr lang="en-US" dirty="0" err="1"/>
              <a:t>Pentesting</a:t>
            </a:r>
            <a:endParaRPr lang="en-US" dirty="0"/>
          </a:p>
          <a:p>
            <a:pPr lvl="1"/>
            <a:r>
              <a:rPr lang="en-US" dirty="0"/>
              <a:t>What vulnerabilities does my environment / application have?</a:t>
            </a:r>
          </a:p>
          <a:p>
            <a:r>
              <a:rPr lang="en-US" dirty="0"/>
              <a:t>Red Team</a:t>
            </a:r>
          </a:p>
          <a:p>
            <a:pPr lvl="1"/>
            <a:r>
              <a:rPr lang="en-US" dirty="0"/>
              <a:t>What level of sophistication is required to bypass my environment’s defenses? </a:t>
            </a:r>
          </a:p>
          <a:p>
            <a:pPr lvl="1"/>
            <a:r>
              <a:rPr lang="en-US" dirty="0"/>
              <a:t>How do I raise the bar of required skill?</a:t>
            </a:r>
          </a:p>
          <a:p>
            <a:r>
              <a:rPr lang="en-US" dirty="0"/>
              <a:t>Black Box</a:t>
            </a:r>
          </a:p>
          <a:p>
            <a:pPr lvl="1"/>
            <a:r>
              <a:rPr lang="en-US" dirty="0"/>
              <a:t>How far would a reasonably motivated and skilled threat actor be able to get? </a:t>
            </a:r>
          </a:p>
          <a:p>
            <a:r>
              <a:rPr lang="en-US" dirty="0"/>
              <a:t>White Box</a:t>
            </a:r>
          </a:p>
          <a:p>
            <a:pPr lvl="1"/>
            <a:r>
              <a:rPr lang="en-US" dirty="0"/>
              <a:t>What vulnerabilities exist in my application / environment?</a:t>
            </a:r>
          </a:p>
        </p:txBody>
      </p:sp>
    </p:spTree>
    <p:extLst>
      <p:ext uri="{BB962C8B-B14F-4D97-AF65-F5344CB8AC3E}">
        <p14:creationId xmlns:p14="http://schemas.microsoft.com/office/powerpoint/2010/main" val="131759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D88D-F759-8EF3-9990-FBD9364E3E5A}"/>
              </a:ext>
            </a:extLst>
          </p:cNvPr>
          <p:cNvSpPr>
            <a:spLocks noGrp="1"/>
          </p:cNvSpPr>
          <p:nvPr>
            <p:ph type="title"/>
          </p:nvPr>
        </p:nvSpPr>
        <p:spPr/>
        <p:txBody>
          <a:bodyPr/>
          <a:lstStyle/>
          <a:p>
            <a:r>
              <a:rPr lang="en-US" dirty="0"/>
              <a:t>The Commandments (</a:t>
            </a:r>
            <a:r>
              <a:rPr lang="en-US" dirty="0" err="1"/>
              <a:t>Pentester</a:t>
            </a:r>
            <a:r>
              <a:rPr lang="en-US" dirty="0"/>
              <a:t> Principles)</a:t>
            </a:r>
          </a:p>
        </p:txBody>
      </p:sp>
      <p:sp>
        <p:nvSpPr>
          <p:cNvPr id="3" name="Content Placeholder 2">
            <a:extLst>
              <a:ext uri="{FF2B5EF4-FFF2-40B4-BE49-F238E27FC236}">
                <a16:creationId xmlns:a16="http://schemas.microsoft.com/office/drawing/2014/main" id="{1A7A5D26-7359-F20C-B100-5CC19922586A}"/>
              </a:ext>
            </a:extLst>
          </p:cNvPr>
          <p:cNvSpPr>
            <a:spLocks noGrp="1"/>
          </p:cNvSpPr>
          <p:nvPr>
            <p:ph idx="1"/>
          </p:nvPr>
        </p:nvSpPr>
        <p:spPr/>
        <p:txBody>
          <a:bodyPr/>
          <a:lstStyle/>
          <a:p>
            <a:r>
              <a:rPr lang="en-US" dirty="0"/>
              <a:t>Thou shalt not degrade the security of the client’s environment</a:t>
            </a:r>
          </a:p>
          <a:p>
            <a:r>
              <a:rPr lang="en-US" dirty="0"/>
              <a:t>Thou shalt communicate with your client</a:t>
            </a:r>
          </a:p>
          <a:p>
            <a:r>
              <a:rPr lang="en-US" dirty="0"/>
              <a:t>Thou shalt not compromise professional integrity</a:t>
            </a:r>
          </a:p>
          <a:p>
            <a:r>
              <a:rPr lang="en-US" dirty="0"/>
              <a:t>Thou shalt not make it personal</a:t>
            </a:r>
          </a:p>
          <a:p>
            <a:r>
              <a:rPr lang="en-US" dirty="0"/>
              <a:t>Thou shalt report high and critical vulnerabilities immediately</a:t>
            </a:r>
          </a:p>
          <a:p>
            <a:r>
              <a:rPr lang="en-US" dirty="0"/>
              <a:t>Thou shalt not run dangerous exploits or tools without approval</a:t>
            </a:r>
          </a:p>
          <a:p>
            <a:r>
              <a:rPr lang="en-US" dirty="0"/>
              <a:t>Thou shalt not kick down the front door</a:t>
            </a:r>
          </a:p>
          <a:p>
            <a:r>
              <a:rPr lang="en-US" dirty="0"/>
              <a:t>Thou shalt be defensible in thine findings</a:t>
            </a:r>
          </a:p>
        </p:txBody>
      </p:sp>
    </p:spTree>
    <p:extLst>
      <p:ext uri="{BB962C8B-B14F-4D97-AF65-F5344CB8AC3E}">
        <p14:creationId xmlns:p14="http://schemas.microsoft.com/office/powerpoint/2010/main" val="3951054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9ED4-439F-A259-857F-35FBEC955ECB}"/>
              </a:ext>
            </a:extLst>
          </p:cNvPr>
          <p:cNvSpPr>
            <a:spLocks noGrp="1"/>
          </p:cNvSpPr>
          <p:nvPr>
            <p:ph type="title"/>
          </p:nvPr>
        </p:nvSpPr>
        <p:spPr/>
        <p:txBody>
          <a:bodyPr/>
          <a:lstStyle/>
          <a:p>
            <a:r>
              <a:rPr lang="en-US" dirty="0"/>
              <a:t>Do not degrade the security of the client’s environment</a:t>
            </a:r>
          </a:p>
        </p:txBody>
      </p:sp>
      <p:sp>
        <p:nvSpPr>
          <p:cNvPr id="3" name="Content Placeholder 2">
            <a:extLst>
              <a:ext uri="{FF2B5EF4-FFF2-40B4-BE49-F238E27FC236}">
                <a16:creationId xmlns:a16="http://schemas.microsoft.com/office/drawing/2014/main" id="{069157E3-E517-3D67-62FB-FFA2AC84C3E3}"/>
              </a:ext>
            </a:extLst>
          </p:cNvPr>
          <p:cNvSpPr>
            <a:spLocks noGrp="1"/>
          </p:cNvSpPr>
          <p:nvPr>
            <p:ph idx="1"/>
          </p:nvPr>
        </p:nvSpPr>
        <p:spPr/>
        <p:txBody>
          <a:bodyPr/>
          <a:lstStyle/>
          <a:p>
            <a:r>
              <a:rPr lang="en-US" dirty="0"/>
              <a:t>Web shells</a:t>
            </a:r>
          </a:p>
          <a:p>
            <a:r>
              <a:rPr lang="en-US" dirty="0" err="1"/>
              <a:t>nc</a:t>
            </a:r>
            <a:endParaRPr lang="en-US" dirty="0"/>
          </a:p>
          <a:p>
            <a:pPr marL="0" indent="0">
              <a:buNone/>
            </a:pPr>
            <a:endParaRPr lang="en-US" dirty="0"/>
          </a:p>
        </p:txBody>
      </p:sp>
    </p:spTree>
    <p:extLst>
      <p:ext uri="{BB962C8B-B14F-4D97-AF65-F5344CB8AC3E}">
        <p14:creationId xmlns:p14="http://schemas.microsoft.com/office/powerpoint/2010/main" val="4014866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9ED4-439F-A259-857F-35FBEC955ECB}"/>
              </a:ext>
            </a:extLst>
          </p:cNvPr>
          <p:cNvSpPr>
            <a:spLocks noGrp="1"/>
          </p:cNvSpPr>
          <p:nvPr>
            <p:ph type="title"/>
          </p:nvPr>
        </p:nvSpPr>
        <p:spPr/>
        <p:txBody>
          <a:bodyPr/>
          <a:lstStyle/>
          <a:p>
            <a:r>
              <a:rPr lang="en-US" dirty="0"/>
              <a:t>Communicate With Your Client</a:t>
            </a:r>
          </a:p>
        </p:txBody>
      </p:sp>
      <p:sp>
        <p:nvSpPr>
          <p:cNvPr id="3" name="Content Placeholder 2">
            <a:extLst>
              <a:ext uri="{FF2B5EF4-FFF2-40B4-BE49-F238E27FC236}">
                <a16:creationId xmlns:a16="http://schemas.microsoft.com/office/drawing/2014/main" id="{069157E3-E517-3D67-62FB-FFA2AC84C3E3}"/>
              </a:ext>
            </a:extLst>
          </p:cNvPr>
          <p:cNvSpPr>
            <a:spLocks noGrp="1"/>
          </p:cNvSpPr>
          <p:nvPr>
            <p:ph idx="1"/>
          </p:nvPr>
        </p:nvSpPr>
        <p:spPr/>
        <p:txBody>
          <a:bodyPr/>
          <a:lstStyle/>
          <a:p>
            <a:r>
              <a:rPr lang="en-US" dirty="0"/>
              <a:t>Daily updates</a:t>
            </a:r>
          </a:p>
          <a:p>
            <a:pPr lvl="1"/>
            <a:r>
              <a:rPr lang="en-US" dirty="0"/>
              <a:t>A conversation is not required</a:t>
            </a:r>
          </a:p>
          <a:p>
            <a:pPr lvl="1"/>
            <a:r>
              <a:rPr lang="en-US" dirty="0"/>
              <a:t>What you did</a:t>
            </a:r>
          </a:p>
          <a:p>
            <a:pPr lvl="1"/>
            <a:r>
              <a:rPr lang="en-US" dirty="0"/>
              <a:t>What you will do</a:t>
            </a:r>
          </a:p>
          <a:p>
            <a:pPr lvl="1"/>
            <a:r>
              <a:rPr lang="en-US" dirty="0"/>
              <a:t>What worked</a:t>
            </a:r>
          </a:p>
          <a:p>
            <a:pPr lvl="1"/>
            <a:r>
              <a:rPr lang="en-US" dirty="0"/>
              <a:t>What didn’t work</a:t>
            </a:r>
          </a:p>
          <a:p>
            <a:endParaRPr lang="en-US" dirty="0"/>
          </a:p>
        </p:txBody>
      </p:sp>
    </p:spTree>
    <p:extLst>
      <p:ext uri="{BB962C8B-B14F-4D97-AF65-F5344CB8AC3E}">
        <p14:creationId xmlns:p14="http://schemas.microsoft.com/office/powerpoint/2010/main" val="52473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F8A3-E0F4-7948-0994-8E23DFD48E40}"/>
              </a:ext>
            </a:extLst>
          </p:cNvPr>
          <p:cNvSpPr>
            <a:spLocks noGrp="1"/>
          </p:cNvSpPr>
          <p:nvPr>
            <p:ph type="title"/>
          </p:nvPr>
        </p:nvSpPr>
        <p:spPr/>
        <p:txBody>
          <a:bodyPr/>
          <a:lstStyle/>
          <a:p>
            <a:r>
              <a:rPr lang="en-US" dirty="0" err="1"/>
              <a:t>whoami</a:t>
            </a:r>
            <a:endParaRPr lang="en-US" dirty="0"/>
          </a:p>
        </p:txBody>
      </p:sp>
      <p:sp>
        <p:nvSpPr>
          <p:cNvPr id="3" name="Content Placeholder 2">
            <a:extLst>
              <a:ext uri="{FF2B5EF4-FFF2-40B4-BE49-F238E27FC236}">
                <a16:creationId xmlns:a16="http://schemas.microsoft.com/office/drawing/2014/main" id="{60282EFF-64B7-ED8F-6C17-6D4CE6DFD17D}"/>
              </a:ext>
            </a:extLst>
          </p:cNvPr>
          <p:cNvSpPr>
            <a:spLocks noGrp="1"/>
          </p:cNvSpPr>
          <p:nvPr>
            <p:ph idx="1"/>
          </p:nvPr>
        </p:nvSpPr>
        <p:spPr/>
        <p:txBody>
          <a:bodyPr/>
          <a:lstStyle/>
          <a:p>
            <a:r>
              <a:rPr lang="en-US" dirty="0"/>
              <a:t>US Army</a:t>
            </a:r>
          </a:p>
          <a:p>
            <a:r>
              <a:rPr lang="en-US" dirty="0"/>
              <a:t>NSA</a:t>
            </a:r>
          </a:p>
          <a:p>
            <a:r>
              <a:rPr lang="en-US" dirty="0"/>
              <a:t>CISSP, OSCP, PMP, AWS Security </a:t>
            </a:r>
            <a:r>
              <a:rPr lang="en-US" dirty="0" err="1"/>
              <a:t>Speciality</a:t>
            </a:r>
            <a:endParaRPr lang="en-US" dirty="0"/>
          </a:p>
          <a:p>
            <a:r>
              <a:rPr lang="en-US" dirty="0"/>
              <a:t>Started building </a:t>
            </a:r>
            <a:r>
              <a:rPr lang="en-US" dirty="0" err="1"/>
              <a:t>pentest</a:t>
            </a:r>
            <a:r>
              <a:rPr lang="en-US" dirty="0"/>
              <a:t> teams</a:t>
            </a:r>
          </a:p>
          <a:p>
            <a:r>
              <a:rPr lang="en-US" dirty="0"/>
              <a:t>Writing a book – “Business of Hacking”</a:t>
            </a:r>
          </a:p>
        </p:txBody>
      </p:sp>
    </p:spTree>
    <p:extLst>
      <p:ext uri="{BB962C8B-B14F-4D97-AF65-F5344CB8AC3E}">
        <p14:creationId xmlns:p14="http://schemas.microsoft.com/office/powerpoint/2010/main" val="225028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9ED4-439F-A259-857F-35FBEC955ECB}"/>
              </a:ext>
            </a:extLst>
          </p:cNvPr>
          <p:cNvSpPr>
            <a:spLocks noGrp="1"/>
          </p:cNvSpPr>
          <p:nvPr>
            <p:ph type="title"/>
          </p:nvPr>
        </p:nvSpPr>
        <p:spPr/>
        <p:txBody>
          <a:bodyPr/>
          <a:lstStyle/>
          <a:p>
            <a:r>
              <a:rPr lang="en-US" dirty="0"/>
              <a:t>Do Not Compromise Professional Integrity</a:t>
            </a:r>
          </a:p>
        </p:txBody>
      </p:sp>
      <p:sp>
        <p:nvSpPr>
          <p:cNvPr id="3" name="Content Placeholder 2">
            <a:extLst>
              <a:ext uri="{FF2B5EF4-FFF2-40B4-BE49-F238E27FC236}">
                <a16:creationId xmlns:a16="http://schemas.microsoft.com/office/drawing/2014/main" id="{069157E3-E517-3D67-62FB-FFA2AC84C3E3}"/>
              </a:ext>
            </a:extLst>
          </p:cNvPr>
          <p:cNvSpPr>
            <a:spLocks noGrp="1"/>
          </p:cNvSpPr>
          <p:nvPr>
            <p:ph idx="1"/>
          </p:nvPr>
        </p:nvSpPr>
        <p:spPr/>
        <p:txBody>
          <a:bodyPr/>
          <a:lstStyle/>
          <a:p>
            <a:r>
              <a:rPr lang="en-US" dirty="0"/>
              <a:t>Consider mitigating factors and their effect on your vulnerability rating</a:t>
            </a:r>
          </a:p>
          <a:p>
            <a:r>
              <a:rPr lang="en-US" dirty="0"/>
              <a:t>Do not adjust severities for the convenience of the client</a:t>
            </a:r>
          </a:p>
        </p:txBody>
      </p:sp>
    </p:spTree>
    <p:extLst>
      <p:ext uri="{BB962C8B-B14F-4D97-AF65-F5344CB8AC3E}">
        <p14:creationId xmlns:p14="http://schemas.microsoft.com/office/powerpoint/2010/main" val="487915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9ED4-439F-A259-857F-35FBEC955ECB}"/>
              </a:ext>
            </a:extLst>
          </p:cNvPr>
          <p:cNvSpPr>
            <a:spLocks noGrp="1"/>
          </p:cNvSpPr>
          <p:nvPr>
            <p:ph type="title"/>
          </p:nvPr>
        </p:nvSpPr>
        <p:spPr/>
        <p:txBody>
          <a:bodyPr/>
          <a:lstStyle/>
          <a:p>
            <a:r>
              <a:rPr lang="en-US" dirty="0"/>
              <a:t>Do Not Make it Personal</a:t>
            </a:r>
          </a:p>
        </p:txBody>
      </p:sp>
      <p:sp>
        <p:nvSpPr>
          <p:cNvPr id="3" name="Content Placeholder 2">
            <a:extLst>
              <a:ext uri="{FF2B5EF4-FFF2-40B4-BE49-F238E27FC236}">
                <a16:creationId xmlns:a16="http://schemas.microsoft.com/office/drawing/2014/main" id="{069157E3-E517-3D67-62FB-FFA2AC84C3E3}"/>
              </a:ext>
            </a:extLst>
          </p:cNvPr>
          <p:cNvSpPr>
            <a:spLocks noGrp="1"/>
          </p:cNvSpPr>
          <p:nvPr>
            <p:ph idx="1"/>
          </p:nvPr>
        </p:nvSpPr>
        <p:spPr/>
        <p:txBody>
          <a:bodyPr/>
          <a:lstStyle/>
          <a:p>
            <a:r>
              <a:rPr lang="en-US" dirty="0"/>
              <a:t>Conflicts escalate</a:t>
            </a:r>
          </a:p>
          <a:p>
            <a:r>
              <a:rPr lang="en-US" dirty="0"/>
              <a:t>You do not have the whole picture</a:t>
            </a:r>
          </a:p>
          <a:p>
            <a:r>
              <a:rPr lang="en-US" dirty="0"/>
              <a:t>Our work, by its nature, will ruffle feathers and hurt feelings</a:t>
            </a:r>
          </a:p>
          <a:p>
            <a:r>
              <a:rPr lang="en-US" dirty="0"/>
              <a:t>Be understanding and professional in the face of confrontation</a:t>
            </a:r>
          </a:p>
        </p:txBody>
      </p:sp>
    </p:spTree>
    <p:extLst>
      <p:ext uri="{BB962C8B-B14F-4D97-AF65-F5344CB8AC3E}">
        <p14:creationId xmlns:p14="http://schemas.microsoft.com/office/powerpoint/2010/main" val="3502836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9ED4-439F-A259-857F-35FBEC955ECB}"/>
              </a:ext>
            </a:extLst>
          </p:cNvPr>
          <p:cNvSpPr>
            <a:spLocks noGrp="1"/>
          </p:cNvSpPr>
          <p:nvPr>
            <p:ph type="title"/>
          </p:nvPr>
        </p:nvSpPr>
        <p:spPr/>
        <p:txBody>
          <a:bodyPr/>
          <a:lstStyle/>
          <a:p>
            <a:r>
              <a:rPr lang="en-US" dirty="0"/>
              <a:t>Report High and Critical Vulnerabilities Immediately</a:t>
            </a:r>
          </a:p>
        </p:txBody>
      </p:sp>
      <p:sp>
        <p:nvSpPr>
          <p:cNvPr id="3" name="Content Placeholder 2">
            <a:extLst>
              <a:ext uri="{FF2B5EF4-FFF2-40B4-BE49-F238E27FC236}">
                <a16:creationId xmlns:a16="http://schemas.microsoft.com/office/drawing/2014/main" id="{069157E3-E517-3D67-62FB-FFA2AC84C3E3}"/>
              </a:ext>
            </a:extLst>
          </p:cNvPr>
          <p:cNvSpPr>
            <a:spLocks noGrp="1"/>
          </p:cNvSpPr>
          <p:nvPr>
            <p:ph idx="1"/>
          </p:nvPr>
        </p:nvSpPr>
        <p:spPr/>
        <p:txBody>
          <a:bodyPr/>
          <a:lstStyle/>
          <a:p>
            <a:r>
              <a:rPr lang="en-US" dirty="0"/>
              <a:t>Prevents active exploitation while you are conducting your assessment</a:t>
            </a:r>
          </a:p>
          <a:p>
            <a:r>
              <a:rPr lang="en-US" dirty="0"/>
              <a:t>Probably required by the paperwork</a:t>
            </a:r>
          </a:p>
          <a:p>
            <a:r>
              <a:rPr lang="en-US" dirty="0"/>
              <a:t>May result in a “sudden patch” or a host “disappearing”</a:t>
            </a:r>
          </a:p>
        </p:txBody>
      </p:sp>
    </p:spTree>
    <p:extLst>
      <p:ext uri="{BB962C8B-B14F-4D97-AF65-F5344CB8AC3E}">
        <p14:creationId xmlns:p14="http://schemas.microsoft.com/office/powerpoint/2010/main" val="900270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9ED4-439F-A259-857F-35FBEC955ECB}"/>
              </a:ext>
            </a:extLst>
          </p:cNvPr>
          <p:cNvSpPr>
            <a:spLocks noGrp="1"/>
          </p:cNvSpPr>
          <p:nvPr>
            <p:ph type="title"/>
          </p:nvPr>
        </p:nvSpPr>
        <p:spPr/>
        <p:txBody>
          <a:bodyPr/>
          <a:lstStyle/>
          <a:p>
            <a:r>
              <a:rPr lang="en-US" dirty="0"/>
              <a:t>Do Not Run Dangerous Exploits or Tools Without Approval</a:t>
            </a:r>
          </a:p>
        </p:txBody>
      </p:sp>
      <p:sp>
        <p:nvSpPr>
          <p:cNvPr id="3" name="Content Placeholder 2">
            <a:extLst>
              <a:ext uri="{FF2B5EF4-FFF2-40B4-BE49-F238E27FC236}">
                <a16:creationId xmlns:a16="http://schemas.microsoft.com/office/drawing/2014/main" id="{069157E3-E517-3D67-62FB-FFA2AC84C3E3}"/>
              </a:ext>
            </a:extLst>
          </p:cNvPr>
          <p:cNvSpPr>
            <a:spLocks noGrp="1"/>
          </p:cNvSpPr>
          <p:nvPr>
            <p:ph idx="1"/>
          </p:nvPr>
        </p:nvSpPr>
        <p:spPr/>
        <p:txBody>
          <a:bodyPr/>
          <a:lstStyle/>
          <a:p>
            <a:r>
              <a:rPr lang="en-US" dirty="0"/>
              <a:t>Explain the situation to the client</a:t>
            </a:r>
          </a:p>
          <a:p>
            <a:r>
              <a:rPr lang="en-US" dirty="0"/>
              <a:t>Provide your professional opinion on the level of risk</a:t>
            </a:r>
          </a:p>
          <a:p>
            <a:r>
              <a:rPr lang="en-US" dirty="0"/>
              <a:t>Explain the effect on the report if an exploit is not attempted</a:t>
            </a:r>
          </a:p>
          <a:p>
            <a:r>
              <a:rPr lang="en-US" dirty="0"/>
              <a:t>If possible, offer safer alternatives such as exploitation in a non-production environment</a:t>
            </a:r>
          </a:p>
        </p:txBody>
      </p:sp>
    </p:spTree>
    <p:extLst>
      <p:ext uri="{BB962C8B-B14F-4D97-AF65-F5344CB8AC3E}">
        <p14:creationId xmlns:p14="http://schemas.microsoft.com/office/powerpoint/2010/main" val="1512309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714C-1A91-E61B-B937-E3137A44E3E4}"/>
              </a:ext>
            </a:extLst>
          </p:cNvPr>
          <p:cNvSpPr>
            <a:spLocks noGrp="1"/>
          </p:cNvSpPr>
          <p:nvPr>
            <p:ph type="title"/>
          </p:nvPr>
        </p:nvSpPr>
        <p:spPr/>
        <p:txBody>
          <a:bodyPr/>
          <a:lstStyle/>
          <a:p>
            <a:r>
              <a:rPr lang="en-US" dirty="0"/>
              <a:t>Do Not Kick Down the Front Door</a:t>
            </a:r>
          </a:p>
        </p:txBody>
      </p:sp>
      <p:sp>
        <p:nvSpPr>
          <p:cNvPr id="3" name="Content Placeholder 2">
            <a:extLst>
              <a:ext uri="{FF2B5EF4-FFF2-40B4-BE49-F238E27FC236}">
                <a16:creationId xmlns:a16="http://schemas.microsoft.com/office/drawing/2014/main" id="{5B500F5E-A18F-A7C9-1D17-FABC5D132422}"/>
              </a:ext>
            </a:extLst>
          </p:cNvPr>
          <p:cNvSpPr>
            <a:spLocks noGrp="1"/>
          </p:cNvSpPr>
          <p:nvPr>
            <p:ph idx="1"/>
          </p:nvPr>
        </p:nvSpPr>
        <p:spPr/>
        <p:txBody>
          <a:bodyPr/>
          <a:lstStyle/>
          <a:p>
            <a:r>
              <a:rPr lang="en-US" dirty="0"/>
              <a:t>Front doors are strong</a:t>
            </a:r>
          </a:p>
          <a:p>
            <a:r>
              <a:rPr lang="en-US" dirty="0"/>
              <a:t>The window is much easier to break</a:t>
            </a:r>
          </a:p>
        </p:txBody>
      </p:sp>
    </p:spTree>
    <p:extLst>
      <p:ext uri="{BB962C8B-B14F-4D97-AF65-F5344CB8AC3E}">
        <p14:creationId xmlns:p14="http://schemas.microsoft.com/office/powerpoint/2010/main" val="2380580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714C-1A91-E61B-B937-E3137A44E3E4}"/>
              </a:ext>
            </a:extLst>
          </p:cNvPr>
          <p:cNvSpPr>
            <a:spLocks noGrp="1"/>
          </p:cNvSpPr>
          <p:nvPr>
            <p:ph type="title"/>
          </p:nvPr>
        </p:nvSpPr>
        <p:spPr/>
        <p:txBody>
          <a:bodyPr/>
          <a:lstStyle/>
          <a:p>
            <a:r>
              <a:rPr lang="en-US" dirty="0"/>
              <a:t>Be Defensible in Your Findings</a:t>
            </a:r>
          </a:p>
        </p:txBody>
      </p:sp>
      <p:sp>
        <p:nvSpPr>
          <p:cNvPr id="3" name="Content Placeholder 2">
            <a:extLst>
              <a:ext uri="{FF2B5EF4-FFF2-40B4-BE49-F238E27FC236}">
                <a16:creationId xmlns:a16="http://schemas.microsoft.com/office/drawing/2014/main" id="{5B500F5E-A18F-A7C9-1D17-FABC5D132422}"/>
              </a:ext>
            </a:extLst>
          </p:cNvPr>
          <p:cNvSpPr>
            <a:spLocks noGrp="1"/>
          </p:cNvSpPr>
          <p:nvPr>
            <p:ph idx="1"/>
          </p:nvPr>
        </p:nvSpPr>
        <p:spPr/>
        <p:txBody>
          <a:bodyPr/>
          <a:lstStyle/>
          <a:p>
            <a:r>
              <a:rPr lang="en-US" dirty="0"/>
              <a:t>Assess vulnerability severity</a:t>
            </a:r>
          </a:p>
          <a:p>
            <a:pPr lvl="1"/>
            <a:r>
              <a:rPr lang="en-US" dirty="0"/>
              <a:t>CVSS</a:t>
            </a:r>
          </a:p>
          <a:p>
            <a:pPr lvl="1"/>
            <a:r>
              <a:rPr lang="en-US" dirty="0"/>
              <a:t>Qualitative</a:t>
            </a:r>
          </a:p>
          <a:p>
            <a:pPr lvl="1"/>
            <a:r>
              <a:rPr lang="en-US" dirty="0"/>
              <a:t>Defensibility</a:t>
            </a:r>
          </a:p>
          <a:p>
            <a:pPr lvl="1"/>
            <a:r>
              <a:rPr lang="en-US" dirty="0"/>
              <a:t>Mitigations</a:t>
            </a:r>
          </a:p>
        </p:txBody>
      </p:sp>
    </p:spTree>
    <p:extLst>
      <p:ext uri="{BB962C8B-B14F-4D97-AF65-F5344CB8AC3E}">
        <p14:creationId xmlns:p14="http://schemas.microsoft.com/office/powerpoint/2010/main" val="2770744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A020-014A-2367-962F-40DC8E894D6E}"/>
              </a:ext>
            </a:extLst>
          </p:cNvPr>
          <p:cNvSpPr>
            <a:spLocks noGrp="1"/>
          </p:cNvSpPr>
          <p:nvPr>
            <p:ph type="title"/>
          </p:nvPr>
        </p:nvSpPr>
        <p:spPr/>
        <p:txBody>
          <a:bodyPr/>
          <a:lstStyle/>
          <a:p>
            <a:r>
              <a:rPr lang="en-US" dirty="0"/>
              <a:t>Be an Effective Tester</a:t>
            </a:r>
          </a:p>
        </p:txBody>
      </p:sp>
      <p:sp>
        <p:nvSpPr>
          <p:cNvPr id="3" name="Content Placeholder 2">
            <a:extLst>
              <a:ext uri="{FF2B5EF4-FFF2-40B4-BE49-F238E27FC236}">
                <a16:creationId xmlns:a16="http://schemas.microsoft.com/office/drawing/2014/main" id="{68674B04-B463-A1D8-5D1F-7595AE1701D1}"/>
              </a:ext>
            </a:extLst>
          </p:cNvPr>
          <p:cNvSpPr>
            <a:spLocks noGrp="1"/>
          </p:cNvSpPr>
          <p:nvPr>
            <p:ph idx="1"/>
          </p:nvPr>
        </p:nvSpPr>
        <p:spPr/>
        <p:txBody>
          <a:bodyPr/>
          <a:lstStyle/>
          <a:p>
            <a:r>
              <a:rPr lang="en-US" dirty="0"/>
              <a:t>Efficacy &gt; skill</a:t>
            </a:r>
          </a:p>
          <a:p>
            <a:r>
              <a:rPr lang="en-US" dirty="0"/>
              <a:t>Prioritize the goals of the client</a:t>
            </a:r>
          </a:p>
          <a:p>
            <a:r>
              <a:rPr lang="en-US" dirty="0"/>
              <a:t>Prioritize actions that will most likely result in the outcomes the client is looking for</a:t>
            </a:r>
          </a:p>
          <a:p>
            <a:r>
              <a:rPr lang="en-US" dirty="0"/>
              <a:t>Don’t get caught in a rabbit hole</a:t>
            </a:r>
          </a:p>
        </p:txBody>
      </p:sp>
    </p:spTree>
    <p:extLst>
      <p:ext uri="{BB962C8B-B14F-4D97-AF65-F5344CB8AC3E}">
        <p14:creationId xmlns:p14="http://schemas.microsoft.com/office/powerpoint/2010/main" val="4172177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Anatomy of an Engagement</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521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53B9-3A54-CE11-F5EB-8E9CCF067EF8}"/>
              </a:ext>
            </a:extLst>
          </p:cNvPr>
          <p:cNvSpPr>
            <a:spLocks noGrp="1"/>
          </p:cNvSpPr>
          <p:nvPr>
            <p:ph type="title"/>
          </p:nvPr>
        </p:nvSpPr>
        <p:spPr/>
        <p:txBody>
          <a:bodyPr/>
          <a:lstStyle/>
          <a:p>
            <a:r>
              <a:rPr lang="en-US" dirty="0"/>
              <a:t>Paperwork (this is really important)</a:t>
            </a:r>
          </a:p>
        </p:txBody>
      </p:sp>
      <p:sp>
        <p:nvSpPr>
          <p:cNvPr id="3" name="Content Placeholder 2">
            <a:extLst>
              <a:ext uri="{FF2B5EF4-FFF2-40B4-BE49-F238E27FC236}">
                <a16:creationId xmlns:a16="http://schemas.microsoft.com/office/drawing/2014/main" id="{26515726-B776-7B7C-0E78-14E44FF777ED}"/>
              </a:ext>
            </a:extLst>
          </p:cNvPr>
          <p:cNvSpPr>
            <a:spLocks noGrp="1"/>
          </p:cNvSpPr>
          <p:nvPr>
            <p:ph idx="1"/>
          </p:nvPr>
        </p:nvSpPr>
        <p:spPr/>
        <p:txBody>
          <a:bodyPr/>
          <a:lstStyle/>
          <a:p>
            <a:r>
              <a:rPr lang="en-US" dirty="0"/>
              <a:t>Rules of Engagement</a:t>
            </a:r>
          </a:p>
          <a:p>
            <a:r>
              <a:rPr lang="en-US" dirty="0"/>
              <a:t>Scope</a:t>
            </a:r>
          </a:p>
          <a:p>
            <a:r>
              <a:rPr lang="en-US" dirty="0"/>
              <a:t>Indemnification</a:t>
            </a:r>
          </a:p>
          <a:p>
            <a:r>
              <a:rPr lang="en-US" dirty="0"/>
              <a:t>Get Out of Jail</a:t>
            </a:r>
          </a:p>
        </p:txBody>
      </p:sp>
    </p:spTree>
    <p:extLst>
      <p:ext uri="{BB962C8B-B14F-4D97-AF65-F5344CB8AC3E}">
        <p14:creationId xmlns:p14="http://schemas.microsoft.com/office/powerpoint/2010/main" val="3301427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53B9-3A54-CE11-F5EB-8E9CCF067EF8}"/>
              </a:ext>
            </a:extLst>
          </p:cNvPr>
          <p:cNvSpPr>
            <a:spLocks noGrp="1"/>
          </p:cNvSpPr>
          <p:nvPr>
            <p:ph type="title"/>
          </p:nvPr>
        </p:nvSpPr>
        <p:spPr/>
        <p:txBody>
          <a:bodyPr/>
          <a:lstStyle/>
          <a:p>
            <a:r>
              <a:rPr lang="en-US" dirty="0"/>
              <a:t>Reporting</a:t>
            </a:r>
          </a:p>
        </p:txBody>
      </p:sp>
      <p:sp>
        <p:nvSpPr>
          <p:cNvPr id="3" name="Content Placeholder 2">
            <a:extLst>
              <a:ext uri="{FF2B5EF4-FFF2-40B4-BE49-F238E27FC236}">
                <a16:creationId xmlns:a16="http://schemas.microsoft.com/office/drawing/2014/main" id="{26515726-B776-7B7C-0E78-14E44FF777ED}"/>
              </a:ext>
            </a:extLst>
          </p:cNvPr>
          <p:cNvSpPr>
            <a:spLocks noGrp="1"/>
          </p:cNvSpPr>
          <p:nvPr>
            <p:ph idx="1"/>
          </p:nvPr>
        </p:nvSpPr>
        <p:spPr/>
        <p:txBody>
          <a:bodyPr/>
          <a:lstStyle/>
          <a:p>
            <a:r>
              <a:rPr lang="en-US" dirty="0"/>
              <a:t>Daily reporting</a:t>
            </a:r>
          </a:p>
          <a:p>
            <a:r>
              <a:rPr lang="en-US" dirty="0"/>
              <a:t>The Narrative</a:t>
            </a:r>
          </a:p>
        </p:txBody>
      </p:sp>
    </p:spTree>
    <p:extLst>
      <p:ext uri="{BB962C8B-B14F-4D97-AF65-F5344CB8AC3E}">
        <p14:creationId xmlns:p14="http://schemas.microsoft.com/office/powerpoint/2010/main" val="4506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F8A3-E0F4-7948-0994-8E23DFD48E40}"/>
              </a:ext>
            </a:extLst>
          </p:cNvPr>
          <p:cNvSpPr>
            <a:spLocks noGrp="1"/>
          </p:cNvSpPr>
          <p:nvPr>
            <p:ph type="title"/>
          </p:nvPr>
        </p:nvSpPr>
        <p:spPr/>
        <p:txBody>
          <a:bodyPr/>
          <a:lstStyle/>
          <a:p>
            <a:r>
              <a:rPr lang="en-US" dirty="0"/>
              <a:t>Final Frontier Security</a:t>
            </a:r>
          </a:p>
        </p:txBody>
      </p:sp>
      <p:sp>
        <p:nvSpPr>
          <p:cNvPr id="3" name="Content Placeholder 2">
            <a:extLst>
              <a:ext uri="{FF2B5EF4-FFF2-40B4-BE49-F238E27FC236}">
                <a16:creationId xmlns:a16="http://schemas.microsoft.com/office/drawing/2014/main" id="{60282EFF-64B7-ED8F-6C17-6D4CE6DFD17D}"/>
              </a:ext>
            </a:extLst>
          </p:cNvPr>
          <p:cNvSpPr>
            <a:spLocks noGrp="1"/>
          </p:cNvSpPr>
          <p:nvPr>
            <p:ph idx="1"/>
          </p:nvPr>
        </p:nvSpPr>
        <p:spPr/>
        <p:txBody>
          <a:bodyPr/>
          <a:lstStyle/>
          <a:p>
            <a:r>
              <a:rPr lang="en-US" dirty="0"/>
              <a:t>Satellites and stuff!</a:t>
            </a:r>
          </a:p>
          <a:p>
            <a:r>
              <a:rPr lang="en-US" dirty="0" err="1"/>
              <a:t>Pentesting</a:t>
            </a:r>
            <a:endParaRPr lang="en-US" dirty="0"/>
          </a:p>
          <a:p>
            <a:r>
              <a:rPr lang="en-US" dirty="0"/>
              <a:t>Consulting</a:t>
            </a:r>
          </a:p>
          <a:p>
            <a:r>
              <a:rPr lang="en-US" dirty="0"/>
              <a:t>Training</a:t>
            </a:r>
          </a:p>
        </p:txBody>
      </p:sp>
    </p:spTree>
    <p:extLst>
      <p:ext uri="{BB962C8B-B14F-4D97-AF65-F5344CB8AC3E}">
        <p14:creationId xmlns:p14="http://schemas.microsoft.com/office/powerpoint/2010/main" val="131083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4F35-F508-4D67-EBB0-22C3F1F6AD60}"/>
              </a:ext>
            </a:extLst>
          </p:cNvPr>
          <p:cNvSpPr>
            <a:spLocks noGrp="1"/>
          </p:cNvSpPr>
          <p:nvPr>
            <p:ph type="title"/>
          </p:nvPr>
        </p:nvSpPr>
        <p:spPr/>
        <p:txBody>
          <a:bodyPr/>
          <a:lstStyle/>
          <a:p>
            <a:r>
              <a:rPr lang="en-US" dirty="0"/>
              <a:t>Engagement Types</a:t>
            </a:r>
          </a:p>
        </p:txBody>
      </p:sp>
      <p:sp>
        <p:nvSpPr>
          <p:cNvPr id="3" name="Content Placeholder 2">
            <a:extLst>
              <a:ext uri="{FF2B5EF4-FFF2-40B4-BE49-F238E27FC236}">
                <a16:creationId xmlns:a16="http://schemas.microsoft.com/office/drawing/2014/main" id="{DE506A02-434F-BAE9-AD2E-5D142481F87C}"/>
              </a:ext>
            </a:extLst>
          </p:cNvPr>
          <p:cNvSpPr>
            <a:spLocks noGrp="1"/>
          </p:cNvSpPr>
          <p:nvPr>
            <p:ph idx="1"/>
          </p:nvPr>
        </p:nvSpPr>
        <p:spPr/>
        <p:txBody>
          <a:bodyPr/>
          <a:lstStyle/>
          <a:p>
            <a:r>
              <a:rPr lang="en-US" dirty="0"/>
              <a:t>External</a:t>
            </a:r>
          </a:p>
          <a:p>
            <a:r>
              <a:rPr lang="en-US" dirty="0"/>
              <a:t>Internal</a:t>
            </a:r>
          </a:p>
          <a:p>
            <a:r>
              <a:rPr lang="en-US" dirty="0"/>
              <a:t>Web app</a:t>
            </a:r>
          </a:p>
          <a:p>
            <a:r>
              <a:rPr lang="en-US" dirty="0"/>
              <a:t>Cloud</a:t>
            </a:r>
          </a:p>
          <a:p>
            <a:r>
              <a:rPr lang="en-US" dirty="0"/>
              <a:t>Social Engineering</a:t>
            </a:r>
          </a:p>
          <a:p>
            <a:r>
              <a:rPr lang="en-US" dirty="0"/>
              <a:t>Mobile</a:t>
            </a:r>
          </a:p>
          <a:p>
            <a:r>
              <a:rPr lang="en-US" dirty="0"/>
              <a:t>And more</a:t>
            </a:r>
          </a:p>
        </p:txBody>
      </p:sp>
    </p:spTree>
    <p:extLst>
      <p:ext uri="{BB962C8B-B14F-4D97-AF65-F5344CB8AC3E}">
        <p14:creationId xmlns:p14="http://schemas.microsoft.com/office/powerpoint/2010/main" val="193003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1AFB-08C1-DC3F-3482-D92395062187}"/>
              </a:ext>
            </a:extLst>
          </p:cNvPr>
          <p:cNvSpPr>
            <a:spLocks noGrp="1"/>
          </p:cNvSpPr>
          <p:nvPr>
            <p:ph type="title"/>
          </p:nvPr>
        </p:nvSpPr>
        <p:spPr/>
        <p:txBody>
          <a:bodyPr/>
          <a:lstStyle/>
          <a:p>
            <a:r>
              <a:rPr lang="en-US" dirty="0"/>
              <a:t>External Network</a:t>
            </a:r>
          </a:p>
        </p:txBody>
      </p:sp>
      <p:sp>
        <p:nvSpPr>
          <p:cNvPr id="3" name="Content Placeholder 2">
            <a:extLst>
              <a:ext uri="{FF2B5EF4-FFF2-40B4-BE49-F238E27FC236}">
                <a16:creationId xmlns:a16="http://schemas.microsoft.com/office/drawing/2014/main" id="{9CA5F666-3F65-D129-E1C3-22459BB17480}"/>
              </a:ext>
            </a:extLst>
          </p:cNvPr>
          <p:cNvSpPr>
            <a:spLocks noGrp="1"/>
          </p:cNvSpPr>
          <p:nvPr>
            <p:ph idx="1"/>
          </p:nvPr>
        </p:nvSpPr>
        <p:spPr/>
        <p:txBody>
          <a:bodyPr>
            <a:normAutofit lnSpcReduction="10000"/>
          </a:bodyPr>
          <a:lstStyle/>
          <a:p>
            <a:r>
              <a:rPr lang="en-US" dirty="0"/>
              <a:t>Goal</a:t>
            </a:r>
          </a:p>
          <a:p>
            <a:pPr lvl="1"/>
            <a:r>
              <a:rPr lang="en-US" dirty="0"/>
              <a:t>identify vulnerabilities in internet accessible services that are within scope</a:t>
            </a:r>
          </a:p>
          <a:p>
            <a:r>
              <a:rPr lang="en-US" dirty="0"/>
              <a:t>Common targets</a:t>
            </a:r>
          </a:p>
          <a:p>
            <a:pPr lvl="1"/>
            <a:r>
              <a:rPr lang="en-US" dirty="0"/>
              <a:t>Non-web services (SSH, FTP, </a:t>
            </a:r>
            <a:r>
              <a:rPr lang="en-US" dirty="0" err="1"/>
              <a:t>etc</a:t>
            </a:r>
            <a:r>
              <a:rPr lang="en-US" dirty="0"/>
              <a:t>)</a:t>
            </a:r>
          </a:p>
          <a:p>
            <a:pPr lvl="1"/>
            <a:r>
              <a:rPr lang="en-US" dirty="0"/>
              <a:t>Web applications but not as in-depth as a web app </a:t>
            </a:r>
            <a:r>
              <a:rPr lang="en-US" dirty="0" err="1"/>
              <a:t>pentest</a:t>
            </a:r>
            <a:r>
              <a:rPr lang="en-US" dirty="0"/>
              <a:t> and usually without credentials</a:t>
            </a:r>
          </a:p>
          <a:p>
            <a:r>
              <a:rPr lang="en-US" dirty="0"/>
              <a:t>Common vulnerabilities</a:t>
            </a:r>
          </a:p>
          <a:p>
            <a:pPr lvl="1"/>
            <a:r>
              <a:rPr lang="en-US" dirty="0"/>
              <a:t>Known vulnerabilities in services</a:t>
            </a:r>
          </a:p>
          <a:p>
            <a:pPr lvl="1"/>
            <a:r>
              <a:rPr lang="en-US" dirty="0"/>
              <a:t>Password reuse</a:t>
            </a:r>
          </a:p>
          <a:p>
            <a:pPr lvl="1"/>
            <a:r>
              <a:rPr lang="en-US" dirty="0"/>
              <a:t>Insecure application configurations</a:t>
            </a:r>
          </a:p>
          <a:p>
            <a:pPr lvl="1"/>
            <a:r>
              <a:rPr lang="en-US" dirty="0"/>
              <a:t>Forgotten parts of the attack surface</a:t>
            </a:r>
          </a:p>
          <a:p>
            <a:pPr lvl="1"/>
            <a:endParaRPr lang="en-US" dirty="0"/>
          </a:p>
        </p:txBody>
      </p:sp>
    </p:spTree>
    <p:extLst>
      <p:ext uri="{BB962C8B-B14F-4D97-AF65-F5344CB8AC3E}">
        <p14:creationId xmlns:p14="http://schemas.microsoft.com/office/powerpoint/2010/main" val="3115974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51BB-BD3C-F8DE-631C-D749AC5990A4}"/>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4AE18693-AB9E-9666-0324-7CBFF4203F61}"/>
              </a:ext>
            </a:extLst>
          </p:cNvPr>
          <p:cNvSpPr>
            <a:spLocks noGrp="1"/>
          </p:cNvSpPr>
          <p:nvPr>
            <p:ph idx="1"/>
          </p:nvPr>
        </p:nvSpPr>
        <p:spPr/>
        <p:txBody>
          <a:bodyPr/>
          <a:lstStyle/>
          <a:p>
            <a:r>
              <a:rPr lang="en-US" dirty="0"/>
              <a:t>Goal</a:t>
            </a:r>
          </a:p>
          <a:p>
            <a:pPr lvl="1"/>
            <a:r>
              <a:rPr lang="en-US" dirty="0"/>
              <a:t>Identify vulnerabilities within a specific web application and its supporting systems</a:t>
            </a:r>
          </a:p>
          <a:p>
            <a:r>
              <a:rPr lang="en-US" dirty="0"/>
              <a:t>Common targets</a:t>
            </a:r>
          </a:p>
          <a:p>
            <a:pPr lvl="1"/>
            <a:r>
              <a:rPr lang="en-US" dirty="0"/>
              <a:t>Full web applications sometimes including source code</a:t>
            </a:r>
          </a:p>
          <a:p>
            <a:r>
              <a:rPr lang="en-US" dirty="0"/>
              <a:t>Common vulnerabilities</a:t>
            </a:r>
          </a:p>
          <a:p>
            <a:pPr lvl="1"/>
            <a:r>
              <a:rPr lang="en-US" dirty="0"/>
              <a:t>SSRF, SQLi, IDOR, LFI, XSS, and many more</a:t>
            </a:r>
          </a:p>
          <a:p>
            <a:endParaRPr lang="en-US" dirty="0"/>
          </a:p>
          <a:p>
            <a:pPr lvl="1"/>
            <a:endParaRPr lang="en-US" dirty="0"/>
          </a:p>
        </p:txBody>
      </p:sp>
    </p:spTree>
    <p:extLst>
      <p:ext uri="{BB962C8B-B14F-4D97-AF65-F5344CB8AC3E}">
        <p14:creationId xmlns:p14="http://schemas.microsoft.com/office/powerpoint/2010/main" val="3998994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6D4-1722-CDA7-DCEF-B78947BC25C4}"/>
              </a:ext>
            </a:extLst>
          </p:cNvPr>
          <p:cNvSpPr>
            <a:spLocks noGrp="1"/>
          </p:cNvSpPr>
          <p:nvPr>
            <p:ph type="title"/>
          </p:nvPr>
        </p:nvSpPr>
        <p:spPr/>
        <p:txBody>
          <a:bodyPr/>
          <a:lstStyle/>
          <a:p>
            <a:r>
              <a:rPr lang="en-US" dirty="0"/>
              <a:t>Internal</a:t>
            </a:r>
          </a:p>
        </p:txBody>
      </p:sp>
      <p:sp>
        <p:nvSpPr>
          <p:cNvPr id="3" name="Content Placeholder 2">
            <a:extLst>
              <a:ext uri="{FF2B5EF4-FFF2-40B4-BE49-F238E27FC236}">
                <a16:creationId xmlns:a16="http://schemas.microsoft.com/office/drawing/2014/main" id="{D0B4AAEA-CC9C-025C-1B71-F629FFA0723F}"/>
              </a:ext>
            </a:extLst>
          </p:cNvPr>
          <p:cNvSpPr>
            <a:spLocks noGrp="1"/>
          </p:cNvSpPr>
          <p:nvPr>
            <p:ph idx="1"/>
          </p:nvPr>
        </p:nvSpPr>
        <p:spPr/>
        <p:txBody>
          <a:bodyPr>
            <a:normAutofit lnSpcReduction="10000"/>
          </a:bodyPr>
          <a:lstStyle/>
          <a:p>
            <a:r>
              <a:rPr lang="en-US" dirty="0"/>
              <a:t>Goal</a:t>
            </a:r>
          </a:p>
          <a:p>
            <a:pPr lvl="1"/>
            <a:r>
              <a:rPr lang="en-US" dirty="0"/>
              <a:t>Assess the security of an internal network and identify vulnerabilities</a:t>
            </a:r>
          </a:p>
          <a:p>
            <a:pPr lvl="1"/>
            <a:r>
              <a:rPr lang="en-US" dirty="0"/>
              <a:t>Possibly assess detection and response capabilities</a:t>
            </a:r>
          </a:p>
          <a:p>
            <a:r>
              <a:rPr lang="en-US" dirty="0"/>
              <a:t>Common targets</a:t>
            </a:r>
          </a:p>
          <a:p>
            <a:pPr lvl="1"/>
            <a:r>
              <a:rPr lang="en-US" dirty="0"/>
              <a:t>Linux hosts</a:t>
            </a:r>
          </a:p>
          <a:p>
            <a:pPr lvl="1"/>
            <a:r>
              <a:rPr lang="en-US" dirty="0"/>
              <a:t>Central management systems (Salt, Puppet, </a:t>
            </a:r>
            <a:r>
              <a:rPr lang="en-US" dirty="0" err="1"/>
              <a:t>etc</a:t>
            </a:r>
            <a:r>
              <a:rPr lang="en-US" dirty="0"/>
              <a:t>)</a:t>
            </a:r>
          </a:p>
          <a:p>
            <a:pPr lvl="1"/>
            <a:r>
              <a:rPr lang="en-US" dirty="0"/>
              <a:t>Windows domains</a:t>
            </a:r>
          </a:p>
          <a:p>
            <a:r>
              <a:rPr lang="en-US" dirty="0"/>
              <a:t>Common vulnerabilities</a:t>
            </a:r>
          </a:p>
          <a:p>
            <a:pPr lvl="1"/>
            <a:r>
              <a:rPr lang="en-US" dirty="0"/>
              <a:t>Privilege escalation</a:t>
            </a:r>
          </a:p>
          <a:p>
            <a:pPr lvl="1"/>
            <a:r>
              <a:rPr lang="en-US" dirty="0"/>
              <a:t>Windows domain related vulnerabilities</a:t>
            </a:r>
          </a:p>
          <a:p>
            <a:pPr lvl="1"/>
            <a:r>
              <a:rPr lang="en-US" dirty="0"/>
              <a:t>Lack of authentication / authorization</a:t>
            </a:r>
          </a:p>
        </p:txBody>
      </p:sp>
    </p:spTree>
    <p:extLst>
      <p:ext uri="{BB962C8B-B14F-4D97-AF65-F5344CB8AC3E}">
        <p14:creationId xmlns:p14="http://schemas.microsoft.com/office/powerpoint/2010/main" val="3872494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8117-260F-F703-F177-236EAE360C36}"/>
              </a:ext>
            </a:extLst>
          </p:cNvPr>
          <p:cNvSpPr>
            <a:spLocks noGrp="1"/>
          </p:cNvSpPr>
          <p:nvPr>
            <p:ph type="title"/>
          </p:nvPr>
        </p:nvSpPr>
        <p:spPr/>
        <p:txBody>
          <a:bodyPr/>
          <a:lstStyle/>
          <a:p>
            <a:r>
              <a:rPr lang="en-US" dirty="0"/>
              <a:t>Cloud</a:t>
            </a:r>
          </a:p>
        </p:txBody>
      </p:sp>
      <p:sp>
        <p:nvSpPr>
          <p:cNvPr id="3" name="Content Placeholder 2">
            <a:extLst>
              <a:ext uri="{FF2B5EF4-FFF2-40B4-BE49-F238E27FC236}">
                <a16:creationId xmlns:a16="http://schemas.microsoft.com/office/drawing/2014/main" id="{732014E1-DCA3-0498-AD0C-5CF01CBA3568}"/>
              </a:ext>
            </a:extLst>
          </p:cNvPr>
          <p:cNvSpPr>
            <a:spLocks noGrp="1"/>
          </p:cNvSpPr>
          <p:nvPr>
            <p:ph idx="1"/>
          </p:nvPr>
        </p:nvSpPr>
        <p:spPr/>
        <p:txBody>
          <a:bodyPr/>
          <a:lstStyle/>
          <a:p>
            <a:r>
              <a:rPr lang="en-US" dirty="0"/>
              <a:t>Goal</a:t>
            </a:r>
          </a:p>
          <a:p>
            <a:pPr lvl="1"/>
            <a:r>
              <a:rPr lang="en-US" dirty="0"/>
              <a:t>To assess the security of cloud assets and determine the most likely points of compromise</a:t>
            </a:r>
          </a:p>
          <a:p>
            <a:r>
              <a:rPr lang="en-US" dirty="0"/>
              <a:t>Common targets</a:t>
            </a:r>
          </a:p>
          <a:p>
            <a:pPr lvl="1"/>
            <a:r>
              <a:rPr lang="en-US" dirty="0"/>
              <a:t>AWS, Azure, and GCP environments</a:t>
            </a:r>
          </a:p>
          <a:p>
            <a:r>
              <a:rPr lang="en-US" dirty="0"/>
              <a:t>Common vulnerabilities</a:t>
            </a:r>
          </a:p>
          <a:p>
            <a:pPr lvl="1"/>
            <a:r>
              <a:rPr lang="en-US" dirty="0"/>
              <a:t>Over allocation of privileges</a:t>
            </a:r>
          </a:p>
          <a:p>
            <a:pPr lvl="1"/>
            <a:r>
              <a:rPr lang="en-US" dirty="0"/>
              <a:t>Credential exposure through various services</a:t>
            </a:r>
          </a:p>
          <a:p>
            <a:pPr lvl="1"/>
            <a:r>
              <a:rPr lang="en-US" dirty="0"/>
              <a:t>Public access to sensitive data</a:t>
            </a:r>
          </a:p>
        </p:txBody>
      </p:sp>
    </p:spTree>
    <p:extLst>
      <p:ext uri="{BB962C8B-B14F-4D97-AF65-F5344CB8AC3E}">
        <p14:creationId xmlns:p14="http://schemas.microsoft.com/office/powerpoint/2010/main" val="2814346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Classic Path</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r>
              <a:rPr lang="en-US" dirty="0"/>
              <a:t>External Network Penetration Testing</a:t>
            </a:r>
          </a:p>
        </p:txBody>
      </p:sp>
    </p:spTree>
    <p:extLst>
      <p:ext uri="{BB962C8B-B14F-4D97-AF65-F5344CB8AC3E}">
        <p14:creationId xmlns:p14="http://schemas.microsoft.com/office/powerpoint/2010/main" val="2706575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B7A5-79BC-79F6-C5EC-0341FA023C22}"/>
              </a:ext>
            </a:extLst>
          </p:cNvPr>
          <p:cNvSpPr>
            <a:spLocks noGrp="1"/>
          </p:cNvSpPr>
          <p:nvPr>
            <p:ph type="title"/>
          </p:nvPr>
        </p:nvSpPr>
        <p:spPr/>
        <p:txBody>
          <a:bodyPr/>
          <a:lstStyle/>
          <a:p>
            <a:r>
              <a:rPr lang="en-US" dirty="0"/>
              <a:t>Phases</a:t>
            </a:r>
          </a:p>
        </p:txBody>
      </p:sp>
      <p:sp>
        <p:nvSpPr>
          <p:cNvPr id="3" name="Content Placeholder 2">
            <a:extLst>
              <a:ext uri="{FF2B5EF4-FFF2-40B4-BE49-F238E27FC236}">
                <a16:creationId xmlns:a16="http://schemas.microsoft.com/office/drawing/2014/main" id="{EC88EF64-1AF6-0C6E-7568-02DA57FFAE49}"/>
              </a:ext>
            </a:extLst>
          </p:cNvPr>
          <p:cNvSpPr>
            <a:spLocks noGrp="1"/>
          </p:cNvSpPr>
          <p:nvPr>
            <p:ph idx="1"/>
          </p:nvPr>
        </p:nvSpPr>
        <p:spPr/>
        <p:txBody>
          <a:bodyPr/>
          <a:lstStyle/>
          <a:p>
            <a:r>
              <a:rPr lang="en-US" dirty="0"/>
              <a:t>Reconnaissance</a:t>
            </a:r>
          </a:p>
          <a:p>
            <a:r>
              <a:rPr lang="en-US" dirty="0"/>
              <a:t>Enumeration</a:t>
            </a:r>
          </a:p>
          <a:p>
            <a:r>
              <a:rPr lang="en-US" dirty="0"/>
              <a:t>Vulnerability Identification</a:t>
            </a:r>
          </a:p>
          <a:p>
            <a:r>
              <a:rPr lang="en-US" dirty="0"/>
              <a:t>Exploitation</a:t>
            </a:r>
          </a:p>
          <a:p>
            <a:r>
              <a:rPr lang="en-US" dirty="0"/>
              <a:t>Post-Exploitation</a:t>
            </a:r>
          </a:p>
        </p:txBody>
      </p:sp>
    </p:spTree>
    <p:extLst>
      <p:ext uri="{BB962C8B-B14F-4D97-AF65-F5344CB8AC3E}">
        <p14:creationId xmlns:p14="http://schemas.microsoft.com/office/powerpoint/2010/main" val="2882696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C883-962C-07BF-D151-E953256D3AB5}"/>
              </a:ext>
            </a:extLst>
          </p:cNvPr>
          <p:cNvSpPr>
            <a:spLocks noGrp="1"/>
          </p:cNvSpPr>
          <p:nvPr>
            <p:ph type="title"/>
          </p:nvPr>
        </p:nvSpPr>
        <p:spPr/>
        <p:txBody>
          <a:bodyPr/>
          <a:lstStyle/>
          <a:p>
            <a:r>
              <a:rPr lang="en-US" dirty="0"/>
              <a:t>Recon (OSINT)</a:t>
            </a:r>
          </a:p>
        </p:txBody>
      </p:sp>
      <p:sp>
        <p:nvSpPr>
          <p:cNvPr id="3" name="Content Placeholder 2">
            <a:extLst>
              <a:ext uri="{FF2B5EF4-FFF2-40B4-BE49-F238E27FC236}">
                <a16:creationId xmlns:a16="http://schemas.microsoft.com/office/drawing/2014/main" id="{6ED5FA85-F55B-623C-99C5-289A6B88AC58}"/>
              </a:ext>
            </a:extLst>
          </p:cNvPr>
          <p:cNvSpPr>
            <a:spLocks noGrp="1"/>
          </p:cNvSpPr>
          <p:nvPr>
            <p:ph idx="1"/>
          </p:nvPr>
        </p:nvSpPr>
        <p:spPr/>
        <p:txBody>
          <a:bodyPr/>
          <a:lstStyle/>
          <a:p>
            <a:r>
              <a:rPr lang="en-US" dirty="0"/>
              <a:t>Goal</a:t>
            </a:r>
          </a:p>
          <a:p>
            <a:pPr lvl="1"/>
            <a:r>
              <a:rPr lang="en-US" dirty="0"/>
              <a:t>Identify attack surface and any information that will support vulnerability identification</a:t>
            </a:r>
          </a:p>
          <a:p>
            <a:pPr lvl="1"/>
            <a:r>
              <a:rPr lang="en-US" dirty="0"/>
              <a:t>Do NOT interact with the attack surface directly</a:t>
            </a:r>
          </a:p>
          <a:p>
            <a:r>
              <a:rPr lang="en-US" dirty="0"/>
              <a:t>Common Tools</a:t>
            </a:r>
          </a:p>
          <a:p>
            <a:pPr lvl="1"/>
            <a:r>
              <a:rPr lang="en-US" dirty="0"/>
              <a:t>Online repositories</a:t>
            </a:r>
          </a:p>
          <a:p>
            <a:pPr lvl="1"/>
            <a:r>
              <a:rPr lang="en-US" dirty="0"/>
              <a:t>amass</a:t>
            </a:r>
          </a:p>
          <a:p>
            <a:r>
              <a:rPr lang="en-US" dirty="0"/>
              <a:t>Outcomes</a:t>
            </a:r>
          </a:p>
          <a:p>
            <a:pPr lvl="1"/>
            <a:r>
              <a:rPr lang="en-US" dirty="0"/>
              <a:t>Identification of domains, IP addresses, types of technology used, publicly available code, possibly compromised passwords</a:t>
            </a:r>
          </a:p>
        </p:txBody>
      </p:sp>
    </p:spTree>
    <p:extLst>
      <p:ext uri="{BB962C8B-B14F-4D97-AF65-F5344CB8AC3E}">
        <p14:creationId xmlns:p14="http://schemas.microsoft.com/office/powerpoint/2010/main" val="1328814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3201-2AC0-9DDC-CCAB-503DD6D53C5F}"/>
              </a:ext>
            </a:extLst>
          </p:cNvPr>
          <p:cNvSpPr>
            <a:spLocks noGrp="1"/>
          </p:cNvSpPr>
          <p:nvPr>
            <p:ph type="title"/>
          </p:nvPr>
        </p:nvSpPr>
        <p:spPr/>
        <p:txBody>
          <a:bodyPr/>
          <a:lstStyle/>
          <a:p>
            <a:r>
              <a:rPr lang="en-US" dirty="0"/>
              <a:t>Enumeration</a:t>
            </a:r>
          </a:p>
        </p:txBody>
      </p:sp>
      <p:sp>
        <p:nvSpPr>
          <p:cNvPr id="3" name="Content Placeholder 2">
            <a:extLst>
              <a:ext uri="{FF2B5EF4-FFF2-40B4-BE49-F238E27FC236}">
                <a16:creationId xmlns:a16="http://schemas.microsoft.com/office/drawing/2014/main" id="{E8A52CBF-2EF9-EB6F-D6FE-D8A2BBA3D2B9}"/>
              </a:ext>
            </a:extLst>
          </p:cNvPr>
          <p:cNvSpPr>
            <a:spLocks noGrp="1"/>
          </p:cNvSpPr>
          <p:nvPr>
            <p:ph idx="1"/>
          </p:nvPr>
        </p:nvSpPr>
        <p:spPr/>
        <p:txBody>
          <a:bodyPr/>
          <a:lstStyle/>
          <a:p>
            <a:r>
              <a:rPr lang="en-US" dirty="0"/>
              <a:t>Goals</a:t>
            </a:r>
          </a:p>
          <a:p>
            <a:pPr lvl="1"/>
            <a:r>
              <a:rPr lang="en-US" dirty="0"/>
              <a:t>Gain a full understanding of the attack surface, the services it exposes, its technology, version information, and more</a:t>
            </a:r>
          </a:p>
          <a:p>
            <a:pPr lvl="1"/>
            <a:r>
              <a:rPr lang="en-US" dirty="0"/>
              <a:t>Interact directly with the target environment</a:t>
            </a:r>
          </a:p>
          <a:p>
            <a:r>
              <a:rPr lang="en-US" dirty="0"/>
              <a:t>Common Tools</a:t>
            </a:r>
          </a:p>
          <a:p>
            <a:pPr lvl="1"/>
            <a:r>
              <a:rPr lang="en-US" dirty="0"/>
              <a:t>NMAP</a:t>
            </a:r>
          </a:p>
          <a:p>
            <a:pPr lvl="1"/>
            <a:r>
              <a:rPr lang="en-US" dirty="0"/>
              <a:t>Tools for specific services or applications (e.g. </a:t>
            </a:r>
            <a:r>
              <a:rPr lang="en-US" dirty="0" err="1"/>
              <a:t>WPScan</a:t>
            </a:r>
            <a:r>
              <a:rPr lang="en-US" dirty="0"/>
              <a:t>)</a:t>
            </a:r>
          </a:p>
          <a:p>
            <a:r>
              <a:rPr lang="en-US" dirty="0"/>
              <a:t>Outcomes</a:t>
            </a:r>
          </a:p>
          <a:p>
            <a:pPr lvl="1"/>
            <a:r>
              <a:rPr lang="en-US" dirty="0"/>
              <a:t>Data on ports, services, technology, </a:t>
            </a:r>
            <a:r>
              <a:rPr lang="en-US" dirty="0" err="1"/>
              <a:t>etc</a:t>
            </a:r>
            <a:endParaRPr lang="en-US" dirty="0"/>
          </a:p>
          <a:p>
            <a:pPr lvl="1"/>
            <a:endParaRPr lang="en-US" dirty="0"/>
          </a:p>
          <a:p>
            <a:pPr lvl="1"/>
            <a:endParaRPr lang="en-US" dirty="0"/>
          </a:p>
        </p:txBody>
      </p:sp>
    </p:spTree>
    <p:extLst>
      <p:ext uri="{BB962C8B-B14F-4D97-AF65-F5344CB8AC3E}">
        <p14:creationId xmlns:p14="http://schemas.microsoft.com/office/powerpoint/2010/main" val="1951533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5619-FDA0-2292-7617-4218E0A868A9}"/>
              </a:ext>
            </a:extLst>
          </p:cNvPr>
          <p:cNvSpPr>
            <a:spLocks noGrp="1"/>
          </p:cNvSpPr>
          <p:nvPr>
            <p:ph type="title"/>
          </p:nvPr>
        </p:nvSpPr>
        <p:spPr/>
        <p:txBody>
          <a:bodyPr/>
          <a:lstStyle/>
          <a:p>
            <a:r>
              <a:rPr lang="en-US" dirty="0"/>
              <a:t>Vulnerability Identification</a:t>
            </a:r>
          </a:p>
        </p:txBody>
      </p:sp>
      <p:sp>
        <p:nvSpPr>
          <p:cNvPr id="3" name="Content Placeholder 2">
            <a:extLst>
              <a:ext uri="{FF2B5EF4-FFF2-40B4-BE49-F238E27FC236}">
                <a16:creationId xmlns:a16="http://schemas.microsoft.com/office/drawing/2014/main" id="{484404C9-F2A5-060E-2306-D946B0F42127}"/>
              </a:ext>
            </a:extLst>
          </p:cNvPr>
          <p:cNvSpPr>
            <a:spLocks noGrp="1"/>
          </p:cNvSpPr>
          <p:nvPr>
            <p:ph idx="1"/>
          </p:nvPr>
        </p:nvSpPr>
        <p:spPr/>
        <p:txBody>
          <a:bodyPr/>
          <a:lstStyle/>
          <a:p>
            <a:r>
              <a:rPr lang="en-US" dirty="0"/>
              <a:t>Goal</a:t>
            </a:r>
          </a:p>
          <a:p>
            <a:pPr lvl="1"/>
            <a:r>
              <a:rPr lang="en-US" dirty="0"/>
              <a:t>To identify vulnerabilities within the attack surface based on the information collected thus far</a:t>
            </a:r>
          </a:p>
          <a:p>
            <a:r>
              <a:rPr lang="en-US" dirty="0"/>
              <a:t>Common Tools</a:t>
            </a:r>
          </a:p>
          <a:p>
            <a:pPr lvl="1"/>
            <a:r>
              <a:rPr lang="en-US" dirty="0"/>
              <a:t>CVE repositories</a:t>
            </a:r>
          </a:p>
          <a:p>
            <a:pPr lvl="1"/>
            <a:r>
              <a:rPr lang="en-US" dirty="0" err="1"/>
              <a:t>Searchsploit</a:t>
            </a:r>
            <a:endParaRPr lang="en-US" dirty="0"/>
          </a:p>
          <a:p>
            <a:r>
              <a:rPr lang="en-US" dirty="0"/>
              <a:t>Outcomes</a:t>
            </a:r>
          </a:p>
          <a:p>
            <a:pPr lvl="1"/>
            <a:r>
              <a:rPr lang="en-US" dirty="0"/>
              <a:t>Identified vulnerabilities that may be exploited in the next phase</a:t>
            </a:r>
          </a:p>
          <a:p>
            <a:pPr lvl="1"/>
            <a:r>
              <a:rPr lang="en-US" dirty="0"/>
              <a:t>A determination of services that are currently well secured (this should be reported to the client)</a:t>
            </a:r>
          </a:p>
        </p:txBody>
      </p:sp>
    </p:spTree>
    <p:extLst>
      <p:ext uri="{BB962C8B-B14F-4D97-AF65-F5344CB8AC3E}">
        <p14:creationId xmlns:p14="http://schemas.microsoft.com/office/powerpoint/2010/main" val="228839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F8A3-E0F4-7948-0994-8E23DFD48E4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0282EFF-64B7-ED8F-6C17-6D4CE6DFD17D}"/>
              </a:ext>
            </a:extLst>
          </p:cNvPr>
          <p:cNvSpPr>
            <a:spLocks noGrp="1"/>
          </p:cNvSpPr>
          <p:nvPr>
            <p:ph idx="1"/>
          </p:nvPr>
        </p:nvSpPr>
        <p:spPr/>
        <p:txBody>
          <a:bodyPr/>
          <a:lstStyle/>
          <a:p>
            <a:r>
              <a:rPr lang="en-US" dirty="0"/>
              <a:t>The Goal of </a:t>
            </a:r>
            <a:r>
              <a:rPr lang="en-US" dirty="0" err="1"/>
              <a:t>Pentesting</a:t>
            </a:r>
            <a:endParaRPr lang="en-US" dirty="0"/>
          </a:p>
          <a:p>
            <a:r>
              <a:rPr lang="en-US" dirty="0"/>
              <a:t>How to be a good </a:t>
            </a:r>
            <a:r>
              <a:rPr lang="en-US" dirty="0" err="1"/>
              <a:t>pentester</a:t>
            </a:r>
            <a:endParaRPr lang="en-US" dirty="0"/>
          </a:p>
          <a:p>
            <a:r>
              <a:rPr lang="en-US" dirty="0"/>
              <a:t>The Classic Path</a:t>
            </a:r>
          </a:p>
          <a:p>
            <a:r>
              <a:rPr lang="en-US" dirty="0"/>
              <a:t>The Cloud Path</a:t>
            </a:r>
          </a:p>
        </p:txBody>
      </p:sp>
    </p:spTree>
    <p:extLst>
      <p:ext uri="{BB962C8B-B14F-4D97-AF65-F5344CB8AC3E}">
        <p14:creationId xmlns:p14="http://schemas.microsoft.com/office/powerpoint/2010/main" val="891300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AE56-B461-4FBD-4920-6DC1653401AA}"/>
              </a:ext>
            </a:extLst>
          </p:cNvPr>
          <p:cNvSpPr>
            <a:spLocks noGrp="1"/>
          </p:cNvSpPr>
          <p:nvPr>
            <p:ph type="title"/>
          </p:nvPr>
        </p:nvSpPr>
        <p:spPr/>
        <p:txBody>
          <a:bodyPr/>
          <a:lstStyle/>
          <a:p>
            <a:r>
              <a:rPr lang="en-US" dirty="0"/>
              <a:t>Exploitation</a:t>
            </a:r>
          </a:p>
        </p:txBody>
      </p:sp>
      <p:sp>
        <p:nvSpPr>
          <p:cNvPr id="3" name="Content Placeholder 2">
            <a:extLst>
              <a:ext uri="{FF2B5EF4-FFF2-40B4-BE49-F238E27FC236}">
                <a16:creationId xmlns:a16="http://schemas.microsoft.com/office/drawing/2014/main" id="{54109027-390C-5030-205E-34A8C29CC377}"/>
              </a:ext>
            </a:extLst>
          </p:cNvPr>
          <p:cNvSpPr>
            <a:spLocks noGrp="1"/>
          </p:cNvSpPr>
          <p:nvPr>
            <p:ph idx="1"/>
          </p:nvPr>
        </p:nvSpPr>
        <p:spPr/>
        <p:txBody>
          <a:bodyPr/>
          <a:lstStyle/>
          <a:p>
            <a:r>
              <a:rPr lang="en-US" dirty="0"/>
              <a:t>Goals</a:t>
            </a:r>
          </a:p>
          <a:p>
            <a:pPr lvl="1"/>
            <a:r>
              <a:rPr lang="en-US" dirty="0"/>
              <a:t>To exploit identified vulnerabilities</a:t>
            </a:r>
          </a:p>
          <a:p>
            <a:r>
              <a:rPr lang="en-US" dirty="0"/>
              <a:t>Common tools</a:t>
            </a:r>
          </a:p>
          <a:p>
            <a:pPr lvl="1"/>
            <a:r>
              <a:rPr lang="en-US" dirty="0"/>
              <a:t>Metasploit</a:t>
            </a:r>
          </a:p>
          <a:p>
            <a:pPr lvl="1"/>
            <a:r>
              <a:rPr lang="en-US" dirty="0" err="1"/>
              <a:t>Exploitdb</a:t>
            </a:r>
            <a:endParaRPr lang="en-US" dirty="0"/>
          </a:p>
          <a:p>
            <a:pPr lvl="1"/>
            <a:r>
              <a:rPr lang="en-US" dirty="0"/>
              <a:t>Custom exploits</a:t>
            </a:r>
          </a:p>
          <a:p>
            <a:r>
              <a:rPr lang="en-US" dirty="0"/>
              <a:t>Outcome</a:t>
            </a:r>
          </a:p>
          <a:p>
            <a:pPr lvl="1"/>
            <a:r>
              <a:rPr lang="en-US" dirty="0"/>
              <a:t>Additional access from which to launch additional vulnerability identification and exploitation</a:t>
            </a:r>
          </a:p>
        </p:txBody>
      </p:sp>
    </p:spTree>
    <p:extLst>
      <p:ext uri="{BB962C8B-B14F-4D97-AF65-F5344CB8AC3E}">
        <p14:creationId xmlns:p14="http://schemas.microsoft.com/office/powerpoint/2010/main" val="2219941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EC76-B07A-FC2F-DDA1-1B290193BEB2}"/>
              </a:ext>
            </a:extLst>
          </p:cNvPr>
          <p:cNvSpPr>
            <a:spLocks noGrp="1"/>
          </p:cNvSpPr>
          <p:nvPr>
            <p:ph type="title"/>
          </p:nvPr>
        </p:nvSpPr>
        <p:spPr/>
        <p:txBody>
          <a:bodyPr/>
          <a:lstStyle/>
          <a:p>
            <a:r>
              <a:rPr lang="en-US" dirty="0"/>
              <a:t>Post-Exploitation</a:t>
            </a:r>
          </a:p>
        </p:txBody>
      </p:sp>
      <p:sp>
        <p:nvSpPr>
          <p:cNvPr id="3" name="Content Placeholder 2">
            <a:extLst>
              <a:ext uri="{FF2B5EF4-FFF2-40B4-BE49-F238E27FC236}">
                <a16:creationId xmlns:a16="http://schemas.microsoft.com/office/drawing/2014/main" id="{BC784A09-1977-0A94-16D1-C3F665E8C5AC}"/>
              </a:ext>
            </a:extLst>
          </p:cNvPr>
          <p:cNvSpPr>
            <a:spLocks noGrp="1"/>
          </p:cNvSpPr>
          <p:nvPr>
            <p:ph idx="1"/>
          </p:nvPr>
        </p:nvSpPr>
        <p:spPr/>
        <p:txBody>
          <a:bodyPr/>
          <a:lstStyle/>
          <a:p>
            <a:r>
              <a:rPr lang="en-US" dirty="0"/>
              <a:t>Goals</a:t>
            </a:r>
          </a:p>
          <a:p>
            <a:pPr lvl="1"/>
            <a:r>
              <a:rPr lang="en-US" dirty="0"/>
              <a:t>To leverage access gained by exploits to enumerate additional attack surface and develop additional attacks</a:t>
            </a:r>
          </a:p>
          <a:p>
            <a:r>
              <a:rPr lang="en-US" dirty="0"/>
              <a:t>Common tools</a:t>
            </a:r>
          </a:p>
          <a:p>
            <a:pPr lvl="1"/>
            <a:r>
              <a:rPr lang="en-US" dirty="0"/>
              <a:t>Meterpreter</a:t>
            </a:r>
          </a:p>
          <a:p>
            <a:pPr lvl="1"/>
            <a:r>
              <a:rPr lang="en-US" dirty="0" err="1"/>
              <a:t>Netcat</a:t>
            </a:r>
            <a:endParaRPr lang="en-US" dirty="0"/>
          </a:p>
          <a:p>
            <a:pPr lvl="1"/>
            <a:r>
              <a:rPr lang="en-US" dirty="0"/>
              <a:t>Other backdoor programs</a:t>
            </a:r>
          </a:p>
          <a:p>
            <a:pPr lvl="1"/>
            <a:r>
              <a:rPr lang="en-US" dirty="0" err="1"/>
              <a:t>LinPEAS</a:t>
            </a:r>
            <a:r>
              <a:rPr lang="en-US" dirty="0"/>
              <a:t> / </a:t>
            </a:r>
            <a:r>
              <a:rPr lang="en-US" dirty="0" err="1"/>
              <a:t>WinPEAS</a:t>
            </a:r>
            <a:endParaRPr lang="en-US" dirty="0"/>
          </a:p>
          <a:p>
            <a:r>
              <a:rPr lang="en-US" dirty="0"/>
              <a:t>Outcomes</a:t>
            </a:r>
          </a:p>
          <a:p>
            <a:pPr lvl="1"/>
            <a:r>
              <a:rPr lang="en-US" dirty="0"/>
              <a:t>Credentials, sensitive data, internal environment access</a:t>
            </a:r>
          </a:p>
        </p:txBody>
      </p:sp>
    </p:spTree>
    <p:extLst>
      <p:ext uri="{BB962C8B-B14F-4D97-AF65-F5344CB8AC3E}">
        <p14:creationId xmlns:p14="http://schemas.microsoft.com/office/powerpoint/2010/main" val="205895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0904-4127-E9D6-0D0E-AB8CC799467D}"/>
              </a:ext>
            </a:extLst>
          </p:cNvPr>
          <p:cNvSpPr>
            <a:spLocks noGrp="1"/>
          </p:cNvSpPr>
          <p:nvPr>
            <p:ph type="title"/>
          </p:nvPr>
        </p:nvSpPr>
        <p:spPr/>
        <p:txBody>
          <a:bodyPr/>
          <a:lstStyle/>
          <a:p>
            <a:r>
              <a:rPr lang="en-US" dirty="0"/>
              <a:t>How to Be Effective</a:t>
            </a:r>
          </a:p>
        </p:txBody>
      </p:sp>
      <p:sp>
        <p:nvSpPr>
          <p:cNvPr id="3" name="Content Placeholder 2">
            <a:extLst>
              <a:ext uri="{FF2B5EF4-FFF2-40B4-BE49-F238E27FC236}">
                <a16:creationId xmlns:a16="http://schemas.microsoft.com/office/drawing/2014/main" id="{FC50A477-95D0-C492-9234-EF76880ACD86}"/>
              </a:ext>
            </a:extLst>
          </p:cNvPr>
          <p:cNvSpPr>
            <a:spLocks noGrp="1"/>
          </p:cNvSpPr>
          <p:nvPr>
            <p:ph idx="1"/>
          </p:nvPr>
        </p:nvSpPr>
        <p:spPr/>
        <p:txBody>
          <a:bodyPr/>
          <a:lstStyle/>
          <a:p>
            <a:r>
              <a:rPr lang="en-US" dirty="0"/>
              <a:t>Total enumeration is key</a:t>
            </a:r>
          </a:p>
          <a:p>
            <a:r>
              <a:rPr lang="en-US" dirty="0"/>
              <a:t>Stealth is unnecessary</a:t>
            </a:r>
          </a:p>
          <a:p>
            <a:r>
              <a:rPr lang="en-US" dirty="0"/>
              <a:t>Automation is powerful</a:t>
            </a:r>
          </a:p>
          <a:p>
            <a:r>
              <a:rPr lang="en-US" dirty="0"/>
              <a:t>Identify new attack surface</a:t>
            </a:r>
          </a:p>
        </p:txBody>
      </p:sp>
    </p:spTree>
    <p:extLst>
      <p:ext uri="{BB962C8B-B14F-4D97-AF65-F5344CB8AC3E}">
        <p14:creationId xmlns:p14="http://schemas.microsoft.com/office/powerpoint/2010/main" val="3116898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8BC-EE25-BEB2-3530-3CA8E8BCBDFD}"/>
              </a:ext>
            </a:extLst>
          </p:cNvPr>
          <p:cNvSpPr>
            <a:spLocks noGrp="1"/>
          </p:cNvSpPr>
          <p:nvPr>
            <p:ph type="title"/>
          </p:nvPr>
        </p:nvSpPr>
        <p:spPr/>
        <p:txBody>
          <a:bodyPr/>
          <a:lstStyle/>
          <a:p>
            <a:r>
              <a:rPr lang="en-US" dirty="0"/>
              <a:t>Hands on</a:t>
            </a:r>
          </a:p>
        </p:txBody>
      </p:sp>
      <p:sp>
        <p:nvSpPr>
          <p:cNvPr id="3" name="Content Placeholder 2">
            <a:extLst>
              <a:ext uri="{FF2B5EF4-FFF2-40B4-BE49-F238E27FC236}">
                <a16:creationId xmlns:a16="http://schemas.microsoft.com/office/drawing/2014/main" id="{723D7ED9-3D74-EC81-2645-E70B3EE25D4A}"/>
              </a:ext>
            </a:extLst>
          </p:cNvPr>
          <p:cNvSpPr>
            <a:spLocks noGrp="1"/>
          </p:cNvSpPr>
          <p:nvPr>
            <p:ph idx="1"/>
          </p:nvPr>
        </p:nvSpPr>
        <p:spPr/>
        <p:txBody>
          <a:bodyPr/>
          <a:lstStyle/>
          <a:p>
            <a:r>
              <a:rPr lang="en-US" dirty="0" err="1"/>
              <a:t>Web.hack.this</a:t>
            </a:r>
            <a:endParaRPr lang="en-US" dirty="0"/>
          </a:p>
        </p:txBody>
      </p:sp>
    </p:spTree>
    <p:extLst>
      <p:ext uri="{BB962C8B-B14F-4D97-AF65-F5344CB8AC3E}">
        <p14:creationId xmlns:p14="http://schemas.microsoft.com/office/powerpoint/2010/main" val="2106258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The Classic Path</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r>
              <a:rPr lang="en-US" dirty="0"/>
              <a:t>Web Application Exploitation</a:t>
            </a:r>
          </a:p>
        </p:txBody>
      </p:sp>
    </p:spTree>
    <p:extLst>
      <p:ext uri="{BB962C8B-B14F-4D97-AF65-F5344CB8AC3E}">
        <p14:creationId xmlns:p14="http://schemas.microsoft.com/office/powerpoint/2010/main" val="1603458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B9E5-4285-D247-1D0D-2204FC16C476}"/>
              </a:ext>
            </a:extLst>
          </p:cNvPr>
          <p:cNvSpPr>
            <a:spLocks noGrp="1"/>
          </p:cNvSpPr>
          <p:nvPr>
            <p:ph type="title"/>
          </p:nvPr>
        </p:nvSpPr>
        <p:spPr/>
        <p:txBody>
          <a:bodyPr/>
          <a:lstStyle/>
          <a:p>
            <a:r>
              <a:rPr lang="en-US" dirty="0"/>
              <a:t>Phases and Tools</a:t>
            </a:r>
          </a:p>
        </p:txBody>
      </p:sp>
      <p:sp>
        <p:nvSpPr>
          <p:cNvPr id="3" name="Content Placeholder 2">
            <a:extLst>
              <a:ext uri="{FF2B5EF4-FFF2-40B4-BE49-F238E27FC236}">
                <a16:creationId xmlns:a16="http://schemas.microsoft.com/office/drawing/2014/main" id="{2D0194FE-BBD0-2FBA-97EE-00E346B5E927}"/>
              </a:ext>
            </a:extLst>
          </p:cNvPr>
          <p:cNvSpPr>
            <a:spLocks noGrp="1"/>
          </p:cNvSpPr>
          <p:nvPr>
            <p:ph idx="1"/>
          </p:nvPr>
        </p:nvSpPr>
        <p:spPr/>
        <p:txBody>
          <a:bodyPr/>
          <a:lstStyle/>
          <a:p>
            <a:r>
              <a:rPr lang="en-US" dirty="0"/>
              <a:t>Same phases as external network testing</a:t>
            </a:r>
          </a:p>
          <a:p>
            <a:r>
              <a:rPr lang="en-US" dirty="0"/>
              <a:t>Tools</a:t>
            </a:r>
          </a:p>
          <a:p>
            <a:pPr lvl="1"/>
            <a:r>
              <a:rPr lang="en-US" dirty="0"/>
              <a:t>Proxy programs such as </a:t>
            </a:r>
            <a:r>
              <a:rPr lang="en-US" dirty="0" err="1"/>
              <a:t>BurpSuite</a:t>
            </a:r>
            <a:r>
              <a:rPr lang="en-US" dirty="0"/>
              <a:t> / </a:t>
            </a:r>
            <a:r>
              <a:rPr lang="en-US" dirty="0" err="1"/>
              <a:t>ZapProxy</a:t>
            </a:r>
            <a:endParaRPr lang="en-US" dirty="0"/>
          </a:p>
          <a:p>
            <a:pPr lvl="1"/>
            <a:r>
              <a:rPr lang="en-US" dirty="0"/>
              <a:t>Content enumeration tools such as </a:t>
            </a:r>
            <a:r>
              <a:rPr lang="en-US" dirty="0" err="1"/>
              <a:t>dirb</a:t>
            </a:r>
            <a:r>
              <a:rPr lang="en-US" dirty="0"/>
              <a:t> / </a:t>
            </a:r>
            <a:r>
              <a:rPr lang="en-US" dirty="0" err="1"/>
              <a:t>gobuster</a:t>
            </a:r>
            <a:endParaRPr lang="en-US" dirty="0"/>
          </a:p>
          <a:p>
            <a:pPr lvl="1"/>
            <a:r>
              <a:rPr lang="en-US" dirty="0"/>
              <a:t>Web app scanning tools</a:t>
            </a:r>
          </a:p>
          <a:p>
            <a:pPr lvl="1"/>
            <a:r>
              <a:rPr lang="en-US" dirty="0"/>
              <a:t>Specific vulnerability attack tools (</a:t>
            </a:r>
            <a:r>
              <a:rPr lang="en-US" dirty="0" err="1"/>
              <a:t>sqlmap</a:t>
            </a:r>
            <a:r>
              <a:rPr lang="en-US" dirty="0"/>
              <a:t>)</a:t>
            </a:r>
          </a:p>
          <a:p>
            <a:pPr lvl="1"/>
            <a:r>
              <a:rPr lang="en-US" dirty="0"/>
              <a:t>Web shells</a:t>
            </a:r>
          </a:p>
        </p:txBody>
      </p:sp>
    </p:spTree>
    <p:extLst>
      <p:ext uri="{BB962C8B-B14F-4D97-AF65-F5344CB8AC3E}">
        <p14:creationId xmlns:p14="http://schemas.microsoft.com/office/powerpoint/2010/main" val="2891288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A5DA-9E42-BFD6-4125-288D559B9FB7}"/>
              </a:ext>
            </a:extLst>
          </p:cNvPr>
          <p:cNvSpPr>
            <a:spLocks noGrp="1"/>
          </p:cNvSpPr>
          <p:nvPr>
            <p:ph type="title"/>
          </p:nvPr>
        </p:nvSpPr>
        <p:spPr/>
        <p:txBody>
          <a:bodyPr/>
          <a:lstStyle/>
          <a:p>
            <a:r>
              <a:rPr lang="en-US" dirty="0"/>
              <a:t>Vulnerability Families – Server Side</a:t>
            </a:r>
          </a:p>
        </p:txBody>
      </p:sp>
      <p:sp>
        <p:nvSpPr>
          <p:cNvPr id="3" name="Content Placeholder 2">
            <a:extLst>
              <a:ext uri="{FF2B5EF4-FFF2-40B4-BE49-F238E27FC236}">
                <a16:creationId xmlns:a16="http://schemas.microsoft.com/office/drawing/2014/main" id="{4771F5ED-84D5-6792-253E-A87E5F1794F4}"/>
              </a:ext>
            </a:extLst>
          </p:cNvPr>
          <p:cNvSpPr>
            <a:spLocks noGrp="1"/>
          </p:cNvSpPr>
          <p:nvPr>
            <p:ph idx="1"/>
          </p:nvPr>
        </p:nvSpPr>
        <p:spPr/>
        <p:txBody>
          <a:bodyPr>
            <a:normAutofit lnSpcReduction="10000"/>
          </a:bodyPr>
          <a:lstStyle/>
          <a:p>
            <a:r>
              <a:rPr lang="en-US" dirty="0"/>
              <a:t>IDOR</a:t>
            </a:r>
          </a:p>
          <a:p>
            <a:pPr lvl="1"/>
            <a:r>
              <a:rPr lang="en-US" dirty="0"/>
              <a:t>Insecure Direct Object Reference</a:t>
            </a:r>
          </a:p>
          <a:p>
            <a:r>
              <a:rPr lang="en-US" dirty="0"/>
              <a:t>SSRF</a:t>
            </a:r>
          </a:p>
          <a:p>
            <a:pPr lvl="1"/>
            <a:r>
              <a:rPr lang="en-US" dirty="0"/>
              <a:t>Server Side Request Forgery</a:t>
            </a:r>
          </a:p>
          <a:p>
            <a:r>
              <a:rPr lang="en-US" dirty="0"/>
              <a:t>SQLi</a:t>
            </a:r>
          </a:p>
          <a:p>
            <a:pPr lvl="1"/>
            <a:r>
              <a:rPr lang="en-US" dirty="0"/>
              <a:t>SQL injection</a:t>
            </a:r>
          </a:p>
          <a:p>
            <a:r>
              <a:rPr lang="en-US" dirty="0"/>
              <a:t>SSTI</a:t>
            </a:r>
          </a:p>
          <a:p>
            <a:pPr lvl="1"/>
            <a:r>
              <a:rPr lang="en-US" dirty="0"/>
              <a:t>Server Side Template Injection</a:t>
            </a:r>
          </a:p>
          <a:p>
            <a:r>
              <a:rPr lang="en-US" dirty="0"/>
              <a:t>RCE</a:t>
            </a:r>
          </a:p>
          <a:p>
            <a:pPr lvl="1"/>
            <a:r>
              <a:rPr lang="en-US" dirty="0"/>
              <a:t>Remote Code Execution</a:t>
            </a:r>
          </a:p>
        </p:txBody>
      </p:sp>
    </p:spTree>
    <p:extLst>
      <p:ext uri="{BB962C8B-B14F-4D97-AF65-F5344CB8AC3E}">
        <p14:creationId xmlns:p14="http://schemas.microsoft.com/office/powerpoint/2010/main" val="3698483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96CC-6510-89B1-EB29-0982A73A1891}"/>
              </a:ext>
            </a:extLst>
          </p:cNvPr>
          <p:cNvSpPr>
            <a:spLocks noGrp="1"/>
          </p:cNvSpPr>
          <p:nvPr>
            <p:ph type="title"/>
          </p:nvPr>
        </p:nvSpPr>
        <p:spPr/>
        <p:txBody>
          <a:bodyPr/>
          <a:lstStyle/>
          <a:p>
            <a:r>
              <a:rPr lang="en-US" dirty="0"/>
              <a:t>Vulnerability Families – Client Side</a:t>
            </a:r>
          </a:p>
        </p:txBody>
      </p:sp>
      <p:sp>
        <p:nvSpPr>
          <p:cNvPr id="3" name="Content Placeholder 2">
            <a:extLst>
              <a:ext uri="{FF2B5EF4-FFF2-40B4-BE49-F238E27FC236}">
                <a16:creationId xmlns:a16="http://schemas.microsoft.com/office/drawing/2014/main" id="{63BF7AE7-4B2F-3573-DAB1-8B910E3901A1}"/>
              </a:ext>
            </a:extLst>
          </p:cNvPr>
          <p:cNvSpPr>
            <a:spLocks noGrp="1"/>
          </p:cNvSpPr>
          <p:nvPr>
            <p:ph idx="1"/>
          </p:nvPr>
        </p:nvSpPr>
        <p:spPr/>
        <p:txBody>
          <a:bodyPr/>
          <a:lstStyle/>
          <a:p>
            <a:r>
              <a:rPr lang="en-US" dirty="0"/>
              <a:t>XSS</a:t>
            </a:r>
          </a:p>
          <a:p>
            <a:pPr lvl="1"/>
            <a:r>
              <a:rPr lang="en-US" dirty="0"/>
              <a:t>Cross Site Scripting</a:t>
            </a:r>
          </a:p>
          <a:p>
            <a:r>
              <a:rPr lang="en-US" dirty="0"/>
              <a:t>CSRF</a:t>
            </a:r>
          </a:p>
          <a:p>
            <a:pPr lvl="1"/>
            <a:r>
              <a:rPr lang="en-US" dirty="0"/>
              <a:t>Client Side Request Forgery</a:t>
            </a:r>
          </a:p>
          <a:p>
            <a:r>
              <a:rPr lang="en-US" dirty="0" err="1"/>
              <a:t>ClickJacking</a:t>
            </a:r>
            <a:endParaRPr lang="en-US" dirty="0"/>
          </a:p>
        </p:txBody>
      </p:sp>
    </p:spTree>
    <p:extLst>
      <p:ext uri="{BB962C8B-B14F-4D97-AF65-F5344CB8AC3E}">
        <p14:creationId xmlns:p14="http://schemas.microsoft.com/office/powerpoint/2010/main" val="637846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D7FF-B07A-5B14-AEE0-12D3A110C6AD}"/>
              </a:ext>
            </a:extLst>
          </p:cNvPr>
          <p:cNvSpPr>
            <a:spLocks noGrp="1"/>
          </p:cNvSpPr>
          <p:nvPr>
            <p:ph type="title"/>
          </p:nvPr>
        </p:nvSpPr>
        <p:spPr/>
        <p:txBody>
          <a:bodyPr/>
          <a:lstStyle/>
          <a:p>
            <a:r>
              <a:rPr lang="en-US" dirty="0"/>
              <a:t>Content Enumeration</a:t>
            </a:r>
          </a:p>
        </p:txBody>
      </p:sp>
      <p:sp>
        <p:nvSpPr>
          <p:cNvPr id="3" name="Content Placeholder 2">
            <a:extLst>
              <a:ext uri="{FF2B5EF4-FFF2-40B4-BE49-F238E27FC236}">
                <a16:creationId xmlns:a16="http://schemas.microsoft.com/office/drawing/2014/main" id="{F19BE798-A7ED-ACDB-3929-DDB9974F2625}"/>
              </a:ext>
            </a:extLst>
          </p:cNvPr>
          <p:cNvSpPr>
            <a:spLocks noGrp="1"/>
          </p:cNvSpPr>
          <p:nvPr>
            <p:ph idx="1"/>
          </p:nvPr>
        </p:nvSpPr>
        <p:spPr/>
        <p:txBody>
          <a:bodyPr/>
          <a:lstStyle/>
          <a:p>
            <a:r>
              <a:rPr lang="en-US" dirty="0" err="1"/>
              <a:t>Gobuster</a:t>
            </a:r>
            <a:endParaRPr lang="en-US" dirty="0"/>
          </a:p>
          <a:p>
            <a:r>
              <a:rPr lang="en-US" dirty="0" err="1"/>
              <a:t>Dirb</a:t>
            </a:r>
            <a:endParaRPr lang="en-US" dirty="0"/>
          </a:p>
          <a:p>
            <a:r>
              <a:rPr lang="en-US" dirty="0"/>
              <a:t>Other similar tools</a:t>
            </a:r>
          </a:p>
        </p:txBody>
      </p:sp>
    </p:spTree>
    <p:extLst>
      <p:ext uri="{BB962C8B-B14F-4D97-AF65-F5344CB8AC3E}">
        <p14:creationId xmlns:p14="http://schemas.microsoft.com/office/powerpoint/2010/main" val="1368607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DB9C-5685-E8AA-59CF-99607921BDC0}"/>
              </a:ext>
            </a:extLst>
          </p:cNvPr>
          <p:cNvSpPr>
            <a:spLocks noGrp="1"/>
          </p:cNvSpPr>
          <p:nvPr>
            <p:ph type="title"/>
          </p:nvPr>
        </p:nvSpPr>
        <p:spPr/>
        <p:txBody>
          <a:bodyPr/>
          <a:lstStyle/>
          <a:p>
            <a:r>
              <a:rPr lang="en-US" dirty="0"/>
              <a:t>How To Be Effective</a:t>
            </a:r>
          </a:p>
        </p:txBody>
      </p:sp>
      <p:sp>
        <p:nvSpPr>
          <p:cNvPr id="3" name="Content Placeholder 2">
            <a:extLst>
              <a:ext uri="{FF2B5EF4-FFF2-40B4-BE49-F238E27FC236}">
                <a16:creationId xmlns:a16="http://schemas.microsoft.com/office/drawing/2014/main" id="{EEAACA07-F265-5BF1-10DE-E4965845F177}"/>
              </a:ext>
            </a:extLst>
          </p:cNvPr>
          <p:cNvSpPr>
            <a:spLocks noGrp="1"/>
          </p:cNvSpPr>
          <p:nvPr>
            <p:ph idx="1"/>
          </p:nvPr>
        </p:nvSpPr>
        <p:spPr/>
        <p:txBody>
          <a:bodyPr>
            <a:normAutofit lnSpcReduction="10000"/>
          </a:bodyPr>
          <a:lstStyle/>
          <a:p>
            <a:r>
              <a:rPr lang="en-US" dirty="0"/>
              <a:t>Categorize and prioritize</a:t>
            </a:r>
          </a:p>
          <a:p>
            <a:pPr lvl="1"/>
            <a:r>
              <a:rPr lang="en-US" dirty="0"/>
              <a:t>Prioritize based on your skillset</a:t>
            </a:r>
          </a:p>
          <a:p>
            <a:pPr lvl="1"/>
            <a:r>
              <a:rPr lang="en-US" dirty="0"/>
              <a:t>Prioritize based on the most likely area for vulnerabilities</a:t>
            </a:r>
          </a:p>
          <a:p>
            <a:pPr lvl="1"/>
            <a:r>
              <a:rPr lang="en-US" dirty="0"/>
              <a:t>Prioritize based on greatest value to client</a:t>
            </a:r>
          </a:p>
          <a:p>
            <a:r>
              <a:rPr lang="en-US" dirty="0"/>
              <a:t>Understand the difference between “completeness” and “depth”</a:t>
            </a:r>
          </a:p>
          <a:p>
            <a:pPr lvl="1"/>
            <a:r>
              <a:rPr lang="en-US" dirty="0"/>
              <a:t>You almost certainly do not have time to test everything</a:t>
            </a:r>
          </a:p>
          <a:p>
            <a:r>
              <a:rPr lang="en-US" dirty="0"/>
              <a:t>Learn to leverage client side vulnerabilities</a:t>
            </a:r>
          </a:p>
          <a:p>
            <a:pPr lvl="1"/>
            <a:r>
              <a:rPr lang="en-US" dirty="0"/>
              <a:t>Support social engineering attacks</a:t>
            </a:r>
          </a:p>
          <a:p>
            <a:r>
              <a:rPr lang="en-US" dirty="0"/>
              <a:t>ALWAYS request source code (even if you’re not a coder)</a:t>
            </a:r>
          </a:p>
          <a:p>
            <a:pPr lvl="1"/>
            <a:r>
              <a:rPr lang="en-US" dirty="0"/>
              <a:t>Faster verification of vulnerabilities</a:t>
            </a:r>
          </a:p>
          <a:p>
            <a:pPr lvl="1"/>
            <a:r>
              <a:rPr lang="en-US" dirty="0"/>
              <a:t>More value to client and a better report</a:t>
            </a:r>
          </a:p>
        </p:txBody>
      </p:sp>
    </p:spTree>
    <p:extLst>
      <p:ext uri="{BB962C8B-B14F-4D97-AF65-F5344CB8AC3E}">
        <p14:creationId xmlns:p14="http://schemas.microsoft.com/office/powerpoint/2010/main" val="290205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BB1F-B492-17C7-F179-6563841FE913}"/>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52280281-BBDF-C0EB-1876-C3EC1A80FD4F}"/>
              </a:ext>
            </a:extLst>
          </p:cNvPr>
          <p:cNvSpPr>
            <a:spLocks noGrp="1"/>
          </p:cNvSpPr>
          <p:nvPr>
            <p:ph idx="1"/>
          </p:nvPr>
        </p:nvSpPr>
        <p:spPr/>
        <p:txBody>
          <a:bodyPr/>
          <a:lstStyle/>
          <a:p>
            <a:r>
              <a:rPr lang="en-US" dirty="0"/>
              <a:t>8 hours</a:t>
            </a:r>
          </a:p>
          <a:p>
            <a:r>
              <a:rPr lang="en-US" dirty="0"/>
              <a:t>1 hour lunch</a:t>
            </a:r>
          </a:p>
        </p:txBody>
      </p:sp>
    </p:spTree>
    <p:extLst>
      <p:ext uri="{BB962C8B-B14F-4D97-AF65-F5344CB8AC3E}">
        <p14:creationId xmlns:p14="http://schemas.microsoft.com/office/powerpoint/2010/main" val="3108342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A9A-84C0-329F-F0C4-35D3DAC6307F}"/>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D77F7FA1-21E9-5400-5464-A4440D6B0537}"/>
              </a:ext>
            </a:extLst>
          </p:cNvPr>
          <p:cNvSpPr>
            <a:spLocks noGrp="1"/>
          </p:cNvSpPr>
          <p:nvPr>
            <p:ph idx="1"/>
          </p:nvPr>
        </p:nvSpPr>
        <p:spPr/>
        <p:txBody>
          <a:bodyPr/>
          <a:lstStyle/>
          <a:p>
            <a:r>
              <a:rPr lang="en-US" dirty="0"/>
              <a:t>Target</a:t>
            </a:r>
          </a:p>
          <a:p>
            <a:pPr lvl="1"/>
            <a:r>
              <a:rPr lang="en-US" dirty="0" err="1"/>
              <a:t>Web.hack.this</a:t>
            </a:r>
            <a:endParaRPr lang="en-US" dirty="0"/>
          </a:p>
          <a:p>
            <a:r>
              <a:rPr lang="en-US" dirty="0"/>
              <a:t>Tools</a:t>
            </a:r>
          </a:p>
          <a:p>
            <a:pPr lvl="1"/>
            <a:r>
              <a:rPr lang="en-US" dirty="0" err="1"/>
              <a:t>WPScan</a:t>
            </a:r>
            <a:endParaRPr lang="en-US" dirty="0"/>
          </a:p>
          <a:p>
            <a:pPr lvl="1"/>
            <a:r>
              <a:rPr lang="en-US" dirty="0"/>
              <a:t>Meterpreter</a:t>
            </a:r>
          </a:p>
        </p:txBody>
      </p:sp>
    </p:spTree>
    <p:extLst>
      <p:ext uri="{BB962C8B-B14F-4D97-AF65-F5344CB8AC3E}">
        <p14:creationId xmlns:p14="http://schemas.microsoft.com/office/powerpoint/2010/main" val="588472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The Classic Path</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r>
              <a:rPr lang="en-US" dirty="0"/>
              <a:t>Internal Network </a:t>
            </a:r>
            <a:r>
              <a:rPr lang="en-US" dirty="0" err="1"/>
              <a:t>Pentesting</a:t>
            </a:r>
            <a:endParaRPr lang="en-US" dirty="0"/>
          </a:p>
        </p:txBody>
      </p:sp>
    </p:spTree>
    <p:extLst>
      <p:ext uri="{BB962C8B-B14F-4D97-AF65-F5344CB8AC3E}">
        <p14:creationId xmlns:p14="http://schemas.microsoft.com/office/powerpoint/2010/main" val="982942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F8FF-4DF4-1B33-6B00-ECA134A0D6DE}"/>
              </a:ext>
            </a:extLst>
          </p:cNvPr>
          <p:cNvSpPr>
            <a:spLocks noGrp="1"/>
          </p:cNvSpPr>
          <p:nvPr>
            <p:ph type="title"/>
          </p:nvPr>
        </p:nvSpPr>
        <p:spPr/>
        <p:txBody>
          <a:bodyPr/>
          <a:lstStyle/>
          <a:p>
            <a:r>
              <a:rPr lang="en-US" dirty="0"/>
              <a:t>Phases</a:t>
            </a:r>
          </a:p>
        </p:txBody>
      </p:sp>
      <p:sp>
        <p:nvSpPr>
          <p:cNvPr id="3" name="Content Placeholder 2">
            <a:extLst>
              <a:ext uri="{FF2B5EF4-FFF2-40B4-BE49-F238E27FC236}">
                <a16:creationId xmlns:a16="http://schemas.microsoft.com/office/drawing/2014/main" id="{F8C28A7B-5771-5893-69DA-EE0C000B237D}"/>
              </a:ext>
            </a:extLst>
          </p:cNvPr>
          <p:cNvSpPr>
            <a:spLocks noGrp="1"/>
          </p:cNvSpPr>
          <p:nvPr>
            <p:ph idx="1"/>
          </p:nvPr>
        </p:nvSpPr>
        <p:spPr/>
        <p:txBody>
          <a:bodyPr/>
          <a:lstStyle/>
          <a:p>
            <a:r>
              <a:rPr lang="en-US" dirty="0"/>
              <a:t>Same as before</a:t>
            </a:r>
          </a:p>
        </p:txBody>
      </p:sp>
    </p:spTree>
    <p:extLst>
      <p:ext uri="{BB962C8B-B14F-4D97-AF65-F5344CB8AC3E}">
        <p14:creationId xmlns:p14="http://schemas.microsoft.com/office/powerpoint/2010/main" val="3970906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219F-E522-D2CD-1219-A19B0CAE7A3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B04FFFF6-F93F-3A5C-B27A-DB993E00634C}"/>
              </a:ext>
            </a:extLst>
          </p:cNvPr>
          <p:cNvSpPr>
            <a:spLocks noGrp="1"/>
          </p:cNvSpPr>
          <p:nvPr>
            <p:ph idx="1"/>
          </p:nvPr>
        </p:nvSpPr>
        <p:spPr/>
        <p:txBody>
          <a:bodyPr/>
          <a:lstStyle/>
          <a:p>
            <a:r>
              <a:rPr lang="en-US" dirty="0"/>
              <a:t>Proxy through access point</a:t>
            </a:r>
          </a:p>
          <a:p>
            <a:pPr lvl="1"/>
            <a:r>
              <a:rPr lang="en-US" dirty="0"/>
              <a:t>SOCKS is great!</a:t>
            </a:r>
          </a:p>
          <a:p>
            <a:r>
              <a:rPr lang="en-US" dirty="0"/>
              <a:t>Stealth</a:t>
            </a:r>
          </a:p>
          <a:p>
            <a:pPr lvl="1"/>
            <a:r>
              <a:rPr lang="en-US" dirty="0"/>
              <a:t>Blending in vs laying low</a:t>
            </a:r>
          </a:p>
          <a:p>
            <a:r>
              <a:rPr lang="en-US" dirty="0"/>
              <a:t>Privilege Escalation</a:t>
            </a:r>
          </a:p>
          <a:p>
            <a:pPr lvl="1"/>
            <a:r>
              <a:rPr lang="en-US" dirty="0" err="1"/>
              <a:t>LinPEAS</a:t>
            </a:r>
            <a:r>
              <a:rPr lang="en-US" dirty="0"/>
              <a:t> / </a:t>
            </a:r>
            <a:r>
              <a:rPr lang="en-US" dirty="0" err="1"/>
              <a:t>WinPEAS</a:t>
            </a:r>
            <a:endParaRPr lang="en-US" dirty="0"/>
          </a:p>
          <a:p>
            <a:pPr lvl="1"/>
            <a:r>
              <a:rPr lang="en-US" dirty="0"/>
              <a:t>Cron jobs</a:t>
            </a:r>
          </a:p>
          <a:p>
            <a:pPr lvl="1"/>
            <a:r>
              <a:rPr lang="en-US" dirty="0"/>
              <a:t>Insecure local services</a:t>
            </a:r>
          </a:p>
          <a:p>
            <a:pPr lvl="1"/>
            <a:r>
              <a:rPr lang="en-US" dirty="0"/>
              <a:t>SUID</a:t>
            </a:r>
          </a:p>
        </p:txBody>
      </p:sp>
    </p:spTree>
    <p:extLst>
      <p:ext uri="{BB962C8B-B14F-4D97-AF65-F5344CB8AC3E}">
        <p14:creationId xmlns:p14="http://schemas.microsoft.com/office/powerpoint/2010/main" val="2646407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1812-B52F-FA50-C52C-B26CA1E3F065}"/>
              </a:ext>
            </a:extLst>
          </p:cNvPr>
          <p:cNvSpPr>
            <a:spLocks noGrp="1"/>
          </p:cNvSpPr>
          <p:nvPr>
            <p:ph type="title"/>
          </p:nvPr>
        </p:nvSpPr>
        <p:spPr/>
        <p:txBody>
          <a:bodyPr/>
          <a:lstStyle/>
          <a:p>
            <a:r>
              <a:rPr lang="en-US" dirty="0"/>
              <a:t>How To Be Effective</a:t>
            </a:r>
          </a:p>
        </p:txBody>
      </p:sp>
      <p:sp>
        <p:nvSpPr>
          <p:cNvPr id="3" name="Content Placeholder 2">
            <a:extLst>
              <a:ext uri="{FF2B5EF4-FFF2-40B4-BE49-F238E27FC236}">
                <a16:creationId xmlns:a16="http://schemas.microsoft.com/office/drawing/2014/main" id="{E8A50444-B949-43EC-6713-846B20B1E147}"/>
              </a:ext>
            </a:extLst>
          </p:cNvPr>
          <p:cNvSpPr>
            <a:spLocks noGrp="1"/>
          </p:cNvSpPr>
          <p:nvPr>
            <p:ph idx="1"/>
          </p:nvPr>
        </p:nvSpPr>
        <p:spPr/>
        <p:txBody>
          <a:bodyPr/>
          <a:lstStyle/>
          <a:p>
            <a:r>
              <a:rPr lang="en-US" dirty="0"/>
              <a:t>Do not immediately target the crown jewels</a:t>
            </a:r>
          </a:p>
          <a:p>
            <a:r>
              <a:rPr lang="en-US" dirty="0"/>
              <a:t>Setup multiple points of access</a:t>
            </a:r>
          </a:p>
          <a:p>
            <a:r>
              <a:rPr lang="en-US" dirty="0"/>
              <a:t>Enumerate the network without network traffic</a:t>
            </a:r>
          </a:p>
          <a:p>
            <a:r>
              <a:rPr lang="en-US" dirty="0"/>
              <a:t>If active enumeration is required, target common ports (22,445,80)</a:t>
            </a:r>
          </a:p>
          <a:p>
            <a:r>
              <a:rPr lang="en-US" dirty="0"/>
              <a:t>Scan across subnets to identify active subnets, then enumerate them</a:t>
            </a:r>
          </a:p>
        </p:txBody>
      </p:sp>
    </p:spTree>
    <p:extLst>
      <p:ext uri="{BB962C8B-B14F-4D97-AF65-F5344CB8AC3E}">
        <p14:creationId xmlns:p14="http://schemas.microsoft.com/office/powerpoint/2010/main" val="35724233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00FC-16C9-F9DF-7377-3EAD4C9D5260}"/>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AA454455-FDD0-653E-D06D-E48743BEA93E}"/>
              </a:ext>
            </a:extLst>
          </p:cNvPr>
          <p:cNvSpPr>
            <a:spLocks noGrp="1"/>
          </p:cNvSpPr>
          <p:nvPr>
            <p:ph idx="1"/>
          </p:nvPr>
        </p:nvSpPr>
        <p:spPr/>
        <p:txBody>
          <a:bodyPr/>
          <a:lstStyle/>
          <a:p>
            <a:r>
              <a:rPr lang="en-US" dirty="0" err="1"/>
              <a:t>Web.hack.this</a:t>
            </a:r>
            <a:endParaRPr lang="en-US" dirty="0"/>
          </a:p>
          <a:p>
            <a:pPr lvl="1"/>
            <a:r>
              <a:rPr lang="en-US" dirty="0"/>
              <a:t>Privilege escalation</a:t>
            </a:r>
          </a:p>
          <a:p>
            <a:r>
              <a:rPr lang="en-US" dirty="0" err="1"/>
              <a:t>Dev.hack.internal</a:t>
            </a:r>
            <a:endParaRPr lang="en-US" dirty="0"/>
          </a:p>
          <a:p>
            <a:r>
              <a:rPr lang="en-US" dirty="0"/>
              <a:t>Tools</a:t>
            </a:r>
          </a:p>
          <a:p>
            <a:pPr lvl="1"/>
            <a:r>
              <a:rPr lang="en-US" dirty="0" err="1"/>
              <a:t>LinPEAS</a:t>
            </a:r>
            <a:endParaRPr lang="en-US" dirty="0"/>
          </a:p>
          <a:p>
            <a:pPr lvl="1"/>
            <a:endParaRPr lang="en-US" dirty="0"/>
          </a:p>
        </p:txBody>
      </p:sp>
    </p:spTree>
    <p:extLst>
      <p:ext uri="{BB962C8B-B14F-4D97-AF65-F5344CB8AC3E}">
        <p14:creationId xmlns:p14="http://schemas.microsoft.com/office/powerpoint/2010/main" val="13196455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The Cloud Path</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22162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21B4-B8CC-55DF-79E2-0F6581CF94DF}"/>
              </a:ext>
            </a:extLst>
          </p:cNvPr>
          <p:cNvSpPr>
            <a:spLocks noGrp="1"/>
          </p:cNvSpPr>
          <p:nvPr>
            <p:ph type="title"/>
          </p:nvPr>
        </p:nvSpPr>
        <p:spPr/>
        <p:txBody>
          <a:bodyPr/>
          <a:lstStyle/>
          <a:p>
            <a:r>
              <a:rPr lang="en-US" dirty="0"/>
              <a:t>Cloud Assessments</a:t>
            </a:r>
          </a:p>
        </p:txBody>
      </p:sp>
      <p:sp>
        <p:nvSpPr>
          <p:cNvPr id="3" name="Content Placeholder 2">
            <a:extLst>
              <a:ext uri="{FF2B5EF4-FFF2-40B4-BE49-F238E27FC236}">
                <a16:creationId xmlns:a16="http://schemas.microsoft.com/office/drawing/2014/main" id="{D117AD24-2F68-F62C-DEB2-899482C84836}"/>
              </a:ext>
            </a:extLst>
          </p:cNvPr>
          <p:cNvSpPr>
            <a:spLocks noGrp="1"/>
          </p:cNvSpPr>
          <p:nvPr>
            <p:ph idx="1"/>
          </p:nvPr>
        </p:nvSpPr>
        <p:spPr/>
        <p:txBody>
          <a:bodyPr/>
          <a:lstStyle/>
          <a:p>
            <a:r>
              <a:rPr lang="en-US" dirty="0"/>
              <a:t>Often a lower bar</a:t>
            </a:r>
          </a:p>
          <a:p>
            <a:pPr lvl="1"/>
            <a:r>
              <a:rPr lang="en-US" dirty="0"/>
              <a:t>No RCE required!!</a:t>
            </a:r>
          </a:p>
          <a:p>
            <a:r>
              <a:rPr lang="en-US" dirty="0"/>
              <a:t>Consistent environments mean better automation!</a:t>
            </a:r>
          </a:p>
          <a:p>
            <a:r>
              <a:rPr lang="en-US" dirty="0"/>
              <a:t>Who cares about privilege escalation when we can get the whole account!</a:t>
            </a:r>
          </a:p>
        </p:txBody>
      </p:sp>
    </p:spTree>
    <p:extLst>
      <p:ext uri="{BB962C8B-B14F-4D97-AF65-F5344CB8AC3E}">
        <p14:creationId xmlns:p14="http://schemas.microsoft.com/office/powerpoint/2010/main" val="33097232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7E26-CD86-7ED7-B660-4B4EDFE24B4D}"/>
              </a:ext>
            </a:extLst>
          </p:cNvPr>
          <p:cNvSpPr>
            <a:spLocks noGrp="1"/>
          </p:cNvSpPr>
          <p:nvPr>
            <p:ph type="title"/>
          </p:nvPr>
        </p:nvSpPr>
        <p:spPr/>
        <p:txBody>
          <a:bodyPr/>
          <a:lstStyle/>
          <a:p>
            <a:r>
              <a:rPr lang="en-US" dirty="0"/>
              <a:t>Amazon Web Services (AWS)</a:t>
            </a:r>
          </a:p>
        </p:txBody>
      </p:sp>
      <p:sp>
        <p:nvSpPr>
          <p:cNvPr id="3" name="Content Placeholder 2">
            <a:extLst>
              <a:ext uri="{FF2B5EF4-FFF2-40B4-BE49-F238E27FC236}">
                <a16:creationId xmlns:a16="http://schemas.microsoft.com/office/drawing/2014/main" id="{5C5A96BE-E4AD-57F1-0D61-705433301E6C}"/>
              </a:ext>
            </a:extLst>
          </p:cNvPr>
          <p:cNvSpPr>
            <a:spLocks noGrp="1"/>
          </p:cNvSpPr>
          <p:nvPr>
            <p:ph idx="1"/>
          </p:nvPr>
        </p:nvSpPr>
        <p:spPr/>
        <p:txBody>
          <a:bodyPr/>
          <a:lstStyle/>
          <a:p>
            <a:r>
              <a:rPr lang="en-US" dirty="0"/>
              <a:t>Over 200 services</a:t>
            </a:r>
          </a:p>
          <a:p>
            <a:r>
              <a:rPr lang="en-US" dirty="0"/>
              <a:t>The largest provider of cloud hosting</a:t>
            </a:r>
          </a:p>
          <a:p>
            <a:r>
              <a:rPr lang="en-US" dirty="0"/>
              <a:t>Various geographic locations called “regions”</a:t>
            </a:r>
          </a:p>
          <a:p>
            <a:pPr lvl="1"/>
            <a:r>
              <a:rPr lang="en-US" dirty="0"/>
              <a:t>e.g. us-east-1</a:t>
            </a:r>
          </a:p>
          <a:p>
            <a:r>
              <a:rPr lang="en-US" dirty="0"/>
              <a:t>Datacenters called “availability zones”</a:t>
            </a:r>
          </a:p>
          <a:p>
            <a:pPr lvl="1"/>
            <a:r>
              <a:rPr lang="en-US" dirty="0"/>
              <a:t>e.g. us-east-1a</a:t>
            </a:r>
          </a:p>
        </p:txBody>
      </p:sp>
    </p:spTree>
    <p:extLst>
      <p:ext uri="{BB962C8B-B14F-4D97-AF65-F5344CB8AC3E}">
        <p14:creationId xmlns:p14="http://schemas.microsoft.com/office/powerpoint/2010/main" val="3698825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5A7-6F97-2E0B-B153-DA3B0EF69F7D}"/>
              </a:ext>
            </a:extLst>
          </p:cNvPr>
          <p:cNvSpPr>
            <a:spLocks noGrp="1"/>
          </p:cNvSpPr>
          <p:nvPr>
            <p:ph type="title"/>
          </p:nvPr>
        </p:nvSpPr>
        <p:spPr/>
        <p:txBody>
          <a:bodyPr/>
          <a:lstStyle/>
          <a:p>
            <a:r>
              <a:rPr lang="en-US" dirty="0"/>
              <a:t>EC2</a:t>
            </a:r>
          </a:p>
        </p:txBody>
      </p:sp>
      <p:sp>
        <p:nvSpPr>
          <p:cNvPr id="3" name="Content Placeholder 2">
            <a:extLst>
              <a:ext uri="{FF2B5EF4-FFF2-40B4-BE49-F238E27FC236}">
                <a16:creationId xmlns:a16="http://schemas.microsoft.com/office/drawing/2014/main" id="{1B17703D-1764-4AA0-706B-A0EC1D96FF5E}"/>
              </a:ext>
            </a:extLst>
          </p:cNvPr>
          <p:cNvSpPr>
            <a:spLocks noGrp="1"/>
          </p:cNvSpPr>
          <p:nvPr>
            <p:ph idx="1"/>
          </p:nvPr>
        </p:nvSpPr>
        <p:spPr/>
        <p:txBody>
          <a:bodyPr/>
          <a:lstStyle/>
          <a:p>
            <a:r>
              <a:rPr lang="en-US" dirty="0"/>
              <a:t>Virtual machines hosted in virtual networks</a:t>
            </a:r>
          </a:p>
        </p:txBody>
      </p:sp>
    </p:spTree>
    <p:extLst>
      <p:ext uri="{BB962C8B-B14F-4D97-AF65-F5344CB8AC3E}">
        <p14:creationId xmlns:p14="http://schemas.microsoft.com/office/powerpoint/2010/main" val="22117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93BF-0773-0F2A-D877-A189E856DB50}"/>
              </a:ext>
            </a:extLst>
          </p:cNvPr>
          <p:cNvSpPr>
            <a:spLocks noGrp="1"/>
          </p:cNvSpPr>
          <p:nvPr>
            <p:ph type="title"/>
          </p:nvPr>
        </p:nvSpPr>
        <p:spPr/>
        <p:txBody>
          <a:bodyPr/>
          <a:lstStyle/>
          <a:p>
            <a:r>
              <a:rPr lang="en-US" dirty="0" err="1"/>
              <a:t>Wifi</a:t>
            </a:r>
            <a:endParaRPr lang="en-US" dirty="0"/>
          </a:p>
        </p:txBody>
      </p:sp>
      <p:sp>
        <p:nvSpPr>
          <p:cNvPr id="3" name="Content Placeholder 2">
            <a:extLst>
              <a:ext uri="{FF2B5EF4-FFF2-40B4-BE49-F238E27FC236}">
                <a16:creationId xmlns:a16="http://schemas.microsoft.com/office/drawing/2014/main" id="{F4F2C519-AF48-BF84-8799-8D41D53C73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24813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62EC-CE66-9747-41B3-F9930C3BEB54}"/>
              </a:ext>
            </a:extLst>
          </p:cNvPr>
          <p:cNvSpPr>
            <a:spLocks noGrp="1"/>
          </p:cNvSpPr>
          <p:nvPr>
            <p:ph type="title"/>
          </p:nvPr>
        </p:nvSpPr>
        <p:spPr/>
        <p:txBody>
          <a:bodyPr/>
          <a:lstStyle/>
          <a:p>
            <a:r>
              <a:rPr lang="en-US" dirty="0"/>
              <a:t>The Metadata Service (IMDS)</a:t>
            </a:r>
          </a:p>
        </p:txBody>
      </p:sp>
      <p:sp>
        <p:nvSpPr>
          <p:cNvPr id="3" name="Content Placeholder 2">
            <a:extLst>
              <a:ext uri="{FF2B5EF4-FFF2-40B4-BE49-F238E27FC236}">
                <a16:creationId xmlns:a16="http://schemas.microsoft.com/office/drawing/2014/main" id="{A9D10C08-07F0-7EDB-0F95-060D2C7BAB7B}"/>
              </a:ext>
            </a:extLst>
          </p:cNvPr>
          <p:cNvSpPr>
            <a:spLocks noGrp="1"/>
          </p:cNvSpPr>
          <p:nvPr>
            <p:ph idx="1"/>
          </p:nvPr>
        </p:nvSpPr>
        <p:spPr/>
        <p:txBody>
          <a:bodyPr/>
          <a:lstStyle/>
          <a:p>
            <a:r>
              <a:rPr lang="en-US" dirty="0"/>
              <a:t>Unique for every instance</a:t>
            </a:r>
          </a:p>
          <a:p>
            <a:r>
              <a:rPr lang="en-US" dirty="0"/>
              <a:t>Connected to an instance at link-local</a:t>
            </a:r>
          </a:p>
          <a:p>
            <a:r>
              <a:rPr lang="en-US" dirty="0"/>
              <a:t>NO AUTHENTICATION REQUIRED</a:t>
            </a:r>
          </a:p>
          <a:p>
            <a:r>
              <a:rPr lang="en-US" dirty="0"/>
              <a:t>Provides role credentials (if configured)</a:t>
            </a:r>
          </a:p>
          <a:p>
            <a:r>
              <a:rPr lang="en-US" dirty="0"/>
              <a:t>Provides </a:t>
            </a:r>
            <a:r>
              <a:rPr lang="en-US" dirty="0" err="1"/>
              <a:t>UserData</a:t>
            </a:r>
            <a:endParaRPr lang="en-US" dirty="0"/>
          </a:p>
        </p:txBody>
      </p:sp>
    </p:spTree>
    <p:extLst>
      <p:ext uri="{BB962C8B-B14F-4D97-AF65-F5344CB8AC3E}">
        <p14:creationId xmlns:p14="http://schemas.microsoft.com/office/powerpoint/2010/main" val="20631580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C3B6-4F42-B804-31E8-006ADBE5FD0E}"/>
              </a:ext>
            </a:extLst>
          </p:cNvPr>
          <p:cNvSpPr>
            <a:spLocks noGrp="1"/>
          </p:cNvSpPr>
          <p:nvPr>
            <p:ph type="title"/>
          </p:nvPr>
        </p:nvSpPr>
        <p:spPr/>
        <p:txBody>
          <a:bodyPr/>
          <a:lstStyle/>
          <a:p>
            <a:r>
              <a:rPr lang="en-US" dirty="0"/>
              <a:t>S3</a:t>
            </a:r>
          </a:p>
        </p:txBody>
      </p:sp>
      <p:sp>
        <p:nvSpPr>
          <p:cNvPr id="3" name="Content Placeholder 2">
            <a:extLst>
              <a:ext uri="{FF2B5EF4-FFF2-40B4-BE49-F238E27FC236}">
                <a16:creationId xmlns:a16="http://schemas.microsoft.com/office/drawing/2014/main" id="{AB9344A5-868F-FFEF-4B45-C9A3D9628E7D}"/>
              </a:ext>
            </a:extLst>
          </p:cNvPr>
          <p:cNvSpPr>
            <a:spLocks noGrp="1"/>
          </p:cNvSpPr>
          <p:nvPr>
            <p:ph idx="1"/>
          </p:nvPr>
        </p:nvSpPr>
        <p:spPr/>
        <p:txBody>
          <a:bodyPr/>
          <a:lstStyle/>
          <a:p>
            <a:r>
              <a:rPr lang="en-US" dirty="0"/>
              <a:t>Storage for any kind of data</a:t>
            </a:r>
          </a:p>
          <a:p>
            <a:r>
              <a:rPr lang="en-US" dirty="0"/>
              <a:t>Data is stored in “buckets” and referred to as “objects”</a:t>
            </a:r>
          </a:p>
          <a:p>
            <a:r>
              <a:rPr lang="en-US" dirty="0"/>
              <a:t>Often used by web applications</a:t>
            </a:r>
          </a:p>
        </p:txBody>
      </p:sp>
    </p:spTree>
    <p:extLst>
      <p:ext uri="{BB962C8B-B14F-4D97-AF65-F5344CB8AC3E}">
        <p14:creationId xmlns:p14="http://schemas.microsoft.com/office/powerpoint/2010/main" val="39177608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5AFF-DE32-BE08-2638-9FE0AD82E101}"/>
              </a:ext>
            </a:extLst>
          </p:cNvPr>
          <p:cNvSpPr>
            <a:spLocks noGrp="1"/>
          </p:cNvSpPr>
          <p:nvPr>
            <p:ph type="title"/>
          </p:nvPr>
        </p:nvSpPr>
        <p:spPr/>
        <p:txBody>
          <a:bodyPr/>
          <a:lstStyle/>
          <a:p>
            <a:r>
              <a:rPr lang="en-US" dirty="0"/>
              <a:t>AWS CLI</a:t>
            </a:r>
          </a:p>
        </p:txBody>
      </p:sp>
      <p:sp>
        <p:nvSpPr>
          <p:cNvPr id="3" name="Content Placeholder 2">
            <a:extLst>
              <a:ext uri="{FF2B5EF4-FFF2-40B4-BE49-F238E27FC236}">
                <a16:creationId xmlns:a16="http://schemas.microsoft.com/office/drawing/2014/main" id="{CEFD5F34-2737-DD2A-ADA1-03CF727A3BD5}"/>
              </a:ext>
            </a:extLst>
          </p:cNvPr>
          <p:cNvSpPr>
            <a:spLocks noGrp="1"/>
          </p:cNvSpPr>
          <p:nvPr>
            <p:ph idx="1"/>
          </p:nvPr>
        </p:nvSpPr>
        <p:spPr/>
        <p:txBody>
          <a:bodyPr/>
          <a:lstStyle/>
          <a:p>
            <a:r>
              <a:rPr lang="en-US" dirty="0" err="1"/>
              <a:t>aws</a:t>
            </a:r>
            <a:r>
              <a:rPr lang="en-US" dirty="0"/>
              <a:t> configure</a:t>
            </a:r>
          </a:p>
          <a:p>
            <a:r>
              <a:rPr lang="en-US" dirty="0"/>
              <a:t>Can work with credentials from the metadata service</a:t>
            </a:r>
          </a:p>
        </p:txBody>
      </p:sp>
    </p:spTree>
    <p:extLst>
      <p:ext uri="{BB962C8B-B14F-4D97-AF65-F5344CB8AC3E}">
        <p14:creationId xmlns:p14="http://schemas.microsoft.com/office/powerpoint/2010/main" val="1645385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0277-9ADC-98F8-464A-F05E5078CEE2}"/>
              </a:ext>
            </a:extLst>
          </p:cNvPr>
          <p:cNvSpPr>
            <a:spLocks noGrp="1"/>
          </p:cNvSpPr>
          <p:nvPr>
            <p:ph type="title"/>
          </p:nvPr>
        </p:nvSpPr>
        <p:spPr/>
        <p:txBody>
          <a:bodyPr/>
          <a:lstStyle/>
          <a:p>
            <a:r>
              <a:rPr lang="en-US" dirty="0"/>
              <a:t>Hands on</a:t>
            </a:r>
          </a:p>
        </p:txBody>
      </p:sp>
      <p:sp>
        <p:nvSpPr>
          <p:cNvPr id="3" name="Content Placeholder 2">
            <a:extLst>
              <a:ext uri="{FF2B5EF4-FFF2-40B4-BE49-F238E27FC236}">
                <a16:creationId xmlns:a16="http://schemas.microsoft.com/office/drawing/2014/main" id="{AF52CCE8-BBE1-2A97-44C9-C55F615B9E1F}"/>
              </a:ext>
            </a:extLst>
          </p:cNvPr>
          <p:cNvSpPr>
            <a:spLocks noGrp="1"/>
          </p:cNvSpPr>
          <p:nvPr>
            <p:ph idx="1"/>
          </p:nvPr>
        </p:nvSpPr>
        <p:spPr/>
        <p:txBody>
          <a:bodyPr/>
          <a:lstStyle/>
          <a:p>
            <a:r>
              <a:rPr lang="en-US" dirty="0" err="1"/>
              <a:t>Thumbnailer.web.this</a:t>
            </a:r>
            <a:endParaRPr lang="en-US" dirty="0"/>
          </a:p>
          <a:p>
            <a:r>
              <a:rPr lang="en-US" dirty="0" err="1"/>
              <a:t>Admin.web.this</a:t>
            </a:r>
            <a:endParaRPr lang="en-US" dirty="0"/>
          </a:p>
        </p:txBody>
      </p:sp>
    </p:spTree>
    <p:extLst>
      <p:ext uri="{BB962C8B-B14F-4D97-AF65-F5344CB8AC3E}">
        <p14:creationId xmlns:p14="http://schemas.microsoft.com/office/powerpoint/2010/main" val="4118547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Closing the Engagement</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75432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9E41-F88B-1A1F-4FF1-4502BB5C09A9}"/>
              </a:ext>
            </a:extLst>
          </p:cNvPr>
          <p:cNvSpPr>
            <a:spLocks noGrp="1"/>
          </p:cNvSpPr>
          <p:nvPr>
            <p:ph type="title"/>
          </p:nvPr>
        </p:nvSpPr>
        <p:spPr/>
        <p:txBody>
          <a:bodyPr/>
          <a:lstStyle/>
          <a:p>
            <a:r>
              <a:rPr lang="en-US" dirty="0"/>
              <a:t>Reporting</a:t>
            </a:r>
          </a:p>
        </p:txBody>
      </p:sp>
      <p:sp>
        <p:nvSpPr>
          <p:cNvPr id="3" name="Content Placeholder 2">
            <a:extLst>
              <a:ext uri="{FF2B5EF4-FFF2-40B4-BE49-F238E27FC236}">
                <a16:creationId xmlns:a16="http://schemas.microsoft.com/office/drawing/2014/main" id="{46F70F0E-FEF3-FD5E-FE41-56FF63426D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8970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455D-4E4F-E1DB-4601-37A6E719257B}"/>
              </a:ext>
            </a:extLst>
          </p:cNvPr>
          <p:cNvSpPr>
            <a:spLocks noGrp="1"/>
          </p:cNvSpPr>
          <p:nvPr>
            <p:ph type="title"/>
          </p:nvPr>
        </p:nvSpPr>
        <p:spPr/>
        <p:txBody>
          <a:bodyPr/>
          <a:lstStyle/>
          <a:p>
            <a:r>
              <a:rPr lang="en-US" dirty="0" err="1"/>
              <a:t>Outbrief</a:t>
            </a:r>
            <a:endParaRPr lang="en-US" dirty="0"/>
          </a:p>
        </p:txBody>
      </p:sp>
      <p:sp>
        <p:nvSpPr>
          <p:cNvPr id="3" name="Content Placeholder 2">
            <a:extLst>
              <a:ext uri="{FF2B5EF4-FFF2-40B4-BE49-F238E27FC236}">
                <a16:creationId xmlns:a16="http://schemas.microsoft.com/office/drawing/2014/main" id="{148C55D6-E3F5-2FC6-A652-2C440B52D4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0592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0E5-CB5E-7B93-0755-F587B71AEA95}"/>
              </a:ext>
            </a:extLst>
          </p:cNvPr>
          <p:cNvSpPr>
            <a:spLocks noGrp="1"/>
          </p:cNvSpPr>
          <p:nvPr>
            <p:ph type="ctrTitle"/>
          </p:nvPr>
        </p:nvSpPr>
        <p:spPr/>
        <p:txBody>
          <a:bodyPr/>
          <a:lstStyle/>
          <a:p>
            <a:r>
              <a:rPr lang="en-US" dirty="0"/>
              <a:t>Further Education</a:t>
            </a:r>
          </a:p>
        </p:txBody>
      </p:sp>
      <p:sp>
        <p:nvSpPr>
          <p:cNvPr id="3" name="Subtitle 2">
            <a:extLst>
              <a:ext uri="{FF2B5EF4-FFF2-40B4-BE49-F238E27FC236}">
                <a16:creationId xmlns:a16="http://schemas.microsoft.com/office/drawing/2014/main" id="{A101E134-87A0-0048-70D6-F8B2BC09A9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8986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426-A910-FB1B-062E-48EE46BEAE3F}"/>
              </a:ext>
            </a:extLst>
          </p:cNvPr>
          <p:cNvSpPr>
            <a:spLocks noGrp="1"/>
          </p:cNvSpPr>
          <p:nvPr>
            <p:ph type="title"/>
          </p:nvPr>
        </p:nvSpPr>
        <p:spPr/>
        <p:txBody>
          <a:bodyPr/>
          <a:lstStyle/>
          <a:p>
            <a:r>
              <a:rPr lang="en-US" dirty="0"/>
              <a:t>Certifications (my opinion only)</a:t>
            </a:r>
          </a:p>
        </p:txBody>
      </p:sp>
      <p:sp>
        <p:nvSpPr>
          <p:cNvPr id="3" name="Content Placeholder 2">
            <a:extLst>
              <a:ext uri="{FF2B5EF4-FFF2-40B4-BE49-F238E27FC236}">
                <a16:creationId xmlns:a16="http://schemas.microsoft.com/office/drawing/2014/main" id="{211DC3E5-5440-C667-B8C7-8ACAAA4E2D13}"/>
              </a:ext>
            </a:extLst>
          </p:cNvPr>
          <p:cNvSpPr>
            <a:spLocks noGrp="1"/>
          </p:cNvSpPr>
          <p:nvPr>
            <p:ph idx="1"/>
          </p:nvPr>
        </p:nvSpPr>
        <p:spPr/>
        <p:txBody>
          <a:bodyPr>
            <a:normAutofit fontScale="85000" lnSpcReduction="20000"/>
          </a:bodyPr>
          <a:lstStyle/>
          <a:p>
            <a:r>
              <a:rPr lang="en-US" dirty="0"/>
              <a:t>CEH</a:t>
            </a:r>
          </a:p>
          <a:p>
            <a:pPr lvl="1"/>
            <a:r>
              <a:rPr lang="en-US" dirty="0"/>
              <a:t>Somewhat respected</a:t>
            </a:r>
          </a:p>
          <a:p>
            <a:pPr lvl="1"/>
            <a:r>
              <a:rPr lang="en-US" dirty="0"/>
              <a:t>Not too difficult but you need to be familiar with their terminology</a:t>
            </a:r>
          </a:p>
          <a:p>
            <a:r>
              <a:rPr lang="en-US" dirty="0"/>
              <a:t>OSCP</a:t>
            </a:r>
          </a:p>
          <a:p>
            <a:pPr lvl="1"/>
            <a:r>
              <a:rPr lang="en-US" dirty="0"/>
              <a:t>Highly respected</a:t>
            </a:r>
          </a:p>
          <a:p>
            <a:pPr lvl="1"/>
            <a:r>
              <a:rPr lang="en-US" dirty="0"/>
              <a:t>Very difficult</a:t>
            </a:r>
          </a:p>
          <a:p>
            <a:r>
              <a:rPr lang="en-US" dirty="0"/>
              <a:t>CISSP</a:t>
            </a:r>
          </a:p>
          <a:p>
            <a:pPr lvl="1"/>
            <a:r>
              <a:rPr lang="en-US" dirty="0"/>
              <a:t>Highly respected</a:t>
            </a:r>
          </a:p>
          <a:p>
            <a:pPr lvl="1"/>
            <a:r>
              <a:rPr lang="en-US" dirty="0"/>
              <a:t>Difficult</a:t>
            </a:r>
          </a:p>
          <a:p>
            <a:r>
              <a:rPr lang="en-US" dirty="0"/>
              <a:t>Various SANS certifications</a:t>
            </a:r>
          </a:p>
          <a:p>
            <a:pPr lvl="1"/>
            <a:r>
              <a:rPr lang="en-US" dirty="0"/>
              <a:t>Highly respected in some circles</a:t>
            </a:r>
          </a:p>
          <a:p>
            <a:pPr lvl="1"/>
            <a:r>
              <a:rPr lang="en-US" dirty="0"/>
              <a:t>Very expensive</a:t>
            </a:r>
          </a:p>
          <a:p>
            <a:r>
              <a:rPr lang="en-US" dirty="0"/>
              <a:t>Various AWS / Cloud </a:t>
            </a:r>
          </a:p>
        </p:txBody>
      </p:sp>
    </p:spTree>
    <p:extLst>
      <p:ext uri="{BB962C8B-B14F-4D97-AF65-F5344CB8AC3E}">
        <p14:creationId xmlns:p14="http://schemas.microsoft.com/office/powerpoint/2010/main" val="40059379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26C7-4C96-4FD4-8AC6-14E014F026DE}"/>
              </a:ext>
            </a:extLst>
          </p:cNvPr>
          <p:cNvSpPr>
            <a:spLocks noGrp="1"/>
          </p:cNvSpPr>
          <p:nvPr>
            <p:ph type="title"/>
          </p:nvPr>
        </p:nvSpPr>
        <p:spPr/>
        <p:txBody>
          <a:bodyPr/>
          <a:lstStyle/>
          <a:p>
            <a:r>
              <a:rPr lang="en-US" dirty="0"/>
              <a:t>College (my opinion only)</a:t>
            </a:r>
          </a:p>
        </p:txBody>
      </p:sp>
      <p:sp>
        <p:nvSpPr>
          <p:cNvPr id="3" name="Content Placeholder 2">
            <a:extLst>
              <a:ext uri="{FF2B5EF4-FFF2-40B4-BE49-F238E27FC236}">
                <a16:creationId xmlns:a16="http://schemas.microsoft.com/office/drawing/2014/main" id="{0B70CC10-3D3F-E72E-400B-49073F29F5AB}"/>
              </a:ext>
            </a:extLst>
          </p:cNvPr>
          <p:cNvSpPr>
            <a:spLocks noGrp="1"/>
          </p:cNvSpPr>
          <p:nvPr>
            <p:ph idx="1"/>
          </p:nvPr>
        </p:nvSpPr>
        <p:spPr/>
        <p:txBody>
          <a:bodyPr/>
          <a:lstStyle/>
          <a:p>
            <a:r>
              <a:rPr lang="en-US" dirty="0"/>
              <a:t>A good baseline in cybersecurity</a:t>
            </a:r>
          </a:p>
          <a:p>
            <a:r>
              <a:rPr lang="en-US" dirty="0"/>
              <a:t>May not fully prepare you to work in offensive cybersecurity</a:t>
            </a:r>
          </a:p>
          <a:p>
            <a:endParaRPr lang="en-US" dirty="0"/>
          </a:p>
        </p:txBody>
      </p:sp>
    </p:spTree>
    <p:extLst>
      <p:ext uri="{BB962C8B-B14F-4D97-AF65-F5344CB8AC3E}">
        <p14:creationId xmlns:p14="http://schemas.microsoft.com/office/powerpoint/2010/main" val="3615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7E7B-6457-A504-A621-BFB3313626F6}"/>
              </a:ext>
            </a:extLst>
          </p:cNvPr>
          <p:cNvSpPr>
            <a:spLocks noGrp="1"/>
          </p:cNvSpPr>
          <p:nvPr>
            <p:ph type="title"/>
          </p:nvPr>
        </p:nvSpPr>
        <p:spPr/>
        <p:txBody>
          <a:bodyPr/>
          <a:lstStyle/>
          <a:p>
            <a:r>
              <a:rPr lang="en-US" dirty="0"/>
              <a:t>Class Environment</a:t>
            </a:r>
          </a:p>
        </p:txBody>
      </p:sp>
      <p:sp>
        <p:nvSpPr>
          <p:cNvPr id="3" name="Content Placeholder 2">
            <a:extLst>
              <a:ext uri="{FF2B5EF4-FFF2-40B4-BE49-F238E27FC236}">
                <a16:creationId xmlns:a16="http://schemas.microsoft.com/office/drawing/2014/main" id="{12EAC726-34F0-CBC0-902A-5EF9125D19E6}"/>
              </a:ext>
            </a:extLst>
          </p:cNvPr>
          <p:cNvSpPr>
            <a:spLocks noGrp="1"/>
          </p:cNvSpPr>
          <p:nvPr>
            <p:ph idx="1"/>
          </p:nvPr>
        </p:nvSpPr>
        <p:spPr/>
        <p:txBody>
          <a:bodyPr/>
          <a:lstStyle/>
          <a:p>
            <a:r>
              <a:rPr lang="en-US" dirty="0"/>
              <a:t>Attack box accessed via RDP or SSH</a:t>
            </a:r>
          </a:p>
          <a:p>
            <a:r>
              <a:rPr lang="en-US" dirty="0"/>
              <a:t>2 external hosts</a:t>
            </a:r>
          </a:p>
          <a:p>
            <a:pPr lvl="1"/>
            <a:r>
              <a:rPr lang="en-US" dirty="0" err="1"/>
              <a:t>Web.hack.this</a:t>
            </a:r>
            <a:endParaRPr lang="en-US" dirty="0"/>
          </a:p>
          <a:p>
            <a:pPr lvl="1"/>
            <a:r>
              <a:rPr lang="en-US" dirty="0" err="1"/>
              <a:t>Thumbnailer.hack.this</a:t>
            </a:r>
            <a:endParaRPr lang="en-US" dirty="0"/>
          </a:p>
          <a:p>
            <a:r>
              <a:rPr lang="en-US" dirty="0"/>
              <a:t>2 internal hosts</a:t>
            </a:r>
          </a:p>
          <a:p>
            <a:pPr lvl="1"/>
            <a:r>
              <a:rPr lang="en-US" dirty="0" err="1"/>
              <a:t>Dev.hack.internal</a:t>
            </a:r>
            <a:endParaRPr lang="en-US" dirty="0"/>
          </a:p>
          <a:p>
            <a:pPr lvl="1"/>
            <a:r>
              <a:rPr lang="en-US" dirty="0" err="1"/>
              <a:t>Admin.hack.internal</a:t>
            </a:r>
            <a:endParaRPr lang="en-US" dirty="0"/>
          </a:p>
        </p:txBody>
      </p:sp>
    </p:spTree>
    <p:extLst>
      <p:ext uri="{BB962C8B-B14F-4D97-AF65-F5344CB8AC3E}">
        <p14:creationId xmlns:p14="http://schemas.microsoft.com/office/powerpoint/2010/main" val="2238159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5CBB-5391-3E34-302C-01F8F1659F44}"/>
              </a:ext>
            </a:extLst>
          </p:cNvPr>
          <p:cNvSpPr>
            <a:spLocks noGrp="1"/>
          </p:cNvSpPr>
          <p:nvPr>
            <p:ph type="title"/>
          </p:nvPr>
        </p:nvSpPr>
        <p:spPr/>
        <p:txBody>
          <a:bodyPr/>
          <a:lstStyle/>
          <a:p>
            <a:r>
              <a:rPr lang="en-US" dirty="0"/>
              <a:t>Other Training Programs</a:t>
            </a:r>
          </a:p>
        </p:txBody>
      </p:sp>
      <p:sp>
        <p:nvSpPr>
          <p:cNvPr id="3" name="Content Placeholder 2">
            <a:extLst>
              <a:ext uri="{FF2B5EF4-FFF2-40B4-BE49-F238E27FC236}">
                <a16:creationId xmlns:a16="http://schemas.microsoft.com/office/drawing/2014/main" id="{F1D53CD1-E8E7-44CA-08D2-6A2A451F7685}"/>
              </a:ext>
            </a:extLst>
          </p:cNvPr>
          <p:cNvSpPr>
            <a:spLocks noGrp="1"/>
          </p:cNvSpPr>
          <p:nvPr>
            <p:ph idx="1"/>
          </p:nvPr>
        </p:nvSpPr>
        <p:spPr/>
        <p:txBody>
          <a:bodyPr/>
          <a:lstStyle/>
          <a:p>
            <a:r>
              <a:rPr lang="en-US" dirty="0" err="1"/>
              <a:t>a.cloud.guru</a:t>
            </a:r>
            <a:r>
              <a:rPr lang="en-US" dirty="0"/>
              <a:t> (Now </a:t>
            </a:r>
            <a:r>
              <a:rPr lang="en-US" dirty="0" err="1"/>
              <a:t>pluralsight</a:t>
            </a:r>
            <a:r>
              <a:rPr lang="en-US" dirty="0"/>
              <a:t>)</a:t>
            </a:r>
          </a:p>
          <a:p>
            <a:r>
              <a:rPr lang="en-US" dirty="0"/>
              <a:t>Various </a:t>
            </a:r>
            <a:r>
              <a:rPr lang="en-US" dirty="0" err="1"/>
              <a:t>OffSec</a:t>
            </a:r>
            <a:r>
              <a:rPr lang="en-US" dirty="0"/>
              <a:t> courses</a:t>
            </a:r>
          </a:p>
          <a:p>
            <a:r>
              <a:rPr lang="en-US" dirty="0"/>
              <a:t>Various SANS courses</a:t>
            </a:r>
          </a:p>
          <a:p>
            <a:r>
              <a:rPr lang="en-US" dirty="0" err="1"/>
              <a:t>BlackHat</a:t>
            </a:r>
            <a:r>
              <a:rPr lang="en-US" dirty="0"/>
              <a:t> classes</a:t>
            </a:r>
          </a:p>
        </p:txBody>
      </p:sp>
    </p:spTree>
    <p:extLst>
      <p:ext uri="{BB962C8B-B14F-4D97-AF65-F5344CB8AC3E}">
        <p14:creationId xmlns:p14="http://schemas.microsoft.com/office/powerpoint/2010/main" val="15104195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C44F-770C-0264-8140-50FAC58871D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9337162-30A0-C038-95F3-5FBD8FCF48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1859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9627-B97A-8A53-6E38-BBEA1B8411F3}"/>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8D34FB5F-813D-3DF4-F676-CC4ED6CEDB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158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AAB5-8F0F-B8D8-6644-1F8E50970671}"/>
              </a:ext>
            </a:extLst>
          </p:cNvPr>
          <p:cNvSpPr>
            <a:spLocks noGrp="1"/>
          </p:cNvSpPr>
          <p:nvPr>
            <p:ph type="title"/>
          </p:nvPr>
        </p:nvSpPr>
        <p:spPr/>
        <p:txBody>
          <a:bodyPr/>
          <a:lstStyle/>
          <a:p>
            <a:r>
              <a:rPr lang="en-US" dirty="0"/>
              <a:t>CTF</a:t>
            </a:r>
          </a:p>
        </p:txBody>
      </p:sp>
      <p:sp>
        <p:nvSpPr>
          <p:cNvPr id="3" name="Content Placeholder 2">
            <a:extLst>
              <a:ext uri="{FF2B5EF4-FFF2-40B4-BE49-F238E27FC236}">
                <a16:creationId xmlns:a16="http://schemas.microsoft.com/office/drawing/2014/main" id="{899F9425-E395-EDF5-ACDC-2BA4C4DA8932}"/>
              </a:ext>
            </a:extLst>
          </p:cNvPr>
          <p:cNvSpPr>
            <a:spLocks noGrp="1"/>
          </p:cNvSpPr>
          <p:nvPr>
            <p:ph idx="1"/>
          </p:nvPr>
        </p:nvSpPr>
        <p:spPr/>
        <p:txBody>
          <a:bodyPr/>
          <a:lstStyle/>
          <a:p>
            <a:r>
              <a:rPr lang="en-US" dirty="0"/>
              <a:t>ctf.finalfrontiersecurity.com:8000</a:t>
            </a:r>
          </a:p>
          <a:p>
            <a:r>
              <a:rPr lang="en-US" dirty="0"/>
              <a:t>Each host has access to two flags</a:t>
            </a:r>
          </a:p>
        </p:txBody>
      </p:sp>
    </p:spTree>
    <p:extLst>
      <p:ext uri="{BB962C8B-B14F-4D97-AF65-F5344CB8AC3E}">
        <p14:creationId xmlns:p14="http://schemas.microsoft.com/office/powerpoint/2010/main" val="245523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11758</TotalTime>
  <Words>1981</Words>
  <Application>Microsoft Office PowerPoint</Application>
  <PresentationFormat>Widescreen</PresentationFormat>
  <Paragraphs>421</Paragraphs>
  <Slides>82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Aptos</vt:lpstr>
      <vt:lpstr>Arial</vt:lpstr>
      <vt:lpstr>Calibri</vt:lpstr>
      <vt:lpstr>Calibri Light</vt:lpstr>
      <vt:lpstr>Google Sans</vt:lpstr>
      <vt:lpstr>Office Theme</vt:lpstr>
      <vt:lpstr>Pentesting Start to Finish</vt:lpstr>
      <vt:lpstr>Intro</vt:lpstr>
      <vt:lpstr>whoami</vt:lpstr>
      <vt:lpstr>Final Frontier Security</vt:lpstr>
      <vt:lpstr>Agenda</vt:lpstr>
      <vt:lpstr>Schedule</vt:lpstr>
      <vt:lpstr>Wifi</vt:lpstr>
      <vt:lpstr>Class Environment</vt:lpstr>
      <vt:lpstr>CTF</vt:lpstr>
      <vt:lpstr>Github</vt:lpstr>
      <vt:lpstr>Discord</vt:lpstr>
      <vt:lpstr>Get Connected!</vt:lpstr>
      <vt:lpstr>RDP</vt:lpstr>
      <vt:lpstr>SSH</vt:lpstr>
      <vt:lpstr>Intro to Pentesting</vt:lpstr>
      <vt:lpstr>Definitions</vt:lpstr>
      <vt:lpstr>Definitions for Pentesters</vt:lpstr>
      <vt:lpstr>Vulnerability Management – The Cycle</vt:lpstr>
      <vt:lpstr>Vulnerability Scan</vt:lpstr>
      <vt:lpstr>Offensive Cybersecurity’s Place</vt:lpstr>
      <vt:lpstr>Our Objective</vt:lpstr>
      <vt:lpstr>How To Be a Good Pentester</vt:lpstr>
      <vt:lpstr>Three Parts</vt:lpstr>
      <vt:lpstr>The client</vt:lpstr>
      <vt:lpstr>Clients do not like</vt:lpstr>
      <vt:lpstr>Objective Questions</vt:lpstr>
      <vt:lpstr>The Commandments (Pentester Principles)</vt:lpstr>
      <vt:lpstr>Do not degrade the security of the client’s environment</vt:lpstr>
      <vt:lpstr>Communicate With Your Client</vt:lpstr>
      <vt:lpstr>Do Not Compromise Professional Integrity</vt:lpstr>
      <vt:lpstr>Do Not Make it Personal</vt:lpstr>
      <vt:lpstr>Report High and Critical Vulnerabilities Immediately</vt:lpstr>
      <vt:lpstr>Do Not Run Dangerous Exploits or Tools Without Approval</vt:lpstr>
      <vt:lpstr>Do Not Kick Down the Front Door</vt:lpstr>
      <vt:lpstr>Be Defensible in Your Findings</vt:lpstr>
      <vt:lpstr>Be an Effective Tester</vt:lpstr>
      <vt:lpstr>Anatomy of an Engagement</vt:lpstr>
      <vt:lpstr>Paperwork (this is really important)</vt:lpstr>
      <vt:lpstr>Reporting</vt:lpstr>
      <vt:lpstr>Engagement Types</vt:lpstr>
      <vt:lpstr>External Network</vt:lpstr>
      <vt:lpstr>Web Application</vt:lpstr>
      <vt:lpstr>Internal</vt:lpstr>
      <vt:lpstr>Cloud</vt:lpstr>
      <vt:lpstr>Classic Path</vt:lpstr>
      <vt:lpstr>Phases</vt:lpstr>
      <vt:lpstr>Recon (OSINT)</vt:lpstr>
      <vt:lpstr>Enumeration</vt:lpstr>
      <vt:lpstr>Vulnerability Identification</vt:lpstr>
      <vt:lpstr>Exploitation</vt:lpstr>
      <vt:lpstr>Post-Exploitation</vt:lpstr>
      <vt:lpstr>How to Be Effective</vt:lpstr>
      <vt:lpstr>Hands on</vt:lpstr>
      <vt:lpstr>The Classic Path</vt:lpstr>
      <vt:lpstr>Phases and Tools</vt:lpstr>
      <vt:lpstr>Vulnerability Families – Server Side</vt:lpstr>
      <vt:lpstr>Vulnerability Families – Client Side</vt:lpstr>
      <vt:lpstr>Content Enumeration</vt:lpstr>
      <vt:lpstr>How To Be Effective</vt:lpstr>
      <vt:lpstr>Lab</vt:lpstr>
      <vt:lpstr>The Classic Path</vt:lpstr>
      <vt:lpstr>Phases</vt:lpstr>
      <vt:lpstr>Challenges</vt:lpstr>
      <vt:lpstr>How To Be Effective</vt:lpstr>
      <vt:lpstr>Lab</vt:lpstr>
      <vt:lpstr>The Cloud Path</vt:lpstr>
      <vt:lpstr>Cloud Assessments</vt:lpstr>
      <vt:lpstr>Amazon Web Services (AWS)</vt:lpstr>
      <vt:lpstr>EC2</vt:lpstr>
      <vt:lpstr>The Metadata Service (IMDS)</vt:lpstr>
      <vt:lpstr>S3</vt:lpstr>
      <vt:lpstr>AWS CLI</vt:lpstr>
      <vt:lpstr>Hands on</vt:lpstr>
      <vt:lpstr>Closing the Engagement</vt:lpstr>
      <vt:lpstr>Reporting</vt:lpstr>
      <vt:lpstr>Outbrief</vt:lpstr>
      <vt:lpstr>Further Education</vt:lpstr>
      <vt:lpstr>Certifications (my opinion only)</vt:lpstr>
      <vt:lpstr>College (my opinion only)</vt:lpstr>
      <vt:lpstr>Other Training Programs</vt:lpstr>
      <vt:lpstr>Questions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Pentestng Start to Finish</dc:title>
  <dc:creator>Family</dc:creator>
  <cp:lastModifiedBy>Michael Butler</cp:lastModifiedBy>
  <cp:revision>252</cp:revision>
  <dcterms:created xsi:type="dcterms:W3CDTF">2023-10-11T03:13:02Z</dcterms:created>
  <dcterms:modified xsi:type="dcterms:W3CDTF">2023-10-31T15:22:18Z</dcterms:modified>
</cp:coreProperties>
</file>