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6" r:id="rId2"/>
    <p:sldId id="267" r:id="rId3"/>
    <p:sldId id="257" r:id="rId4"/>
    <p:sldId id="268" r:id="rId5"/>
    <p:sldId id="256" r:id="rId6"/>
    <p:sldId id="262" r:id="rId7"/>
    <p:sldId id="258" r:id="rId8"/>
    <p:sldId id="259" r:id="rId9"/>
    <p:sldId id="260" r:id="rId10"/>
    <p:sldId id="261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-1-5-21-1113686754-3518176783-3529868972-13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סגנון בהיר 1 - הדגשה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סגנון ערכת נושא 1 - הדגשה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50" d="100"/>
          <a:sy n="50" d="100"/>
        </p:scale>
        <p:origin x="785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85E6D9-EA42-A1B6-0E10-1BB759EF1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F2A778F-30D5-F372-5BEB-E1AE88097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B87D763-B7F1-5687-658E-3A9321C7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366839-3DDC-AF8B-161F-6E3B23B4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16773C-5BB7-0DDF-15B9-580005F2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46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23C5AB-8DBF-45B1-AF88-AA59AADE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761A8BD-EF4D-B79C-05FA-087D0243B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A121D8-32E6-C04A-DA75-6656FD27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2F4D55-52A5-4C6E-CCCD-575F2B90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FC8154-D1CB-DC05-1EA9-1A432565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0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A4EE82B-7B93-99CD-31AC-D2EE8852F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1A378E6-4F45-3A54-0927-DB42EEEF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A174CA-9A7E-60AF-0726-5196B01B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0705B40-7D68-AC79-E242-B297D376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934723-2237-FC12-04C9-DCC177C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863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AC65BD-0244-375C-FF66-420D78F8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7AFDE3-BC42-129D-B4B2-CDECF712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209E8B-0F69-664C-B8EE-A11FCBA1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6CE405A-DC28-ACCE-4416-BEB43522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849C3D-1E26-F286-AD5C-5960DE0D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194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42701-DC35-59E9-4F93-E637AAB4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294EEE-007D-38A5-9BCE-D989D8BBD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6880C8-8978-FFA1-DE95-FAC0EBDD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231B32-1A6F-A0E2-97C1-721B2B44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BA3FBD-3358-8E4A-D99F-823CADBB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6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EEE740-4194-3609-230F-AF381E84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5612EC-93EB-A06C-0C22-0C14D95DB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0EB9AAF-D18C-FB52-9DA5-1DE333396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BE9C06-B687-CC21-D73D-7DE3ECA4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7CBED2-BB6D-791F-4D2A-131B56A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8920A0A-7D90-141E-8126-DB839750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48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997133-EE4E-D67B-85A1-28916B9A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6B0B0D7-3881-FC42-1A5C-CF3965B7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488EFDC-77EA-4A9C-64F9-6B11A2DF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820D2E0-749B-C048-10AF-F549F7A08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6501C65-F191-FDDE-90B5-0FC7DDAD5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8AA02E1-5BC8-E269-380F-718065F0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5E3179E-7120-DD17-4951-A80AE951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AF48690-F3B2-30FD-3203-F9A074F8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01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75817C-9D47-B14F-D120-CAB39C6C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F50985F-3E99-BACB-D68A-E17C0589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B52228-04CD-AD32-A6ED-DA659A4C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1892B6-6055-FBC4-56E4-7BE6666F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597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EA1BA62-D6DD-2A1D-3E8A-4EA44026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5447C00-59E6-E1CF-DA96-A76AA6A0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27A06A3-1C83-6DB5-B816-F7854853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182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618594-705A-FAF6-7039-067426DB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8CD173-5B77-0551-980C-E81BE4D8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681E899-11E1-3377-9DFA-48D27B74F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661F2A1-9544-9F5E-3852-B9E954B0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F2DA01-0F63-AB5F-85FB-943BDE2A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3F5E9D5-8D49-8C3F-269E-E3EE5E55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76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F9A0A1-361D-9631-A6B1-4AFE4AE2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294A3D0-0CDD-9886-0CA1-07737F975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78541FE-1521-891C-3F4C-5D69949AA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AB23755-E173-EAF8-67D9-EB0D6451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7E6488-10F8-A63D-EE75-8BFC6278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095DE87-4329-A290-A37F-0A7C536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349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329672C-6259-D9A1-C0C2-7D9F2750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9109D7F-BF5A-E6A3-F5EA-6328E926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B599D0-A36C-CB37-6235-5368C2790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7C75-E0E9-402C-98A5-F8A79EF72F0D}" type="datetimeFigureOut">
              <a:rPr lang="he-IL" smtClean="0"/>
              <a:t>י"א/אייר/תשפ"ג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7C6FF9-ABE2-DC62-2D17-CD81F3AE8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0AA5C0-0E55-A465-0F3A-99B0DF72D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883D4-17C9-442C-9811-EEE3EEA336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25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D84D5E-6B12-3801-201E-26B2FF754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29" y="5297192"/>
            <a:ext cx="11702142" cy="1127683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rgbClr val="002B6D"/>
                </a:solidFill>
              </a:rPr>
              <a:t>פרויקט סופי – מגישות: הדסה פלג ומיכל מועלם </a:t>
            </a:r>
          </a:p>
        </p:txBody>
      </p:sp>
      <p:pic>
        <p:nvPicPr>
          <p:cNvPr id="4" name="תמונה 3" descr="תמונה שמכילה לוגו&#10;&#10;התיאור נוצר באופן אוטומטי">
            <a:extLst>
              <a:ext uri="{FF2B5EF4-FFF2-40B4-BE49-F238E27FC236}">
                <a16:creationId xmlns:a16="http://schemas.microsoft.com/office/drawing/2014/main" id="{0F7D9CD0-55D9-08A9-523D-41EF708A4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78" y="1748449"/>
            <a:ext cx="3853543" cy="3853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11AA789-548F-3255-E1AD-F5A349C73E9F}"/>
              </a:ext>
            </a:extLst>
          </p:cNvPr>
          <p:cNvSpPr txBox="1"/>
          <p:nvPr/>
        </p:nvSpPr>
        <p:spPr>
          <a:xfrm>
            <a:off x="2389414" y="301899"/>
            <a:ext cx="844187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8800" b="1" u="sng" dirty="0">
                <a:solidFill>
                  <a:srgbClr val="002B6D"/>
                </a:solidFill>
              </a:rPr>
              <a:t>לומדים</a:t>
            </a:r>
            <a:r>
              <a:rPr lang="he-IL" sz="8800" b="1" u="sng" dirty="0"/>
              <a:t> </a:t>
            </a:r>
            <a:r>
              <a:rPr lang="he-IL" sz="8800" b="1" u="sng" dirty="0">
                <a:solidFill>
                  <a:srgbClr val="002B6D"/>
                </a:solidFill>
              </a:rPr>
              <a:t>-</a:t>
            </a:r>
            <a:r>
              <a:rPr lang="he-IL" sz="8800" b="1" u="sng" dirty="0"/>
              <a:t> </a:t>
            </a:r>
            <a:r>
              <a:rPr lang="en-US" sz="8800" b="1" u="sng" dirty="0">
                <a:solidFill>
                  <a:srgbClr val="002B6D"/>
                </a:solidFill>
              </a:rPr>
              <a:t>Lomdim</a:t>
            </a:r>
            <a:endParaRPr lang="he-IL" sz="8800" b="1" u="sng" dirty="0">
              <a:solidFill>
                <a:srgbClr val="002B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0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A694D-725D-493F-9AA0-D6D72A3AD3EA}"/>
              </a:ext>
            </a:extLst>
          </p:cNvPr>
          <p:cNvSpPr txBox="1"/>
          <p:nvPr/>
        </p:nvSpPr>
        <p:spPr>
          <a:xfrm>
            <a:off x="3956859" y="289160"/>
            <a:ext cx="5444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i="1" u="sng" dirty="0" err="1"/>
              <a:t>איזור</a:t>
            </a:r>
            <a:r>
              <a:rPr lang="he-IL" b="1" i="1" u="sng" dirty="0"/>
              <a:t> אישי תלמיד</a:t>
            </a:r>
          </a:p>
        </p:txBody>
      </p:sp>
      <p:sp>
        <p:nvSpPr>
          <p:cNvPr id="4" name="תרשים זרימה: תהליך 3">
            <a:extLst>
              <a:ext uri="{FF2B5EF4-FFF2-40B4-BE49-F238E27FC236}">
                <a16:creationId xmlns:a16="http://schemas.microsoft.com/office/drawing/2014/main" id="{415CC736-6290-43A5-827A-960E0E36E406}"/>
              </a:ext>
            </a:extLst>
          </p:cNvPr>
          <p:cNvSpPr/>
          <p:nvPr/>
        </p:nvSpPr>
        <p:spPr>
          <a:xfrm>
            <a:off x="507077" y="1396538"/>
            <a:ext cx="2036618" cy="5020887"/>
          </a:xfrm>
          <a:prstGeom prst="flowChartProcess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תרשים זרימה: תהליך 4">
            <a:extLst>
              <a:ext uri="{FF2B5EF4-FFF2-40B4-BE49-F238E27FC236}">
                <a16:creationId xmlns:a16="http://schemas.microsoft.com/office/drawing/2014/main" id="{A6C82B12-CB77-4A81-82F9-8E111696E23C}"/>
              </a:ext>
            </a:extLst>
          </p:cNvPr>
          <p:cNvSpPr/>
          <p:nvPr/>
        </p:nvSpPr>
        <p:spPr>
          <a:xfrm>
            <a:off x="507077" y="947651"/>
            <a:ext cx="2036618" cy="315884"/>
          </a:xfrm>
          <a:prstGeom prst="flowChartProcess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צ'אט עם המורה</a:t>
            </a:r>
          </a:p>
        </p:txBody>
      </p:sp>
      <p:sp>
        <p:nvSpPr>
          <p:cNvPr id="6" name="תרשים זרימה: תהליך 5">
            <a:extLst>
              <a:ext uri="{FF2B5EF4-FFF2-40B4-BE49-F238E27FC236}">
                <a16:creationId xmlns:a16="http://schemas.microsoft.com/office/drawing/2014/main" id="{8584D0C5-65D7-46E8-9B41-4F36BABDCAC6}"/>
              </a:ext>
            </a:extLst>
          </p:cNvPr>
          <p:cNvSpPr/>
          <p:nvPr/>
        </p:nvSpPr>
        <p:spPr>
          <a:xfrm>
            <a:off x="3266902" y="914400"/>
            <a:ext cx="6342610" cy="5469774"/>
          </a:xfrm>
          <a:prstGeom prst="flowChartProcess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2A3A9-0915-4A37-B6C7-17B66BC9F861}"/>
              </a:ext>
            </a:extLst>
          </p:cNvPr>
          <p:cNvSpPr txBox="1"/>
          <p:nvPr/>
        </p:nvSpPr>
        <p:spPr>
          <a:xfrm>
            <a:off x="5394958" y="944080"/>
            <a:ext cx="15794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חומרי לימוד</a:t>
            </a:r>
          </a:p>
        </p:txBody>
      </p:sp>
      <p:sp>
        <p:nvSpPr>
          <p:cNvPr id="8" name="תרשים זרימה: תהליך 7">
            <a:extLst>
              <a:ext uri="{FF2B5EF4-FFF2-40B4-BE49-F238E27FC236}">
                <a16:creationId xmlns:a16="http://schemas.microsoft.com/office/drawing/2014/main" id="{A2D38CC4-F63B-4C7B-952A-DF6905E05BFC}"/>
              </a:ext>
            </a:extLst>
          </p:cNvPr>
          <p:cNvSpPr/>
          <p:nvPr/>
        </p:nvSpPr>
        <p:spPr>
          <a:xfrm>
            <a:off x="9908772" y="1313412"/>
            <a:ext cx="2036618" cy="5104013"/>
          </a:xfrm>
          <a:prstGeom prst="flowChartProcess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רשים זרימה: תהליך 8">
            <a:extLst>
              <a:ext uri="{FF2B5EF4-FFF2-40B4-BE49-F238E27FC236}">
                <a16:creationId xmlns:a16="http://schemas.microsoft.com/office/drawing/2014/main" id="{57E45BF8-C0B6-4D52-A4F0-DF63AA06EED1}"/>
              </a:ext>
            </a:extLst>
          </p:cNvPr>
          <p:cNvSpPr/>
          <p:nvPr/>
        </p:nvSpPr>
        <p:spPr>
          <a:xfrm>
            <a:off x="9908770" y="815633"/>
            <a:ext cx="2036618" cy="315884"/>
          </a:xfrm>
          <a:prstGeom prst="flowChartProcess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היסטורית שיעורים</a:t>
            </a:r>
          </a:p>
        </p:txBody>
      </p:sp>
    </p:spTree>
    <p:extLst>
      <p:ext uri="{BB962C8B-B14F-4D97-AF65-F5344CB8AC3E}">
        <p14:creationId xmlns:p14="http://schemas.microsoft.com/office/powerpoint/2010/main" val="56792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FB7443-1354-4BC8-BFE3-E57C915C33C9}"/>
              </a:ext>
            </a:extLst>
          </p:cNvPr>
          <p:cNvSpPr txBox="1"/>
          <p:nvPr/>
        </p:nvSpPr>
        <p:spPr>
          <a:xfrm>
            <a:off x="3873732" y="297473"/>
            <a:ext cx="54448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i="1" u="sng" dirty="0" err="1"/>
              <a:t>איזור</a:t>
            </a:r>
            <a:r>
              <a:rPr lang="he-IL" b="1" i="1" u="sng" dirty="0"/>
              <a:t> אישי מורה</a:t>
            </a:r>
          </a:p>
        </p:txBody>
      </p:sp>
      <p:sp>
        <p:nvSpPr>
          <p:cNvPr id="4" name="תרשים זרימה: תהליך 3">
            <a:extLst>
              <a:ext uri="{FF2B5EF4-FFF2-40B4-BE49-F238E27FC236}">
                <a16:creationId xmlns:a16="http://schemas.microsoft.com/office/drawing/2014/main" id="{87712C4E-9D0E-4359-8ACF-C5AB5407C14B}"/>
              </a:ext>
            </a:extLst>
          </p:cNvPr>
          <p:cNvSpPr/>
          <p:nvPr/>
        </p:nvSpPr>
        <p:spPr>
          <a:xfrm>
            <a:off x="9908772" y="1313412"/>
            <a:ext cx="2036618" cy="5104013"/>
          </a:xfrm>
          <a:prstGeom prst="flowChartProcess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רשים זרימה: תהליך 5">
            <a:extLst>
              <a:ext uri="{FF2B5EF4-FFF2-40B4-BE49-F238E27FC236}">
                <a16:creationId xmlns:a16="http://schemas.microsoft.com/office/drawing/2014/main" id="{AB079327-4529-4E18-B232-3D450AF2EA51}"/>
              </a:ext>
            </a:extLst>
          </p:cNvPr>
          <p:cNvSpPr/>
          <p:nvPr/>
        </p:nvSpPr>
        <p:spPr>
          <a:xfrm>
            <a:off x="7281950" y="815633"/>
            <a:ext cx="2036618" cy="315884"/>
          </a:xfrm>
          <a:prstGeom prst="flowChartProcess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רשימת תלמידים</a:t>
            </a:r>
          </a:p>
        </p:txBody>
      </p:sp>
      <p:sp>
        <p:nvSpPr>
          <p:cNvPr id="7" name="תרשים זרימה: תהליך 6">
            <a:extLst>
              <a:ext uri="{FF2B5EF4-FFF2-40B4-BE49-F238E27FC236}">
                <a16:creationId xmlns:a16="http://schemas.microsoft.com/office/drawing/2014/main" id="{76664596-4224-4F14-A34B-5FA04B750D39}"/>
              </a:ext>
            </a:extLst>
          </p:cNvPr>
          <p:cNvSpPr/>
          <p:nvPr/>
        </p:nvSpPr>
        <p:spPr>
          <a:xfrm>
            <a:off x="7281950" y="1313412"/>
            <a:ext cx="2036618" cy="5104013"/>
          </a:xfrm>
          <a:prstGeom prst="flowChartProcess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רשים זרימה: תהליך 8">
            <a:extLst>
              <a:ext uri="{FF2B5EF4-FFF2-40B4-BE49-F238E27FC236}">
                <a16:creationId xmlns:a16="http://schemas.microsoft.com/office/drawing/2014/main" id="{4336F618-E4C3-4B1E-9975-AB0B0055E972}"/>
              </a:ext>
            </a:extLst>
          </p:cNvPr>
          <p:cNvSpPr/>
          <p:nvPr/>
        </p:nvSpPr>
        <p:spPr>
          <a:xfrm>
            <a:off x="9908772" y="808306"/>
            <a:ext cx="2036618" cy="315884"/>
          </a:xfrm>
          <a:prstGeom prst="flowChartProcess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הודעות חדשות מתלמידים</a:t>
            </a:r>
          </a:p>
        </p:txBody>
      </p:sp>
      <p:graphicFrame>
        <p:nvGraphicFramePr>
          <p:cNvPr id="28" name="טבלה 27">
            <a:extLst>
              <a:ext uri="{FF2B5EF4-FFF2-40B4-BE49-F238E27FC236}">
                <a16:creationId xmlns:a16="http://schemas.microsoft.com/office/drawing/2014/main" id="{CDD91C3C-D8D5-4674-B6A5-B25C6793C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77957"/>
              </p:ext>
            </p:extLst>
          </p:nvPr>
        </p:nvGraphicFramePr>
        <p:xfrm>
          <a:off x="196733" y="1659773"/>
          <a:ext cx="6495013" cy="438912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27859">
                  <a:extLst>
                    <a:ext uri="{9D8B030D-6E8A-4147-A177-3AD203B41FA5}">
                      <a16:colId xmlns:a16="http://schemas.microsoft.com/office/drawing/2014/main" val="3290402776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3334849163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2344067416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2276560247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72242270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60323108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1680727916"/>
                    </a:ext>
                  </a:extLst>
                </a:gridCol>
              </a:tblGrid>
              <a:tr h="26081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ראשון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שני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שלישי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רביעי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חמישי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שישי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110848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07528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287385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382449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25564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800396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58945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912004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33398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915547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059649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505694"/>
                  </a:ext>
                </a:extLst>
              </a:tr>
            </a:tbl>
          </a:graphicData>
        </a:graphic>
      </p:graphicFrame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BCFF2FD7-237B-41B6-81ED-660AEC62FA50}"/>
              </a:ext>
            </a:extLst>
          </p:cNvPr>
          <p:cNvSpPr/>
          <p:nvPr/>
        </p:nvSpPr>
        <p:spPr>
          <a:xfrm>
            <a:off x="4883727" y="2765368"/>
            <a:ext cx="843742" cy="1496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/>
              <a:t>תלמיד 1</a:t>
            </a:r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49240677-47A0-4893-85FD-2F5807231F7F}"/>
              </a:ext>
            </a:extLst>
          </p:cNvPr>
          <p:cNvSpPr/>
          <p:nvPr/>
        </p:nvSpPr>
        <p:spPr>
          <a:xfrm>
            <a:off x="4883727" y="2945569"/>
            <a:ext cx="843742" cy="149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תלמיד5</a:t>
            </a: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A927EA7A-29F6-4D91-8A4A-DAE20368CB0F}"/>
              </a:ext>
            </a:extLst>
          </p:cNvPr>
          <p:cNvSpPr/>
          <p:nvPr/>
        </p:nvSpPr>
        <p:spPr>
          <a:xfrm>
            <a:off x="3920835" y="2945568"/>
            <a:ext cx="843742" cy="3437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9F92CC32-6A1A-4B2D-B8F5-548DE6AAFFEF}"/>
              </a:ext>
            </a:extLst>
          </p:cNvPr>
          <p:cNvSpPr/>
          <p:nvPr/>
        </p:nvSpPr>
        <p:spPr>
          <a:xfrm>
            <a:off x="3920835" y="3327953"/>
            <a:ext cx="843742" cy="3437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/>
              <a:t>תלמיד 4</a:t>
            </a:r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92B0CE27-2D6F-4643-875A-F0765417271C}"/>
              </a:ext>
            </a:extLst>
          </p:cNvPr>
          <p:cNvSpPr/>
          <p:nvPr/>
        </p:nvSpPr>
        <p:spPr>
          <a:xfrm>
            <a:off x="3920835" y="3707568"/>
            <a:ext cx="843742" cy="3437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79AF2FC2-F950-44F6-8BE5-1147186B3FE7}"/>
              </a:ext>
            </a:extLst>
          </p:cNvPr>
          <p:cNvSpPr/>
          <p:nvPr/>
        </p:nvSpPr>
        <p:spPr>
          <a:xfrm>
            <a:off x="4900349" y="3690757"/>
            <a:ext cx="843742" cy="149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תלמיד100</a:t>
            </a:r>
          </a:p>
        </p:txBody>
      </p:sp>
      <p:sp>
        <p:nvSpPr>
          <p:cNvPr id="35" name="מלבן: פינות מעוגלות 34">
            <a:extLst>
              <a:ext uri="{FF2B5EF4-FFF2-40B4-BE49-F238E27FC236}">
                <a16:creationId xmlns:a16="http://schemas.microsoft.com/office/drawing/2014/main" id="{100F81A4-409F-4634-AB11-3770272BAED7}"/>
              </a:ext>
            </a:extLst>
          </p:cNvPr>
          <p:cNvSpPr/>
          <p:nvPr/>
        </p:nvSpPr>
        <p:spPr>
          <a:xfrm>
            <a:off x="4883727" y="3319916"/>
            <a:ext cx="843742" cy="149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71B10A98-D6DA-47D3-BDC7-29FE41315FFC}"/>
              </a:ext>
            </a:extLst>
          </p:cNvPr>
          <p:cNvSpPr/>
          <p:nvPr/>
        </p:nvSpPr>
        <p:spPr>
          <a:xfrm>
            <a:off x="4883727" y="3139716"/>
            <a:ext cx="843742" cy="149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97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B415B-AC33-467A-A84C-C0495D4703CF}"/>
              </a:ext>
            </a:extLst>
          </p:cNvPr>
          <p:cNvSpPr txBox="1"/>
          <p:nvPr/>
        </p:nvSpPr>
        <p:spPr>
          <a:xfrm>
            <a:off x="5151812" y="3555148"/>
            <a:ext cx="2335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אימות סיסמא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3508F-7685-4FD6-B957-53B62EF535A6}"/>
              </a:ext>
            </a:extLst>
          </p:cNvPr>
          <p:cNvSpPr txBox="1"/>
          <p:nvPr/>
        </p:nvSpPr>
        <p:spPr>
          <a:xfrm>
            <a:off x="5145821" y="2704515"/>
            <a:ext cx="2335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שם פרטי ושם משפחה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6DA92-26DD-439A-A9B4-9196597372B4}"/>
              </a:ext>
            </a:extLst>
          </p:cNvPr>
          <p:cNvSpPr txBox="1"/>
          <p:nvPr/>
        </p:nvSpPr>
        <p:spPr>
          <a:xfrm>
            <a:off x="5145821" y="3172725"/>
            <a:ext cx="2335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סיסמא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5441A-13D9-4606-BBAF-C1C5C3EE040F}"/>
              </a:ext>
            </a:extLst>
          </p:cNvPr>
          <p:cNvSpPr txBox="1"/>
          <p:nvPr/>
        </p:nvSpPr>
        <p:spPr>
          <a:xfrm>
            <a:off x="5562599" y="4042994"/>
            <a:ext cx="15143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הרשם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18B4A61-483D-4689-B077-6E0B09E3A1B5}"/>
              </a:ext>
            </a:extLst>
          </p:cNvPr>
          <p:cNvSpPr/>
          <p:nvPr/>
        </p:nvSpPr>
        <p:spPr>
          <a:xfrm>
            <a:off x="3851114" y="482375"/>
            <a:ext cx="46394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כניסה למערכת</a:t>
            </a:r>
          </a:p>
          <a:p>
            <a:pPr algn="ctr"/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אזור אישי למורה</a:t>
            </a:r>
            <a:endParaRPr lang="he-IL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159A962-14B9-4EF6-9A13-63F86BC9D69D}"/>
              </a:ext>
            </a:extLst>
          </p:cNvPr>
          <p:cNvSpPr/>
          <p:nvPr/>
        </p:nvSpPr>
        <p:spPr>
          <a:xfrm>
            <a:off x="3994053" y="4400035"/>
            <a:ext cx="463941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(עובר לדף 10)</a:t>
            </a:r>
            <a:endParaRPr lang="he-IL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688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5FD16A-FFE4-4CB9-970F-F8AACDF1714B}"/>
              </a:ext>
            </a:extLst>
          </p:cNvPr>
          <p:cNvSpPr txBox="1"/>
          <p:nvPr/>
        </p:nvSpPr>
        <p:spPr>
          <a:xfrm>
            <a:off x="4936375" y="3292806"/>
            <a:ext cx="2335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כיתות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D272E-19C1-4E3E-AA77-53EED4229825}"/>
              </a:ext>
            </a:extLst>
          </p:cNvPr>
          <p:cNvSpPr txBox="1"/>
          <p:nvPr/>
        </p:nvSpPr>
        <p:spPr>
          <a:xfrm>
            <a:off x="4928062" y="2043316"/>
            <a:ext cx="2335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זכר/נקבה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F07B5E-A0B3-4E93-8531-13845705A07F}"/>
              </a:ext>
            </a:extLst>
          </p:cNvPr>
          <p:cNvSpPr txBox="1"/>
          <p:nvPr/>
        </p:nvSpPr>
        <p:spPr>
          <a:xfrm>
            <a:off x="5411932" y="3730818"/>
            <a:ext cx="53686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ט-</a:t>
            </a:r>
            <a:r>
              <a:rPr lang="he-IL" sz="1200" dirty="0" err="1"/>
              <a:t>יב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9419A-6615-43BB-8A4F-4F48A0A7B735}"/>
              </a:ext>
            </a:extLst>
          </p:cNvPr>
          <p:cNvSpPr txBox="1"/>
          <p:nvPr/>
        </p:nvSpPr>
        <p:spPr>
          <a:xfrm>
            <a:off x="6311438" y="3730818"/>
            <a:ext cx="536864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א-ח</a:t>
            </a:r>
            <a:endParaRPr lang="he-IL" dirty="0"/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09886726-2ADC-428D-8598-BF018145F564}"/>
              </a:ext>
            </a:extLst>
          </p:cNvPr>
          <p:cNvCxnSpPr/>
          <p:nvPr/>
        </p:nvCxnSpPr>
        <p:spPr>
          <a:xfrm>
            <a:off x="6242858" y="3569805"/>
            <a:ext cx="68580" cy="16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96250DA2-028A-4B7D-A5C7-795CC74505EA}"/>
              </a:ext>
            </a:extLst>
          </p:cNvPr>
          <p:cNvCxnSpPr/>
          <p:nvPr/>
        </p:nvCxnSpPr>
        <p:spPr>
          <a:xfrm flipH="1">
            <a:off x="5880563" y="3569805"/>
            <a:ext cx="68233" cy="16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D9D729-A88E-4360-A456-DF985C58A179}"/>
              </a:ext>
            </a:extLst>
          </p:cNvPr>
          <p:cNvSpPr txBox="1"/>
          <p:nvPr/>
        </p:nvSpPr>
        <p:spPr>
          <a:xfrm>
            <a:off x="4928062" y="4221348"/>
            <a:ext cx="2335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מקצועות לימוד</a:t>
            </a:r>
            <a:endParaRPr lang="he-IL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83C3FC49-BD9F-4B6E-8C9B-AF203BECE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79244"/>
              </p:ext>
            </p:extLst>
          </p:nvPr>
        </p:nvGraphicFramePr>
        <p:xfrm>
          <a:off x="5218424" y="4493750"/>
          <a:ext cx="696255" cy="191564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96255">
                  <a:extLst>
                    <a:ext uri="{9D8B030D-6E8A-4147-A177-3AD203B41FA5}">
                      <a16:colId xmlns:a16="http://schemas.microsoft.com/office/drawing/2014/main" val="2060100420"/>
                    </a:ext>
                  </a:extLst>
                </a:gridCol>
              </a:tblGrid>
              <a:tr h="273664"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 marL="68416" marR="68416" marT="34208" marB="34208"/>
                </a:tc>
                <a:extLst>
                  <a:ext uri="{0D108BD9-81ED-4DB2-BD59-A6C34878D82A}">
                    <a16:rowId xmlns:a16="http://schemas.microsoft.com/office/drawing/2014/main" val="1834781895"/>
                  </a:ext>
                </a:extLst>
              </a:tr>
              <a:tr h="273664"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 marL="68416" marR="68416" marT="34208" marB="34208"/>
                </a:tc>
                <a:extLst>
                  <a:ext uri="{0D108BD9-81ED-4DB2-BD59-A6C34878D82A}">
                    <a16:rowId xmlns:a16="http://schemas.microsoft.com/office/drawing/2014/main" val="3223036806"/>
                  </a:ext>
                </a:extLst>
              </a:tr>
              <a:tr h="273664"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 marL="68416" marR="68416" marT="34208" marB="34208"/>
                </a:tc>
                <a:extLst>
                  <a:ext uri="{0D108BD9-81ED-4DB2-BD59-A6C34878D82A}">
                    <a16:rowId xmlns:a16="http://schemas.microsoft.com/office/drawing/2014/main" val="3132209198"/>
                  </a:ext>
                </a:extLst>
              </a:tr>
              <a:tr h="273664"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 marL="68416" marR="68416" marT="34208" marB="34208"/>
                </a:tc>
                <a:extLst>
                  <a:ext uri="{0D108BD9-81ED-4DB2-BD59-A6C34878D82A}">
                    <a16:rowId xmlns:a16="http://schemas.microsoft.com/office/drawing/2014/main" val="3102558310"/>
                  </a:ext>
                </a:extLst>
              </a:tr>
              <a:tr h="273664"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 marL="68416" marR="68416" marT="34208" marB="34208"/>
                </a:tc>
                <a:extLst>
                  <a:ext uri="{0D108BD9-81ED-4DB2-BD59-A6C34878D82A}">
                    <a16:rowId xmlns:a16="http://schemas.microsoft.com/office/drawing/2014/main" val="1712550008"/>
                  </a:ext>
                </a:extLst>
              </a:tr>
              <a:tr h="273664">
                <a:tc>
                  <a:txBody>
                    <a:bodyPr/>
                    <a:lstStyle/>
                    <a:p>
                      <a:pPr rtl="1"/>
                      <a:endParaRPr lang="he-IL" sz="1300"/>
                    </a:p>
                  </a:txBody>
                  <a:tcPr marL="68416" marR="68416" marT="34208" marB="34208"/>
                </a:tc>
                <a:extLst>
                  <a:ext uri="{0D108BD9-81ED-4DB2-BD59-A6C34878D82A}">
                    <a16:rowId xmlns:a16="http://schemas.microsoft.com/office/drawing/2014/main" val="1022081716"/>
                  </a:ext>
                </a:extLst>
              </a:tr>
              <a:tr h="273664">
                <a:tc>
                  <a:txBody>
                    <a:bodyPr/>
                    <a:lstStyle/>
                    <a:p>
                      <a:pPr rtl="1"/>
                      <a:endParaRPr lang="he-IL" sz="1300" dirty="0"/>
                    </a:p>
                  </a:txBody>
                  <a:tcPr marL="68416" marR="68416" marT="34208" marB="34208"/>
                </a:tc>
                <a:extLst>
                  <a:ext uri="{0D108BD9-81ED-4DB2-BD59-A6C34878D82A}">
                    <a16:rowId xmlns:a16="http://schemas.microsoft.com/office/drawing/2014/main" val="3498744454"/>
                  </a:ext>
                </a:extLst>
              </a:tr>
            </a:tbl>
          </a:graphicData>
        </a:graphic>
      </p:graphicFrame>
      <p:sp>
        <p:nvSpPr>
          <p:cNvPr id="26" name="משולש שווה-שוקיים 25">
            <a:extLst>
              <a:ext uri="{FF2B5EF4-FFF2-40B4-BE49-F238E27FC236}">
                <a16:creationId xmlns:a16="http://schemas.microsoft.com/office/drawing/2014/main" id="{0392AF0C-7F0E-4050-B886-C1DBBF1E65A1}"/>
              </a:ext>
            </a:extLst>
          </p:cNvPr>
          <p:cNvSpPr/>
          <p:nvPr/>
        </p:nvSpPr>
        <p:spPr>
          <a:xfrm rot="18000000">
            <a:off x="5448452" y="4314126"/>
            <a:ext cx="131056" cy="1109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69E36A-AD67-4550-B61E-9D7F07EA75E6}"/>
              </a:ext>
            </a:extLst>
          </p:cNvPr>
          <p:cNvSpPr txBox="1"/>
          <p:nvPr/>
        </p:nvSpPr>
        <p:spPr>
          <a:xfrm>
            <a:off x="4925984" y="2706530"/>
            <a:ext cx="2335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מחיר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FF6B663A-D982-4CE8-A793-E619ECAF989E}"/>
              </a:ext>
            </a:extLst>
          </p:cNvPr>
          <p:cNvSpPr/>
          <p:nvPr/>
        </p:nvSpPr>
        <p:spPr>
          <a:xfrm>
            <a:off x="3851114" y="482375"/>
            <a:ext cx="46394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...לאחר כניסת המורה למערכת</a:t>
            </a:r>
          </a:p>
        </p:txBody>
      </p:sp>
    </p:spTree>
    <p:extLst>
      <p:ext uri="{BB962C8B-B14F-4D97-AF65-F5344CB8AC3E}">
        <p14:creationId xmlns:p14="http://schemas.microsoft.com/office/powerpoint/2010/main" val="404520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E73FD5-8C68-B676-5448-6E794E2B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כללי על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EE53F7D-8B6B-279E-BE99-FCA81B545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5632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אתר לומדים, זהו אתר של מציאת מורים מתאימים עבור שיעורים פרטיים. </a:t>
            </a:r>
          </a:p>
          <a:p>
            <a:pPr marL="0" indent="0">
              <a:buNone/>
            </a:pPr>
            <a:r>
              <a:rPr lang="he-IL" dirty="0"/>
              <a:t>באתר נמצא מגוון רחב של מורים פרטיים מכל רחבי הארץ שנותנים שיעורים בכל תחומי הלימודים.</a:t>
            </a:r>
          </a:p>
        </p:txBody>
      </p:sp>
    </p:spTree>
    <p:extLst>
      <p:ext uri="{BB962C8B-B14F-4D97-AF65-F5344CB8AC3E}">
        <p14:creationId xmlns:p14="http://schemas.microsoft.com/office/powerpoint/2010/main" val="384194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5AB88E-A8A1-821F-6284-67746198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5643"/>
          </a:xfrm>
        </p:spPr>
        <p:txBody>
          <a:bodyPr>
            <a:normAutofit/>
          </a:bodyPr>
          <a:lstStyle/>
          <a:p>
            <a:pPr algn="r"/>
            <a:r>
              <a:rPr lang="he-IL" sz="4400" dirty="0"/>
              <a:t>דוגמא לדף הבית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128CCC5-408D-9593-C7E0-0210EC6FC619}"/>
              </a:ext>
            </a:extLst>
          </p:cNvPr>
          <p:cNvSpPr/>
          <p:nvPr/>
        </p:nvSpPr>
        <p:spPr>
          <a:xfrm>
            <a:off x="526097" y="1453636"/>
            <a:ext cx="9639851" cy="52158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FE12E03-ED4F-B8C6-02BE-7DD43317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29" y="2605810"/>
            <a:ext cx="6338013" cy="1197000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69A81EC-FE52-ACDE-7C37-87047D698E34}"/>
              </a:ext>
            </a:extLst>
          </p:cNvPr>
          <p:cNvSpPr txBox="1"/>
          <p:nvPr/>
        </p:nvSpPr>
        <p:spPr>
          <a:xfrm>
            <a:off x="8022771" y="1816933"/>
            <a:ext cx="8649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בית   |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7155459-04ED-FA7B-B191-D4D38B964FCC}"/>
              </a:ext>
            </a:extLst>
          </p:cNvPr>
          <p:cNvSpPr txBox="1"/>
          <p:nvPr/>
        </p:nvSpPr>
        <p:spPr>
          <a:xfrm>
            <a:off x="6879770" y="1825796"/>
            <a:ext cx="1311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התחברות   |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4A02646-B9B8-7A91-04F1-60E65B8B174A}"/>
              </a:ext>
            </a:extLst>
          </p:cNvPr>
          <p:cNvSpPr txBox="1"/>
          <p:nvPr/>
        </p:nvSpPr>
        <p:spPr>
          <a:xfrm>
            <a:off x="4934244" y="1816933"/>
            <a:ext cx="19455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חומרי לימוד   |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57B7E6A5-84AB-9ECE-693B-76CAD0B7647E}"/>
              </a:ext>
            </a:extLst>
          </p:cNvPr>
          <p:cNvSpPr/>
          <p:nvPr/>
        </p:nvSpPr>
        <p:spPr>
          <a:xfrm>
            <a:off x="873893" y="1816933"/>
            <a:ext cx="2424701" cy="369332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יצירת פרופיל מורה חדש</a:t>
            </a:r>
          </a:p>
        </p:txBody>
      </p:sp>
      <p:pic>
        <p:nvPicPr>
          <p:cNvPr id="5" name="תמונה 4" descr="תמונה שמכילה לוגו&#10;&#10;התיאור נוצר באופן אוטומטי">
            <a:extLst>
              <a:ext uri="{FF2B5EF4-FFF2-40B4-BE49-F238E27FC236}">
                <a16:creationId xmlns:a16="http://schemas.microsoft.com/office/drawing/2014/main" id="{E4D21EE8-E54D-4AE4-8CC9-9D209E11F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44" y="1453636"/>
            <a:ext cx="1024957" cy="102495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4ADCCDC-A008-B067-A447-44C430FC5773}"/>
              </a:ext>
            </a:extLst>
          </p:cNvPr>
          <p:cNvSpPr txBox="1"/>
          <p:nvPr/>
        </p:nvSpPr>
        <p:spPr>
          <a:xfrm>
            <a:off x="3365829" y="1806045"/>
            <a:ext cx="20879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תלמידים ממליצים   |</a:t>
            </a:r>
          </a:p>
        </p:txBody>
      </p: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B9B49A69-555F-CA62-3FA0-91D8759DD2AF}"/>
              </a:ext>
            </a:extLst>
          </p:cNvPr>
          <p:cNvCxnSpPr/>
          <p:nvPr/>
        </p:nvCxnSpPr>
        <p:spPr>
          <a:xfrm>
            <a:off x="544285" y="2384595"/>
            <a:ext cx="9644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11ADBA70-775D-43AB-FBE9-21F3A2CBEB8A}"/>
              </a:ext>
            </a:extLst>
          </p:cNvPr>
          <p:cNvSpPr/>
          <p:nvPr/>
        </p:nvSpPr>
        <p:spPr>
          <a:xfrm>
            <a:off x="10372230" y="1471411"/>
            <a:ext cx="1678256" cy="111634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2000" dirty="0"/>
              <a:t>Header</a:t>
            </a:r>
            <a:r>
              <a:rPr lang="he-IL" sz="2000" dirty="0"/>
              <a:t> –יוצג בכל העמודים</a:t>
            </a: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EB03630-DE39-5B71-E925-1C2911007161}"/>
              </a:ext>
            </a:extLst>
          </p:cNvPr>
          <p:cNvCxnSpPr/>
          <p:nvPr/>
        </p:nvCxnSpPr>
        <p:spPr>
          <a:xfrm>
            <a:off x="533397" y="5802709"/>
            <a:ext cx="9644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DD0DD251-976E-F78D-0684-5FE1A90453D7}"/>
              </a:ext>
            </a:extLst>
          </p:cNvPr>
          <p:cNvSpPr/>
          <p:nvPr/>
        </p:nvSpPr>
        <p:spPr>
          <a:xfrm>
            <a:off x="10317801" y="5823891"/>
            <a:ext cx="1698720" cy="82727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2000" dirty="0"/>
              <a:t>Footer </a:t>
            </a:r>
            <a:r>
              <a:rPr lang="he-IL" sz="2000" dirty="0"/>
              <a:t>–יוצג בכל העמודים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7639BD66-C5E8-8DB1-648D-58786E637BF1}"/>
              </a:ext>
            </a:extLst>
          </p:cNvPr>
          <p:cNvSpPr/>
          <p:nvPr/>
        </p:nvSpPr>
        <p:spPr>
          <a:xfrm>
            <a:off x="10686188" y="3915852"/>
            <a:ext cx="1014648" cy="24248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2000" dirty="0"/>
              <a:t>Body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0531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5AB88E-A8A1-821F-6284-67746198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839" y="366779"/>
            <a:ext cx="8911687" cy="865643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הרשמה</a:t>
            </a:r>
            <a:endParaRPr lang="he-IL" sz="44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128CCC5-408D-9593-C7E0-0210EC6FC619}"/>
              </a:ext>
            </a:extLst>
          </p:cNvPr>
          <p:cNvSpPr/>
          <p:nvPr/>
        </p:nvSpPr>
        <p:spPr>
          <a:xfrm>
            <a:off x="526097" y="1453636"/>
            <a:ext cx="9639851" cy="52158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69A81EC-FE52-ACDE-7C37-87047D698E34}"/>
              </a:ext>
            </a:extLst>
          </p:cNvPr>
          <p:cNvSpPr txBox="1"/>
          <p:nvPr/>
        </p:nvSpPr>
        <p:spPr>
          <a:xfrm>
            <a:off x="8022771" y="1816933"/>
            <a:ext cx="8649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בית   |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7155459-04ED-FA7B-B191-D4D38B964FCC}"/>
              </a:ext>
            </a:extLst>
          </p:cNvPr>
          <p:cNvSpPr txBox="1"/>
          <p:nvPr/>
        </p:nvSpPr>
        <p:spPr>
          <a:xfrm>
            <a:off x="6879770" y="1825796"/>
            <a:ext cx="1311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התחברות   |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4A02646-B9B8-7A91-04F1-60E65B8B174A}"/>
              </a:ext>
            </a:extLst>
          </p:cNvPr>
          <p:cNvSpPr txBox="1"/>
          <p:nvPr/>
        </p:nvSpPr>
        <p:spPr>
          <a:xfrm>
            <a:off x="4934244" y="1816933"/>
            <a:ext cx="19455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חומרי לימוד   |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57B7E6A5-84AB-9ECE-693B-76CAD0B7647E}"/>
              </a:ext>
            </a:extLst>
          </p:cNvPr>
          <p:cNvSpPr/>
          <p:nvPr/>
        </p:nvSpPr>
        <p:spPr>
          <a:xfrm>
            <a:off x="873893" y="1816933"/>
            <a:ext cx="2424701" cy="369332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יצירת פרופיל מורה חדש</a:t>
            </a:r>
          </a:p>
        </p:txBody>
      </p:sp>
      <p:pic>
        <p:nvPicPr>
          <p:cNvPr id="5" name="תמונה 4" descr="תמונה שמכילה לוגו&#10;&#10;התיאור נוצר באופן אוטומטי">
            <a:extLst>
              <a:ext uri="{FF2B5EF4-FFF2-40B4-BE49-F238E27FC236}">
                <a16:creationId xmlns:a16="http://schemas.microsoft.com/office/drawing/2014/main" id="{E4D21EE8-E54D-4AE4-8CC9-9D209E11F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44" y="1453636"/>
            <a:ext cx="1024957" cy="102495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4ADCCDC-A008-B067-A447-44C430FC5773}"/>
              </a:ext>
            </a:extLst>
          </p:cNvPr>
          <p:cNvSpPr txBox="1"/>
          <p:nvPr/>
        </p:nvSpPr>
        <p:spPr>
          <a:xfrm>
            <a:off x="3365829" y="1806045"/>
            <a:ext cx="20879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תלמידים ממליצים   |</a:t>
            </a:r>
          </a:p>
        </p:txBody>
      </p: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B9B49A69-555F-CA62-3FA0-91D8759DD2AF}"/>
              </a:ext>
            </a:extLst>
          </p:cNvPr>
          <p:cNvCxnSpPr/>
          <p:nvPr/>
        </p:nvCxnSpPr>
        <p:spPr>
          <a:xfrm>
            <a:off x="544285" y="2384595"/>
            <a:ext cx="9644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11ADBA70-775D-43AB-FBE9-21F3A2CBEB8A}"/>
              </a:ext>
            </a:extLst>
          </p:cNvPr>
          <p:cNvSpPr/>
          <p:nvPr/>
        </p:nvSpPr>
        <p:spPr>
          <a:xfrm>
            <a:off x="10372230" y="1471411"/>
            <a:ext cx="1678256" cy="111634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2000" dirty="0"/>
              <a:t>Header</a:t>
            </a:r>
            <a:r>
              <a:rPr lang="he-IL" sz="2000" dirty="0"/>
              <a:t> –יוצג בכל העמודים</a:t>
            </a: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5EB03630-DE39-5B71-E925-1C2911007161}"/>
              </a:ext>
            </a:extLst>
          </p:cNvPr>
          <p:cNvCxnSpPr/>
          <p:nvPr/>
        </p:nvCxnSpPr>
        <p:spPr>
          <a:xfrm>
            <a:off x="533397" y="5802709"/>
            <a:ext cx="9644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DD0DD251-976E-F78D-0684-5FE1A90453D7}"/>
              </a:ext>
            </a:extLst>
          </p:cNvPr>
          <p:cNvSpPr/>
          <p:nvPr/>
        </p:nvSpPr>
        <p:spPr>
          <a:xfrm>
            <a:off x="10317801" y="5823891"/>
            <a:ext cx="1698720" cy="82727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2000" dirty="0"/>
              <a:t>Footer </a:t>
            </a:r>
            <a:r>
              <a:rPr lang="he-IL" sz="2000" dirty="0"/>
              <a:t>–יוצג בכל העמודים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7639BD66-C5E8-8DB1-648D-58786E637BF1}"/>
              </a:ext>
            </a:extLst>
          </p:cNvPr>
          <p:cNvSpPr/>
          <p:nvPr/>
        </p:nvSpPr>
        <p:spPr>
          <a:xfrm>
            <a:off x="10686188" y="3915852"/>
            <a:ext cx="1014648" cy="24248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r>
              <a:rPr lang="en-US" sz="2000" dirty="0"/>
              <a:t>Body</a:t>
            </a:r>
            <a:endParaRPr lang="he-IL" sz="2000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B5C2FA56-E095-9400-DB30-4A5927A8E4D5}"/>
              </a:ext>
            </a:extLst>
          </p:cNvPr>
          <p:cNvSpPr/>
          <p:nvPr/>
        </p:nvSpPr>
        <p:spPr>
          <a:xfrm>
            <a:off x="2731528" y="2582925"/>
            <a:ext cx="4964672" cy="293631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endParaRPr lang="he-IL" sz="2000" dirty="0"/>
          </a:p>
        </p:txBody>
      </p:sp>
      <p:sp>
        <p:nvSpPr>
          <p:cNvPr id="8" name="מלבן: פינות עליונות מעוגלות 7">
            <a:extLst>
              <a:ext uri="{FF2B5EF4-FFF2-40B4-BE49-F238E27FC236}">
                <a16:creationId xmlns:a16="http://schemas.microsoft.com/office/drawing/2014/main" id="{F72A258F-7024-06D9-F1AF-47504C1F7755}"/>
              </a:ext>
            </a:extLst>
          </p:cNvPr>
          <p:cNvSpPr/>
          <p:nvPr/>
        </p:nvSpPr>
        <p:spPr>
          <a:xfrm>
            <a:off x="2743069" y="2580197"/>
            <a:ext cx="4964671" cy="65286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058C4D0-DBD4-B607-F6D8-A4F2541ACE85}"/>
              </a:ext>
            </a:extLst>
          </p:cNvPr>
          <p:cNvSpPr txBox="1"/>
          <p:nvPr/>
        </p:nvSpPr>
        <p:spPr>
          <a:xfrm>
            <a:off x="5138057" y="2710625"/>
            <a:ext cx="238579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chemeClr val="bg1"/>
                </a:solidFill>
              </a:rPr>
              <a:t>התחברות לאתר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3ABCC4F5-8ECF-A769-3181-10FE08270135}"/>
              </a:ext>
            </a:extLst>
          </p:cNvPr>
          <p:cNvSpPr/>
          <p:nvPr/>
        </p:nvSpPr>
        <p:spPr>
          <a:xfrm>
            <a:off x="2886838" y="3606676"/>
            <a:ext cx="4637013" cy="4286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שם משתמש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A7AFE0F2-E633-880D-0B01-7F4976EF5DA7}"/>
              </a:ext>
            </a:extLst>
          </p:cNvPr>
          <p:cNvSpPr/>
          <p:nvPr/>
        </p:nvSpPr>
        <p:spPr>
          <a:xfrm>
            <a:off x="2865066" y="4227160"/>
            <a:ext cx="4637013" cy="4286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סיסמא</a:t>
            </a: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1AC12FB2-C906-7419-1B4D-04FA8EEE5235}"/>
              </a:ext>
            </a:extLst>
          </p:cNvPr>
          <p:cNvSpPr/>
          <p:nvPr/>
        </p:nvSpPr>
        <p:spPr>
          <a:xfrm>
            <a:off x="2973922" y="4934732"/>
            <a:ext cx="934049" cy="428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/>
              <a:t>כניסה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6721A643-36A5-5BB2-EA14-7A602080C02B}"/>
              </a:ext>
            </a:extLst>
          </p:cNvPr>
          <p:cNvSpPr txBox="1"/>
          <p:nvPr/>
        </p:nvSpPr>
        <p:spPr>
          <a:xfrm>
            <a:off x="4550228" y="5138104"/>
            <a:ext cx="23569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משתמש חדש? </a:t>
            </a:r>
            <a:r>
              <a:rPr lang="he-IL" dirty="0">
                <a:solidFill>
                  <a:srgbClr val="0070C0"/>
                </a:solidFill>
              </a:rPr>
              <a:t>הרשם</a:t>
            </a:r>
          </a:p>
        </p:txBody>
      </p:sp>
    </p:spTree>
    <p:extLst>
      <p:ext uri="{BB962C8B-B14F-4D97-AF65-F5344CB8AC3E}">
        <p14:creationId xmlns:p14="http://schemas.microsoft.com/office/powerpoint/2010/main" val="120252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1AD77801-B095-42F7-849C-8AB50D60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201"/>
              </p:ext>
            </p:extLst>
          </p:nvPr>
        </p:nvGraphicFramePr>
        <p:xfrm>
          <a:off x="9318854" y="689960"/>
          <a:ext cx="2187806" cy="36054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524186352"/>
                    </a:ext>
                  </a:extLst>
                </a:gridCol>
                <a:gridCol w="1227051">
                  <a:extLst>
                    <a:ext uri="{9D8B030D-6E8A-4147-A177-3AD203B41FA5}">
                      <a16:colId xmlns:a16="http://schemas.microsoft.com/office/drawing/2014/main" val="3135502744"/>
                    </a:ext>
                  </a:extLst>
                </a:gridCol>
              </a:tblGrid>
              <a:tr h="318745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משתמשים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93661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Int(key)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56093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שם משתמש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88400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תעודת זהות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86789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סיסמא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76259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טלפון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747"/>
                  </a:ext>
                </a:extLst>
              </a:tr>
              <a:tr h="239059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תאריך לידה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Date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03171"/>
                  </a:ext>
                </a:extLst>
              </a:tr>
              <a:tr h="318745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מייל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677285"/>
                  </a:ext>
                </a:extLst>
              </a:tr>
              <a:tr h="318745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עיר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69279"/>
                  </a:ext>
                </a:extLst>
              </a:tr>
              <a:tr h="318745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רחוב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650600"/>
                  </a:ext>
                </a:extLst>
              </a:tr>
              <a:tr h="318745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מספר רחוב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Int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51077"/>
                  </a:ext>
                </a:extLst>
              </a:tr>
              <a:tr h="318745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מספר בית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Int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107237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7139E30-7116-4096-9827-75A8C0038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46623"/>
              </p:ext>
            </p:extLst>
          </p:nvPr>
        </p:nvGraphicFramePr>
        <p:xfrm>
          <a:off x="814646" y="1450850"/>
          <a:ext cx="2769984" cy="278755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84992">
                  <a:extLst>
                    <a:ext uri="{9D8B030D-6E8A-4147-A177-3AD203B41FA5}">
                      <a16:colId xmlns:a16="http://schemas.microsoft.com/office/drawing/2014/main" val="4218346174"/>
                    </a:ext>
                  </a:extLst>
                </a:gridCol>
                <a:gridCol w="1384992">
                  <a:extLst>
                    <a:ext uri="{9D8B030D-6E8A-4147-A177-3AD203B41FA5}">
                      <a16:colId xmlns:a16="http://schemas.microsoft.com/office/drawing/2014/main" val="21728713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sz="1800" dirty="0"/>
                        <a:t>נתונים אישיים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35275"/>
                  </a:ext>
                </a:extLst>
              </a:tr>
              <a:tr h="327433"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id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int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028980"/>
                  </a:ext>
                </a:extLst>
              </a:tr>
              <a:tr h="327433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סטטוס(</a:t>
                      </a:r>
                      <a:r>
                        <a:rPr lang="he-IL" sz="1200" dirty="0" err="1"/>
                        <a:t>מחפש.מצא</a:t>
                      </a:r>
                      <a:r>
                        <a:rPr lang="he-I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Int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93999"/>
                  </a:ext>
                </a:extLst>
              </a:tr>
              <a:tr h="327433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מין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38332"/>
                  </a:ext>
                </a:extLst>
              </a:tr>
              <a:tr h="327433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אזור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30145"/>
                  </a:ext>
                </a:extLst>
              </a:tr>
              <a:tr h="32743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/>
                        <a:t>תחום לימוד (מתוך קטגוריות)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Int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23922"/>
                  </a:ext>
                </a:extLst>
              </a:tr>
              <a:tr h="32743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/>
                        <a:t>שנת לימוד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Int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59513"/>
                  </a:ext>
                </a:extLst>
              </a:tr>
              <a:tr h="327433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נושא ספציפי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84440"/>
                  </a:ext>
                </a:extLst>
              </a:tr>
            </a:tbl>
          </a:graphicData>
        </a:graphic>
      </p:graphicFrame>
      <p:cxnSp>
        <p:nvCxnSpPr>
          <p:cNvPr id="7" name="מחבר: מעוקל 6">
            <a:extLst>
              <a:ext uri="{FF2B5EF4-FFF2-40B4-BE49-F238E27FC236}">
                <a16:creationId xmlns:a16="http://schemas.microsoft.com/office/drawing/2014/main" id="{C6BD7516-BCC1-4992-BF7B-05EBD82986D7}"/>
              </a:ext>
            </a:extLst>
          </p:cNvPr>
          <p:cNvCxnSpPr>
            <a:cxnSpLocks/>
          </p:cNvCxnSpPr>
          <p:nvPr/>
        </p:nvCxnSpPr>
        <p:spPr>
          <a:xfrm flipV="1">
            <a:off x="3584630" y="1155469"/>
            <a:ext cx="5734224" cy="8312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DA9224F7-E975-4A46-9C2A-39D817697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515411"/>
              </p:ext>
            </p:extLst>
          </p:nvPr>
        </p:nvGraphicFramePr>
        <p:xfrm>
          <a:off x="4905802" y="3429000"/>
          <a:ext cx="2212110" cy="311835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570344151"/>
                    </a:ext>
                  </a:extLst>
                </a:gridCol>
                <a:gridCol w="1106055">
                  <a:extLst>
                    <a:ext uri="{9D8B030D-6E8A-4147-A177-3AD203B41FA5}">
                      <a16:colId xmlns:a16="http://schemas.microsoft.com/office/drawing/2014/main" val="3143824663"/>
                    </a:ext>
                  </a:extLst>
                </a:gridCol>
              </a:tblGrid>
              <a:tr h="591081">
                <a:tc gridSpan="2"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קטגוריות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396868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Int (key)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10666"/>
                  </a:ext>
                </a:extLst>
              </a:tr>
              <a:tr h="2083963">
                <a:tc>
                  <a:txBody>
                    <a:bodyPr/>
                    <a:lstStyle/>
                    <a:p>
                      <a:pPr rtl="1"/>
                      <a:r>
                        <a:rPr lang="he-IL" sz="1200" dirty="0"/>
                        <a:t>שם 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</a:t>
                      </a:r>
                    </a:p>
                    <a:p>
                      <a:pPr marL="171450" indent="-171450" rtl="1">
                        <a:buFont typeface="Arial" panose="020B0604020202020204" pitchFamily="34" charset="0"/>
                        <a:buChar char="•"/>
                      </a:pPr>
                      <a:r>
                        <a:rPr lang="he-IL" sz="1200" dirty="0"/>
                        <a:t>תכנות</a:t>
                      </a:r>
                    </a:p>
                    <a:p>
                      <a:pPr marL="171450" indent="-171450" rtl="1">
                        <a:buFont typeface="Arial" panose="020B0604020202020204" pitchFamily="34" charset="0"/>
                        <a:buChar char="•"/>
                      </a:pPr>
                      <a:r>
                        <a:rPr lang="he-IL" sz="1200" dirty="0"/>
                        <a:t>מתמטיקה</a:t>
                      </a:r>
                    </a:p>
                    <a:p>
                      <a:pPr marL="171450" indent="-171450" rtl="1">
                        <a:buFont typeface="Arial" panose="020B0604020202020204" pitchFamily="34" charset="0"/>
                        <a:buChar char="•"/>
                      </a:pPr>
                      <a:r>
                        <a:rPr lang="he-IL" sz="1200" dirty="0"/>
                        <a:t>אנגלית</a:t>
                      </a:r>
                    </a:p>
                    <a:p>
                      <a:pPr marL="171450" indent="-171450" rtl="1">
                        <a:buFont typeface="Arial" panose="020B0604020202020204" pitchFamily="34" charset="0"/>
                        <a:buChar char="•"/>
                      </a:pPr>
                      <a:r>
                        <a:rPr lang="he-IL" sz="1200" dirty="0"/>
                        <a:t>מדעים</a:t>
                      </a:r>
                    </a:p>
                    <a:p>
                      <a:pPr marL="171450" indent="-171450" rtl="1">
                        <a:buFont typeface="Arial" panose="020B0604020202020204" pitchFamily="34" charset="0"/>
                        <a:buChar char="•"/>
                      </a:pPr>
                      <a:r>
                        <a:rPr lang="he-IL" sz="1200" dirty="0"/>
                        <a:t>עברית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41449"/>
                  </a:ext>
                </a:extLst>
              </a:tr>
            </a:tbl>
          </a:graphicData>
        </a:graphic>
      </p:graphicFrame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582DF848-8361-4E68-B261-748D3E1825A7}"/>
              </a:ext>
            </a:extLst>
          </p:cNvPr>
          <p:cNvCxnSpPr>
            <a:cxnSpLocks/>
          </p:cNvCxnSpPr>
          <p:nvPr/>
        </p:nvCxnSpPr>
        <p:spPr>
          <a:xfrm>
            <a:off x="3584630" y="3255317"/>
            <a:ext cx="1321172" cy="851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2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1D7643-B48A-4938-A664-42BCB3C02F15}"/>
              </a:ext>
            </a:extLst>
          </p:cNvPr>
          <p:cNvSpPr txBox="1"/>
          <p:nvPr/>
        </p:nvSpPr>
        <p:spPr>
          <a:xfrm>
            <a:off x="4580312" y="498764"/>
            <a:ext cx="38903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i="1" u="sng" dirty="0"/>
              <a:t>מסך </a:t>
            </a:r>
            <a:r>
              <a:rPr lang="en-US" b="1" i="1" u="sng" dirty="0"/>
              <a:t>log in</a:t>
            </a:r>
            <a:endParaRPr lang="he-IL" b="1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6D0CC-8F78-4007-A41C-4700E4BD324D}"/>
              </a:ext>
            </a:extLst>
          </p:cNvPr>
          <p:cNvSpPr txBox="1"/>
          <p:nvPr/>
        </p:nvSpPr>
        <p:spPr>
          <a:xfrm>
            <a:off x="7244541" y="3605490"/>
            <a:ext cx="2335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מייל</a:t>
            </a:r>
            <a:r>
              <a:rPr lang="he-IL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18F62-E316-4164-953B-C080A885E7F4}"/>
              </a:ext>
            </a:extLst>
          </p:cNvPr>
          <p:cNvSpPr txBox="1"/>
          <p:nvPr/>
        </p:nvSpPr>
        <p:spPr>
          <a:xfrm>
            <a:off x="7244541" y="4567397"/>
            <a:ext cx="2335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סיסמא</a:t>
            </a:r>
            <a:r>
              <a:rPr lang="he-IL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5D323-5055-42FF-8DA4-80ABC04AFE0C}"/>
              </a:ext>
            </a:extLst>
          </p:cNvPr>
          <p:cNvSpPr txBox="1"/>
          <p:nvPr/>
        </p:nvSpPr>
        <p:spPr>
          <a:xfrm>
            <a:off x="6199909" y="5172887"/>
            <a:ext cx="90608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כניסה</a:t>
            </a:r>
            <a:r>
              <a:rPr lang="he-IL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3D0D0-505C-4BC5-94B5-A4E3B7F91F08}"/>
              </a:ext>
            </a:extLst>
          </p:cNvPr>
          <p:cNvSpPr txBox="1"/>
          <p:nvPr/>
        </p:nvSpPr>
        <p:spPr>
          <a:xfrm>
            <a:off x="7244541" y="2424638"/>
            <a:ext cx="2335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להרשמה</a:t>
            </a:r>
            <a:endParaRPr lang="he-IL" dirty="0"/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7882EF34-4479-4A9F-81B6-DB429BD39017}"/>
              </a:ext>
            </a:extLst>
          </p:cNvPr>
          <p:cNvCxnSpPr/>
          <p:nvPr/>
        </p:nvCxnSpPr>
        <p:spPr>
          <a:xfrm>
            <a:off x="8437418" y="2797680"/>
            <a:ext cx="0" cy="17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D27D8C-571A-4D50-9839-822877566C5D}"/>
              </a:ext>
            </a:extLst>
          </p:cNvPr>
          <p:cNvSpPr txBox="1"/>
          <p:nvPr/>
        </p:nvSpPr>
        <p:spPr>
          <a:xfrm>
            <a:off x="3930534" y="2424638"/>
            <a:ext cx="2335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אם הנך רשום - הכנס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EFBCF-484C-4D2A-98D2-50A840891928}"/>
              </a:ext>
            </a:extLst>
          </p:cNvPr>
          <p:cNvSpPr txBox="1"/>
          <p:nvPr/>
        </p:nvSpPr>
        <p:spPr>
          <a:xfrm>
            <a:off x="7244541" y="4080348"/>
            <a:ext cx="2335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שם משתמש</a:t>
            </a:r>
            <a:r>
              <a:rPr lang="he-IL" dirty="0"/>
              <a:t> </a:t>
            </a: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847697D0-CD66-4A86-9B14-DE0F6DE15F71}"/>
              </a:ext>
            </a:extLst>
          </p:cNvPr>
          <p:cNvCxnSpPr/>
          <p:nvPr/>
        </p:nvCxnSpPr>
        <p:spPr>
          <a:xfrm>
            <a:off x="5031971" y="2797680"/>
            <a:ext cx="0" cy="17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4195E0-DC07-4C4A-B3D1-2031A474B96C}"/>
              </a:ext>
            </a:extLst>
          </p:cNvPr>
          <p:cNvSpPr txBox="1"/>
          <p:nvPr/>
        </p:nvSpPr>
        <p:spPr>
          <a:xfrm>
            <a:off x="7244541" y="5006185"/>
            <a:ext cx="2335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אימות סיסמא</a:t>
            </a:r>
            <a:r>
              <a:rPr lang="he-IL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002C2-6DC2-4C94-A5FF-203CC4156CAF}"/>
              </a:ext>
            </a:extLst>
          </p:cNvPr>
          <p:cNvSpPr txBox="1"/>
          <p:nvPr/>
        </p:nvSpPr>
        <p:spPr>
          <a:xfrm>
            <a:off x="3864033" y="3625688"/>
            <a:ext cx="2335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סיסמא</a:t>
            </a:r>
            <a:r>
              <a:rPr lang="he-IL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4F948-D37A-494D-995E-779449D76E65}"/>
              </a:ext>
            </a:extLst>
          </p:cNvPr>
          <p:cNvSpPr txBox="1"/>
          <p:nvPr/>
        </p:nvSpPr>
        <p:spPr>
          <a:xfrm>
            <a:off x="3864033" y="3130326"/>
            <a:ext cx="2335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שם משתמש</a:t>
            </a:r>
            <a:r>
              <a:rPr lang="he-IL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8C54E0-232D-4EAC-B519-F0288BEE5956}"/>
              </a:ext>
            </a:extLst>
          </p:cNvPr>
          <p:cNvSpPr txBox="1"/>
          <p:nvPr/>
        </p:nvSpPr>
        <p:spPr>
          <a:xfrm>
            <a:off x="7244541" y="3166702"/>
            <a:ext cx="2335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טלפון</a:t>
            </a:r>
            <a:r>
              <a:rPr lang="he-IL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D52359-959E-4116-B984-432156F85BF5}"/>
              </a:ext>
            </a:extLst>
          </p:cNvPr>
          <p:cNvSpPr txBox="1"/>
          <p:nvPr/>
        </p:nvSpPr>
        <p:spPr>
          <a:xfrm>
            <a:off x="5246715" y="1558283"/>
            <a:ext cx="233587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מורה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59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651023-6FCD-465A-B736-25096882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789" y="157308"/>
            <a:ext cx="5451764" cy="732154"/>
          </a:xfrm>
        </p:spPr>
        <p:txBody>
          <a:bodyPr>
            <a:normAutofit/>
          </a:bodyPr>
          <a:lstStyle/>
          <a:p>
            <a:pPr algn="ctr"/>
            <a:r>
              <a:rPr lang="he-IL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של מורה (רק אחרי הרשמה ראשונה או בעריכת פרופיל)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EE019-BB07-412B-A7CE-A230EC0A04C0}"/>
              </a:ext>
            </a:extLst>
          </p:cNvPr>
          <p:cNvSpPr txBox="1"/>
          <p:nvPr/>
        </p:nvSpPr>
        <p:spPr>
          <a:xfrm>
            <a:off x="282633" y="5802283"/>
            <a:ext cx="15461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תחום (מביא ישר לבחור את המקצוע הספציפי שקשור לתחום)</a:t>
            </a:r>
          </a:p>
        </p:txBody>
      </p:sp>
      <p:sp>
        <p:nvSpPr>
          <p:cNvPr id="6" name="משולש שווה-שוקיים 5">
            <a:extLst>
              <a:ext uri="{FF2B5EF4-FFF2-40B4-BE49-F238E27FC236}">
                <a16:creationId xmlns:a16="http://schemas.microsoft.com/office/drawing/2014/main" id="{8D54EDA7-3FB2-45A5-95D9-735C136698CF}"/>
              </a:ext>
            </a:extLst>
          </p:cNvPr>
          <p:cNvSpPr/>
          <p:nvPr/>
        </p:nvSpPr>
        <p:spPr>
          <a:xfrm rot="10800000">
            <a:off x="399012" y="6467025"/>
            <a:ext cx="199505" cy="91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05A31-6706-46EB-BF3F-193CD7562DDC}"/>
              </a:ext>
            </a:extLst>
          </p:cNvPr>
          <p:cNvSpPr txBox="1"/>
          <p:nvPr/>
        </p:nvSpPr>
        <p:spPr>
          <a:xfrm>
            <a:off x="10741363" y="1312106"/>
            <a:ext cx="9560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/>
              <a:t>בחירת מורה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15C4D-CB0B-4447-A0AD-76D5FD8B090A}"/>
              </a:ext>
            </a:extLst>
          </p:cNvPr>
          <p:cNvSpPr txBox="1"/>
          <p:nvPr/>
        </p:nvSpPr>
        <p:spPr>
          <a:xfrm>
            <a:off x="1948677" y="6168599"/>
            <a:ext cx="141316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dirty="0"/>
              <a:t>פרונטלי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sz="1200" dirty="0"/>
              <a:t>מקוון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44E38631-EED4-43FE-89B9-E572E5CC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49596"/>
              </p:ext>
            </p:extLst>
          </p:nvPr>
        </p:nvGraphicFramePr>
        <p:xfrm>
          <a:off x="11420290" y="2212568"/>
          <a:ext cx="545119" cy="2072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5119">
                  <a:extLst>
                    <a:ext uri="{9D8B030D-6E8A-4147-A177-3AD203B41FA5}">
                      <a16:colId xmlns:a16="http://schemas.microsoft.com/office/drawing/2014/main" val="3498705343"/>
                    </a:ext>
                  </a:extLst>
                </a:gridCol>
              </a:tblGrid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מורים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9477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ישראל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30712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דוד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97282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יעקב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6463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חיים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97369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מאיר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14704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משה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81760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ידידיה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72715"/>
                  </a:ext>
                </a:extLst>
              </a:tr>
            </a:tbl>
          </a:graphicData>
        </a:graphic>
      </p:graphicFrame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0AA82ABF-5F2D-466E-B1DE-D99970060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83127"/>
              </p:ext>
            </p:extLst>
          </p:nvPr>
        </p:nvGraphicFramePr>
        <p:xfrm>
          <a:off x="10990981" y="4640296"/>
          <a:ext cx="565266" cy="1036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5266">
                  <a:extLst>
                    <a:ext uri="{9D8B030D-6E8A-4147-A177-3AD203B41FA5}">
                      <a16:colId xmlns:a16="http://schemas.microsoft.com/office/drawing/2014/main" val="3190606606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ישראל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9139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תורה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339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נביא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7001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יהדות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157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FE72969-8CFE-4CAD-8CBE-2853A8B1072F}"/>
              </a:ext>
            </a:extLst>
          </p:cNvPr>
          <p:cNvSpPr txBox="1"/>
          <p:nvPr/>
        </p:nvSpPr>
        <p:spPr>
          <a:xfrm>
            <a:off x="4555375" y="926393"/>
            <a:ext cx="57219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אזור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AF917-C186-488C-B704-BE9CDADF898C}"/>
              </a:ext>
            </a:extLst>
          </p:cNvPr>
          <p:cNvSpPr txBox="1"/>
          <p:nvPr/>
        </p:nvSpPr>
        <p:spPr>
          <a:xfrm>
            <a:off x="1950062" y="5830162"/>
            <a:ext cx="14117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שעות עבודה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33A75-45A1-4C9B-A1DB-F6E679BC8BF8}"/>
              </a:ext>
            </a:extLst>
          </p:cNvPr>
          <p:cNvSpPr txBox="1"/>
          <p:nvPr/>
        </p:nvSpPr>
        <p:spPr>
          <a:xfrm>
            <a:off x="1870365" y="523385"/>
            <a:ext cx="1411779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דירוג</a:t>
            </a:r>
          </a:p>
        </p:txBody>
      </p:sp>
      <p:graphicFrame>
        <p:nvGraphicFramePr>
          <p:cNvPr id="14" name="טבלה 13">
            <a:extLst>
              <a:ext uri="{FF2B5EF4-FFF2-40B4-BE49-F238E27FC236}">
                <a16:creationId xmlns:a16="http://schemas.microsoft.com/office/drawing/2014/main" id="{3BA1C2BF-FFC4-4C4D-ABF6-17C2801F3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81248"/>
              </p:ext>
            </p:extLst>
          </p:nvPr>
        </p:nvGraphicFramePr>
        <p:xfrm>
          <a:off x="10590416" y="2212568"/>
          <a:ext cx="545119" cy="2072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5119">
                  <a:extLst>
                    <a:ext uri="{9D8B030D-6E8A-4147-A177-3AD203B41FA5}">
                      <a16:colId xmlns:a16="http://schemas.microsoft.com/office/drawing/2014/main" val="349870534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מורות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9477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רחל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30712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רבקה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97282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שני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6463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טליה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97369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מיכל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14704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שיר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81760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הדר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72715"/>
                  </a:ext>
                </a:extLst>
              </a:tr>
            </a:tbl>
          </a:graphicData>
        </a:graphic>
      </p:graphicFrame>
      <p:sp>
        <p:nvSpPr>
          <p:cNvPr id="21" name="משולש שווה-שוקיים 20">
            <a:extLst>
              <a:ext uri="{FF2B5EF4-FFF2-40B4-BE49-F238E27FC236}">
                <a16:creationId xmlns:a16="http://schemas.microsoft.com/office/drawing/2014/main" id="{B5E1F7FC-77DE-4D1B-A15C-BED0C36F1D0C}"/>
              </a:ext>
            </a:extLst>
          </p:cNvPr>
          <p:cNvSpPr/>
          <p:nvPr/>
        </p:nvSpPr>
        <p:spPr>
          <a:xfrm rot="10800000">
            <a:off x="551412" y="6619425"/>
            <a:ext cx="199505" cy="91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6C0BD-C309-4C9D-A542-151F1FFE84EB}"/>
              </a:ext>
            </a:extLst>
          </p:cNvPr>
          <p:cNvSpPr txBox="1"/>
          <p:nvPr/>
        </p:nvSpPr>
        <p:spPr>
          <a:xfrm>
            <a:off x="5960900" y="936322"/>
            <a:ext cx="95608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/>
              <a:t>  תווך מחיר</a:t>
            </a:r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DFF7164-C8BC-462D-8151-F0E629E51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06469"/>
              </p:ext>
            </p:extLst>
          </p:nvPr>
        </p:nvGraphicFramePr>
        <p:xfrm>
          <a:off x="7925330" y="4786560"/>
          <a:ext cx="1335405" cy="1036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35405">
                  <a:extLst>
                    <a:ext uri="{9D8B030D-6E8A-4147-A177-3AD203B41FA5}">
                      <a16:colId xmlns:a16="http://schemas.microsoft.com/office/drawing/2014/main" val="3190606606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רמי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9139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היסטוריה: 3/4/5 יחד'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339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מתמטיקה: 3/4/5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7001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מדעים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15779"/>
                  </a:ext>
                </a:extLst>
              </a:tr>
            </a:tbl>
          </a:graphicData>
        </a:graphic>
      </p:graphicFrame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9E14A067-EA0C-4121-874F-DE9AA079229E}"/>
              </a:ext>
            </a:extLst>
          </p:cNvPr>
          <p:cNvCxnSpPr>
            <a:cxnSpLocks/>
          </p:cNvCxnSpPr>
          <p:nvPr/>
        </p:nvCxnSpPr>
        <p:spPr>
          <a:xfrm>
            <a:off x="11385615" y="1579051"/>
            <a:ext cx="119200" cy="15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טבלה 27">
            <a:extLst>
              <a:ext uri="{FF2B5EF4-FFF2-40B4-BE49-F238E27FC236}">
                <a16:creationId xmlns:a16="http://schemas.microsoft.com/office/drawing/2014/main" id="{E1F2EFEA-4541-477C-83AA-B3A51723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71576"/>
              </p:ext>
            </p:extLst>
          </p:nvPr>
        </p:nvGraphicFramePr>
        <p:xfrm>
          <a:off x="6249281" y="4785575"/>
          <a:ext cx="1335405" cy="1036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35405">
                  <a:extLst>
                    <a:ext uri="{9D8B030D-6E8A-4147-A177-3AD203B41FA5}">
                      <a16:colId xmlns:a16="http://schemas.microsoft.com/office/drawing/2014/main" val="3190606606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שירה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9139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היסטוריה: 3/4/5 יחד'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339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אנגלית: 3/4/5 יחד'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7001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עברית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1577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0D12490-A86C-4797-9BB1-D3AAFE751C7F}"/>
              </a:ext>
            </a:extLst>
          </p:cNvPr>
          <p:cNvSpPr txBox="1"/>
          <p:nvPr/>
        </p:nvSpPr>
        <p:spPr>
          <a:xfrm>
            <a:off x="10936772" y="936322"/>
            <a:ext cx="48351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/>
              <a:t>א-ח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6EBAF-F737-4C34-8F0C-0E40ABDF2329}"/>
              </a:ext>
            </a:extLst>
          </p:cNvPr>
          <p:cNvSpPr txBox="1"/>
          <p:nvPr/>
        </p:nvSpPr>
        <p:spPr>
          <a:xfrm>
            <a:off x="8824598" y="936322"/>
            <a:ext cx="48351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/>
              <a:t>ט-</a:t>
            </a:r>
            <a:r>
              <a:rPr lang="he-IL" sz="1200" dirty="0" err="1"/>
              <a:t>יב</a:t>
            </a:r>
            <a:endParaRPr lang="he-IL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44E065-D1BD-49E3-8CED-B0AC60F8C784}"/>
              </a:ext>
            </a:extLst>
          </p:cNvPr>
          <p:cNvSpPr txBox="1"/>
          <p:nvPr/>
        </p:nvSpPr>
        <p:spPr>
          <a:xfrm>
            <a:off x="8604941" y="1312106"/>
            <a:ext cx="9560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/>
              <a:t>בחירת מורה</a:t>
            </a:r>
          </a:p>
        </p:txBody>
      </p:sp>
      <p:sp>
        <p:nvSpPr>
          <p:cNvPr id="33" name="משולש שווה-שוקיים 32">
            <a:extLst>
              <a:ext uri="{FF2B5EF4-FFF2-40B4-BE49-F238E27FC236}">
                <a16:creationId xmlns:a16="http://schemas.microsoft.com/office/drawing/2014/main" id="{ABD3CCD2-677E-49BC-8B87-751805000582}"/>
              </a:ext>
            </a:extLst>
          </p:cNvPr>
          <p:cNvSpPr/>
          <p:nvPr/>
        </p:nvSpPr>
        <p:spPr>
          <a:xfrm rot="10800000">
            <a:off x="8983229" y="1608144"/>
            <a:ext cx="199505" cy="91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שולש שווה-שוקיים 33">
            <a:extLst>
              <a:ext uri="{FF2B5EF4-FFF2-40B4-BE49-F238E27FC236}">
                <a16:creationId xmlns:a16="http://schemas.microsoft.com/office/drawing/2014/main" id="{9F0EE174-1D9C-4648-8770-8BFD0CE33422}"/>
              </a:ext>
            </a:extLst>
          </p:cNvPr>
          <p:cNvSpPr/>
          <p:nvPr/>
        </p:nvSpPr>
        <p:spPr>
          <a:xfrm rot="10800000">
            <a:off x="11598559" y="2056027"/>
            <a:ext cx="199505" cy="91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2466DD-C4BB-4A85-B7EA-18FDBB5B75A6}"/>
              </a:ext>
            </a:extLst>
          </p:cNvPr>
          <p:cNvSpPr txBox="1"/>
          <p:nvPr/>
        </p:nvSpPr>
        <p:spPr>
          <a:xfrm>
            <a:off x="11420290" y="1762337"/>
            <a:ext cx="5216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/>
              <a:t>זכר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965CB7-9180-49C5-810F-769ECCC51249}"/>
              </a:ext>
            </a:extLst>
          </p:cNvPr>
          <p:cNvSpPr txBox="1"/>
          <p:nvPr/>
        </p:nvSpPr>
        <p:spPr>
          <a:xfrm>
            <a:off x="10590416" y="1767826"/>
            <a:ext cx="5216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/>
              <a:t>נקבה</a:t>
            </a:r>
          </a:p>
        </p:txBody>
      </p:sp>
      <p:sp>
        <p:nvSpPr>
          <p:cNvPr id="37" name="משולש שווה-שוקיים 36">
            <a:extLst>
              <a:ext uri="{FF2B5EF4-FFF2-40B4-BE49-F238E27FC236}">
                <a16:creationId xmlns:a16="http://schemas.microsoft.com/office/drawing/2014/main" id="{88FD6692-2683-4E77-B8D5-68FB0D569674}"/>
              </a:ext>
            </a:extLst>
          </p:cNvPr>
          <p:cNvSpPr/>
          <p:nvPr/>
        </p:nvSpPr>
        <p:spPr>
          <a:xfrm rot="10800000">
            <a:off x="10751469" y="2053282"/>
            <a:ext cx="199505" cy="91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A57A8B9-6211-4890-9389-C05ADCF9EE5F}"/>
              </a:ext>
            </a:extLst>
          </p:cNvPr>
          <p:cNvCxnSpPr/>
          <p:nvPr/>
        </p:nvCxnSpPr>
        <p:spPr>
          <a:xfrm flipH="1">
            <a:off x="10950974" y="1579051"/>
            <a:ext cx="96641" cy="13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4296A2D0-2265-4318-B6F2-9B8E2BE896BF}"/>
              </a:ext>
            </a:extLst>
          </p:cNvPr>
          <p:cNvCxnSpPr>
            <a:cxnSpLocks/>
          </p:cNvCxnSpPr>
          <p:nvPr/>
        </p:nvCxnSpPr>
        <p:spPr>
          <a:xfrm flipH="1">
            <a:off x="11281927" y="2552007"/>
            <a:ext cx="138363" cy="205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E0D52046-BF61-4B2E-B168-F85230EF0355}"/>
              </a:ext>
            </a:extLst>
          </p:cNvPr>
          <p:cNvCxnSpPr>
            <a:cxnSpLocks/>
          </p:cNvCxnSpPr>
          <p:nvPr/>
        </p:nvCxnSpPr>
        <p:spPr>
          <a:xfrm flipH="1">
            <a:off x="10224656" y="2842953"/>
            <a:ext cx="365760" cy="176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טבלה 42">
            <a:extLst>
              <a:ext uri="{FF2B5EF4-FFF2-40B4-BE49-F238E27FC236}">
                <a16:creationId xmlns:a16="http://schemas.microsoft.com/office/drawing/2014/main" id="{3D40C484-2DE3-4416-98B1-48DDEDF73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1402"/>
              </p:ext>
            </p:extLst>
          </p:nvPr>
        </p:nvGraphicFramePr>
        <p:xfrm>
          <a:off x="9942022" y="4640296"/>
          <a:ext cx="565266" cy="1036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5266">
                  <a:extLst>
                    <a:ext uri="{9D8B030D-6E8A-4147-A177-3AD203B41FA5}">
                      <a16:colId xmlns:a16="http://schemas.microsoft.com/office/drawing/2014/main" val="3190606606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רבקה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19139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נביא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339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מדעים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7001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דינים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15779"/>
                  </a:ext>
                </a:extLst>
              </a:tr>
            </a:tbl>
          </a:graphicData>
        </a:graphic>
      </p:graphicFrame>
      <p:sp>
        <p:nvSpPr>
          <p:cNvPr id="45" name="משולש שווה-שוקיים 44">
            <a:extLst>
              <a:ext uri="{FF2B5EF4-FFF2-40B4-BE49-F238E27FC236}">
                <a16:creationId xmlns:a16="http://schemas.microsoft.com/office/drawing/2014/main" id="{8C9E0BB2-A48C-4582-8B86-4B811D4DC132}"/>
              </a:ext>
            </a:extLst>
          </p:cNvPr>
          <p:cNvSpPr/>
          <p:nvPr/>
        </p:nvSpPr>
        <p:spPr>
          <a:xfrm rot="10800000">
            <a:off x="9361003" y="2052873"/>
            <a:ext cx="199505" cy="91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370ACC-37A9-46E7-A495-D81FF4A19B83}"/>
              </a:ext>
            </a:extLst>
          </p:cNvPr>
          <p:cNvSpPr txBox="1"/>
          <p:nvPr/>
        </p:nvSpPr>
        <p:spPr>
          <a:xfrm>
            <a:off x="9182734" y="1759183"/>
            <a:ext cx="5216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/>
              <a:t>זכר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AF61A0-5B6A-43EA-8CBE-B1DC73EB9F2D}"/>
              </a:ext>
            </a:extLst>
          </p:cNvPr>
          <p:cNvSpPr txBox="1"/>
          <p:nvPr/>
        </p:nvSpPr>
        <p:spPr>
          <a:xfrm>
            <a:off x="8352860" y="1764672"/>
            <a:ext cx="5216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/>
              <a:t>נקבה</a:t>
            </a:r>
          </a:p>
        </p:txBody>
      </p:sp>
      <p:sp>
        <p:nvSpPr>
          <p:cNvPr id="48" name="משולש שווה-שוקיים 47">
            <a:extLst>
              <a:ext uri="{FF2B5EF4-FFF2-40B4-BE49-F238E27FC236}">
                <a16:creationId xmlns:a16="http://schemas.microsoft.com/office/drawing/2014/main" id="{AC27EF44-6AD8-44F3-ACF7-FDBB4DD7F776}"/>
              </a:ext>
            </a:extLst>
          </p:cNvPr>
          <p:cNvSpPr/>
          <p:nvPr/>
        </p:nvSpPr>
        <p:spPr>
          <a:xfrm rot="10800000">
            <a:off x="8513913" y="2050128"/>
            <a:ext cx="199505" cy="914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49" name="טבלה 48">
            <a:extLst>
              <a:ext uri="{FF2B5EF4-FFF2-40B4-BE49-F238E27FC236}">
                <a16:creationId xmlns:a16="http://schemas.microsoft.com/office/drawing/2014/main" id="{73CCE75B-466F-4ADC-BEEC-17D4B4E7E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53903"/>
              </p:ext>
            </p:extLst>
          </p:nvPr>
        </p:nvGraphicFramePr>
        <p:xfrm>
          <a:off x="9153378" y="2206260"/>
          <a:ext cx="545119" cy="2072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45119">
                  <a:extLst>
                    <a:ext uri="{9D8B030D-6E8A-4147-A177-3AD203B41FA5}">
                      <a16:colId xmlns:a16="http://schemas.microsoft.com/office/drawing/2014/main" val="3498705343"/>
                    </a:ext>
                  </a:extLst>
                </a:gridCol>
              </a:tblGrid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מורים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9477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יוני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30712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שוקי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97282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רמי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6463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ישראל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97369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יוסף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14704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גבי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81760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משה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72715"/>
                  </a:ext>
                </a:extLst>
              </a:tr>
            </a:tbl>
          </a:graphicData>
        </a:graphic>
      </p:graphicFrame>
      <p:graphicFrame>
        <p:nvGraphicFramePr>
          <p:cNvPr id="50" name="טבלה 49">
            <a:extLst>
              <a:ext uri="{FF2B5EF4-FFF2-40B4-BE49-F238E27FC236}">
                <a16:creationId xmlns:a16="http://schemas.microsoft.com/office/drawing/2014/main" id="{9C28818C-753D-4598-9B34-382BAFC38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33408"/>
              </p:ext>
            </p:extLst>
          </p:nvPr>
        </p:nvGraphicFramePr>
        <p:xfrm>
          <a:off x="8317443" y="2206260"/>
          <a:ext cx="551180" cy="2072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51180">
                  <a:extLst>
                    <a:ext uri="{9D8B030D-6E8A-4147-A177-3AD203B41FA5}">
                      <a16:colId xmlns:a16="http://schemas.microsoft.com/office/drawing/2014/main" val="3498705343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מורות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9477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שייני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30712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נועה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97282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רחלי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6463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ליבי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97369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רבקה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14704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שירה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81760"/>
                  </a:ext>
                </a:extLst>
              </a:tr>
              <a:tr h="218209">
                <a:tc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מעיין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72715"/>
                  </a:ext>
                </a:extLst>
              </a:tr>
            </a:tbl>
          </a:graphicData>
        </a:graphic>
      </p:graphicFrame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75D1CEE4-78E0-4463-B989-69F3F53F6976}"/>
              </a:ext>
            </a:extLst>
          </p:cNvPr>
          <p:cNvCxnSpPr>
            <a:endCxn id="46" idx="0"/>
          </p:cNvCxnSpPr>
          <p:nvPr/>
        </p:nvCxnSpPr>
        <p:spPr>
          <a:xfrm>
            <a:off x="9425937" y="1604416"/>
            <a:ext cx="17603" cy="15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חץ ישר 53">
            <a:extLst>
              <a:ext uri="{FF2B5EF4-FFF2-40B4-BE49-F238E27FC236}">
                <a16:creationId xmlns:a16="http://schemas.microsoft.com/office/drawing/2014/main" id="{B6722364-A6DB-476C-B39C-BFCAA569A89E}"/>
              </a:ext>
            </a:extLst>
          </p:cNvPr>
          <p:cNvCxnSpPr>
            <a:endCxn id="47" idx="0"/>
          </p:cNvCxnSpPr>
          <p:nvPr/>
        </p:nvCxnSpPr>
        <p:spPr>
          <a:xfrm flipH="1">
            <a:off x="8613666" y="1579051"/>
            <a:ext cx="99752" cy="18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F5329F83-8E84-48AF-9735-2BB426581DAC}"/>
              </a:ext>
            </a:extLst>
          </p:cNvPr>
          <p:cNvCxnSpPr/>
          <p:nvPr/>
        </p:nvCxnSpPr>
        <p:spPr>
          <a:xfrm flipH="1">
            <a:off x="8868623" y="3142211"/>
            <a:ext cx="284755" cy="160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id="{B5684D09-3596-4988-BF8F-646D8A676CCE}"/>
              </a:ext>
            </a:extLst>
          </p:cNvPr>
          <p:cNvCxnSpPr/>
          <p:nvPr/>
        </p:nvCxnSpPr>
        <p:spPr>
          <a:xfrm flipH="1">
            <a:off x="7223760" y="3943161"/>
            <a:ext cx="997527" cy="80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58DD890-D8F9-4115-9E89-AE8C5D08C3A2}"/>
              </a:ext>
            </a:extLst>
          </p:cNvPr>
          <p:cNvSpPr txBox="1"/>
          <p:nvPr/>
        </p:nvSpPr>
        <p:spPr>
          <a:xfrm>
            <a:off x="5445500" y="1314020"/>
            <a:ext cx="6676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000" dirty="0"/>
              <a:t>80-150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E0D819-36C0-4517-A2B5-E42AC9F4C77F}"/>
              </a:ext>
            </a:extLst>
          </p:cNvPr>
          <p:cNvSpPr txBox="1"/>
          <p:nvPr/>
        </p:nvSpPr>
        <p:spPr>
          <a:xfrm>
            <a:off x="6164057" y="1314020"/>
            <a:ext cx="6676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000" dirty="0"/>
              <a:t>150-200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ACD9512-F8DC-4391-9B1E-D8AA5608A4EF}"/>
              </a:ext>
            </a:extLst>
          </p:cNvPr>
          <p:cNvSpPr txBox="1"/>
          <p:nvPr/>
        </p:nvSpPr>
        <p:spPr>
          <a:xfrm>
            <a:off x="6899527" y="1312106"/>
            <a:ext cx="66762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000" dirty="0"/>
              <a:t>200-250</a:t>
            </a:r>
          </a:p>
        </p:txBody>
      </p:sp>
      <p:graphicFrame>
        <p:nvGraphicFramePr>
          <p:cNvPr id="72" name="טבלה 71">
            <a:extLst>
              <a:ext uri="{FF2B5EF4-FFF2-40B4-BE49-F238E27FC236}">
                <a16:creationId xmlns:a16="http://schemas.microsoft.com/office/drawing/2014/main" id="{769DD20E-0884-462E-A985-AA08C809C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53156"/>
              </p:ext>
            </p:extLst>
          </p:nvPr>
        </p:nvGraphicFramePr>
        <p:xfrm>
          <a:off x="4571647" y="1309951"/>
          <a:ext cx="581474" cy="2072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521">
                  <a:extLst>
                    <a:ext uri="{9D8B030D-6E8A-4147-A177-3AD203B41FA5}">
                      <a16:colId xmlns:a16="http://schemas.microsoft.com/office/drawing/2014/main" val="3498705343"/>
                    </a:ext>
                  </a:extLst>
                </a:gridCol>
                <a:gridCol w="302953">
                  <a:extLst>
                    <a:ext uri="{9D8B030D-6E8A-4147-A177-3AD203B41FA5}">
                      <a16:colId xmlns:a16="http://schemas.microsoft.com/office/drawing/2014/main" val="3335682076"/>
                    </a:ext>
                  </a:extLst>
                </a:gridCol>
              </a:tblGrid>
              <a:tr h="228033"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79477"/>
                  </a:ext>
                </a:extLst>
              </a:tr>
              <a:tr h="228033">
                <a:tc gridSpan="2"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פ"ת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30712"/>
                  </a:ext>
                </a:extLst>
              </a:tr>
              <a:tr h="228033">
                <a:tc gridSpan="2"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י-ם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997282"/>
                  </a:ext>
                </a:extLst>
              </a:tr>
              <a:tr h="228033">
                <a:tc gridSpan="2"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ב"ב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6463"/>
                  </a:ext>
                </a:extLst>
              </a:tr>
              <a:tr h="228033">
                <a:tc gridSpan="2"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חולון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97369"/>
                  </a:ext>
                </a:extLst>
              </a:tr>
              <a:tr h="228033">
                <a:tc gridSpan="2"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חיפה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14704"/>
                  </a:ext>
                </a:extLst>
              </a:tr>
              <a:tr h="228033">
                <a:tc gridSpan="2"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טבריה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81760"/>
                  </a:ext>
                </a:extLst>
              </a:tr>
              <a:tr h="228033">
                <a:tc gridSpan="2">
                  <a:txBody>
                    <a:bodyPr/>
                    <a:lstStyle/>
                    <a:p>
                      <a:pPr rtl="1"/>
                      <a:r>
                        <a:rPr lang="he-IL" sz="1100" dirty="0"/>
                        <a:t>ר"ג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72715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E4A7A01A-1340-466E-9F12-9EE898107173}"/>
              </a:ext>
            </a:extLst>
          </p:cNvPr>
          <p:cNvSpPr txBox="1"/>
          <p:nvPr/>
        </p:nvSpPr>
        <p:spPr>
          <a:xfrm>
            <a:off x="1923627" y="1417700"/>
            <a:ext cx="673478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800" dirty="0"/>
              <a:t>*****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C2D031-DE0F-4C69-A7EE-C3879C465D54}"/>
              </a:ext>
            </a:extLst>
          </p:cNvPr>
          <p:cNvSpPr txBox="1"/>
          <p:nvPr/>
        </p:nvSpPr>
        <p:spPr>
          <a:xfrm>
            <a:off x="1915314" y="1687107"/>
            <a:ext cx="673478" cy="2154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800" dirty="0"/>
              <a:t>***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962EFE-F78E-410F-BB28-1012F39C6CA9}"/>
              </a:ext>
            </a:extLst>
          </p:cNvPr>
          <p:cNvSpPr txBox="1"/>
          <p:nvPr/>
        </p:nvSpPr>
        <p:spPr>
          <a:xfrm>
            <a:off x="1921622" y="1963989"/>
            <a:ext cx="673478" cy="2154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800" dirty="0"/>
              <a:t>**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3EFE20-EC08-4021-AD0A-A4F99E9EE350}"/>
              </a:ext>
            </a:extLst>
          </p:cNvPr>
          <p:cNvSpPr txBox="1"/>
          <p:nvPr/>
        </p:nvSpPr>
        <p:spPr>
          <a:xfrm>
            <a:off x="1915314" y="2240871"/>
            <a:ext cx="673478" cy="2154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he-IL" sz="800" dirty="0"/>
              <a:t>*****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A6E29C-290E-45D3-97C5-C701B5A418F8}"/>
              </a:ext>
            </a:extLst>
          </p:cNvPr>
          <p:cNvSpPr txBox="1"/>
          <p:nvPr/>
        </p:nvSpPr>
        <p:spPr>
          <a:xfrm>
            <a:off x="2522321" y="1401899"/>
            <a:ext cx="701632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pPr algn="ctr"/>
            <a:r>
              <a:rPr lang="he-IL" sz="800" dirty="0"/>
              <a:t>סבלנות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737AA5-C660-4514-81BC-BCDA6B6FF9FA}"/>
              </a:ext>
            </a:extLst>
          </p:cNvPr>
          <p:cNvSpPr txBox="1"/>
          <p:nvPr/>
        </p:nvSpPr>
        <p:spPr>
          <a:xfrm>
            <a:off x="2533891" y="1663922"/>
            <a:ext cx="701632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pPr algn="ctr"/>
            <a:r>
              <a:rPr lang="he-IL" sz="800" dirty="0"/>
              <a:t>דיוק בזמנים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462B9B-F4F9-448C-AE0F-81BB27CA0D27}"/>
              </a:ext>
            </a:extLst>
          </p:cNvPr>
          <p:cNvSpPr txBox="1"/>
          <p:nvPr/>
        </p:nvSpPr>
        <p:spPr>
          <a:xfrm>
            <a:off x="2533891" y="1930622"/>
            <a:ext cx="701632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pPr algn="ctr"/>
            <a:r>
              <a:rPr lang="he-IL" sz="800" dirty="0"/>
              <a:t>רגיש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3912F4-3D75-40EA-B756-10069752B838}"/>
              </a:ext>
            </a:extLst>
          </p:cNvPr>
          <p:cNvSpPr txBox="1"/>
          <p:nvPr/>
        </p:nvSpPr>
        <p:spPr>
          <a:xfrm>
            <a:off x="2533891" y="2204942"/>
            <a:ext cx="701632" cy="215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1">
            <a:spAutoFit/>
          </a:bodyPr>
          <a:lstStyle/>
          <a:p>
            <a:pPr algn="ctr"/>
            <a:r>
              <a:rPr lang="he-IL" sz="800" dirty="0"/>
              <a:t>כושר הסבר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1FEF686-0FE7-41AA-A97E-108D7F25B55D}"/>
              </a:ext>
            </a:extLst>
          </p:cNvPr>
          <p:cNvSpPr txBox="1"/>
          <p:nvPr/>
        </p:nvSpPr>
        <p:spPr>
          <a:xfrm>
            <a:off x="2098211" y="961781"/>
            <a:ext cx="956083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100" b="1" dirty="0"/>
              <a:t>רבקה</a:t>
            </a:r>
          </a:p>
        </p:txBody>
      </p:sp>
      <p:cxnSp>
        <p:nvCxnSpPr>
          <p:cNvPr id="106" name="מחבר חץ ישר 105">
            <a:extLst>
              <a:ext uri="{FF2B5EF4-FFF2-40B4-BE49-F238E27FC236}">
                <a16:creationId xmlns:a16="http://schemas.microsoft.com/office/drawing/2014/main" id="{DDA35CC4-0D71-4CFD-8287-0CEB1D1B98ED}"/>
              </a:ext>
            </a:extLst>
          </p:cNvPr>
          <p:cNvCxnSpPr>
            <a:stCxn id="19" idx="2"/>
            <a:endCxn id="103" idx="0"/>
          </p:cNvCxnSpPr>
          <p:nvPr/>
        </p:nvCxnSpPr>
        <p:spPr>
          <a:xfrm flipH="1">
            <a:off x="2576253" y="800384"/>
            <a:ext cx="2" cy="16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משולש שווה-שוקיים 108">
            <a:extLst>
              <a:ext uri="{FF2B5EF4-FFF2-40B4-BE49-F238E27FC236}">
                <a16:creationId xmlns:a16="http://schemas.microsoft.com/office/drawing/2014/main" id="{7EEED7AF-6027-4668-BB16-0BE327D20EEC}"/>
              </a:ext>
            </a:extLst>
          </p:cNvPr>
          <p:cNvSpPr/>
          <p:nvPr/>
        </p:nvSpPr>
        <p:spPr>
          <a:xfrm rot="10800000">
            <a:off x="2480756" y="1231534"/>
            <a:ext cx="179315" cy="1154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098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93EFB-C79E-4359-B8BB-AC5EFEBFD666}"/>
              </a:ext>
            </a:extLst>
          </p:cNvPr>
          <p:cNvSpPr txBox="1"/>
          <p:nvPr/>
        </p:nvSpPr>
        <p:spPr>
          <a:xfrm>
            <a:off x="4605251" y="448887"/>
            <a:ext cx="35245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של תלמיד (גם אחרי הרשמה וגם אחרי כניסה חוזרת)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B8F0A-F0E7-4B2E-8AE9-7DF88BDB05B4}"/>
              </a:ext>
            </a:extLst>
          </p:cNvPr>
          <p:cNvSpPr txBox="1"/>
          <p:nvPr/>
        </p:nvSpPr>
        <p:spPr>
          <a:xfrm>
            <a:off x="9717578" y="1197033"/>
            <a:ext cx="15794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/>
              <a:t>תחום (מביא ישר לבחור את המקצוע הספציפי שקשור לתחום)</a:t>
            </a:r>
          </a:p>
          <a:p>
            <a:r>
              <a:rPr lang="he-IL" sz="1200" dirty="0"/>
              <a:t> </a:t>
            </a:r>
          </a:p>
        </p:txBody>
      </p:sp>
      <p:sp>
        <p:nvSpPr>
          <p:cNvPr id="7" name="משולש שווה-שוקיים 6">
            <a:extLst>
              <a:ext uri="{FF2B5EF4-FFF2-40B4-BE49-F238E27FC236}">
                <a16:creationId xmlns:a16="http://schemas.microsoft.com/office/drawing/2014/main" id="{67025185-831B-4EDD-88FC-F603A0BF9B92}"/>
              </a:ext>
            </a:extLst>
          </p:cNvPr>
          <p:cNvSpPr/>
          <p:nvPr/>
        </p:nvSpPr>
        <p:spPr>
          <a:xfrm rot="10800000">
            <a:off x="9792393" y="1837112"/>
            <a:ext cx="157942" cy="1246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F5DBF124-4393-4DC2-A199-D2A5871B2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21522"/>
              </p:ext>
            </p:extLst>
          </p:nvPr>
        </p:nvGraphicFramePr>
        <p:xfrm>
          <a:off x="10665229" y="2525587"/>
          <a:ext cx="808182" cy="2072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3661454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9777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31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84688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2958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6957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31921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04897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35472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84E27BE7-9254-400C-B44A-43575324A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3765"/>
              </p:ext>
            </p:extLst>
          </p:nvPr>
        </p:nvGraphicFramePr>
        <p:xfrm>
          <a:off x="9313487" y="2758620"/>
          <a:ext cx="808182" cy="2072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08182">
                  <a:extLst>
                    <a:ext uri="{9D8B030D-6E8A-4147-A177-3AD203B41FA5}">
                      <a16:colId xmlns:a16="http://schemas.microsoft.com/office/drawing/2014/main" val="3661454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9777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31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84688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2958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46957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31921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04897"/>
                  </a:ext>
                </a:extLst>
              </a:tr>
              <a:tr h="198559">
                <a:tc>
                  <a:txBody>
                    <a:bodyPr/>
                    <a:lstStyle/>
                    <a:p>
                      <a:pPr rtl="1"/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35472"/>
                  </a:ext>
                </a:extLst>
              </a:tr>
            </a:tbl>
          </a:graphicData>
        </a:graphic>
      </p:graphicFrame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14FBA80A-A27A-4FE1-A4C1-048891AACD4E}"/>
              </a:ext>
            </a:extLst>
          </p:cNvPr>
          <p:cNvCxnSpPr>
            <a:cxnSpLocks/>
          </p:cNvCxnSpPr>
          <p:nvPr/>
        </p:nvCxnSpPr>
        <p:spPr>
          <a:xfrm flipH="1">
            <a:off x="10191404" y="2942429"/>
            <a:ext cx="473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C75834-E1FA-43C3-B386-F3D283FF282A}"/>
              </a:ext>
            </a:extLst>
          </p:cNvPr>
          <p:cNvSpPr txBox="1"/>
          <p:nvPr/>
        </p:nvSpPr>
        <p:spPr>
          <a:xfrm>
            <a:off x="7606145" y="1255222"/>
            <a:ext cx="17073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אזור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5BC2AF-CDCF-4A00-AE6C-CBCE577847B9}"/>
              </a:ext>
            </a:extLst>
          </p:cNvPr>
          <p:cNvSpPr txBox="1"/>
          <p:nvPr/>
        </p:nvSpPr>
        <p:spPr>
          <a:xfrm>
            <a:off x="3521823" y="1255222"/>
            <a:ext cx="17073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200" dirty="0"/>
              <a:t>טווח מחירים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BD6E32-9178-4F8C-A153-3C80CB6A15FD}"/>
              </a:ext>
            </a:extLst>
          </p:cNvPr>
          <p:cNvSpPr txBox="1"/>
          <p:nvPr/>
        </p:nvSpPr>
        <p:spPr>
          <a:xfrm>
            <a:off x="5563984" y="1271848"/>
            <a:ext cx="17073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he-IL" sz="1200" dirty="0"/>
              <a:t>מקוון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he-IL" sz="1200" dirty="0"/>
              <a:t>פרונטלי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788E6E-7D3F-4F18-BC57-1F9CCDFDDE83}"/>
              </a:ext>
            </a:extLst>
          </p:cNvPr>
          <p:cNvSpPr txBox="1"/>
          <p:nvPr/>
        </p:nvSpPr>
        <p:spPr>
          <a:xfrm>
            <a:off x="1961805" y="2882111"/>
            <a:ext cx="532845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אחרי שהוא ממלא את כל הנתונים נפתח לו קוביות עם הרבה מורים וכשהוא לוחץ על אחד המורים נפתח לו קוביות ואחרי שבוחר עובר למסך 5</a:t>
            </a:r>
          </a:p>
        </p:txBody>
      </p:sp>
    </p:spTree>
    <p:extLst>
      <p:ext uri="{BB962C8B-B14F-4D97-AF65-F5344CB8AC3E}">
        <p14:creationId xmlns:p14="http://schemas.microsoft.com/office/powerpoint/2010/main" val="358658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C3A961-C58F-43B6-8189-799A6B5A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046" y="323563"/>
            <a:ext cx="5152505" cy="466148"/>
          </a:xfrm>
        </p:spPr>
        <p:txBody>
          <a:bodyPr>
            <a:normAutofit/>
          </a:bodyPr>
          <a:lstStyle/>
          <a:p>
            <a:pPr algn="ctr"/>
            <a:r>
              <a:rPr lang="he-IL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מסך תלמיד (אחרי שהוא לוחץ על </a:t>
            </a:r>
            <a:r>
              <a:rPr lang="he-IL" sz="1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קוביה</a:t>
            </a:r>
            <a:r>
              <a:rPr lang="he-IL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262B9-A128-4BE2-9919-1DB9D5A98F54}"/>
              </a:ext>
            </a:extLst>
          </p:cNvPr>
          <p:cNvSpPr txBox="1"/>
          <p:nvPr/>
        </p:nvSpPr>
        <p:spPr>
          <a:xfrm>
            <a:off x="4287981" y="879158"/>
            <a:ext cx="54614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/>
              <a:t>פרטי המורה שהוא בחר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E1AF6F4C-1966-4DA1-A609-E8E4E8395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47257"/>
              </p:ext>
            </p:extLst>
          </p:nvPr>
        </p:nvGraphicFramePr>
        <p:xfrm>
          <a:off x="3771206" y="1936863"/>
          <a:ext cx="6495013" cy="4389120"/>
        </p:xfrm>
        <a:graphic>
          <a:graphicData uri="http://schemas.openxmlformats.org/drawingml/2006/table">
            <a:tbl>
              <a:tblPr rtl="1" firstRow="1" bandRow="1">
                <a:tableStyleId>{35758FB7-9AC5-4552-8A53-C91805E547FA}</a:tableStyleId>
              </a:tblPr>
              <a:tblGrid>
                <a:gridCol w="927859">
                  <a:extLst>
                    <a:ext uri="{9D8B030D-6E8A-4147-A177-3AD203B41FA5}">
                      <a16:colId xmlns:a16="http://schemas.microsoft.com/office/drawing/2014/main" val="3290402776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3334849163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2344067416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2276560247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72242270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60323108"/>
                    </a:ext>
                  </a:extLst>
                </a:gridCol>
                <a:gridCol w="927859">
                  <a:extLst>
                    <a:ext uri="{9D8B030D-6E8A-4147-A177-3AD203B41FA5}">
                      <a16:colId xmlns:a16="http://schemas.microsoft.com/office/drawing/2014/main" val="1680727916"/>
                    </a:ext>
                  </a:extLst>
                </a:gridCol>
              </a:tblGrid>
              <a:tr h="26081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ראשון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שני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שלישי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רביעי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חמישי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שישי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110848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07528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287385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382449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25564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800396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358945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912004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133398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915547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059649"/>
                  </a:ext>
                </a:extLst>
              </a:tr>
              <a:tr h="26081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5056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07DE75-42A3-420D-9E5C-31B03F3F26FA}"/>
              </a:ext>
            </a:extLst>
          </p:cNvPr>
          <p:cNvSpPr txBox="1"/>
          <p:nvPr/>
        </p:nvSpPr>
        <p:spPr>
          <a:xfrm>
            <a:off x="5282738" y="1224787"/>
            <a:ext cx="317546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בחר שעת לימוד בשבוע הנוכחי  (אולי גם תאריך|)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ED61B4C5-5D76-4C24-AC6B-7C8B6A9D9B5E}"/>
              </a:ext>
            </a:extLst>
          </p:cNvPr>
          <p:cNvSpPr/>
          <p:nvPr/>
        </p:nvSpPr>
        <p:spPr>
          <a:xfrm>
            <a:off x="8458200" y="3042458"/>
            <a:ext cx="843742" cy="1496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/>
              <a:t>9:00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EF9B282A-2BB2-486D-AA4A-6C219A3239D3}"/>
              </a:ext>
            </a:extLst>
          </p:cNvPr>
          <p:cNvSpPr/>
          <p:nvPr/>
        </p:nvSpPr>
        <p:spPr>
          <a:xfrm>
            <a:off x="8458200" y="3222659"/>
            <a:ext cx="843742" cy="149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/>
              <a:t>9:30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CCFB3217-DF7D-4890-994F-F1DD326F523F}"/>
              </a:ext>
            </a:extLst>
          </p:cNvPr>
          <p:cNvSpPr/>
          <p:nvPr/>
        </p:nvSpPr>
        <p:spPr>
          <a:xfrm>
            <a:off x="7495308" y="3222658"/>
            <a:ext cx="843742" cy="3437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9:30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68A7517E-05AA-45CB-A819-AE3F2E02B6BC}"/>
              </a:ext>
            </a:extLst>
          </p:cNvPr>
          <p:cNvSpPr/>
          <p:nvPr/>
        </p:nvSpPr>
        <p:spPr>
          <a:xfrm>
            <a:off x="7495308" y="3605043"/>
            <a:ext cx="843742" cy="3437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10:30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4CCF552A-94CD-4C6E-9EE3-DBFF48723B3C}"/>
              </a:ext>
            </a:extLst>
          </p:cNvPr>
          <p:cNvSpPr/>
          <p:nvPr/>
        </p:nvSpPr>
        <p:spPr>
          <a:xfrm>
            <a:off x="7495308" y="3984658"/>
            <a:ext cx="843742" cy="3437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658621B-4E3F-4BB6-8EB7-6B108600759D}"/>
              </a:ext>
            </a:extLst>
          </p:cNvPr>
          <p:cNvSpPr/>
          <p:nvPr/>
        </p:nvSpPr>
        <p:spPr>
          <a:xfrm>
            <a:off x="8474822" y="3967847"/>
            <a:ext cx="843742" cy="149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11:30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A802B9DC-7CCE-496C-AE08-4226BA26032B}"/>
              </a:ext>
            </a:extLst>
          </p:cNvPr>
          <p:cNvSpPr/>
          <p:nvPr/>
        </p:nvSpPr>
        <p:spPr>
          <a:xfrm>
            <a:off x="8458200" y="3597006"/>
            <a:ext cx="843742" cy="149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E6050A35-E58C-408A-8FF1-C7CC6D611622}"/>
              </a:ext>
            </a:extLst>
          </p:cNvPr>
          <p:cNvSpPr/>
          <p:nvPr/>
        </p:nvSpPr>
        <p:spPr>
          <a:xfrm>
            <a:off x="8458200" y="3416806"/>
            <a:ext cx="843742" cy="14962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761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500</Words>
  <Application>Microsoft Office PowerPoint</Application>
  <PresentationFormat>מסך רחב</PresentationFormat>
  <Paragraphs>246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פרויקט סופי – מגישות: הדסה פלג ומיכל מועלם </vt:lpstr>
      <vt:lpstr>תיאור כללי על הפרויקט</vt:lpstr>
      <vt:lpstr>דוגמא לדף הבית</vt:lpstr>
      <vt:lpstr>הרשמה</vt:lpstr>
      <vt:lpstr>מצגת של PowerPoint‏</vt:lpstr>
      <vt:lpstr>מצגת של PowerPoint‏</vt:lpstr>
      <vt:lpstr>מסך של מורה (רק אחרי הרשמה ראשונה או בעריכת פרופיל)</vt:lpstr>
      <vt:lpstr>מצגת של PowerPoint‏</vt:lpstr>
      <vt:lpstr>מסך תלמיד (אחרי שהוא לוחץ על קוביה)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הדסי עובדיה</cp:lastModifiedBy>
  <cp:revision>37</cp:revision>
  <dcterms:created xsi:type="dcterms:W3CDTF">2023-04-23T09:19:41Z</dcterms:created>
  <dcterms:modified xsi:type="dcterms:W3CDTF">2023-05-02T19:41:43Z</dcterms:modified>
</cp:coreProperties>
</file>