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ADC200-BE86-4478-889B-259BEC248E65}">
  <a:tblStyle styleId="{79ADC200-BE86-4478-889B-259BEC248E65}" styleName="Table_0">
    <a:wholeTbl>
      <a:tcTxStyle b="off" i="off">
        <a:font>
          <a:latin typeface="Tw Cen MT"/>
          <a:ea typeface="Tw Cen MT"/>
          <a:cs typeface="Tw Cen MT"/>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EF2F7"/>
          </a:solidFill>
        </a:fill>
      </a:tcStyle>
    </a:wholeTbl>
    <a:band1H>
      <a:tcTxStyle/>
      <a:tcStyle>
        <a:fill>
          <a:solidFill>
            <a:srgbClr val="DCE5EE"/>
          </a:solidFill>
        </a:fill>
      </a:tcStyle>
    </a:band1H>
    <a:band2H>
      <a:tcTxStyle/>
    </a:band2H>
    <a:band1V>
      <a:tcTxStyle/>
      <a:tcStyle>
        <a:fill>
          <a:solidFill>
            <a:srgbClr val="DCE5EE"/>
          </a:solidFill>
        </a:fill>
      </a:tcStyle>
    </a:band1V>
    <a:band2V>
      <a:tcTxStyle/>
    </a:band2V>
    <a:lastCol>
      <a:tcTxStyle b="on" i="off">
        <a:font>
          <a:latin typeface="Tw Cen MT"/>
          <a:ea typeface="Tw Cen MT"/>
          <a:cs typeface="Tw Cen MT"/>
        </a:font>
        <a:srgbClr val="FFFFFF"/>
      </a:tcTxStyle>
      <a:tcStyle>
        <a:fill>
          <a:solidFill>
            <a:srgbClr val="94B6D2"/>
          </a:solidFill>
        </a:fill>
      </a:tcStyle>
    </a:lastCol>
    <a:firstCol>
      <a:tcTxStyle b="on" i="off">
        <a:font>
          <a:latin typeface="Tw Cen MT"/>
          <a:ea typeface="Tw Cen MT"/>
          <a:cs typeface="Tw Cen MT"/>
        </a:font>
        <a:srgbClr val="FFFFFF"/>
      </a:tcTxStyle>
      <a:tcStyle>
        <a:fill>
          <a:solidFill>
            <a:srgbClr val="94B6D2"/>
          </a:solidFill>
        </a:fill>
      </a:tcStyle>
    </a:firstCol>
    <a:lastRow>
      <a:tcTxStyle b="on" i="off">
        <a:font>
          <a:latin typeface="Tw Cen MT"/>
          <a:ea typeface="Tw Cen MT"/>
          <a:cs typeface="Tw Cen MT"/>
        </a:font>
        <a:srgbClr val="FFFFFF"/>
      </a:tcTxStyle>
      <a:tcStyle>
        <a:tcBdr>
          <a:top>
            <a:ln cap="flat" cmpd="sng" w="38100">
              <a:solidFill>
                <a:srgbClr val="FFFFFF"/>
              </a:solidFill>
              <a:prstDash val="solid"/>
              <a:round/>
              <a:headEnd len="sm" w="sm" type="none"/>
              <a:tailEnd len="sm" w="sm" type="none"/>
            </a:ln>
          </a:top>
        </a:tcBdr>
        <a:fill>
          <a:solidFill>
            <a:srgbClr val="94B6D2"/>
          </a:solidFill>
        </a:fill>
      </a:tcStyle>
    </a:lastRow>
    <a:seCell>
      <a:tcTxStyle/>
    </a:seCell>
    <a:swCell>
      <a:tcTxStyle/>
    </a:swCell>
    <a:firstRow>
      <a:tcTxStyle b="on" i="off">
        <a:font>
          <a:latin typeface="Tw Cen MT"/>
          <a:ea typeface="Tw Cen MT"/>
          <a:cs typeface="Tw Cen MT"/>
        </a:font>
        <a:srgbClr val="FFFFFF"/>
      </a:tcTxStyle>
      <a:tcStyle>
        <a:tcBdr>
          <a:bottom>
            <a:ln cap="flat" cmpd="sng" w="38100">
              <a:solidFill>
                <a:srgbClr val="FFFFFF"/>
              </a:solidFill>
              <a:prstDash val="solid"/>
              <a:round/>
              <a:headEnd len="sm" w="sm" type="none"/>
              <a:tailEnd len="sm" w="sm" type="none"/>
            </a:ln>
          </a:bottom>
        </a:tcBdr>
        <a:fill>
          <a:solidFill>
            <a:srgbClr val="94B6D2"/>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6d2c9eb795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36d2c9eb795_2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6d2c9eb795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36d2c9eb795_2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6d2c9eb795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36d2c9eb795_5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6d2c9eb795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36d2c9eb795_2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6d2c9eb795_2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36d2c9eb795_2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6d2c9eb795_2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36d2c9eb795_2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6d2c9eb795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36d2c9eb795_6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6d2c9eb795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36d2c9eb795_2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6d2c9eb79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36d2c9eb795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6d2c9eb79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36d2c9eb795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6d2c9eb79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36d2c9eb795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6d2c9eb795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36d2c9eb795_2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6d2c9eb79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36d2c9eb795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6d2c9eb795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36d2c9eb795_2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6d2c9eb795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36d2c9eb795_6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6d2c9eb795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36d2c9eb795_2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6d2c9eb795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36d2c9eb795_6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6d2c9eb795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36d2c9eb795_2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6d2c9eb7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36d2c9eb79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6d2c9eb795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36d2c9eb795_2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6d2c9eb79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36d2c9eb795_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6d2c9eb795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36d2c9eb795_2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6d2c9eb795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36d2c9eb795_5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6d2c9eb795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36d2c9eb795_2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6d2c9eb795_2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36d2c9eb795_2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14"/>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609600" y="4686155"/>
            <a:ext cx="5421083"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0" y="4686300"/>
            <a:ext cx="533400" cy="28575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dk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dk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dk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dk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dk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dk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dk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dk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612648" y="171450"/>
            <a:ext cx="7616952" cy="742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5"/>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lvl1pPr lvl="0" algn="r">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609601" y="4800600"/>
            <a:ext cx="5410200" cy="216694"/>
          </a:xfrm>
          <a:prstGeom prst="rect">
            <a:avLst/>
          </a:prstGeom>
          <a:solidFill>
            <a:srgbClr val="F86308"/>
          </a:solidFill>
          <a:ln>
            <a:noFill/>
          </a:ln>
        </p:spPr>
        <p:txBody>
          <a:bodyPr anchorCtr="0" anchor="ctr" bIns="45700" lIns="91425" spcFirstLastPara="1" rIns="91425" wrap="square" tIns="45700">
            <a:noAutofit/>
          </a:bodyPr>
          <a:lstStyle>
            <a:lvl1pPr lvl="0" algn="l">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0" y="959643"/>
            <a:ext cx="533400" cy="183357"/>
          </a:xfrm>
          <a:prstGeom prst="rect">
            <a:avLst/>
          </a:prstGeom>
          <a:solidFill>
            <a:srgbClr val="008000"/>
          </a:solidFill>
          <a:ln>
            <a:noFill/>
          </a:ln>
        </p:spPr>
        <p:txBody>
          <a:bodyPr anchorCtr="0" anchor="ctr" bIns="45700" lIns="91425" spcFirstLastPara="1" rIns="91425" wrap="square" tIns="45700">
            <a:noAutofit/>
          </a:bodyPr>
          <a:lstStyle>
            <a:lvl1pPr indent="0" lvl="0" marL="0" algn="ctr">
              <a:spcBef>
                <a:spcPts val="0"/>
              </a:spcBef>
              <a:buNone/>
              <a:defRPr b="1" i="0" sz="18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8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8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8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8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8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8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8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8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sp>
        <p:nvSpPr>
          <p:cNvPr id="68" name="Google Shape;68;p15"/>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lvl1pPr indent="-339090" lvl="0" marL="457200" algn="l">
              <a:spcBef>
                <a:spcPts val="700"/>
              </a:spcBef>
              <a:spcAft>
                <a:spcPts val="0"/>
              </a:spcAft>
              <a:buClr>
                <a:srgbClr val="008000"/>
              </a:buClr>
              <a:buSzPts val="174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pic>
        <p:nvPicPr>
          <p:cNvPr id="69" name="Google Shape;69;p15"/>
          <p:cNvPicPr preferRelativeResize="0"/>
          <p:nvPr/>
        </p:nvPicPr>
        <p:blipFill rotWithShape="1">
          <a:blip r:embed="rId2">
            <a:alphaModFix/>
          </a:blip>
          <a:srcRect b="0" l="0" r="0" t="0"/>
          <a:stretch/>
        </p:blipFill>
        <p:spPr>
          <a:xfrm>
            <a:off x="8305800" y="285750"/>
            <a:ext cx="549181" cy="478998"/>
          </a:xfrm>
          <a:prstGeom prst="rect">
            <a:avLst/>
          </a:prstGeom>
          <a:noFill/>
          <a:ln>
            <a:noFill/>
          </a:ln>
        </p:spPr>
      </p:pic>
      <p:sp>
        <p:nvSpPr>
          <p:cNvPr id="70" name="Google Shape;70;p15"/>
          <p:cNvSpPr/>
          <p:nvPr/>
        </p:nvSpPr>
        <p:spPr>
          <a:xfrm>
            <a:off x="609600" y="971550"/>
            <a:ext cx="8534400" cy="171450"/>
          </a:xfrm>
          <a:prstGeom prst="rect">
            <a:avLst/>
          </a:prstGeom>
          <a:solidFill>
            <a:srgbClr val="F86308"/>
          </a:solidFill>
          <a:ln cap="flat" cmpd="sng" w="19050">
            <a:solidFill>
              <a:srgbClr val="F8630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71" name="Shape 71"/>
        <p:cNvGrpSpPr/>
        <p:nvPr/>
      </p:nvGrpSpPr>
      <p:grpSpPr>
        <a:xfrm>
          <a:off x="0" y="0"/>
          <a:ext cx="0" cy="0"/>
          <a:chOff x="0" y="0"/>
          <a:chExt cx="0" cy="0"/>
        </a:xfrm>
      </p:grpSpPr>
      <p:sp>
        <p:nvSpPr>
          <p:cNvPr id="72" name="Google Shape;72;p16"/>
          <p:cNvSpPr/>
          <p:nvPr/>
        </p:nvSpPr>
        <p:spPr>
          <a:xfrm>
            <a:off x="0" y="4478274"/>
            <a:ext cx="9144000" cy="66522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73" name="Google Shape;73;p16"/>
          <p:cNvSpPr/>
          <p:nvPr/>
        </p:nvSpPr>
        <p:spPr>
          <a:xfrm>
            <a:off x="-9144" y="4539996"/>
            <a:ext cx="2249424" cy="53492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74" name="Google Shape;74;p16"/>
          <p:cNvSpPr/>
          <p:nvPr/>
        </p:nvSpPr>
        <p:spPr>
          <a:xfrm>
            <a:off x="2359152" y="4533138"/>
            <a:ext cx="6784848" cy="5349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75" name="Google Shape;75;p16"/>
          <p:cNvSpPr txBox="1"/>
          <p:nvPr>
            <p:ph type="ctrTitle"/>
          </p:nvPr>
        </p:nvSpPr>
        <p:spPr>
          <a:xfrm>
            <a:off x="2362200" y="3028950"/>
            <a:ext cx="64770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subTitle"/>
          </p:nvPr>
        </p:nvSpPr>
        <p:spPr>
          <a:xfrm>
            <a:off x="2362200" y="4537528"/>
            <a:ext cx="6705600" cy="51435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77" name="Google Shape;77;p16"/>
          <p:cNvSpPr txBox="1"/>
          <p:nvPr>
            <p:ph idx="10" type="dt"/>
          </p:nvPr>
        </p:nvSpPr>
        <p:spPr>
          <a:xfrm>
            <a:off x="76200" y="4551524"/>
            <a:ext cx="2057400" cy="5143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2085393" y="177403"/>
            <a:ext cx="586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001000" y="171450"/>
            <a:ext cx="838200" cy="28575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80" name="Shape 80"/>
        <p:cNvGrpSpPr/>
        <p:nvPr/>
      </p:nvGrpSpPr>
      <p:grpSpPr>
        <a:xfrm>
          <a:off x="0" y="0"/>
          <a:ext cx="0" cy="0"/>
          <a:chOff x="0" y="0"/>
          <a:chExt cx="0" cy="0"/>
        </a:xfrm>
      </p:grpSpPr>
      <p:sp>
        <p:nvSpPr>
          <p:cNvPr id="81" name="Google Shape;81;p17"/>
          <p:cNvSpPr txBox="1"/>
          <p:nvPr>
            <p:ph idx="1" type="body"/>
          </p:nvPr>
        </p:nvSpPr>
        <p:spPr>
          <a:xfrm>
            <a:off x="1752599" y="2057400"/>
            <a:ext cx="6742113" cy="12573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17"/>
          <p:cNvSpPr/>
          <p:nvPr/>
        </p:nvSpPr>
        <p:spPr>
          <a:xfrm>
            <a:off x="0" y="1143000"/>
            <a:ext cx="9144000" cy="85725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3" name="Google Shape;83;p17"/>
          <p:cNvSpPr/>
          <p:nvPr/>
        </p:nvSpPr>
        <p:spPr>
          <a:xfrm>
            <a:off x="0" y="1200150"/>
            <a:ext cx="1295400" cy="742950"/>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4" name="Google Shape;84;p17"/>
          <p:cNvSpPr/>
          <p:nvPr/>
        </p:nvSpPr>
        <p:spPr>
          <a:xfrm>
            <a:off x="1371600" y="1200150"/>
            <a:ext cx="7772400" cy="742950"/>
          </a:xfrm>
          <a:prstGeom prst="rect">
            <a:avLst/>
          </a:prstGeom>
          <a:solidFill>
            <a:srgbClr val="F863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5" name="Google Shape;85;p17"/>
          <p:cNvSpPr txBox="1"/>
          <p:nvPr>
            <p:ph type="title"/>
          </p:nvPr>
        </p:nvSpPr>
        <p:spPr>
          <a:xfrm>
            <a:off x="1371600" y="1200150"/>
            <a:ext cx="7620000" cy="742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7"/>
          <p:cNvSpPr txBox="1"/>
          <p:nvPr>
            <p:ph idx="10" type="dt"/>
          </p:nvPr>
        </p:nvSpPr>
        <p:spPr>
          <a:xfrm>
            <a:off x="6096000" y="4686300"/>
            <a:ext cx="2667000" cy="273844"/>
          </a:xfrm>
          <a:prstGeom prst="rect">
            <a:avLst/>
          </a:prstGeom>
          <a:solidFill>
            <a:srgbClr val="008000"/>
          </a:solid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txBox="1"/>
          <p:nvPr>
            <p:ph idx="12" type="sldNum"/>
          </p:nvPr>
        </p:nvSpPr>
        <p:spPr>
          <a:xfrm>
            <a:off x="0" y="1314450"/>
            <a:ext cx="1295400" cy="526257"/>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2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2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2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2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2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2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2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2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sp>
        <p:nvSpPr>
          <p:cNvPr id="88" name="Google Shape;88;p17"/>
          <p:cNvSpPr txBox="1"/>
          <p:nvPr>
            <p:ph idx="11" type="ftr"/>
          </p:nvPr>
        </p:nvSpPr>
        <p:spPr>
          <a:xfrm>
            <a:off x="609600" y="4686155"/>
            <a:ext cx="5421083" cy="273844"/>
          </a:xfrm>
          <a:prstGeom prst="rect">
            <a:avLst/>
          </a:prstGeom>
          <a:solidFill>
            <a:srgbClr val="F86308"/>
          </a:solid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89" name="Google Shape;89;p17"/>
          <p:cNvPicPr preferRelativeResize="0"/>
          <p:nvPr/>
        </p:nvPicPr>
        <p:blipFill rotWithShape="1">
          <a:blip r:embed="rId3">
            <a:alphaModFix/>
          </a:blip>
          <a:srcRect b="0" l="0" r="0" t="0"/>
          <a:stretch/>
        </p:blipFill>
        <p:spPr>
          <a:xfrm>
            <a:off x="228601" y="2924510"/>
            <a:ext cx="971550" cy="84739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0" name="Shape 90"/>
        <p:cNvGrpSpPr/>
        <p:nvPr/>
      </p:nvGrpSpPr>
      <p:grpSpPr>
        <a:xfrm>
          <a:off x="0" y="0"/>
          <a:ext cx="0" cy="0"/>
          <a:chOff x="0" y="0"/>
          <a:chExt cx="0" cy="0"/>
        </a:xfrm>
      </p:grpSpPr>
      <p:sp>
        <p:nvSpPr>
          <p:cNvPr id="91" name="Google Shape;91;p18"/>
          <p:cNvSpPr txBox="1"/>
          <p:nvPr>
            <p:ph type="title"/>
          </p:nvPr>
        </p:nvSpPr>
        <p:spPr>
          <a:xfrm>
            <a:off x="609600" y="171450"/>
            <a:ext cx="8153400" cy="742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8"/>
          <p:cNvSpPr txBox="1"/>
          <p:nvPr>
            <p:ph idx="1" type="body"/>
          </p:nvPr>
        </p:nvSpPr>
        <p:spPr>
          <a:xfrm>
            <a:off x="609600" y="1192175"/>
            <a:ext cx="3886200" cy="3429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3" name="Google Shape;93;p18"/>
          <p:cNvSpPr txBox="1"/>
          <p:nvPr>
            <p:ph idx="2" type="body"/>
          </p:nvPr>
        </p:nvSpPr>
        <p:spPr>
          <a:xfrm>
            <a:off x="4844901" y="1192175"/>
            <a:ext cx="3886200" cy="3429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4" name="Google Shape;94;p18"/>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95" name="Google Shape;95;p18"/>
          <p:cNvSpPr txBox="1"/>
          <p:nvPr/>
        </p:nvSpPr>
        <p:spPr>
          <a:xfrm>
            <a:off x="609600" y="4800455"/>
            <a:ext cx="5421083" cy="273844"/>
          </a:xfrm>
          <a:prstGeom prst="rect">
            <a:avLst/>
          </a:prstGeom>
          <a:solidFill>
            <a:srgbClr val="F8630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1400" u="none" cap="none" strike="noStrike">
                <a:solidFill>
                  <a:schemeClr val="lt1"/>
                </a:solidFill>
                <a:latin typeface="Twentieth Century"/>
                <a:ea typeface="Twentieth Century"/>
                <a:cs typeface="Twentieth Century"/>
                <a:sym typeface="Twentieth Century"/>
              </a:rPr>
              <a:t>Project name here</a:t>
            </a:r>
            <a:endParaRPr b="0" i="0" sz="1400" u="none" cap="none" strike="noStrike">
              <a:solidFill>
                <a:schemeClr val="lt1"/>
              </a:solidFill>
              <a:latin typeface="Twentieth Century"/>
              <a:ea typeface="Twentieth Century"/>
              <a:cs typeface="Twentieth Century"/>
              <a:sym typeface="Twentieth Century"/>
            </a:endParaRPr>
          </a:p>
        </p:txBody>
      </p:sp>
      <p:sp>
        <p:nvSpPr>
          <p:cNvPr id="96" name="Google Shape;96;p18"/>
          <p:cNvSpPr txBox="1"/>
          <p:nvPr>
            <p:ph idx="10" type="dt"/>
          </p:nvPr>
        </p:nvSpPr>
        <p:spPr>
          <a:xfrm>
            <a:off x="6096000" y="4812506"/>
            <a:ext cx="2667000" cy="273844"/>
          </a:xfrm>
          <a:prstGeom prst="rect">
            <a:avLst/>
          </a:prstGeom>
          <a:solidFill>
            <a:srgbClr val="008000"/>
          </a:solid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19"/>
          <p:cNvSpPr txBox="1"/>
          <p:nvPr>
            <p:ph type="title"/>
          </p:nvPr>
        </p:nvSpPr>
        <p:spPr>
          <a:xfrm>
            <a:off x="533400" y="204788"/>
            <a:ext cx="8153400" cy="65246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9"/>
          <p:cNvSpPr txBox="1"/>
          <p:nvPr>
            <p:ph idx="1" type="body"/>
          </p:nvPr>
        </p:nvSpPr>
        <p:spPr>
          <a:xfrm>
            <a:off x="609600" y="1828800"/>
            <a:ext cx="3886200" cy="268605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0" name="Google Shape;100;p19"/>
          <p:cNvSpPr txBox="1"/>
          <p:nvPr>
            <p:ph idx="2" type="body"/>
          </p:nvPr>
        </p:nvSpPr>
        <p:spPr>
          <a:xfrm>
            <a:off x="4800600" y="1828800"/>
            <a:ext cx="3886200" cy="268605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19"/>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9"/>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03" name="Google Shape;103;p19"/>
          <p:cNvSpPr txBox="1"/>
          <p:nvPr>
            <p:ph idx="11" type="ftr"/>
          </p:nvPr>
        </p:nvSpPr>
        <p:spPr>
          <a:xfrm>
            <a:off x="609600" y="4686155"/>
            <a:ext cx="5421083"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9"/>
          <p:cNvSpPr txBox="1"/>
          <p:nvPr>
            <p:ph idx="3" type="body"/>
          </p:nvPr>
        </p:nvSpPr>
        <p:spPr>
          <a:xfrm>
            <a:off x="609600" y="1314450"/>
            <a:ext cx="3886200" cy="480060"/>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5" name="Google Shape;105;p19"/>
          <p:cNvSpPr txBox="1"/>
          <p:nvPr>
            <p:ph idx="4" type="body"/>
          </p:nvPr>
        </p:nvSpPr>
        <p:spPr>
          <a:xfrm>
            <a:off x="4800600" y="1314450"/>
            <a:ext cx="3886200" cy="480060"/>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20"/>
          <p:cNvSpPr txBox="1"/>
          <p:nvPr>
            <p:ph type="title"/>
          </p:nvPr>
        </p:nvSpPr>
        <p:spPr>
          <a:xfrm>
            <a:off x="609600" y="171450"/>
            <a:ext cx="8153400" cy="742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0"/>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0"/>
          <p:cNvSpPr txBox="1"/>
          <p:nvPr>
            <p:ph idx="11" type="ftr"/>
          </p:nvPr>
        </p:nvSpPr>
        <p:spPr>
          <a:xfrm>
            <a:off x="609600" y="4686155"/>
            <a:ext cx="5421083"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0"/>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1" name="Shape 111"/>
        <p:cNvGrpSpPr/>
        <p:nvPr/>
      </p:nvGrpSpPr>
      <p:grpSpPr>
        <a:xfrm>
          <a:off x="0" y="0"/>
          <a:ext cx="0" cy="0"/>
          <a:chOff x="0" y="0"/>
          <a:chExt cx="0" cy="0"/>
        </a:xfrm>
      </p:grpSpPr>
      <p:sp>
        <p:nvSpPr>
          <p:cNvPr id="112" name="Google Shape;112;p21"/>
          <p:cNvSpPr txBox="1"/>
          <p:nvPr>
            <p:ph type="title"/>
          </p:nvPr>
        </p:nvSpPr>
        <p:spPr>
          <a:xfrm>
            <a:off x="609600" y="204788"/>
            <a:ext cx="8077200" cy="65246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1"/>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1"/>
          <p:cNvSpPr txBox="1"/>
          <p:nvPr>
            <p:ph idx="11" type="ftr"/>
          </p:nvPr>
        </p:nvSpPr>
        <p:spPr>
          <a:xfrm>
            <a:off x="609600" y="4686155"/>
            <a:ext cx="5421083"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1"/>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sp>
        <p:nvSpPr>
          <p:cNvPr id="116" name="Google Shape;116;p21"/>
          <p:cNvSpPr txBox="1"/>
          <p:nvPr>
            <p:ph idx="1" type="body"/>
          </p:nvPr>
        </p:nvSpPr>
        <p:spPr>
          <a:xfrm>
            <a:off x="609600" y="1314450"/>
            <a:ext cx="1600200" cy="325755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17" name="Google Shape;117;p21"/>
          <p:cNvSpPr txBox="1"/>
          <p:nvPr>
            <p:ph idx="2" type="body"/>
          </p:nvPr>
        </p:nvSpPr>
        <p:spPr>
          <a:xfrm>
            <a:off x="2362200" y="1314450"/>
            <a:ext cx="6400800" cy="33147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118" name="Shape 118"/>
        <p:cNvGrpSpPr/>
        <p:nvPr/>
      </p:nvGrpSpPr>
      <p:grpSpPr>
        <a:xfrm>
          <a:off x="0" y="0"/>
          <a:ext cx="0" cy="0"/>
          <a:chOff x="0" y="0"/>
          <a:chExt cx="0" cy="0"/>
        </a:xfrm>
      </p:grpSpPr>
      <p:sp>
        <p:nvSpPr>
          <p:cNvPr id="119" name="Google Shape;119;p22"/>
          <p:cNvSpPr txBox="1"/>
          <p:nvPr>
            <p:ph idx="1" type="body"/>
          </p:nvPr>
        </p:nvSpPr>
        <p:spPr>
          <a:xfrm>
            <a:off x="1600200" y="4114800"/>
            <a:ext cx="7315200" cy="51435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0" name="Google Shape;120;p22"/>
          <p:cNvSpPr/>
          <p:nvPr/>
        </p:nvSpPr>
        <p:spPr>
          <a:xfrm>
            <a:off x="-9144" y="3429000"/>
            <a:ext cx="9144000" cy="66522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1" name="Google Shape;121;p22"/>
          <p:cNvSpPr/>
          <p:nvPr/>
        </p:nvSpPr>
        <p:spPr>
          <a:xfrm>
            <a:off x="-9144" y="3497580"/>
            <a:ext cx="1463040" cy="53492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2" name="Google Shape;122;p22"/>
          <p:cNvSpPr/>
          <p:nvPr/>
        </p:nvSpPr>
        <p:spPr>
          <a:xfrm>
            <a:off x="1545336" y="3490722"/>
            <a:ext cx="7598664" cy="5349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3" name="Google Shape;123;p22"/>
          <p:cNvSpPr txBox="1"/>
          <p:nvPr>
            <p:ph type="title"/>
          </p:nvPr>
        </p:nvSpPr>
        <p:spPr>
          <a:xfrm>
            <a:off x="1600200" y="3486150"/>
            <a:ext cx="7315200" cy="5143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22"/>
          <p:cNvSpPr/>
          <p:nvPr/>
        </p:nvSpPr>
        <p:spPr>
          <a:xfrm>
            <a:off x="1447800" y="0"/>
            <a:ext cx="100584" cy="515035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5" name="Google Shape;125;p22"/>
          <p:cNvSpPr txBox="1"/>
          <p:nvPr>
            <p:ph idx="10" type="dt"/>
          </p:nvPr>
        </p:nvSpPr>
        <p:spPr>
          <a:xfrm>
            <a:off x="6248400" y="4686300"/>
            <a:ext cx="26670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2"/>
          <p:cNvSpPr txBox="1"/>
          <p:nvPr>
            <p:ph idx="12" type="sldNum"/>
          </p:nvPr>
        </p:nvSpPr>
        <p:spPr>
          <a:xfrm>
            <a:off x="0" y="3500437"/>
            <a:ext cx="1447800" cy="497683"/>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28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28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28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28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28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28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28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28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28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sp>
        <p:nvSpPr>
          <p:cNvPr id="127" name="Google Shape;127;p22"/>
          <p:cNvSpPr txBox="1"/>
          <p:nvPr>
            <p:ph idx="11" type="ftr"/>
          </p:nvPr>
        </p:nvSpPr>
        <p:spPr>
          <a:xfrm>
            <a:off x="1600200" y="4686155"/>
            <a:ext cx="45720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2"/>
          <p:cNvSpPr/>
          <p:nvPr>
            <p:ph idx="2" type="pic"/>
          </p:nvPr>
        </p:nvSpPr>
        <p:spPr>
          <a:xfrm>
            <a:off x="1560576" y="0"/>
            <a:ext cx="7583424" cy="3426714"/>
          </a:xfrm>
          <a:prstGeom prst="rect">
            <a:avLst/>
          </a:prstGeom>
          <a:solidFill>
            <a:srgbClr val="DCE5EE"/>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p23"/>
          <p:cNvSpPr txBox="1"/>
          <p:nvPr>
            <p:ph type="title"/>
          </p:nvPr>
        </p:nvSpPr>
        <p:spPr>
          <a:xfrm>
            <a:off x="609600" y="171450"/>
            <a:ext cx="8153400" cy="742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3"/>
          <p:cNvSpPr txBox="1"/>
          <p:nvPr>
            <p:ph idx="1" type="body"/>
          </p:nvPr>
        </p:nvSpPr>
        <p:spPr>
          <a:xfrm rot="5400000">
            <a:off x="2991993" y="-1179195"/>
            <a:ext cx="3394710" cy="8153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2" name="Google Shape;132;p23"/>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3"/>
          <p:cNvSpPr txBox="1"/>
          <p:nvPr>
            <p:ph idx="11" type="ftr"/>
          </p:nvPr>
        </p:nvSpPr>
        <p:spPr>
          <a:xfrm>
            <a:off x="609600" y="4686155"/>
            <a:ext cx="5421083"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3"/>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1"/>
        </a:solidFill>
      </p:bgPr>
    </p:bg>
    <p:spTree>
      <p:nvGrpSpPr>
        <p:cNvPr id="135" name="Shape 135"/>
        <p:cNvGrpSpPr/>
        <p:nvPr/>
      </p:nvGrpSpPr>
      <p:grpSpPr>
        <a:xfrm>
          <a:off x="0" y="0"/>
          <a:ext cx="0" cy="0"/>
          <a:chOff x="0" y="0"/>
          <a:chExt cx="0" cy="0"/>
        </a:xfrm>
      </p:grpSpPr>
      <p:sp>
        <p:nvSpPr>
          <p:cNvPr id="136" name="Google Shape;136;p24"/>
          <p:cNvSpPr txBox="1"/>
          <p:nvPr>
            <p:ph type="title"/>
          </p:nvPr>
        </p:nvSpPr>
        <p:spPr>
          <a:xfrm rot="5400000">
            <a:off x="5513189" y="1497211"/>
            <a:ext cx="4137422"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4"/>
          <p:cNvSpPr txBox="1"/>
          <p:nvPr>
            <p:ph idx="1" type="body"/>
          </p:nvPr>
        </p:nvSpPr>
        <p:spPr>
          <a:xfrm rot="5400000">
            <a:off x="1169788" y="-255388"/>
            <a:ext cx="4137423" cy="5562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8" name="Google Shape;138;p24"/>
          <p:cNvSpPr txBox="1"/>
          <p:nvPr>
            <p:ph idx="10" type="dt"/>
          </p:nvPr>
        </p:nvSpPr>
        <p:spPr>
          <a:xfrm>
            <a:off x="6553200" y="4686302"/>
            <a:ext cx="22098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4"/>
          <p:cNvSpPr txBox="1"/>
          <p:nvPr>
            <p:ph idx="11" type="ftr"/>
          </p:nvPr>
        </p:nvSpPr>
        <p:spPr>
          <a:xfrm>
            <a:off x="457201" y="4686155"/>
            <a:ext cx="5573483"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4"/>
          <p:cNvSpPr/>
          <p:nvPr/>
        </p:nvSpPr>
        <p:spPr>
          <a:xfrm>
            <a:off x="6096318" y="0"/>
            <a:ext cx="320040" cy="5143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1" name="Google Shape;141;p24"/>
          <p:cNvSpPr/>
          <p:nvPr/>
        </p:nvSpPr>
        <p:spPr>
          <a:xfrm>
            <a:off x="6142038" y="457200"/>
            <a:ext cx="228600" cy="4686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2" name="Google Shape;142;p24"/>
          <p:cNvSpPr/>
          <p:nvPr/>
        </p:nvSpPr>
        <p:spPr>
          <a:xfrm>
            <a:off x="6142038" y="0"/>
            <a:ext cx="228600" cy="4000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3" name="Google Shape;143;p24"/>
          <p:cNvSpPr txBox="1"/>
          <p:nvPr>
            <p:ph idx="12" type="sldNum"/>
          </p:nvPr>
        </p:nvSpPr>
        <p:spPr>
          <a:xfrm rot="5400000">
            <a:off x="6056313" y="77787"/>
            <a:ext cx="40005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09600" y="171450"/>
            <a:ext cx="8153400" cy="74295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612648" y="1200150"/>
            <a:ext cx="8153400" cy="339471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53" name="Google Shape;53;p13"/>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54" name="Google Shape;54;p13"/>
          <p:cNvSpPr txBox="1"/>
          <p:nvPr>
            <p:ph idx="11" type="ftr"/>
          </p:nvPr>
        </p:nvSpPr>
        <p:spPr>
          <a:xfrm>
            <a:off x="609600" y="4686155"/>
            <a:ext cx="5421083"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55" name="Google Shape;55;p13"/>
          <p:cNvSpPr/>
          <p:nvPr/>
        </p:nvSpPr>
        <p:spPr>
          <a:xfrm>
            <a:off x="0" y="925830"/>
            <a:ext cx="9144000" cy="24003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6" name="Google Shape;56;p13"/>
          <p:cNvSpPr/>
          <p:nvPr/>
        </p:nvSpPr>
        <p:spPr>
          <a:xfrm>
            <a:off x="0" y="960120"/>
            <a:ext cx="533400" cy="1714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7" name="Google Shape;57;p13"/>
          <p:cNvSpPr/>
          <p:nvPr/>
        </p:nvSpPr>
        <p:spPr>
          <a:xfrm>
            <a:off x="590550" y="960120"/>
            <a:ext cx="8553450" cy="1714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8" name="Google Shape;58;p13"/>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9.jpg"/><Relationship Id="rId4" Type="http://schemas.openxmlformats.org/officeDocument/2006/relationships/image" Target="../media/image19.jpg"/><Relationship Id="rId5" Type="http://schemas.openxmlformats.org/officeDocument/2006/relationships/image" Target="../media/image22.jpg"/><Relationship Id="rId6" Type="http://schemas.openxmlformats.org/officeDocument/2006/relationships/image" Target="../media/image2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11.jpg"/><Relationship Id="rId5"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17.jpg"/><Relationship Id="rId5"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0.jpg"/><Relationship Id="rId4" Type="http://schemas.openxmlformats.org/officeDocument/2006/relationships/image" Target="../media/image2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idx="12" type="sldNum"/>
          </p:nvPr>
        </p:nvSpPr>
        <p:spPr>
          <a:xfrm>
            <a:off x="0" y="4686300"/>
            <a:ext cx="533400" cy="2857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
              <a:t>‹#›</a:t>
            </a:fld>
            <a:endParaRPr/>
          </a:p>
        </p:txBody>
      </p:sp>
      <p:pic>
        <p:nvPicPr>
          <p:cNvPr id="149" name="Google Shape;149;p25"/>
          <p:cNvPicPr preferRelativeResize="0"/>
          <p:nvPr/>
        </p:nvPicPr>
        <p:blipFill rotWithShape="1">
          <a:blip r:embed="rId3">
            <a:alphaModFix/>
          </a:blip>
          <a:srcRect b="0" l="0" r="0" t="0"/>
          <a:stretch/>
        </p:blipFill>
        <p:spPr>
          <a:xfrm>
            <a:off x="2646174" y="1263514"/>
            <a:ext cx="5905688" cy="2161330"/>
          </a:xfrm>
          <a:prstGeom prst="rect">
            <a:avLst/>
          </a:prstGeom>
          <a:noFill/>
          <a:ln>
            <a:noFill/>
          </a:ln>
        </p:spPr>
      </p:pic>
      <p:sp>
        <p:nvSpPr>
          <p:cNvPr id="150" name="Google Shape;150;p25"/>
          <p:cNvSpPr/>
          <p:nvPr/>
        </p:nvSpPr>
        <p:spPr>
          <a:xfrm>
            <a:off x="2646254" y="269750"/>
            <a:ext cx="5905500" cy="993900"/>
          </a:xfrm>
          <a:prstGeom prst="rect">
            <a:avLst/>
          </a:prstGeom>
          <a:solidFill>
            <a:srgbClr val="008000"/>
          </a:solidFill>
          <a:ln>
            <a:noFill/>
          </a:ln>
        </p:spPr>
        <p:txBody>
          <a:bodyPr anchorCtr="0" anchor="ctr" bIns="56775" lIns="113575" spcFirstLastPara="1" rIns="113575" wrap="square" tIns="56775">
            <a:noAutofit/>
          </a:bodyPr>
          <a:lstStyle/>
          <a:p>
            <a:pPr indent="0" lvl="0" marL="0" rtl="0" algn="ctr">
              <a:spcBef>
                <a:spcPts val="0"/>
              </a:spcBef>
              <a:spcAft>
                <a:spcPts val="0"/>
              </a:spcAft>
              <a:buClr>
                <a:schemeClr val="dk1"/>
              </a:buClr>
              <a:buFont typeface="Arial"/>
              <a:buNone/>
            </a:pPr>
            <a:r>
              <a:rPr b="1" lang="en" sz="2235">
                <a:solidFill>
                  <a:schemeClr val="lt1"/>
                </a:solidFill>
              </a:rPr>
              <a:t>Spot Finder (Smart Parking </a:t>
            </a:r>
            <a:br>
              <a:rPr b="1" lang="en" sz="2235">
                <a:solidFill>
                  <a:schemeClr val="lt1"/>
                </a:solidFill>
              </a:rPr>
            </a:br>
            <a:r>
              <a:rPr b="1" lang="en" sz="2235">
                <a:solidFill>
                  <a:schemeClr val="lt1"/>
                </a:solidFill>
              </a:rPr>
              <a:t>Reservation System)</a:t>
            </a:r>
            <a:endParaRPr sz="3974">
              <a:solidFill>
                <a:schemeClr val="lt1"/>
              </a:solidFill>
              <a:latin typeface="Twentieth Century"/>
              <a:ea typeface="Twentieth Century"/>
              <a:cs typeface="Twentieth Century"/>
              <a:sym typeface="Twentieth Century"/>
            </a:endParaRPr>
          </a:p>
        </p:txBody>
      </p:sp>
      <p:sp>
        <p:nvSpPr>
          <p:cNvPr id="151" name="Google Shape;151;p25"/>
          <p:cNvSpPr txBox="1"/>
          <p:nvPr/>
        </p:nvSpPr>
        <p:spPr>
          <a:xfrm>
            <a:off x="0" y="4393551"/>
            <a:ext cx="4894200" cy="831000"/>
          </a:xfrm>
          <a:prstGeom prst="rect">
            <a:avLst/>
          </a:prstGeom>
          <a:solidFill>
            <a:srgbClr val="008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 sz="2000" u="none" cap="none" strike="noStrike">
                <a:solidFill>
                  <a:schemeClr val="lt1"/>
                </a:solidFill>
                <a:latin typeface="Twentieth Century"/>
                <a:ea typeface="Twentieth Century"/>
                <a:cs typeface="Twentieth Century"/>
                <a:sym typeface="Twentieth Century"/>
              </a:rPr>
              <a:t>Department of Computing, FEST</a:t>
            </a:r>
            <a:endParaRPr/>
          </a:p>
          <a:p>
            <a:pPr indent="0" lvl="0" marL="0" marR="0" rtl="0" algn="ctr">
              <a:spcBef>
                <a:spcPts val="0"/>
              </a:spcBef>
              <a:spcAft>
                <a:spcPts val="0"/>
              </a:spcAft>
              <a:buNone/>
            </a:pPr>
            <a:r>
              <a:rPr b="0" i="0" lang="en" sz="2800" u="none" cap="none" strike="noStrike">
                <a:solidFill>
                  <a:schemeClr val="lt1"/>
                </a:solidFill>
                <a:latin typeface="Twentieth Century"/>
                <a:ea typeface="Twentieth Century"/>
                <a:cs typeface="Twentieth Century"/>
                <a:sym typeface="Twentieth Century"/>
              </a:rPr>
              <a:t>Hamdard University   </a:t>
            </a:r>
            <a:endParaRPr/>
          </a:p>
        </p:txBody>
      </p:sp>
      <p:pic>
        <p:nvPicPr>
          <p:cNvPr id="152" name="Google Shape;152;p25"/>
          <p:cNvPicPr preferRelativeResize="0"/>
          <p:nvPr/>
        </p:nvPicPr>
        <p:blipFill rotWithShape="1">
          <a:blip r:embed="rId4">
            <a:alphaModFix/>
          </a:blip>
          <a:srcRect b="0" l="0" r="0" t="0"/>
          <a:stretch/>
        </p:blipFill>
        <p:spPr>
          <a:xfrm>
            <a:off x="533399" y="1263650"/>
            <a:ext cx="1744875" cy="1521900"/>
          </a:xfrm>
          <a:prstGeom prst="rect">
            <a:avLst/>
          </a:prstGeom>
          <a:noFill/>
          <a:ln>
            <a:noFill/>
          </a:ln>
        </p:spPr>
      </p:pic>
      <p:sp>
        <p:nvSpPr>
          <p:cNvPr id="153" name="Google Shape;153;p25"/>
          <p:cNvSpPr txBox="1"/>
          <p:nvPr/>
        </p:nvSpPr>
        <p:spPr>
          <a:xfrm>
            <a:off x="5070500" y="3424851"/>
            <a:ext cx="3481500" cy="21036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Font typeface="Arial"/>
              <a:buNone/>
            </a:pPr>
            <a:r>
              <a:rPr b="1" lang="en" sz="1500">
                <a:solidFill>
                  <a:schemeClr val="dk1"/>
                </a:solidFill>
              </a:rPr>
              <a:t>Lazba  (2391-2021) </a:t>
            </a:r>
            <a:endParaRPr sz="1500">
              <a:solidFill>
                <a:schemeClr val="dk1"/>
              </a:solidFill>
            </a:endParaRPr>
          </a:p>
          <a:p>
            <a:pPr indent="0" lvl="0" marL="0" marR="3810" rtl="0" algn="ctr">
              <a:lnSpc>
                <a:spcPct val="115000"/>
              </a:lnSpc>
              <a:spcBef>
                <a:spcPts val="800"/>
              </a:spcBef>
              <a:spcAft>
                <a:spcPts val="0"/>
              </a:spcAft>
              <a:buClr>
                <a:schemeClr val="dk1"/>
              </a:buClr>
              <a:buFont typeface="Arial"/>
              <a:buNone/>
            </a:pPr>
            <a:r>
              <a:rPr b="1" lang="en" sz="1500">
                <a:solidFill>
                  <a:schemeClr val="dk1"/>
                </a:solidFill>
              </a:rPr>
              <a:t>M. Ali Sheikh (2423-2021) </a:t>
            </a:r>
            <a:endParaRPr sz="1500">
              <a:solidFill>
                <a:schemeClr val="dk1"/>
              </a:solidFill>
            </a:endParaRPr>
          </a:p>
          <a:p>
            <a:pPr indent="0" lvl="0" marL="0" rtl="0" algn="ctr">
              <a:lnSpc>
                <a:spcPct val="115000"/>
              </a:lnSpc>
              <a:spcBef>
                <a:spcPts val="800"/>
              </a:spcBef>
              <a:spcAft>
                <a:spcPts val="0"/>
              </a:spcAft>
              <a:buClr>
                <a:schemeClr val="dk1"/>
              </a:buClr>
              <a:buFont typeface="Arial"/>
              <a:buNone/>
            </a:pPr>
            <a:r>
              <a:rPr b="1" lang="en" sz="1500">
                <a:solidFill>
                  <a:schemeClr val="dk1"/>
                </a:solidFill>
              </a:rPr>
              <a:t>Rahema Waseem (2444-2021) </a:t>
            </a:r>
            <a:endParaRPr sz="1500">
              <a:solidFill>
                <a:schemeClr val="dk1"/>
              </a:solidFill>
            </a:endParaRPr>
          </a:p>
          <a:p>
            <a:pPr indent="0" lvl="0" marL="0" rtl="0" algn="ctr">
              <a:lnSpc>
                <a:spcPct val="115000"/>
              </a:lnSpc>
              <a:spcBef>
                <a:spcPts val="800"/>
              </a:spcBef>
              <a:spcAft>
                <a:spcPts val="0"/>
              </a:spcAft>
              <a:buClr>
                <a:schemeClr val="dk1"/>
              </a:buClr>
              <a:buFont typeface="Arial"/>
              <a:buNone/>
            </a:pPr>
            <a:r>
              <a:rPr b="1" lang="en" sz="1500">
                <a:solidFill>
                  <a:schemeClr val="dk1"/>
                </a:solidFill>
                <a:latin typeface="Times New Roman"/>
                <a:ea typeface="Times New Roman"/>
                <a:cs typeface="Times New Roman"/>
                <a:sym typeface="Times New Roman"/>
              </a:rPr>
              <a:t>Supervisor</a:t>
            </a:r>
            <a:endParaRPr b="1" sz="1500">
              <a:solidFill>
                <a:schemeClr val="dk1"/>
              </a:solidFill>
            </a:endParaRPr>
          </a:p>
          <a:p>
            <a:pPr indent="0" lvl="0" marL="0" rtl="0" algn="ctr">
              <a:spcBef>
                <a:spcPts val="800"/>
              </a:spcBef>
              <a:spcAft>
                <a:spcPts val="0"/>
              </a:spcAft>
              <a:buClr>
                <a:schemeClr val="dk1"/>
              </a:buClr>
              <a:buFont typeface="Arial"/>
              <a:buNone/>
            </a:pPr>
            <a:r>
              <a:rPr b="1" lang="en" sz="1500" u="sng">
                <a:solidFill>
                  <a:schemeClr val="dk1"/>
                </a:solidFill>
                <a:latin typeface="Times New Roman"/>
                <a:ea typeface="Times New Roman"/>
                <a:cs typeface="Times New Roman"/>
                <a:sym typeface="Times New Roman"/>
              </a:rPr>
              <a:t>Mr. Faheem Ahmed</a:t>
            </a:r>
            <a:r>
              <a:rPr b="1" lang="en" sz="1500">
                <a:solidFill>
                  <a:schemeClr val="dk1"/>
                </a:solidFill>
                <a:latin typeface="Times New Roman"/>
                <a:ea typeface="Times New Roman"/>
                <a:cs typeface="Times New Roman"/>
                <a:sym typeface="Times New Roman"/>
              </a:rPr>
              <a:t> </a:t>
            </a:r>
            <a:endParaRPr sz="1500">
              <a:solidFill>
                <a:schemeClr val="dk1"/>
              </a:solidFill>
              <a:latin typeface="Twentieth Century"/>
              <a:ea typeface="Twentieth Century"/>
              <a:cs typeface="Twentieth Century"/>
              <a:sym typeface="Twentieth Century"/>
            </a:endParaRPr>
          </a:p>
          <a:p>
            <a:pPr indent="0" lvl="0" marL="0" marR="0" rtl="0" algn="ctr">
              <a:spcBef>
                <a:spcPts val="0"/>
              </a:spcBef>
              <a:spcAft>
                <a:spcPts val="0"/>
              </a:spcAft>
              <a:buNone/>
            </a:pPr>
            <a:r>
              <a:rPr b="0" i="0" lang="en" sz="2000" u="none" cap="none" strike="noStrike">
                <a:solidFill>
                  <a:schemeClr val="dk1"/>
                </a:solidFill>
                <a:latin typeface="Twentieth Century"/>
                <a:ea typeface="Twentieth Century"/>
                <a:cs typeface="Twentieth Century"/>
                <a:sym typeface="Twentieth Century"/>
              </a:rPr>
              <a:t> </a:t>
            </a:r>
            <a:endParaRPr/>
          </a:p>
        </p:txBody>
      </p:sp>
      <p:sp>
        <p:nvSpPr>
          <p:cNvPr id="154" name="Google Shape;154;p25"/>
          <p:cNvSpPr/>
          <p:nvPr/>
        </p:nvSpPr>
        <p:spPr>
          <a:xfrm flipH="1" rot="10800000">
            <a:off x="2209800" y="800100"/>
            <a:ext cx="1143000" cy="800100"/>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5" name="Google Shape;155;p25"/>
          <p:cNvSpPr txBox="1"/>
          <p:nvPr/>
        </p:nvSpPr>
        <p:spPr>
          <a:xfrm>
            <a:off x="0" y="0"/>
            <a:ext cx="2424600" cy="523200"/>
          </a:xfrm>
          <a:prstGeom prst="rect">
            <a:avLst/>
          </a:prstGeom>
          <a:solidFill>
            <a:srgbClr val="F8630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 sz="2800" u="none" cap="none" strike="noStrike">
                <a:solidFill>
                  <a:schemeClr val="lt1"/>
                </a:solidFill>
                <a:latin typeface="Calibri"/>
                <a:ea typeface="Calibri"/>
                <a:cs typeface="Calibri"/>
                <a:sym typeface="Calibri"/>
              </a:rPr>
              <a:t>FYP</a:t>
            </a:r>
            <a:endParaRPr/>
          </a:p>
        </p:txBody>
      </p:sp>
      <p:sp>
        <p:nvSpPr>
          <p:cNvPr id="156" name="Google Shape;156;p25"/>
          <p:cNvSpPr/>
          <p:nvPr/>
        </p:nvSpPr>
        <p:spPr>
          <a:xfrm flipH="1" rot="10800000">
            <a:off x="4894118" y="4515057"/>
            <a:ext cx="1143000" cy="628443"/>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612648" y="171450"/>
            <a:ext cx="7616952"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Our Project Plan  </a:t>
            </a:r>
            <a:endParaRPr/>
          </a:p>
        </p:txBody>
      </p:sp>
      <p:sp>
        <p:nvSpPr>
          <p:cNvPr id="248" name="Google Shape;248;p34"/>
          <p:cNvSpPr txBox="1"/>
          <p:nvPr>
            <p:ph idx="11" type="ftr"/>
          </p:nvPr>
        </p:nvSpPr>
        <p:spPr>
          <a:xfrm>
            <a:off x="609601" y="4800600"/>
            <a:ext cx="5410200" cy="216694"/>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249" name="Google Shape;249;p34"/>
          <p:cNvSpPr txBox="1"/>
          <p:nvPr>
            <p:ph idx="12" type="sldNum"/>
          </p:nvPr>
        </p:nvSpPr>
        <p:spPr>
          <a:xfrm>
            <a:off x="0" y="959643"/>
            <a:ext cx="533400" cy="183357"/>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
              <a:t>‹#›</a:t>
            </a:fld>
            <a:endParaRPr/>
          </a:p>
        </p:txBody>
      </p:sp>
      <p:sp>
        <p:nvSpPr>
          <p:cNvPr id="250" name="Google Shape;250;p34"/>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pic>
        <p:nvPicPr>
          <p:cNvPr id="251" name="Google Shape;251;p34"/>
          <p:cNvPicPr preferRelativeResize="0"/>
          <p:nvPr/>
        </p:nvPicPr>
        <p:blipFill rotWithShape="1">
          <a:blip r:embed="rId3">
            <a:alphaModFix/>
          </a:blip>
          <a:srcRect b="0" l="0" r="0" t="0"/>
          <a:stretch/>
        </p:blipFill>
        <p:spPr>
          <a:xfrm>
            <a:off x="190500" y="1142993"/>
            <a:ext cx="8763000" cy="46452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612648" y="171450"/>
            <a:ext cx="7617000" cy="7431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
              <a:t>Our Project Plan  </a:t>
            </a:r>
            <a:endParaRPr/>
          </a:p>
        </p:txBody>
      </p:sp>
      <p:sp>
        <p:nvSpPr>
          <p:cNvPr id="257" name="Google Shape;257;p35"/>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258" name="Google Shape;258;p35"/>
          <p:cNvSpPr txBox="1"/>
          <p:nvPr>
            <p:ph idx="12" type="sldNum"/>
          </p:nvPr>
        </p:nvSpPr>
        <p:spPr>
          <a:xfrm>
            <a:off x="0" y="959643"/>
            <a:ext cx="533400" cy="183300"/>
          </a:xfrm>
          <a:prstGeom prst="rect">
            <a:avLst/>
          </a:prstGeom>
          <a:solidFill>
            <a:srgbClr val="008000"/>
          </a:solidFill>
          <a:ln>
            <a:noFill/>
          </a:ln>
        </p:spPr>
        <p:txBody>
          <a:bodyPr anchorCtr="0" anchor="ctr" bIns="45700" lIns="91425" spcFirstLastPara="1" rIns="91425" wrap="square" tIns="45700">
            <a:normAutofit fontScale="40000" lnSpcReduction="20000"/>
          </a:bodyPr>
          <a:lstStyle/>
          <a:p>
            <a:pPr indent="0" lvl="0" marL="0" rtl="0" algn="ctr">
              <a:spcBef>
                <a:spcPts val="0"/>
              </a:spcBef>
              <a:spcAft>
                <a:spcPts val="0"/>
              </a:spcAft>
              <a:buNone/>
            </a:pPr>
            <a:fld id="{00000000-1234-1234-1234-123412341234}" type="slidenum">
              <a:rPr lang="en"/>
              <a:t>‹#›</a:t>
            </a:fld>
            <a:endParaRPr/>
          </a:p>
        </p:txBody>
      </p:sp>
      <p:sp>
        <p:nvSpPr>
          <p:cNvPr id="259" name="Google Shape;259;p35"/>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pic>
        <p:nvPicPr>
          <p:cNvPr id="260" name="Google Shape;260;p35"/>
          <p:cNvPicPr preferRelativeResize="0"/>
          <p:nvPr>
            <p:ph idx="1" type="body"/>
          </p:nvPr>
        </p:nvPicPr>
        <p:blipFill rotWithShape="1">
          <a:blip r:embed="rId3">
            <a:alphaModFix/>
          </a:blip>
          <a:srcRect b="0" l="0" r="0" t="0"/>
          <a:stretch/>
        </p:blipFill>
        <p:spPr>
          <a:xfrm>
            <a:off x="1349675" y="1237075"/>
            <a:ext cx="6167100" cy="3427500"/>
          </a:xfrm>
          <a:prstGeom prst="rect">
            <a:avLst/>
          </a:prstGeom>
          <a:noFill/>
          <a:ln>
            <a:noFill/>
          </a:ln>
        </p:spPr>
      </p:pic>
      <p:sp>
        <p:nvSpPr>
          <p:cNvPr id="261" name="Google Shape;261;p35"/>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262" name="Google Shape;262;p35"/>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612648" y="171450"/>
            <a:ext cx="7616952"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Budget / Costing </a:t>
            </a:r>
            <a:endParaRPr/>
          </a:p>
        </p:txBody>
      </p:sp>
      <p:sp>
        <p:nvSpPr>
          <p:cNvPr id="268" name="Google Shape;268;p36"/>
          <p:cNvSpPr txBox="1"/>
          <p:nvPr>
            <p:ph idx="11" type="ftr"/>
          </p:nvPr>
        </p:nvSpPr>
        <p:spPr>
          <a:xfrm>
            <a:off x="609601" y="4800600"/>
            <a:ext cx="5410200" cy="216694"/>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269" name="Google Shape;269;p36"/>
          <p:cNvSpPr txBox="1"/>
          <p:nvPr>
            <p:ph idx="12" type="sldNum"/>
          </p:nvPr>
        </p:nvSpPr>
        <p:spPr>
          <a:xfrm>
            <a:off x="0" y="959643"/>
            <a:ext cx="533400" cy="183357"/>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
              <a:t>‹#›</a:t>
            </a:fld>
            <a:endParaRPr/>
          </a:p>
        </p:txBody>
      </p:sp>
      <p:sp>
        <p:nvSpPr>
          <p:cNvPr id="270" name="Google Shape;270;p36"/>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graphicFrame>
        <p:nvGraphicFramePr>
          <p:cNvPr id="271" name="Google Shape;271;p36"/>
          <p:cNvGraphicFramePr/>
          <p:nvPr/>
        </p:nvGraphicFramePr>
        <p:xfrm>
          <a:off x="533400" y="1263600"/>
          <a:ext cx="3000000" cy="3000000"/>
        </p:xfrm>
        <a:graphic>
          <a:graphicData uri="http://schemas.openxmlformats.org/drawingml/2006/table">
            <a:tbl>
              <a:tblPr bandRow="1" firstCol="1" firstRow="1">
                <a:noFill/>
                <a:tableStyleId>{79ADC200-BE86-4478-889B-259BEC248E65}</a:tableStyleId>
              </a:tblPr>
              <a:tblGrid>
                <a:gridCol w="838200"/>
                <a:gridCol w="6054000"/>
                <a:gridCol w="1337400"/>
              </a:tblGrid>
              <a:tr h="394575">
                <a:tc>
                  <a:txBody>
                    <a:bodyPr/>
                    <a:lstStyle/>
                    <a:p>
                      <a:pPr indent="0" lvl="0" marL="6858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S No </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Product Name </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Price* </a:t>
                      </a:r>
                      <a:endParaRPr sz="1800" u="none" cap="none" strike="noStrike">
                        <a:latin typeface="Times New Roman"/>
                        <a:ea typeface="Times New Roman"/>
                        <a:cs typeface="Times New Roman"/>
                        <a:sym typeface="Times New Roman"/>
                      </a:endParaRPr>
                    </a:p>
                  </a:txBody>
                  <a:tcPr marT="24125" marB="0" marR="73025" marL="0"/>
                </a:tc>
              </a:tr>
              <a:tr h="396650">
                <a:tc>
                  <a:txBody>
                    <a:bodyPr/>
                    <a:lstStyle/>
                    <a:p>
                      <a:pPr indent="0" lvl="0" marL="6858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1 </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Raspberry Pi Camera Module 2 </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13,000 </a:t>
                      </a:r>
                      <a:endParaRPr sz="1800" u="none" cap="none" strike="noStrike">
                        <a:latin typeface="Times New Roman"/>
                        <a:ea typeface="Times New Roman"/>
                        <a:cs typeface="Times New Roman"/>
                        <a:sym typeface="Times New Roman"/>
                      </a:endParaRPr>
                    </a:p>
                  </a:txBody>
                  <a:tcPr marT="24125" marB="0" marR="73025" marL="0"/>
                </a:tc>
              </a:tr>
              <a:tr h="396650">
                <a:tc>
                  <a:txBody>
                    <a:bodyPr/>
                    <a:lstStyle/>
                    <a:p>
                      <a:pPr indent="0" lvl="0" marL="6858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2 </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Raspberry Pi 4 Model B 8GB </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36,000 </a:t>
                      </a:r>
                      <a:endParaRPr sz="1800" u="none" cap="none" strike="noStrike">
                        <a:latin typeface="Times New Roman"/>
                        <a:ea typeface="Times New Roman"/>
                        <a:cs typeface="Times New Roman"/>
                        <a:sym typeface="Times New Roman"/>
                      </a:endParaRPr>
                    </a:p>
                  </a:txBody>
                  <a:tcPr marT="24125" marB="0" marR="73025" marL="0"/>
                </a:tc>
              </a:tr>
              <a:tr h="396650">
                <a:tc>
                  <a:txBody>
                    <a:bodyPr/>
                    <a:lstStyle/>
                    <a:p>
                      <a:pPr indent="0" lvl="0" marL="6858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3 </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Ultrasonic Sensors </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11,500 </a:t>
                      </a:r>
                      <a:endParaRPr sz="1800" u="none" cap="none" strike="noStrike">
                        <a:latin typeface="Times New Roman"/>
                        <a:ea typeface="Times New Roman"/>
                        <a:cs typeface="Times New Roman"/>
                        <a:sym typeface="Times New Roman"/>
                      </a:endParaRPr>
                    </a:p>
                  </a:txBody>
                  <a:tcPr marT="24125" marB="0" marR="73025" marL="0"/>
                </a:tc>
              </a:tr>
              <a:tr h="396650">
                <a:tc>
                  <a:txBody>
                    <a:bodyPr/>
                    <a:lstStyle/>
                    <a:p>
                      <a:pPr indent="0" lvl="0" marL="6858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4 </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Ambient LED Lights </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7,000 </a:t>
                      </a:r>
                      <a:endParaRPr sz="1800" u="none" cap="none" strike="noStrike">
                        <a:latin typeface="Times New Roman"/>
                        <a:ea typeface="Times New Roman"/>
                        <a:cs typeface="Times New Roman"/>
                        <a:sym typeface="Times New Roman"/>
                      </a:endParaRPr>
                    </a:p>
                  </a:txBody>
                  <a:tcPr marT="24125" marB="0" marR="73025" marL="0"/>
                </a:tc>
              </a:tr>
              <a:tr h="394575">
                <a:tc>
                  <a:txBody>
                    <a:bodyPr/>
                    <a:lstStyle/>
                    <a:p>
                      <a:pPr indent="0" lvl="0" marL="6858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Laptop </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50,000 </a:t>
                      </a:r>
                      <a:endParaRPr sz="1800" u="none" cap="none" strike="noStrike">
                        <a:latin typeface="Times New Roman"/>
                        <a:ea typeface="Times New Roman"/>
                        <a:cs typeface="Times New Roman"/>
                        <a:sym typeface="Times New Roman"/>
                      </a:endParaRPr>
                    </a:p>
                  </a:txBody>
                  <a:tcPr marT="24125" marB="0" marR="73025" marL="0"/>
                </a:tc>
              </a:tr>
              <a:tr h="396650">
                <a:tc>
                  <a:txBody>
                    <a:bodyPr/>
                    <a:lstStyle/>
                    <a:p>
                      <a:pPr indent="0" lvl="0" marL="6858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6 </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Mobile </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26,000 </a:t>
                      </a:r>
                      <a:endParaRPr sz="1800" u="none" cap="none" strike="noStrike">
                        <a:latin typeface="Times New Roman"/>
                        <a:ea typeface="Times New Roman"/>
                        <a:cs typeface="Times New Roman"/>
                        <a:sym typeface="Times New Roman"/>
                      </a:endParaRPr>
                    </a:p>
                  </a:txBody>
                  <a:tcPr marT="24125" marB="0" marR="73025" marL="0"/>
                </a:tc>
              </a:tr>
              <a:tr h="396650">
                <a:tc>
                  <a:txBody>
                    <a:bodyPr/>
                    <a:lstStyle/>
                    <a:p>
                      <a:pPr indent="0" lvl="0" marL="6858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7 </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Developer </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180,000 </a:t>
                      </a:r>
                      <a:endParaRPr sz="1800" u="none" cap="none" strike="noStrike">
                        <a:latin typeface="Times New Roman"/>
                        <a:ea typeface="Times New Roman"/>
                        <a:cs typeface="Times New Roman"/>
                        <a:sym typeface="Times New Roman"/>
                      </a:endParaRPr>
                    </a:p>
                  </a:txBody>
                  <a:tcPr marT="24125" marB="0" marR="73025" marL="0"/>
                </a:tc>
              </a:tr>
              <a:tr h="396650">
                <a:tc>
                  <a:txBody>
                    <a:bodyPr/>
                    <a:lstStyle/>
                    <a:p>
                      <a:pPr indent="0" lvl="0" marL="6858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8</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Miscellaneous expenses</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10,000</a:t>
                      </a:r>
                      <a:endParaRPr sz="1800" u="none" cap="none" strike="noStrike">
                        <a:latin typeface="Times New Roman"/>
                        <a:ea typeface="Times New Roman"/>
                        <a:cs typeface="Times New Roman"/>
                        <a:sym typeface="Times New Roman"/>
                      </a:endParaRPr>
                    </a:p>
                  </a:txBody>
                  <a:tcPr marT="24125" marB="0" marR="73025" marL="0"/>
                </a:tc>
              </a:tr>
              <a:tr h="396650">
                <a:tc>
                  <a:txBody>
                    <a:bodyPr/>
                    <a:lstStyle/>
                    <a:p>
                      <a:pPr indent="0" lvl="0" marL="6858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  </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Total </a:t>
                      </a:r>
                      <a:endParaRPr sz="1800" u="none" cap="none" strike="noStrike">
                        <a:latin typeface="Times New Roman"/>
                        <a:ea typeface="Times New Roman"/>
                        <a:cs typeface="Times New Roman"/>
                        <a:sym typeface="Times New Roman"/>
                      </a:endParaRPr>
                    </a:p>
                  </a:txBody>
                  <a:tcPr marT="24125" marB="0" marR="73025" marL="0"/>
                </a:tc>
                <a:tc>
                  <a:txBody>
                    <a:bodyPr/>
                    <a:lstStyle/>
                    <a:p>
                      <a:pPr indent="0" lvl="0" marL="0" marR="0" rtl="0" algn="l">
                        <a:lnSpc>
                          <a:spcPct val="107000"/>
                        </a:lnSpc>
                        <a:spcBef>
                          <a:spcPts val="0"/>
                        </a:spcBef>
                        <a:spcAft>
                          <a:spcPts val="0"/>
                        </a:spcAft>
                        <a:buNone/>
                      </a:pPr>
                      <a:r>
                        <a:rPr lang="en" sz="1800" u="none" cap="none" strike="noStrike">
                          <a:latin typeface="Times New Roman"/>
                          <a:ea typeface="Times New Roman"/>
                          <a:cs typeface="Times New Roman"/>
                          <a:sym typeface="Times New Roman"/>
                        </a:rPr>
                        <a:t>333,500 </a:t>
                      </a:r>
                      <a:endParaRPr sz="1800" u="none" cap="none" strike="noStrike">
                        <a:latin typeface="Times New Roman"/>
                        <a:ea typeface="Times New Roman"/>
                        <a:cs typeface="Times New Roman"/>
                        <a:sym typeface="Times New Roman"/>
                      </a:endParaRPr>
                    </a:p>
                  </a:txBody>
                  <a:tcPr marT="24125" marB="0" marR="73025" marL="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612648" y="171450"/>
            <a:ext cx="7616952"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Literature Review</a:t>
            </a:r>
            <a:endParaRPr/>
          </a:p>
        </p:txBody>
      </p:sp>
      <p:sp>
        <p:nvSpPr>
          <p:cNvPr id="277" name="Google Shape;277;p37"/>
          <p:cNvSpPr txBox="1"/>
          <p:nvPr>
            <p:ph idx="11" type="ftr"/>
          </p:nvPr>
        </p:nvSpPr>
        <p:spPr>
          <a:xfrm>
            <a:off x="609601" y="4800600"/>
            <a:ext cx="5410200" cy="216694"/>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278" name="Google Shape;278;p37"/>
          <p:cNvSpPr txBox="1"/>
          <p:nvPr>
            <p:ph idx="12" type="sldNum"/>
          </p:nvPr>
        </p:nvSpPr>
        <p:spPr>
          <a:xfrm>
            <a:off x="0" y="959643"/>
            <a:ext cx="533400" cy="183357"/>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
              <a:t>‹#›</a:t>
            </a:fld>
            <a:endParaRPr/>
          </a:p>
        </p:txBody>
      </p:sp>
      <p:sp>
        <p:nvSpPr>
          <p:cNvPr id="279" name="Google Shape;279;p37"/>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pic>
        <p:nvPicPr>
          <p:cNvPr id="280" name="Google Shape;280;p37"/>
          <p:cNvPicPr preferRelativeResize="0"/>
          <p:nvPr/>
        </p:nvPicPr>
        <p:blipFill>
          <a:blip r:embed="rId3">
            <a:alphaModFix/>
          </a:blip>
          <a:stretch>
            <a:fillRect/>
          </a:stretch>
        </p:blipFill>
        <p:spPr>
          <a:xfrm>
            <a:off x="142300" y="1395063"/>
            <a:ext cx="8859399" cy="2924875"/>
          </a:xfrm>
          <a:prstGeom prst="rect">
            <a:avLst/>
          </a:prstGeom>
          <a:noFill/>
          <a:ln>
            <a:noFill/>
          </a:ln>
        </p:spPr>
      </p:pic>
      <p:sp>
        <p:nvSpPr>
          <p:cNvPr id="281" name="Google Shape;281;p37"/>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282" name="Google Shape;282;p37"/>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612648" y="171450"/>
            <a:ext cx="7616952"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FYP  Deliverables </a:t>
            </a:r>
            <a:endParaRPr/>
          </a:p>
        </p:txBody>
      </p:sp>
      <p:sp>
        <p:nvSpPr>
          <p:cNvPr id="288" name="Google Shape;288;p38"/>
          <p:cNvSpPr txBox="1"/>
          <p:nvPr>
            <p:ph idx="11" type="ftr"/>
          </p:nvPr>
        </p:nvSpPr>
        <p:spPr>
          <a:xfrm>
            <a:off x="609601" y="4800600"/>
            <a:ext cx="5410200" cy="216694"/>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289" name="Google Shape;289;p38"/>
          <p:cNvSpPr txBox="1"/>
          <p:nvPr>
            <p:ph idx="12" type="sldNum"/>
          </p:nvPr>
        </p:nvSpPr>
        <p:spPr>
          <a:xfrm>
            <a:off x="0" y="959643"/>
            <a:ext cx="533400" cy="183357"/>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
              <a:t>‹#›</a:t>
            </a:fld>
            <a:endParaRPr/>
          </a:p>
        </p:txBody>
      </p:sp>
      <p:sp>
        <p:nvSpPr>
          <p:cNvPr id="290" name="Google Shape;290;p38"/>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pic>
        <p:nvPicPr>
          <p:cNvPr id="291" name="Google Shape;291;p38"/>
          <p:cNvPicPr preferRelativeResize="0"/>
          <p:nvPr/>
        </p:nvPicPr>
        <p:blipFill>
          <a:blip r:embed="rId3">
            <a:alphaModFix/>
          </a:blip>
          <a:stretch>
            <a:fillRect/>
          </a:stretch>
        </p:blipFill>
        <p:spPr>
          <a:xfrm>
            <a:off x="909475" y="1101425"/>
            <a:ext cx="7325048" cy="3512150"/>
          </a:xfrm>
          <a:prstGeom prst="rect">
            <a:avLst/>
          </a:prstGeom>
          <a:noFill/>
          <a:ln>
            <a:noFill/>
          </a:ln>
        </p:spPr>
      </p:pic>
      <p:sp>
        <p:nvSpPr>
          <p:cNvPr id="292" name="Google Shape;292;p38"/>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293" name="Google Shape;293;p38"/>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612648" y="171450"/>
            <a:ext cx="7617000" cy="7431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
              <a:t>FYP  Deliverables </a:t>
            </a:r>
            <a:endParaRPr/>
          </a:p>
        </p:txBody>
      </p:sp>
      <p:sp>
        <p:nvSpPr>
          <p:cNvPr id="299" name="Google Shape;299;p39"/>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300" name="Google Shape;300;p39"/>
          <p:cNvSpPr txBox="1"/>
          <p:nvPr>
            <p:ph idx="12" type="sldNum"/>
          </p:nvPr>
        </p:nvSpPr>
        <p:spPr>
          <a:xfrm>
            <a:off x="0" y="959643"/>
            <a:ext cx="533400" cy="183300"/>
          </a:xfrm>
          <a:prstGeom prst="rect">
            <a:avLst/>
          </a:prstGeom>
          <a:solidFill>
            <a:srgbClr val="008000"/>
          </a:solidFill>
          <a:ln>
            <a:noFill/>
          </a:ln>
        </p:spPr>
        <p:txBody>
          <a:bodyPr anchorCtr="0" anchor="ctr" bIns="45700" lIns="91425" spcFirstLastPara="1" rIns="91425" wrap="square" tIns="45700">
            <a:normAutofit fontScale="40000" lnSpcReduction="20000"/>
          </a:bodyPr>
          <a:lstStyle/>
          <a:p>
            <a:pPr indent="0" lvl="0" marL="0" rtl="0" algn="ctr">
              <a:spcBef>
                <a:spcPts val="0"/>
              </a:spcBef>
              <a:spcAft>
                <a:spcPts val="0"/>
              </a:spcAft>
              <a:buNone/>
            </a:pPr>
            <a:fld id="{00000000-1234-1234-1234-123412341234}" type="slidenum">
              <a:rPr lang="en"/>
              <a:t>‹#›</a:t>
            </a:fld>
            <a:endParaRPr/>
          </a:p>
        </p:txBody>
      </p:sp>
      <p:sp>
        <p:nvSpPr>
          <p:cNvPr id="301" name="Google Shape;301;p39"/>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pic>
        <p:nvPicPr>
          <p:cNvPr id="302" name="Google Shape;302;p39"/>
          <p:cNvPicPr preferRelativeResize="0"/>
          <p:nvPr/>
        </p:nvPicPr>
        <p:blipFill>
          <a:blip r:embed="rId3">
            <a:alphaModFix/>
          </a:blip>
          <a:stretch>
            <a:fillRect/>
          </a:stretch>
        </p:blipFill>
        <p:spPr>
          <a:xfrm>
            <a:off x="413276" y="1385213"/>
            <a:ext cx="8015738" cy="3173112"/>
          </a:xfrm>
          <a:prstGeom prst="rect">
            <a:avLst/>
          </a:prstGeom>
          <a:noFill/>
          <a:ln>
            <a:noFill/>
          </a:ln>
        </p:spPr>
      </p:pic>
      <p:sp>
        <p:nvSpPr>
          <p:cNvPr id="303" name="Google Shape;303;p39"/>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304" name="Google Shape;304;p39"/>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type="title"/>
          </p:nvPr>
        </p:nvSpPr>
        <p:spPr>
          <a:xfrm>
            <a:off x="612648" y="171450"/>
            <a:ext cx="7616952" cy="74295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
              <a:t>Demo of 100% of Work (Customer)</a:t>
            </a:r>
            <a:endParaRPr/>
          </a:p>
        </p:txBody>
      </p:sp>
      <p:sp>
        <p:nvSpPr>
          <p:cNvPr id="310" name="Google Shape;310;p40"/>
          <p:cNvSpPr txBox="1"/>
          <p:nvPr>
            <p:ph idx="11" type="ftr"/>
          </p:nvPr>
        </p:nvSpPr>
        <p:spPr>
          <a:xfrm>
            <a:off x="609601" y="4800600"/>
            <a:ext cx="5410200" cy="216694"/>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311" name="Google Shape;311;p40"/>
          <p:cNvSpPr txBox="1"/>
          <p:nvPr>
            <p:ph idx="12" type="sldNum"/>
          </p:nvPr>
        </p:nvSpPr>
        <p:spPr>
          <a:xfrm>
            <a:off x="0" y="959643"/>
            <a:ext cx="533400" cy="183357"/>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
              <a:t>‹#›</a:t>
            </a:fld>
            <a:endParaRPr/>
          </a:p>
        </p:txBody>
      </p:sp>
      <p:sp>
        <p:nvSpPr>
          <p:cNvPr id="312" name="Google Shape;312;p40"/>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pic>
        <p:nvPicPr>
          <p:cNvPr id="313" name="Google Shape;313;p40"/>
          <p:cNvPicPr preferRelativeResize="0"/>
          <p:nvPr/>
        </p:nvPicPr>
        <p:blipFill>
          <a:blip r:embed="rId3">
            <a:alphaModFix/>
          </a:blip>
          <a:stretch>
            <a:fillRect/>
          </a:stretch>
        </p:blipFill>
        <p:spPr>
          <a:xfrm>
            <a:off x="753325" y="1252400"/>
            <a:ext cx="1751200" cy="3430975"/>
          </a:xfrm>
          <a:prstGeom prst="rect">
            <a:avLst/>
          </a:prstGeom>
          <a:noFill/>
          <a:ln>
            <a:noFill/>
          </a:ln>
        </p:spPr>
      </p:pic>
      <p:pic>
        <p:nvPicPr>
          <p:cNvPr id="314" name="Google Shape;314;p40"/>
          <p:cNvPicPr preferRelativeResize="0"/>
          <p:nvPr/>
        </p:nvPicPr>
        <p:blipFill>
          <a:blip r:embed="rId4">
            <a:alphaModFix/>
          </a:blip>
          <a:stretch>
            <a:fillRect/>
          </a:stretch>
        </p:blipFill>
        <p:spPr>
          <a:xfrm>
            <a:off x="2688150" y="1164775"/>
            <a:ext cx="1751200" cy="3606224"/>
          </a:xfrm>
          <a:prstGeom prst="rect">
            <a:avLst/>
          </a:prstGeom>
          <a:noFill/>
          <a:ln>
            <a:noFill/>
          </a:ln>
        </p:spPr>
      </p:pic>
      <p:pic>
        <p:nvPicPr>
          <p:cNvPr id="315" name="Google Shape;315;p40"/>
          <p:cNvPicPr preferRelativeResize="0"/>
          <p:nvPr/>
        </p:nvPicPr>
        <p:blipFill>
          <a:blip r:embed="rId5">
            <a:alphaModFix/>
          </a:blip>
          <a:stretch>
            <a:fillRect/>
          </a:stretch>
        </p:blipFill>
        <p:spPr>
          <a:xfrm>
            <a:off x="4694200" y="1252400"/>
            <a:ext cx="2133600" cy="3518600"/>
          </a:xfrm>
          <a:prstGeom prst="rect">
            <a:avLst/>
          </a:prstGeom>
          <a:noFill/>
          <a:ln>
            <a:noFill/>
          </a:ln>
        </p:spPr>
      </p:pic>
      <p:pic>
        <p:nvPicPr>
          <p:cNvPr id="316" name="Google Shape;316;p40"/>
          <p:cNvPicPr preferRelativeResize="0"/>
          <p:nvPr/>
        </p:nvPicPr>
        <p:blipFill>
          <a:blip r:embed="rId6">
            <a:alphaModFix/>
          </a:blip>
          <a:stretch>
            <a:fillRect/>
          </a:stretch>
        </p:blipFill>
        <p:spPr>
          <a:xfrm>
            <a:off x="6965125" y="1264250"/>
            <a:ext cx="1751200" cy="3518600"/>
          </a:xfrm>
          <a:prstGeom prst="rect">
            <a:avLst/>
          </a:prstGeom>
          <a:noFill/>
          <a:ln>
            <a:noFill/>
          </a:ln>
        </p:spPr>
      </p:pic>
      <p:sp>
        <p:nvSpPr>
          <p:cNvPr id="317" name="Google Shape;317;p40"/>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318" name="Google Shape;318;p40"/>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1"/>
          <p:cNvSpPr txBox="1"/>
          <p:nvPr>
            <p:ph type="title"/>
          </p:nvPr>
        </p:nvSpPr>
        <p:spPr>
          <a:xfrm>
            <a:off x="612648" y="171450"/>
            <a:ext cx="7617000" cy="7431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
              <a:t>Demo of 100% of Work </a:t>
            </a:r>
            <a:r>
              <a:rPr lang="en"/>
              <a:t>(Customer)</a:t>
            </a:r>
            <a:endParaRPr/>
          </a:p>
        </p:txBody>
      </p:sp>
      <p:sp>
        <p:nvSpPr>
          <p:cNvPr id="324" name="Google Shape;324;p41"/>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325" name="Google Shape;325;p41"/>
          <p:cNvSpPr txBox="1"/>
          <p:nvPr>
            <p:ph idx="12" type="sldNum"/>
          </p:nvPr>
        </p:nvSpPr>
        <p:spPr>
          <a:xfrm>
            <a:off x="0" y="959643"/>
            <a:ext cx="533400" cy="183300"/>
          </a:xfrm>
          <a:prstGeom prst="rect">
            <a:avLst/>
          </a:prstGeom>
          <a:solidFill>
            <a:srgbClr val="008000"/>
          </a:solidFill>
          <a:ln>
            <a:noFill/>
          </a:ln>
        </p:spPr>
        <p:txBody>
          <a:bodyPr anchorCtr="0" anchor="ctr" bIns="45700" lIns="91425" spcFirstLastPara="1" rIns="91425" wrap="square" tIns="45700">
            <a:normAutofit fontScale="40000" lnSpcReduction="20000"/>
          </a:bodyPr>
          <a:lstStyle/>
          <a:p>
            <a:pPr indent="0" lvl="0" marL="0" rtl="0" algn="ctr">
              <a:spcBef>
                <a:spcPts val="0"/>
              </a:spcBef>
              <a:spcAft>
                <a:spcPts val="0"/>
              </a:spcAft>
              <a:buNone/>
            </a:pPr>
            <a:fld id="{00000000-1234-1234-1234-123412341234}" type="slidenum">
              <a:rPr lang="en"/>
              <a:t>‹#›</a:t>
            </a:fld>
            <a:endParaRPr/>
          </a:p>
        </p:txBody>
      </p:sp>
      <p:sp>
        <p:nvSpPr>
          <p:cNvPr id="326" name="Google Shape;326;p41"/>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pic>
        <p:nvPicPr>
          <p:cNvPr id="327" name="Google Shape;327;p41"/>
          <p:cNvPicPr preferRelativeResize="0"/>
          <p:nvPr/>
        </p:nvPicPr>
        <p:blipFill>
          <a:blip r:embed="rId3">
            <a:alphaModFix/>
          </a:blip>
          <a:stretch>
            <a:fillRect/>
          </a:stretch>
        </p:blipFill>
        <p:spPr>
          <a:xfrm>
            <a:off x="900075" y="1183063"/>
            <a:ext cx="1920200" cy="3616300"/>
          </a:xfrm>
          <a:prstGeom prst="rect">
            <a:avLst/>
          </a:prstGeom>
          <a:noFill/>
          <a:ln>
            <a:noFill/>
          </a:ln>
        </p:spPr>
      </p:pic>
      <p:sp>
        <p:nvSpPr>
          <p:cNvPr id="328" name="Google Shape;328;p41"/>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329" name="Google Shape;329;p41"/>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pic>
        <p:nvPicPr>
          <p:cNvPr id="330" name="Google Shape;330;p41"/>
          <p:cNvPicPr preferRelativeResize="0"/>
          <p:nvPr/>
        </p:nvPicPr>
        <p:blipFill>
          <a:blip r:embed="rId4">
            <a:alphaModFix/>
          </a:blip>
          <a:stretch>
            <a:fillRect/>
          </a:stretch>
        </p:blipFill>
        <p:spPr>
          <a:xfrm>
            <a:off x="3533475" y="1136100"/>
            <a:ext cx="1920200" cy="3616299"/>
          </a:xfrm>
          <a:prstGeom prst="rect">
            <a:avLst/>
          </a:prstGeom>
          <a:noFill/>
          <a:ln>
            <a:noFill/>
          </a:ln>
        </p:spPr>
      </p:pic>
      <p:pic>
        <p:nvPicPr>
          <p:cNvPr id="331" name="Google Shape;331;p41"/>
          <p:cNvPicPr preferRelativeResize="0"/>
          <p:nvPr/>
        </p:nvPicPr>
        <p:blipFill>
          <a:blip r:embed="rId5">
            <a:alphaModFix/>
          </a:blip>
          <a:stretch>
            <a:fillRect/>
          </a:stretch>
        </p:blipFill>
        <p:spPr>
          <a:xfrm>
            <a:off x="6248400" y="1230025"/>
            <a:ext cx="1758425" cy="352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2"/>
          <p:cNvSpPr txBox="1"/>
          <p:nvPr>
            <p:ph type="title"/>
          </p:nvPr>
        </p:nvSpPr>
        <p:spPr>
          <a:xfrm>
            <a:off x="612648" y="171450"/>
            <a:ext cx="7617000" cy="7431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
              <a:t>Demo of 100% of Work (Owner)</a:t>
            </a:r>
            <a:endParaRPr/>
          </a:p>
        </p:txBody>
      </p:sp>
      <p:sp>
        <p:nvSpPr>
          <p:cNvPr id="337" name="Google Shape;337;p42"/>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338" name="Google Shape;338;p42"/>
          <p:cNvSpPr txBox="1"/>
          <p:nvPr>
            <p:ph idx="12" type="sldNum"/>
          </p:nvPr>
        </p:nvSpPr>
        <p:spPr>
          <a:xfrm>
            <a:off x="0" y="959643"/>
            <a:ext cx="533400" cy="183300"/>
          </a:xfrm>
          <a:prstGeom prst="rect">
            <a:avLst/>
          </a:prstGeom>
          <a:solidFill>
            <a:srgbClr val="008000"/>
          </a:solidFill>
          <a:ln>
            <a:noFill/>
          </a:ln>
        </p:spPr>
        <p:txBody>
          <a:bodyPr anchorCtr="0" anchor="ctr" bIns="45700" lIns="91425" spcFirstLastPara="1" rIns="91425" wrap="square" tIns="45700">
            <a:normAutofit fontScale="40000" lnSpcReduction="20000"/>
          </a:bodyPr>
          <a:lstStyle/>
          <a:p>
            <a:pPr indent="0" lvl="0" marL="0" rtl="0" algn="ctr">
              <a:spcBef>
                <a:spcPts val="0"/>
              </a:spcBef>
              <a:spcAft>
                <a:spcPts val="0"/>
              </a:spcAft>
              <a:buNone/>
            </a:pPr>
            <a:fld id="{00000000-1234-1234-1234-123412341234}" type="slidenum">
              <a:rPr lang="en"/>
              <a:t>‹#›</a:t>
            </a:fld>
            <a:endParaRPr/>
          </a:p>
        </p:txBody>
      </p:sp>
      <p:sp>
        <p:nvSpPr>
          <p:cNvPr id="339" name="Google Shape;339;p42"/>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sp>
        <p:nvSpPr>
          <p:cNvPr id="340" name="Google Shape;340;p42"/>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341" name="Google Shape;341;p42"/>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pic>
        <p:nvPicPr>
          <p:cNvPr id="342" name="Google Shape;342;p42"/>
          <p:cNvPicPr preferRelativeResize="0"/>
          <p:nvPr/>
        </p:nvPicPr>
        <p:blipFill>
          <a:blip r:embed="rId3">
            <a:alphaModFix/>
          </a:blip>
          <a:stretch>
            <a:fillRect/>
          </a:stretch>
        </p:blipFill>
        <p:spPr>
          <a:xfrm>
            <a:off x="1160750" y="1142950"/>
            <a:ext cx="1639150" cy="3601175"/>
          </a:xfrm>
          <a:prstGeom prst="rect">
            <a:avLst/>
          </a:prstGeom>
          <a:noFill/>
          <a:ln>
            <a:noFill/>
          </a:ln>
        </p:spPr>
      </p:pic>
      <p:pic>
        <p:nvPicPr>
          <p:cNvPr id="343" name="Google Shape;343;p42"/>
          <p:cNvPicPr preferRelativeResize="0"/>
          <p:nvPr/>
        </p:nvPicPr>
        <p:blipFill>
          <a:blip r:embed="rId4">
            <a:alphaModFix/>
          </a:blip>
          <a:stretch>
            <a:fillRect/>
          </a:stretch>
        </p:blipFill>
        <p:spPr>
          <a:xfrm>
            <a:off x="3601575" y="1157188"/>
            <a:ext cx="1639150" cy="3643414"/>
          </a:xfrm>
          <a:prstGeom prst="rect">
            <a:avLst/>
          </a:prstGeom>
          <a:noFill/>
          <a:ln>
            <a:noFill/>
          </a:ln>
        </p:spPr>
      </p:pic>
      <p:pic>
        <p:nvPicPr>
          <p:cNvPr id="344" name="Google Shape;344;p42"/>
          <p:cNvPicPr preferRelativeResize="0"/>
          <p:nvPr/>
        </p:nvPicPr>
        <p:blipFill>
          <a:blip r:embed="rId5">
            <a:alphaModFix/>
          </a:blip>
          <a:stretch>
            <a:fillRect/>
          </a:stretch>
        </p:blipFill>
        <p:spPr>
          <a:xfrm>
            <a:off x="6286550" y="1135187"/>
            <a:ext cx="1943100" cy="36589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ph type="title"/>
          </p:nvPr>
        </p:nvSpPr>
        <p:spPr>
          <a:xfrm>
            <a:off x="612648" y="171450"/>
            <a:ext cx="7617000" cy="7431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
              <a:t>Demo of 100% of Work </a:t>
            </a:r>
            <a:r>
              <a:rPr lang="en"/>
              <a:t>(Owner)</a:t>
            </a:r>
            <a:endParaRPr/>
          </a:p>
        </p:txBody>
      </p:sp>
      <p:sp>
        <p:nvSpPr>
          <p:cNvPr id="350" name="Google Shape;350;p43"/>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351" name="Google Shape;351;p43"/>
          <p:cNvSpPr txBox="1"/>
          <p:nvPr>
            <p:ph idx="12" type="sldNum"/>
          </p:nvPr>
        </p:nvSpPr>
        <p:spPr>
          <a:xfrm>
            <a:off x="0" y="959643"/>
            <a:ext cx="533400" cy="183300"/>
          </a:xfrm>
          <a:prstGeom prst="rect">
            <a:avLst/>
          </a:prstGeom>
          <a:solidFill>
            <a:srgbClr val="008000"/>
          </a:solidFill>
          <a:ln>
            <a:noFill/>
          </a:ln>
        </p:spPr>
        <p:txBody>
          <a:bodyPr anchorCtr="0" anchor="ctr" bIns="45700" lIns="91425" spcFirstLastPara="1" rIns="91425" wrap="square" tIns="45700">
            <a:normAutofit fontScale="40000" lnSpcReduction="20000"/>
          </a:bodyPr>
          <a:lstStyle/>
          <a:p>
            <a:pPr indent="0" lvl="0" marL="0" rtl="0" algn="ctr">
              <a:spcBef>
                <a:spcPts val="0"/>
              </a:spcBef>
              <a:spcAft>
                <a:spcPts val="0"/>
              </a:spcAft>
              <a:buNone/>
            </a:pPr>
            <a:fld id="{00000000-1234-1234-1234-123412341234}" type="slidenum">
              <a:rPr lang="en"/>
              <a:t>‹#›</a:t>
            </a:fld>
            <a:endParaRPr/>
          </a:p>
        </p:txBody>
      </p:sp>
      <p:sp>
        <p:nvSpPr>
          <p:cNvPr id="352" name="Google Shape;352;p43"/>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sp>
        <p:nvSpPr>
          <p:cNvPr id="353" name="Google Shape;353;p43"/>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354" name="Google Shape;354;p43"/>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pic>
        <p:nvPicPr>
          <p:cNvPr id="355" name="Google Shape;355;p43"/>
          <p:cNvPicPr preferRelativeResize="0"/>
          <p:nvPr/>
        </p:nvPicPr>
        <p:blipFill>
          <a:blip r:embed="rId3">
            <a:alphaModFix/>
          </a:blip>
          <a:stretch>
            <a:fillRect/>
          </a:stretch>
        </p:blipFill>
        <p:spPr>
          <a:xfrm>
            <a:off x="2179250" y="1142950"/>
            <a:ext cx="1649700" cy="3613000"/>
          </a:xfrm>
          <a:prstGeom prst="rect">
            <a:avLst/>
          </a:prstGeom>
          <a:noFill/>
          <a:ln>
            <a:noFill/>
          </a:ln>
        </p:spPr>
      </p:pic>
      <p:pic>
        <p:nvPicPr>
          <p:cNvPr id="356" name="Google Shape;356;p43"/>
          <p:cNvPicPr preferRelativeResize="0"/>
          <p:nvPr/>
        </p:nvPicPr>
        <p:blipFill>
          <a:blip r:embed="rId4">
            <a:alphaModFix/>
          </a:blip>
          <a:stretch>
            <a:fillRect/>
          </a:stretch>
        </p:blipFill>
        <p:spPr>
          <a:xfrm>
            <a:off x="5896425" y="1142950"/>
            <a:ext cx="1649700" cy="361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612648" y="171450"/>
            <a:ext cx="7616952"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Summary </a:t>
            </a:r>
            <a:endParaRPr/>
          </a:p>
        </p:txBody>
      </p:sp>
      <p:sp>
        <p:nvSpPr>
          <p:cNvPr id="162" name="Google Shape;162;p26"/>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fontScale="92500" lnSpcReduction="20000"/>
          </a:bodyPr>
          <a:lstStyle/>
          <a:p>
            <a:pPr indent="-336632" lvl="0" marL="320040" rtl="0" algn="l">
              <a:spcBef>
                <a:spcPts val="0"/>
              </a:spcBef>
              <a:spcAft>
                <a:spcPts val="0"/>
              </a:spcAft>
              <a:buClr>
                <a:srgbClr val="008000"/>
              </a:buClr>
              <a:buSzPct val="59999"/>
              <a:buChar char="◻"/>
            </a:pPr>
            <a:r>
              <a:rPr lang="en">
                <a:solidFill>
                  <a:srgbClr val="FF0000"/>
                </a:solidFill>
              </a:rPr>
              <a:t>Problem Statement </a:t>
            </a:r>
            <a:endParaRPr/>
          </a:p>
          <a:p>
            <a:pPr indent="-336632" lvl="0" marL="320040" rtl="0" algn="l">
              <a:spcBef>
                <a:spcPts val="700"/>
              </a:spcBef>
              <a:spcAft>
                <a:spcPts val="0"/>
              </a:spcAft>
              <a:buClr>
                <a:srgbClr val="008000"/>
              </a:buClr>
              <a:buSzPct val="59999"/>
              <a:buChar char="◻"/>
            </a:pPr>
            <a:r>
              <a:rPr lang="en">
                <a:solidFill>
                  <a:srgbClr val="FF0000"/>
                </a:solidFill>
              </a:rPr>
              <a:t>Objective</a:t>
            </a:r>
            <a:endParaRPr/>
          </a:p>
          <a:p>
            <a:pPr indent="-336632" lvl="0" marL="320040" rtl="0" algn="l">
              <a:spcBef>
                <a:spcPts val="700"/>
              </a:spcBef>
              <a:spcAft>
                <a:spcPts val="0"/>
              </a:spcAft>
              <a:buClr>
                <a:srgbClr val="008000"/>
              </a:buClr>
              <a:buSzPct val="59999"/>
              <a:buChar char="◻"/>
            </a:pPr>
            <a:r>
              <a:rPr lang="en">
                <a:solidFill>
                  <a:srgbClr val="FF0000"/>
                </a:solidFill>
              </a:rPr>
              <a:t>FYP Scope</a:t>
            </a:r>
            <a:endParaRPr/>
          </a:p>
          <a:p>
            <a:pPr indent="-336632" lvl="0" marL="320040" rtl="0" algn="l">
              <a:spcBef>
                <a:spcPts val="700"/>
              </a:spcBef>
              <a:spcAft>
                <a:spcPts val="0"/>
              </a:spcAft>
              <a:buClr>
                <a:srgbClr val="008000"/>
              </a:buClr>
              <a:buSzPct val="59999"/>
              <a:buChar char="◻"/>
            </a:pPr>
            <a:r>
              <a:rPr lang="en">
                <a:solidFill>
                  <a:srgbClr val="FF0000"/>
                </a:solidFill>
              </a:rPr>
              <a:t>Our methodology</a:t>
            </a:r>
            <a:endParaRPr/>
          </a:p>
          <a:p>
            <a:pPr indent="-336632" lvl="0" marL="320040" rtl="0" algn="l">
              <a:spcBef>
                <a:spcPts val="700"/>
              </a:spcBef>
              <a:spcAft>
                <a:spcPts val="0"/>
              </a:spcAft>
              <a:buClr>
                <a:srgbClr val="008000"/>
              </a:buClr>
              <a:buSzPct val="59999"/>
              <a:buChar char="◻"/>
            </a:pPr>
            <a:r>
              <a:rPr lang="en">
                <a:solidFill>
                  <a:srgbClr val="FF0000"/>
                </a:solidFill>
              </a:rPr>
              <a:t>Our Project Plan (Time lines)</a:t>
            </a:r>
            <a:endParaRPr/>
          </a:p>
          <a:p>
            <a:pPr indent="-336632" lvl="0" marL="320040" rtl="0" algn="l">
              <a:spcBef>
                <a:spcPts val="700"/>
              </a:spcBef>
              <a:spcAft>
                <a:spcPts val="0"/>
              </a:spcAft>
              <a:buClr>
                <a:srgbClr val="008000"/>
              </a:buClr>
              <a:buSzPct val="59999"/>
              <a:buChar char="◻"/>
            </a:pPr>
            <a:r>
              <a:rPr lang="en">
                <a:solidFill>
                  <a:srgbClr val="FF0000"/>
                </a:solidFill>
              </a:rPr>
              <a:t>Budget / Costing (if any)</a:t>
            </a:r>
            <a:endParaRPr/>
          </a:p>
          <a:p>
            <a:pPr indent="-336632" lvl="0" marL="320040" rtl="0" algn="l">
              <a:spcBef>
                <a:spcPts val="700"/>
              </a:spcBef>
              <a:spcAft>
                <a:spcPts val="0"/>
              </a:spcAft>
              <a:buClr>
                <a:srgbClr val="008000"/>
              </a:buClr>
              <a:buSzPct val="59999"/>
              <a:buChar char="◻"/>
            </a:pPr>
            <a:r>
              <a:rPr lang="en">
                <a:solidFill>
                  <a:srgbClr val="FF0000"/>
                </a:solidFill>
              </a:rPr>
              <a:t>FYP Deliverables </a:t>
            </a:r>
            <a:endParaRPr>
              <a:solidFill>
                <a:srgbClr val="FF0000"/>
              </a:solidFill>
            </a:endParaRPr>
          </a:p>
          <a:p>
            <a:pPr indent="0" lvl="0" marL="320040" rtl="0" algn="l">
              <a:spcBef>
                <a:spcPts val="700"/>
              </a:spcBef>
              <a:spcAft>
                <a:spcPts val="0"/>
              </a:spcAft>
              <a:buNone/>
            </a:pPr>
            <a:r>
              <a:t/>
            </a:r>
            <a:endParaRPr/>
          </a:p>
        </p:txBody>
      </p:sp>
      <p:sp>
        <p:nvSpPr>
          <p:cNvPr id="163" name="Google Shape;163;p26"/>
          <p:cNvSpPr txBox="1"/>
          <p:nvPr>
            <p:ph idx="11" type="ftr"/>
          </p:nvPr>
        </p:nvSpPr>
        <p:spPr>
          <a:xfrm>
            <a:off x="609601" y="4800600"/>
            <a:ext cx="5410200" cy="216694"/>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Font typeface="Arial"/>
              <a:buNone/>
            </a:pPr>
            <a:r>
              <a:rPr b="1" lang="en">
                <a:latin typeface="Arial"/>
                <a:ea typeface="Arial"/>
                <a:cs typeface="Arial"/>
                <a:sym typeface="Arial"/>
              </a:rPr>
              <a:t>Spot Finder (Smart Parking Reservation System)</a:t>
            </a:r>
            <a:endParaRPr/>
          </a:p>
        </p:txBody>
      </p:sp>
      <p:sp>
        <p:nvSpPr>
          <p:cNvPr id="164" name="Google Shape;164;p26"/>
          <p:cNvSpPr txBox="1"/>
          <p:nvPr>
            <p:ph idx="12" type="sldNum"/>
          </p:nvPr>
        </p:nvSpPr>
        <p:spPr>
          <a:xfrm>
            <a:off x="0" y="959643"/>
            <a:ext cx="533400" cy="183357"/>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
              <a:t>‹#›</a:t>
            </a:fld>
            <a:endParaRPr/>
          </a:p>
        </p:txBody>
      </p:sp>
      <p:sp>
        <p:nvSpPr>
          <p:cNvPr id="165" name="Google Shape;165;p26"/>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
              <a:t>SE-FYP    Hamdard University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4"/>
          <p:cNvSpPr txBox="1"/>
          <p:nvPr>
            <p:ph type="title"/>
          </p:nvPr>
        </p:nvSpPr>
        <p:spPr>
          <a:xfrm>
            <a:off x="612648" y="171450"/>
            <a:ext cx="7617000" cy="7431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
              <a:t>Demo of 100% of Work(Watchman)</a:t>
            </a:r>
            <a:endParaRPr/>
          </a:p>
        </p:txBody>
      </p:sp>
      <p:sp>
        <p:nvSpPr>
          <p:cNvPr id="362" name="Google Shape;362;p44"/>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363" name="Google Shape;363;p44"/>
          <p:cNvSpPr txBox="1"/>
          <p:nvPr>
            <p:ph idx="12" type="sldNum"/>
          </p:nvPr>
        </p:nvSpPr>
        <p:spPr>
          <a:xfrm>
            <a:off x="0" y="959643"/>
            <a:ext cx="533400" cy="183300"/>
          </a:xfrm>
          <a:prstGeom prst="rect">
            <a:avLst/>
          </a:prstGeom>
          <a:solidFill>
            <a:srgbClr val="008000"/>
          </a:solidFill>
          <a:ln>
            <a:noFill/>
          </a:ln>
        </p:spPr>
        <p:txBody>
          <a:bodyPr anchorCtr="0" anchor="ctr" bIns="45700" lIns="91425" spcFirstLastPara="1" rIns="91425" wrap="square" tIns="45700">
            <a:normAutofit fontScale="40000" lnSpcReduction="20000"/>
          </a:bodyPr>
          <a:lstStyle/>
          <a:p>
            <a:pPr indent="0" lvl="0" marL="0" rtl="0" algn="ctr">
              <a:spcBef>
                <a:spcPts val="0"/>
              </a:spcBef>
              <a:spcAft>
                <a:spcPts val="0"/>
              </a:spcAft>
              <a:buNone/>
            </a:pPr>
            <a:fld id="{00000000-1234-1234-1234-123412341234}" type="slidenum">
              <a:rPr lang="en"/>
              <a:t>‹#›</a:t>
            </a:fld>
            <a:endParaRPr/>
          </a:p>
        </p:txBody>
      </p:sp>
      <p:sp>
        <p:nvSpPr>
          <p:cNvPr id="364" name="Google Shape;364;p44"/>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sp>
        <p:nvSpPr>
          <p:cNvPr id="365" name="Google Shape;365;p44"/>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366" name="Google Shape;366;p44"/>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pic>
        <p:nvPicPr>
          <p:cNvPr id="367" name="Google Shape;367;p44"/>
          <p:cNvPicPr preferRelativeResize="0"/>
          <p:nvPr/>
        </p:nvPicPr>
        <p:blipFill>
          <a:blip r:embed="rId3">
            <a:alphaModFix/>
          </a:blip>
          <a:stretch>
            <a:fillRect/>
          </a:stretch>
        </p:blipFill>
        <p:spPr>
          <a:xfrm>
            <a:off x="1934950" y="1164700"/>
            <a:ext cx="2250250" cy="3657650"/>
          </a:xfrm>
          <a:prstGeom prst="rect">
            <a:avLst/>
          </a:prstGeom>
          <a:noFill/>
          <a:ln>
            <a:noFill/>
          </a:ln>
        </p:spPr>
      </p:pic>
      <p:pic>
        <p:nvPicPr>
          <p:cNvPr id="368" name="Google Shape;368;p44"/>
          <p:cNvPicPr preferRelativeResize="0"/>
          <p:nvPr/>
        </p:nvPicPr>
        <p:blipFill>
          <a:blip r:embed="rId4">
            <a:alphaModFix/>
          </a:blip>
          <a:stretch>
            <a:fillRect/>
          </a:stretch>
        </p:blipFill>
        <p:spPr>
          <a:xfrm>
            <a:off x="5156875" y="1164688"/>
            <a:ext cx="2318388" cy="3657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5"/>
          <p:cNvSpPr txBox="1"/>
          <p:nvPr>
            <p:ph type="title"/>
          </p:nvPr>
        </p:nvSpPr>
        <p:spPr>
          <a:xfrm>
            <a:off x="612648" y="171450"/>
            <a:ext cx="7616952" cy="74295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
              <a:t>Experimental Evaluations &amp; Results</a:t>
            </a:r>
            <a:endParaRPr/>
          </a:p>
        </p:txBody>
      </p:sp>
      <p:sp>
        <p:nvSpPr>
          <p:cNvPr id="374" name="Google Shape;374;p45"/>
          <p:cNvSpPr txBox="1"/>
          <p:nvPr>
            <p:ph idx="11" type="ftr"/>
          </p:nvPr>
        </p:nvSpPr>
        <p:spPr>
          <a:xfrm>
            <a:off x="609601" y="4800600"/>
            <a:ext cx="5410200" cy="216694"/>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375" name="Google Shape;375;p45"/>
          <p:cNvSpPr txBox="1"/>
          <p:nvPr>
            <p:ph idx="12" type="sldNum"/>
          </p:nvPr>
        </p:nvSpPr>
        <p:spPr>
          <a:xfrm>
            <a:off x="0" y="959643"/>
            <a:ext cx="533400" cy="183357"/>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
              <a:t>‹#›</a:t>
            </a:fld>
            <a:endParaRPr/>
          </a:p>
        </p:txBody>
      </p:sp>
      <p:sp>
        <p:nvSpPr>
          <p:cNvPr id="376" name="Google Shape;376;p45"/>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pic>
        <p:nvPicPr>
          <p:cNvPr id="377" name="Google Shape;377;p45"/>
          <p:cNvPicPr preferRelativeResize="0"/>
          <p:nvPr/>
        </p:nvPicPr>
        <p:blipFill>
          <a:blip r:embed="rId3">
            <a:alphaModFix/>
          </a:blip>
          <a:stretch>
            <a:fillRect/>
          </a:stretch>
        </p:blipFill>
        <p:spPr>
          <a:xfrm>
            <a:off x="476050" y="1355188"/>
            <a:ext cx="8426575" cy="3233218"/>
          </a:xfrm>
          <a:prstGeom prst="rect">
            <a:avLst/>
          </a:prstGeom>
          <a:noFill/>
          <a:ln>
            <a:noFill/>
          </a:ln>
        </p:spPr>
      </p:pic>
      <p:sp>
        <p:nvSpPr>
          <p:cNvPr id="378" name="Google Shape;378;p45"/>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379" name="Google Shape;379;p45"/>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6"/>
          <p:cNvSpPr txBox="1"/>
          <p:nvPr>
            <p:ph type="title"/>
          </p:nvPr>
        </p:nvSpPr>
        <p:spPr>
          <a:xfrm>
            <a:off x="612648" y="171450"/>
            <a:ext cx="7617000" cy="7431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
              <a:t>Experimental Evaluations &amp; Results</a:t>
            </a:r>
            <a:endParaRPr/>
          </a:p>
        </p:txBody>
      </p:sp>
      <p:sp>
        <p:nvSpPr>
          <p:cNvPr id="385" name="Google Shape;385;p46"/>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386" name="Google Shape;386;p46"/>
          <p:cNvSpPr txBox="1"/>
          <p:nvPr>
            <p:ph idx="12" type="sldNum"/>
          </p:nvPr>
        </p:nvSpPr>
        <p:spPr>
          <a:xfrm>
            <a:off x="0" y="959643"/>
            <a:ext cx="533400" cy="183300"/>
          </a:xfrm>
          <a:prstGeom prst="rect">
            <a:avLst/>
          </a:prstGeom>
          <a:solidFill>
            <a:srgbClr val="008000"/>
          </a:solidFill>
          <a:ln>
            <a:noFill/>
          </a:ln>
        </p:spPr>
        <p:txBody>
          <a:bodyPr anchorCtr="0" anchor="ctr" bIns="45700" lIns="91425" spcFirstLastPara="1" rIns="91425" wrap="square" tIns="45700">
            <a:normAutofit fontScale="40000" lnSpcReduction="20000"/>
          </a:bodyPr>
          <a:lstStyle/>
          <a:p>
            <a:pPr indent="0" lvl="0" marL="0" rtl="0" algn="ctr">
              <a:spcBef>
                <a:spcPts val="0"/>
              </a:spcBef>
              <a:spcAft>
                <a:spcPts val="0"/>
              </a:spcAft>
              <a:buNone/>
            </a:pPr>
            <a:fld id="{00000000-1234-1234-1234-123412341234}" type="slidenum">
              <a:rPr lang="en"/>
              <a:t>‹#›</a:t>
            </a:fld>
            <a:endParaRPr/>
          </a:p>
        </p:txBody>
      </p:sp>
      <p:sp>
        <p:nvSpPr>
          <p:cNvPr id="387" name="Google Shape;387;p46"/>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pic>
        <p:nvPicPr>
          <p:cNvPr id="388" name="Google Shape;388;p46"/>
          <p:cNvPicPr preferRelativeResize="0"/>
          <p:nvPr/>
        </p:nvPicPr>
        <p:blipFill>
          <a:blip r:embed="rId3">
            <a:alphaModFix/>
          </a:blip>
          <a:stretch>
            <a:fillRect/>
          </a:stretch>
        </p:blipFill>
        <p:spPr>
          <a:xfrm>
            <a:off x="180025" y="1758663"/>
            <a:ext cx="8783951" cy="2426224"/>
          </a:xfrm>
          <a:prstGeom prst="rect">
            <a:avLst/>
          </a:prstGeom>
          <a:noFill/>
          <a:ln>
            <a:noFill/>
          </a:ln>
        </p:spPr>
      </p:pic>
      <p:sp>
        <p:nvSpPr>
          <p:cNvPr id="389" name="Google Shape;389;p46"/>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390" name="Google Shape;390;p46"/>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7"/>
          <p:cNvSpPr txBox="1"/>
          <p:nvPr>
            <p:ph type="title"/>
          </p:nvPr>
        </p:nvSpPr>
        <p:spPr>
          <a:xfrm>
            <a:off x="612648" y="171450"/>
            <a:ext cx="7616952"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Test Plan &amp; Test Cases</a:t>
            </a:r>
            <a:endParaRPr/>
          </a:p>
        </p:txBody>
      </p:sp>
      <p:sp>
        <p:nvSpPr>
          <p:cNvPr id="396" name="Google Shape;396;p47"/>
          <p:cNvSpPr txBox="1"/>
          <p:nvPr>
            <p:ph idx="11" type="ftr"/>
          </p:nvPr>
        </p:nvSpPr>
        <p:spPr>
          <a:xfrm>
            <a:off x="609601" y="4800600"/>
            <a:ext cx="5410200" cy="216694"/>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397" name="Google Shape;397;p47"/>
          <p:cNvSpPr txBox="1"/>
          <p:nvPr>
            <p:ph idx="12" type="sldNum"/>
          </p:nvPr>
        </p:nvSpPr>
        <p:spPr>
          <a:xfrm>
            <a:off x="0" y="959643"/>
            <a:ext cx="533400" cy="183357"/>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
              <a:t>‹#›</a:t>
            </a:fld>
            <a:endParaRPr/>
          </a:p>
        </p:txBody>
      </p:sp>
      <p:sp>
        <p:nvSpPr>
          <p:cNvPr id="398" name="Google Shape;398;p47"/>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pic>
        <p:nvPicPr>
          <p:cNvPr id="399" name="Google Shape;399;p47"/>
          <p:cNvPicPr preferRelativeResize="0"/>
          <p:nvPr/>
        </p:nvPicPr>
        <p:blipFill>
          <a:blip r:embed="rId3">
            <a:alphaModFix/>
          </a:blip>
          <a:stretch>
            <a:fillRect/>
          </a:stretch>
        </p:blipFill>
        <p:spPr>
          <a:xfrm>
            <a:off x="406300" y="1238825"/>
            <a:ext cx="8331400" cy="3561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8"/>
          <p:cNvSpPr txBox="1"/>
          <p:nvPr>
            <p:ph type="title"/>
          </p:nvPr>
        </p:nvSpPr>
        <p:spPr>
          <a:xfrm>
            <a:off x="612648" y="171450"/>
            <a:ext cx="7617000" cy="7431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
              <a:t>Test Plan &amp; Test Cases</a:t>
            </a:r>
            <a:endParaRPr/>
          </a:p>
        </p:txBody>
      </p:sp>
      <p:sp>
        <p:nvSpPr>
          <p:cNvPr id="405" name="Google Shape;405;p48"/>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406" name="Google Shape;406;p48"/>
          <p:cNvSpPr txBox="1"/>
          <p:nvPr>
            <p:ph idx="12" type="sldNum"/>
          </p:nvPr>
        </p:nvSpPr>
        <p:spPr>
          <a:xfrm>
            <a:off x="0" y="959643"/>
            <a:ext cx="533400" cy="183300"/>
          </a:xfrm>
          <a:prstGeom prst="rect">
            <a:avLst/>
          </a:prstGeom>
          <a:solidFill>
            <a:srgbClr val="008000"/>
          </a:solidFill>
          <a:ln>
            <a:noFill/>
          </a:ln>
        </p:spPr>
        <p:txBody>
          <a:bodyPr anchorCtr="0" anchor="ctr" bIns="45700" lIns="91425" spcFirstLastPara="1" rIns="91425" wrap="square" tIns="45700">
            <a:normAutofit fontScale="40000" lnSpcReduction="20000"/>
          </a:bodyPr>
          <a:lstStyle/>
          <a:p>
            <a:pPr indent="0" lvl="0" marL="0" rtl="0" algn="ctr">
              <a:spcBef>
                <a:spcPts val="0"/>
              </a:spcBef>
              <a:spcAft>
                <a:spcPts val="0"/>
              </a:spcAft>
              <a:buNone/>
            </a:pPr>
            <a:fld id="{00000000-1234-1234-1234-123412341234}" type="slidenum">
              <a:rPr lang="en"/>
              <a:t>‹#›</a:t>
            </a:fld>
            <a:endParaRPr/>
          </a:p>
        </p:txBody>
      </p:sp>
      <p:sp>
        <p:nvSpPr>
          <p:cNvPr id="407" name="Google Shape;407;p48"/>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pic>
        <p:nvPicPr>
          <p:cNvPr id="408" name="Google Shape;408;p48"/>
          <p:cNvPicPr preferRelativeResize="0"/>
          <p:nvPr/>
        </p:nvPicPr>
        <p:blipFill>
          <a:blip r:embed="rId3">
            <a:alphaModFix/>
          </a:blip>
          <a:stretch>
            <a:fillRect/>
          </a:stretch>
        </p:blipFill>
        <p:spPr>
          <a:xfrm>
            <a:off x="304800" y="1287190"/>
            <a:ext cx="8534399" cy="3369173"/>
          </a:xfrm>
          <a:prstGeom prst="rect">
            <a:avLst/>
          </a:prstGeom>
          <a:noFill/>
          <a:ln>
            <a:noFill/>
          </a:ln>
        </p:spPr>
      </p:pic>
      <p:sp>
        <p:nvSpPr>
          <p:cNvPr id="409" name="Google Shape;409;p48"/>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410" name="Google Shape;410;p48"/>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9"/>
          <p:cNvSpPr txBox="1"/>
          <p:nvPr>
            <p:ph type="title"/>
          </p:nvPr>
        </p:nvSpPr>
        <p:spPr>
          <a:xfrm>
            <a:off x="612648" y="171450"/>
            <a:ext cx="7616952"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Reference </a:t>
            </a:r>
            <a:endParaRPr/>
          </a:p>
        </p:txBody>
      </p:sp>
      <p:sp>
        <p:nvSpPr>
          <p:cNvPr id="416" name="Google Shape;416;p49"/>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fontScale="92500" lnSpcReduction="10000"/>
          </a:bodyPr>
          <a:lstStyle/>
          <a:p>
            <a:pPr indent="0" lvl="0" marL="0" marR="97790" rtl="0" algn="l">
              <a:lnSpc>
                <a:spcPct val="103000"/>
              </a:lnSpc>
              <a:spcBef>
                <a:spcPts val="0"/>
              </a:spcBef>
              <a:spcAft>
                <a:spcPts val="0"/>
              </a:spcAft>
              <a:buClr>
                <a:schemeClr val="dk1"/>
              </a:buClr>
              <a:buSzPct val="66666"/>
              <a:buFont typeface="Arial"/>
              <a:buNone/>
            </a:pPr>
            <a:r>
              <a:rPr lang="en" sz="1800">
                <a:latin typeface="Times New Roman"/>
                <a:ea typeface="Times New Roman"/>
                <a:cs typeface="Times New Roman"/>
                <a:sym typeface="Times New Roman"/>
              </a:rPr>
              <a:t>1. A. Somani, S. Periwal, K. Patel, and P. Gaikwad, “Cross Platform Smart Reservation </a:t>
            </a:r>
            <a:endParaRPr/>
          </a:p>
          <a:p>
            <a:pPr indent="0" lvl="0" marL="83820" rtl="0" algn="l">
              <a:spcBef>
                <a:spcPts val="765"/>
              </a:spcBef>
              <a:spcAft>
                <a:spcPts val="0"/>
              </a:spcAft>
              <a:buClr>
                <a:schemeClr val="dk1"/>
              </a:buClr>
              <a:buSzPct val="60000"/>
              <a:buFont typeface="Arial"/>
              <a:buNone/>
            </a:pPr>
            <a:r>
              <a:rPr lang="en" sz="1800">
                <a:latin typeface="Times New Roman"/>
                <a:ea typeface="Times New Roman"/>
                <a:cs typeface="Times New Roman"/>
                <a:sym typeface="Times New Roman"/>
              </a:rPr>
              <a:t>Based Parking System,” in </a:t>
            </a:r>
            <a:r>
              <a:rPr i="1" lang="en" sz="1800">
                <a:latin typeface="Times New Roman"/>
                <a:ea typeface="Times New Roman"/>
                <a:cs typeface="Times New Roman"/>
                <a:sym typeface="Times New Roman"/>
              </a:rPr>
              <a:t>2018 International Conference on Smart City and </a:t>
            </a:r>
            <a:endParaRPr sz="1800">
              <a:latin typeface="Times New Roman"/>
              <a:ea typeface="Times New Roman"/>
              <a:cs typeface="Times New Roman"/>
              <a:sym typeface="Times New Roman"/>
            </a:endParaRPr>
          </a:p>
          <a:p>
            <a:pPr indent="0" lvl="0" marL="0" rtl="0" algn="l">
              <a:spcBef>
                <a:spcPts val="700"/>
              </a:spcBef>
              <a:spcAft>
                <a:spcPts val="0"/>
              </a:spcAft>
              <a:buClr>
                <a:schemeClr val="dk1"/>
              </a:buClr>
              <a:buSzPct val="60000"/>
              <a:buFont typeface="Arial"/>
              <a:buNone/>
            </a:pPr>
            <a:r>
              <a:rPr i="1" lang="en" sz="1800">
                <a:latin typeface="Times New Roman"/>
                <a:ea typeface="Times New Roman"/>
                <a:cs typeface="Times New Roman"/>
                <a:sym typeface="Times New Roman"/>
              </a:rPr>
              <a:t>Emerging 	Technology 	(ICSCET)</a:t>
            </a:r>
            <a:r>
              <a:rPr lang="en" sz="1800">
                <a:latin typeface="Times New Roman"/>
                <a:ea typeface="Times New Roman"/>
                <a:cs typeface="Times New Roman"/>
                <a:sym typeface="Times New Roman"/>
              </a:rPr>
              <a:t>, 	IEEE, 	Jan. 	2018, 	pp. 	1–5. 	doi: 10.1109/ICSCET.2018.8537282. </a:t>
            </a:r>
            <a:endParaRPr/>
          </a:p>
          <a:p>
            <a:pPr indent="0" lvl="0" marL="0" marR="97790" rtl="0" algn="l">
              <a:lnSpc>
                <a:spcPct val="103000"/>
              </a:lnSpc>
              <a:spcBef>
                <a:spcPts val="700"/>
              </a:spcBef>
              <a:spcAft>
                <a:spcPts val="0"/>
              </a:spcAft>
              <a:buClr>
                <a:schemeClr val="dk1"/>
              </a:buClr>
              <a:buSzPct val="66666"/>
              <a:buFont typeface="Arial"/>
              <a:buNone/>
            </a:pPr>
            <a:r>
              <a:rPr lang="en" sz="1800">
                <a:latin typeface="Times New Roman"/>
                <a:ea typeface="Times New Roman"/>
                <a:cs typeface="Times New Roman"/>
                <a:sym typeface="Times New Roman"/>
              </a:rPr>
              <a:t>2. P. Sheelarani, S. P. Anand, S. Shamili, and K. Sruthi, “Effective car parking reservation system based on internet of things technologies,” in </a:t>
            </a:r>
            <a:r>
              <a:rPr i="1" lang="en" sz="1800">
                <a:latin typeface="Times New Roman"/>
                <a:ea typeface="Times New Roman"/>
                <a:cs typeface="Times New Roman"/>
                <a:sym typeface="Times New Roman"/>
              </a:rPr>
              <a:t>2016 World Conference on Futuristic Trends in Research and Innovation for Social Welfare (Startup Conclave)</a:t>
            </a:r>
            <a:r>
              <a:rPr lang="en" sz="1800">
                <a:latin typeface="Times New Roman"/>
                <a:ea typeface="Times New Roman"/>
                <a:cs typeface="Times New Roman"/>
                <a:sym typeface="Times New Roman"/>
              </a:rPr>
              <a:t>, IEEE, Feb. 2016, pp. 1–4. doi: 10.1109/STARTUP.2016.7583962. </a:t>
            </a:r>
            <a:endParaRPr/>
          </a:p>
          <a:p>
            <a:pPr indent="0" lvl="0" marL="0" marR="97790" rtl="0" algn="l">
              <a:lnSpc>
                <a:spcPct val="103000"/>
              </a:lnSpc>
              <a:spcBef>
                <a:spcPts val="865"/>
              </a:spcBef>
              <a:spcAft>
                <a:spcPts val="0"/>
              </a:spcAft>
              <a:buClr>
                <a:schemeClr val="dk1"/>
              </a:buClr>
              <a:buSzPct val="66666"/>
              <a:buFont typeface="Arial"/>
              <a:buNone/>
            </a:pPr>
            <a:r>
              <a:rPr lang="en" sz="1800">
                <a:latin typeface="Times New Roman"/>
                <a:ea typeface="Times New Roman"/>
                <a:cs typeface="Times New Roman"/>
                <a:sym typeface="Times New Roman"/>
              </a:rPr>
              <a:t>3. W. A. Jabbar, C. W. Wei, N. A. A. M. Azmi, and N. A. Haironnazli, “An IoT </a:t>
            </a:r>
            <a:endParaRPr/>
          </a:p>
          <a:p>
            <a:pPr indent="0" lvl="0" marL="93345" marR="97790" rtl="0" algn="l">
              <a:spcBef>
                <a:spcPts val="765"/>
              </a:spcBef>
              <a:spcAft>
                <a:spcPts val="0"/>
              </a:spcAft>
              <a:buClr>
                <a:schemeClr val="dk1"/>
              </a:buClr>
              <a:buSzPct val="60000"/>
              <a:buNone/>
            </a:pPr>
            <a:r>
              <a:rPr lang="en" sz="1800">
                <a:latin typeface="Times New Roman"/>
                <a:ea typeface="Times New Roman"/>
                <a:cs typeface="Times New Roman"/>
                <a:sym typeface="Times New Roman"/>
              </a:rPr>
              <a:t>Raspberry Pi-based parking management system for smart campus,” </a:t>
            </a:r>
            <a:r>
              <a:rPr i="1" lang="en" sz="1800">
                <a:latin typeface="Times New Roman"/>
                <a:ea typeface="Times New Roman"/>
                <a:cs typeface="Times New Roman"/>
                <a:sym typeface="Times New Roman"/>
              </a:rPr>
              <a:t>Internet of Things</a:t>
            </a:r>
            <a:r>
              <a:rPr lang="en" sz="1800">
                <a:latin typeface="Times New Roman"/>
                <a:ea typeface="Times New Roman"/>
                <a:cs typeface="Times New Roman"/>
                <a:sym typeface="Times New Roman"/>
              </a:rPr>
              <a:t>, vol. 14, p. 100387, Jun. 2021, doi: 10.1016/j.iot.2021.100387. </a:t>
            </a:r>
            <a:endParaRPr/>
          </a:p>
        </p:txBody>
      </p:sp>
      <p:sp>
        <p:nvSpPr>
          <p:cNvPr id="417" name="Google Shape;417;p49"/>
          <p:cNvSpPr txBox="1"/>
          <p:nvPr>
            <p:ph idx="11" type="ftr"/>
          </p:nvPr>
        </p:nvSpPr>
        <p:spPr>
          <a:xfrm>
            <a:off x="609601" y="4800600"/>
            <a:ext cx="5410200" cy="216694"/>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418" name="Google Shape;418;p49"/>
          <p:cNvSpPr txBox="1"/>
          <p:nvPr>
            <p:ph idx="12" type="sldNum"/>
          </p:nvPr>
        </p:nvSpPr>
        <p:spPr>
          <a:xfrm>
            <a:off x="0" y="959643"/>
            <a:ext cx="533400" cy="183357"/>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
              <a:t>‹#›</a:t>
            </a:fld>
            <a:endParaRPr/>
          </a:p>
        </p:txBody>
      </p:sp>
      <p:sp>
        <p:nvSpPr>
          <p:cNvPr id="419" name="Google Shape;419;p49"/>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sp>
        <p:nvSpPr>
          <p:cNvPr id="420" name="Google Shape;420;p49"/>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421" name="Google Shape;421;p49"/>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612648" y="171450"/>
            <a:ext cx="7617000" cy="7431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
              <a:t>Summary </a:t>
            </a:r>
            <a:endParaRPr/>
          </a:p>
        </p:txBody>
      </p:sp>
      <p:sp>
        <p:nvSpPr>
          <p:cNvPr id="171" name="Google Shape;171;p27"/>
          <p:cNvSpPr txBox="1"/>
          <p:nvPr>
            <p:ph idx="1" type="body"/>
          </p:nvPr>
        </p:nvSpPr>
        <p:spPr>
          <a:xfrm>
            <a:off x="612648" y="1200150"/>
            <a:ext cx="8153400" cy="3372000"/>
          </a:xfrm>
          <a:prstGeom prst="rect">
            <a:avLst/>
          </a:prstGeom>
          <a:noFill/>
          <a:ln>
            <a:noFill/>
          </a:ln>
        </p:spPr>
        <p:txBody>
          <a:bodyPr anchorCtr="0" anchor="t" bIns="45700" lIns="91425" spcFirstLastPara="1" rIns="91425" wrap="square" tIns="45700">
            <a:normAutofit/>
          </a:bodyPr>
          <a:lstStyle/>
          <a:p>
            <a:pPr indent="0" lvl="0" marL="0" rtl="0" algn="l">
              <a:spcBef>
                <a:spcPts val="700"/>
              </a:spcBef>
              <a:spcAft>
                <a:spcPts val="0"/>
              </a:spcAft>
              <a:buNone/>
            </a:pPr>
            <a:r>
              <a:t/>
            </a:r>
            <a:endParaRPr>
              <a:solidFill>
                <a:srgbClr val="FF0000"/>
              </a:solidFill>
            </a:endParaRPr>
          </a:p>
          <a:p>
            <a:pPr indent="-344919" lvl="0" marL="320040" rtl="0" algn="l">
              <a:spcBef>
                <a:spcPts val="700"/>
              </a:spcBef>
              <a:spcAft>
                <a:spcPts val="0"/>
              </a:spcAft>
              <a:buClr>
                <a:srgbClr val="008000"/>
              </a:buClr>
              <a:buSzPts val="1740"/>
              <a:buChar char="◻"/>
            </a:pPr>
            <a:r>
              <a:rPr lang="en"/>
              <a:t>Literature Review</a:t>
            </a:r>
            <a:endParaRPr/>
          </a:p>
          <a:p>
            <a:pPr indent="-344919" lvl="0" marL="320040" rtl="0" algn="l">
              <a:spcBef>
                <a:spcPts val="700"/>
              </a:spcBef>
              <a:spcAft>
                <a:spcPts val="0"/>
              </a:spcAft>
              <a:buClr>
                <a:srgbClr val="008000"/>
              </a:buClr>
              <a:buSzPts val="1740"/>
              <a:buChar char="◻"/>
            </a:pPr>
            <a:r>
              <a:rPr lang="en"/>
              <a:t>Demo of 100% of Work</a:t>
            </a:r>
            <a:endParaRPr/>
          </a:p>
          <a:p>
            <a:pPr indent="-344919" lvl="0" marL="320040" rtl="0" algn="l">
              <a:spcBef>
                <a:spcPts val="700"/>
              </a:spcBef>
              <a:spcAft>
                <a:spcPts val="0"/>
              </a:spcAft>
              <a:buClr>
                <a:srgbClr val="008000"/>
              </a:buClr>
              <a:buSzPts val="1740"/>
              <a:buChar char="◻"/>
            </a:pPr>
            <a:r>
              <a:rPr lang="en"/>
              <a:t>Experimental Evaluations &amp; Results</a:t>
            </a:r>
            <a:endParaRPr/>
          </a:p>
          <a:p>
            <a:pPr indent="-344919" lvl="0" marL="320040" rtl="0" algn="l">
              <a:spcBef>
                <a:spcPts val="700"/>
              </a:spcBef>
              <a:spcAft>
                <a:spcPts val="0"/>
              </a:spcAft>
              <a:buClr>
                <a:srgbClr val="008000"/>
              </a:buClr>
              <a:buSzPts val="1740"/>
              <a:buChar char="◻"/>
            </a:pPr>
            <a:r>
              <a:rPr lang="en"/>
              <a:t>Test Plan &amp; Test Cases</a:t>
            </a:r>
            <a:endParaRPr/>
          </a:p>
          <a:p>
            <a:pPr indent="-344919" lvl="0" marL="320040" rtl="0" algn="l">
              <a:spcBef>
                <a:spcPts val="700"/>
              </a:spcBef>
              <a:spcAft>
                <a:spcPts val="0"/>
              </a:spcAft>
              <a:buClr>
                <a:srgbClr val="008000"/>
              </a:buClr>
              <a:buSzPts val="1740"/>
              <a:buChar char="◻"/>
            </a:pPr>
            <a:r>
              <a:rPr lang="en"/>
              <a:t>References </a:t>
            </a:r>
            <a:endParaRPr/>
          </a:p>
        </p:txBody>
      </p:sp>
      <p:sp>
        <p:nvSpPr>
          <p:cNvPr id="172" name="Google Shape;172;p27"/>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173" name="Google Shape;173;p27"/>
          <p:cNvSpPr txBox="1"/>
          <p:nvPr>
            <p:ph idx="12" type="sldNum"/>
          </p:nvPr>
        </p:nvSpPr>
        <p:spPr>
          <a:xfrm>
            <a:off x="0" y="959643"/>
            <a:ext cx="533400" cy="183300"/>
          </a:xfrm>
          <a:prstGeom prst="rect">
            <a:avLst/>
          </a:prstGeom>
          <a:solidFill>
            <a:srgbClr val="008000"/>
          </a:solidFill>
          <a:ln>
            <a:noFill/>
          </a:ln>
        </p:spPr>
        <p:txBody>
          <a:bodyPr anchorCtr="0" anchor="ctr" bIns="45700" lIns="91425" spcFirstLastPara="1" rIns="91425" wrap="square" tIns="45700">
            <a:normAutofit fontScale="40000" lnSpcReduction="20000"/>
          </a:bodyPr>
          <a:lstStyle/>
          <a:p>
            <a:pPr indent="0" lvl="0" marL="0" rtl="0" algn="ctr">
              <a:spcBef>
                <a:spcPts val="0"/>
              </a:spcBef>
              <a:spcAft>
                <a:spcPts val="0"/>
              </a:spcAft>
              <a:buNone/>
            </a:pPr>
            <a:fld id="{00000000-1234-1234-1234-123412341234}" type="slidenum">
              <a:rPr lang="en"/>
              <a:t>‹#›</a:t>
            </a:fld>
            <a:endParaRPr/>
          </a:p>
        </p:txBody>
      </p:sp>
      <p:sp>
        <p:nvSpPr>
          <p:cNvPr id="174" name="Google Shape;174;p27"/>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sp>
        <p:nvSpPr>
          <p:cNvPr id="175" name="Google Shape;175;p27"/>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176" name="Google Shape;176;p27"/>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612648" y="171450"/>
            <a:ext cx="7616952"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Problem Statement </a:t>
            </a:r>
            <a:endParaRPr/>
          </a:p>
        </p:txBody>
      </p:sp>
      <p:sp>
        <p:nvSpPr>
          <p:cNvPr id="182" name="Google Shape;182;p28"/>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0" lvl="2" marL="233362" rtl="0" algn="l">
              <a:spcBef>
                <a:spcPts val="0"/>
              </a:spcBef>
              <a:spcAft>
                <a:spcPts val="0"/>
              </a:spcAft>
              <a:buClr>
                <a:schemeClr val="dk1"/>
              </a:buClr>
              <a:buSzPts val="1350"/>
              <a:buFont typeface="Arial"/>
              <a:buNone/>
            </a:pPr>
            <a:r>
              <a:rPr b="1" lang="en" sz="1800">
                <a:solidFill>
                  <a:srgbClr val="172B4D"/>
                </a:solidFill>
                <a:latin typeface="Times New Roman"/>
                <a:ea typeface="Times New Roman"/>
                <a:cs typeface="Times New Roman"/>
                <a:sym typeface="Times New Roman"/>
              </a:rPr>
              <a:t>PROBLEMS:</a:t>
            </a:r>
            <a:endParaRPr/>
          </a:p>
          <a:p>
            <a:pPr indent="-171450" lvl="2" marL="404812" rtl="0" algn="l">
              <a:spcBef>
                <a:spcPts val="500"/>
              </a:spcBef>
              <a:spcAft>
                <a:spcPts val="0"/>
              </a:spcAft>
              <a:buSzPts val="1500"/>
              <a:buChar char="■"/>
            </a:pPr>
            <a:r>
              <a:rPr lang="en" sz="2000">
                <a:solidFill>
                  <a:srgbClr val="172B4D"/>
                </a:solidFill>
                <a:latin typeface="Times New Roman"/>
                <a:ea typeface="Times New Roman"/>
                <a:cs typeface="Times New Roman"/>
                <a:sym typeface="Times New Roman"/>
              </a:rPr>
              <a:t>Scarcity of parking spaces in places like shopping malls, hotels, and cinemas.</a:t>
            </a:r>
            <a:endParaRPr/>
          </a:p>
          <a:p>
            <a:pPr indent="-171450" lvl="2" marL="404812" rtl="0" algn="l">
              <a:spcBef>
                <a:spcPts val="500"/>
              </a:spcBef>
              <a:spcAft>
                <a:spcPts val="0"/>
              </a:spcAft>
              <a:buSzPts val="1500"/>
              <a:buChar char="■"/>
            </a:pPr>
            <a:r>
              <a:rPr lang="en" sz="2000">
                <a:solidFill>
                  <a:srgbClr val="172B4D"/>
                </a:solidFill>
                <a:latin typeface="Times New Roman"/>
                <a:ea typeface="Times New Roman"/>
                <a:cs typeface="Times New Roman"/>
                <a:sym typeface="Times New Roman"/>
              </a:rPr>
              <a:t>Wasted time searching for empty parking spots as well as unbearable frustration for drivers.</a:t>
            </a:r>
            <a:endParaRPr/>
          </a:p>
          <a:p>
            <a:pPr indent="-171450" lvl="2" marL="404812" rtl="0" algn="l">
              <a:spcBef>
                <a:spcPts val="500"/>
              </a:spcBef>
              <a:spcAft>
                <a:spcPts val="0"/>
              </a:spcAft>
              <a:buSzPts val="1500"/>
              <a:buChar char="■"/>
            </a:pPr>
            <a:r>
              <a:rPr lang="en" sz="2000">
                <a:solidFill>
                  <a:srgbClr val="172B4D"/>
                </a:solidFill>
                <a:latin typeface="Times New Roman"/>
                <a:ea typeface="Times New Roman"/>
                <a:cs typeface="Times New Roman"/>
                <a:sym typeface="Times New Roman"/>
              </a:rPr>
              <a:t>Finding a parking space; leads to frustration and, to the worst-case scenario, stress among drivers.</a:t>
            </a:r>
            <a:endParaRPr/>
          </a:p>
          <a:p>
            <a:pPr indent="-171450" lvl="2" marL="404812" rtl="0" algn="l">
              <a:spcBef>
                <a:spcPts val="500"/>
              </a:spcBef>
              <a:spcAft>
                <a:spcPts val="0"/>
              </a:spcAft>
              <a:buSzPts val="1500"/>
              <a:buChar char="■"/>
            </a:pPr>
            <a:r>
              <a:rPr lang="en" sz="2000">
                <a:solidFill>
                  <a:srgbClr val="172B4D"/>
                </a:solidFill>
                <a:latin typeface="Times New Roman"/>
                <a:ea typeface="Times New Roman"/>
                <a:cs typeface="Times New Roman"/>
                <a:sym typeface="Times New Roman"/>
              </a:rPr>
              <a:t>Drivers circling around parking lots cause disorder and tension on the roads</a:t>
            </a:r>
            <a:r>
              <a:rPr lang="en" sz="1500">
                <a:solidFill>
                  <a:srgbClr val="172B4D"/>
                </a:solidFill>
                <a:latin typeface="Times New Roman"/>
                <a:ea typeface="Times New Roman"/>
                <a:cs typeface="Times New Roman"/>
                <a:sym typeface="Times New Roman"/>
              </a:rPr>
              <a:t>.</a:t>
            </a:r>
            <a:endParaRPr/>
          </a:p>
        </p:txBody>
      </p:sp>
      <p:sp>
        <p:nvSpPr>
          <p:cNvPr id="183" name="Google Shape;183;p28"/>
          <p:cNvSpPr txBox="1"/>
          <p:nvPr>
            <p:ph idx="11" type="ftr"/>
          </p:nvPr>
        </p:nvSpPr>
        <p:spPr>
          <a:xfrm>
            <a:off x="609601" y="4800600"/>
            <a:ext cx="5410200" cy="216694"/>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184" name="Google Shape;184;p28"/>
          <p:cNvSpPr txBox="1"/>
          <p:nvPr>
            <p:ph idx="12" type="sldNum"/>
          </p:nvPr>
        </p:nvSpPr>
        <p:spPr>
          <a:xfrm>
            <a:off x="0" y="959643"/>
            <a:ext cx="533400" cy="183357"/>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
              <a:t>‹#›</a:t>
            </a:fld>
            <a:endParaRPr/>
          </a:p>
        </p:txBody>
      </p:sp>
      <p:sp>
        <p:nvSpPr>
          <p:cNvPr id="185" name="Google Shape;185;p28"/>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sp>
        <p:nvSpPr>
          <p:cNvPr id="186" name="Google Shape;186;p28"/>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187" name="Google Shape;187;p28"/>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612648" y="171450"/>
            <a:ext cx="7617000" cy="7431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
              <a:t>Problem Statement </a:t>
            </a:r>
            <a:endParaRPr/>
          </a:p>
        </p:txBody>
      </p:sp>
      <p:sp>
        <p:nvSpPr>
          <p:cNvPr id="193" name="Google Shape;193;p29"/>
          <p:cNvSpPr txBox="1"/>
          <p:nvPr>
            <p:ph idx="1" type="body"/>
          </p:nvPr>
        </p:nvSpPr>
        <p:spPr>
          <a:xfrm>
            <a:off x="612648" y="1200150"/>
            <a:ext cx="8153400" cy="3372000"/>
          </a:xfrm>
          <a:prstGeom prst="rect">
            <a:avLst/>
          </a:prstGeom>
          <a:noFill/>
          <a:ln>
            <a:noFill/>
          </a:ln>
        </p:spPr>
        <p:txBody>
          <a:bodyPr anchorCtr="0" anchor="t" bIns="45700" lIns="91425" spcFirstLastPara="1" rIns="91425" wrap="square" tIns="45700">
            <a:normAutofit/>
          </a:bodyPr>
          <a:lstStyle/>
          <a:p>
            <a:pPr indent="0" lvl="0" marL="233362" rtl="0" algn="l">
              <a:spcBef>
                <a:spcPts val="0"/>
              </a:spcBef>
              <a:spcAft>
                <a:spcPts val="0"/>
              </a:spcAft>
              <a:buNone/>
            </a:pPr>
            <a:r>
              <a:rPr b="1" lang="en" sz="1800">
                <a:solidFill>
                  <a:srgbClr val="172B4D"/>
                </a:solidFill>
                <a:latin typeface="Times New Roman"/>
                <a:ea typeface="Times New Roman"/>
                <a:cs typeface="Times New Roman"/>
                <a:sym typeface="Times New Roman"/>
              </a:rPr>
              <a:t>SOLUTION:</a:t>
            </a:r>
            <a:endParaRPr sz="2300"/>
          </a:p>
          <a:p>
            <a:pPr indent="-171450" lvl="2" marL="404812" rtl="0" algn="l">
              <a:spcBef>
                <a:spcPts val="500"/>
              </a:spcBef>
              <a:spcAft>
                <a:spcPts val="0"/>
              </a:spcAft>
              <a:buSzPts val="1500"/>
              <a:buChar char="■"/>
            </a:pPr>
            <a:r>
              <a:rPr lang="en" sz="2000">
                <a:solidFill>
                  <a:srgbClr val="172B4D"/>
                </a:solidFill>
                <a:latin typeface="Times New Roman"/>
                <a:ea typeface="Times New Roman"/>
                <a:cs typeface="Times New Roman"/>
                <a:sym typeface="Times New Roman"/>
              </a:rPr>
              <a:t>Establish a digital system that controls parking.</a:t>
            </a:r>
            <a:endParaRPr/>
          </a:p>
          <a:p>
            <a:pPr indent="-171450" lvl="2" marL="404812" rtl="0" algn="l">
              <a:spcBef>
                <a:spcPts val="500"/>
              </a:spcBef>
              <a:spcAft>
                <a:spcPts val="0"/>
              </a:spcAft>
              <a:buSzPts val="1500"/>
              <a:buChar char="■"/>
            </a:pPr>
            <a:r>
              <a:rPr lang="en" sz="2000">
                <a:solidFill>
                  <a:srgbClr val="172B4D"/>
                </a:solidFill>
                <a:latin typeface="Times New Roman"/>
                <a:ea typeface="Times New Roman"/>
                <a:cs typeface="Times New Roman"/>
                <a:sym typeface="Times New Roman"/>
              </a:rPr>
              <a:t>Automate the process of parking to lessen human intervention.</a:t>
            </a:r>
            <a:endParaRPr/>
          </a:p>
          <a:p>
            <a:pPr indent="-171450" lvl="2" marL="404812" rtl="0" algn="l">
              <a:spcBef>
                <a:spcPts val="500"/>
              </a:spcBef>
              <a:spcAft>
                <a:spcPts val="0"/>
              </a:spcAft>
              <a:buSzPts val="1500"/>
              <a:buChar char="■"/>
            </a:pPr>
            <a:r>
              <a:rPr lang="en" sz="2000">
                <a:solidFill>
                  <a:srgbClr val="172B4D"/>
                </a:solidFill>
                <a:latin typeface="Times New Roman"/>
                <a:ea typeface="Times New Roman"/>
                <a:cs typeface="Times New Roman"/>
                <a:sym typeface="Times New Roman"/>
              </a:rPr>
              <a:t>Optimize parking space use.</a:t>
            </a:r>
            <a:endParaRPr/>
          </a:p>
          <a:p>
            <a:pPr indent="-171450" lvl="2" marL="404812" rtl="0" algn="l">
              <a:spcBef>
                <a:spcPts val="500"/>
              </a:spcBef>
              <a:spcAft>
                <a:spcPts val="0"/>
              </a:spcAft>
              <a:buSzPts val="1500"/>
              <a:buChar char="■"/>
            </a:pPr>
            <a:r>
              <a:rPr lang="en" sz="2000">
                <a:solidFill>
                  <a:srgbClr val="172B4D"/>
                </a:solidFill>
                <a:latin typeface="Times New Roman"/>
                <a:ea typeface="Times New Roman"/>
                <a:cs typeface="Times New Roman"/>
                <a:sym typeface="Times New Roman"/>
              </a:rPr>
              <a:t>Real-time updates on available spots through the app.</a:t>
            </a:r>
            <a:endParaRPr/>
          </a:p>
          <a:p>
            <a:pPr indent="-171450" lvl="2" marL="404812" rtl="0" algn="l">
              <a:spcBef>
                <a:spcPts val="500"/>
              </a:spcBef>
              <a:spcAft>
                <a:spcPts val="0"/>
              </a:spcAft>
              <a:buSzPts val="1500"/>
              <a:buChar char="■"/>
            </a:pPr>
            <a:r>
              <a:rPr lang="en" sz="2000">
                <a:solidFill>
                  <a:srgbClr val="172B4D"/>
                </a:solidFill>
                <a:latin typeface="Times New Roman"/>
                <a:ea typeface="Times New Roman"/>
                <a:cs typeface="Times New Roman"/>
                <a:sym typeface="Times New Roman"/>
              </a:rPr>
              <a:t>Speed up the process of parking, thus reducing search duration.</a:t>
            </a:r>
            <a:endParaRPr/>
          </a:p>
          <a:p>
            <a:pPr indent="-171450" lvl="2" marL="404812" rtl="0" algn="l">
              <a:spcBef>
                <a:spcPts val="500"/>
              </a:spcBef>
              <a:spcAft>
                <a:spcPts val="0"/>
              </a:spcAft>
              <a:buSzPts val="1500"/>
              <a:buChar char="■"/>
            </a:pPr>
            <a:r>
              <a:rPr lang="en" sz="2000">
                <a:solidFill>
                  <a:srgbClr val="172B4D"/>
                </a:solidFill>
                <a:latin typeface="Times New Roman"/>
                <a:ea typeface="Times New Roman"/>
                <a:cs typeface="Times New Roman"/>
                <a:sym typeface="Times New Roman"/>
              </a:rPr>
              <a:t>Continue the simplification process, minimizing wasted time, and making the parking experience better.</a:t>
            </a:r>
            <a:endParaRPr b="1" sz="1800">
              <a:solidFill>
                <a:srgbClr val="172B4D"/>
              </a:solidFill>
              <a:latin typeface="Times New Roman"/>
              <a:ea typeface="Times New Roman"/>
              <a:cs typeface="Times New Roman"/>
              <a:sym typeface="Times New Roman"/>
            </a:endParaRPr>
          </a:p>
        </p:txBody>
      </p:sp>
      <p:sp>
        <p:nvSpPr>
          <p:cNvPr id="194" name="Google Shape;194;p29"/>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195" name="Google Shape;195;p29"/>
          <p:cNvSpPr txBox="1"/>
          <p:nvPr>
            <p:ph idx="12" type="sldNum"/>
          </p:nvPr>
        </p:nvSpPr>
        <p:spPr>
          <a:xfrm>
            <a:off x="0" y="959643"/>
            <a:ext cx="533400" cy="183300"/>
          </a:xfrm>
          <a:prstGeom prst="rect">
            <a:avLst/>
          </a:prstGeom>
          <a:solidFill>
            <a:srgbClr val="008000"/>
          </a:solidFill>
          <a:ln>
            <a:noFill/>
          </a:ln>
        </p:spPr>
        <p:txBody>
          <a:bodyPr anchorCtr="0" anchor="ctr" bIns="45700" lIns="91425" spcFirstLastPara="1" rIns="91425" wrap="square" tIns="45700">
            <a:normAutofit fontScale="40000" lnSpcReduction="20000"/>
          </a:bodyPr>
          <a:lstStyle/>
          <a:p>
            <a:pPr indent="0" lvl="0" marL="0" rtl="0" algn="ctr">
              <a:spcBef>
                <a:spcPts val="0"/>
              </a:spcBef>
              <a:spcAft>
                <a:spcPts val="0"/>
              </a:spcAft>
              <a:buNone/>
            </a:pPr>
            <a:fld id="{00000000-1234-1234-1234-123412341234}" type="slidenum">
              <a:rPr lang="en"/>
              <a:t>‹#›</a:t>
            </a:fld>
            <a:endParaRPr/>
          </a:p>
        </p:txBody>
      </p:sp>
      <p:sp>
        <p:nvSpPr>
          <p:cNvPr id="196" name="Google Shape;196;p29"/>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sp>
        <p:nvSpPr>
          <p:cNvPr id="197" name="Google Shape;197;p29"/>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198" name="Google Shape;198;p29"/>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612648" y="171450"/>
            <a:ext cx="7616952"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Objective</a:t>
            </a:r>
            <a:endParaRPr/>
          </a:p>
        </p:txBody>
      </p:sp>
      <p:sp>
        <p:nvSpPr>
          <p:cNvPr id="204" name="Google Shape;204;p30"/>
          <p:cNvSpPr txBox="1"/>
          <p:nvPr>
            <p:ph idx="1" type="body"/>
          </p:nvPr>
        </p:nvSpPr>
        <p:spPr>
          <a:xfrm>
            <a:off x="306300" y="1326300"/>
            <a:ext cx="8531400" cy="3817200"/>
          </a:xfrm>
          <a:prstGeom prst="rect">
            <a:avLst/>
          </a:prstGeom>
          <a:noFill/>
          <a:ln>
            <a:noFill/>
          </a:ln>
        </p:spPr>
        <p:txBody>
          <a:bodyPr anchorCtr="0" anchor="t" bIns="45700" lIns="91425" spcFirstLastPara="1" rIns="91425" wrap="square" tIns="45700">
            <a:normAutofit fontScale="92500"/>
          </a:bodyPr>
          <a:lstStyle/>
          <a:p>
            <a:pPr indent="-327025" lvl="0" marL="320040" rtl="0" algn="l">
              <a:lnSpc>
                <a:spcPct val="250000"/>
              </a:lnSpc>
              <a:spcBef>
                <a:spcPts val="0"/>
              </a:spcBef>
              <a:spcAft>
                <a:spcPts val="0"/>
              </a:spcAft>
              <a:buClr>
                <a:schemeClr val="dk1"/>
              </a:buClr>
              <a:buSzPct val="100000"/>
              <a:buChar char="⮚"/>
            </a:pPr>
            <a:r>
              <a:rPr lang="en" sz="2000">
                <a:latin typeface="Times New Roman"/>
                <a:ea typeface="Times New Roman"/>
                <a:cs typeface="Times New Roman"/>
                <a:sym typeface="Times New Roman"/>
              </a:rPr>
              <a:t>Enhance User Interface:Streamline the search and booking process of parking spots</a:t>
            </a:r>
            <a:endParaRPr/>
          </a:p>
          <a:p>
            <a:pPr indent="-327025" lvl="0" marL="320040" rtl="0" algn="l">
              <a:lnSpc>
                <a:spcPct val="250000"/>
              </a:lnSpc>
              <a:spcBef>
                <a:spcPts val="0"/>
              </a:spcBef>
              <a:spcAft>
                <a:spcPts val="0"/>
              </a:spcAft>
              <a:buClr>
                <a:schemeClr val="dk1"/>
              </a:buClr>
              <a:buSzPct val="100000"/>
              <a:buChar char="⮚"/>
            </a:pPr>
            <a:r>
              <a:rPr lang="en" sz="2000">
                <a:latin typeface="Times New Roman"/>
                <a:ea typeface="Times New Roman"/>
                <a:cs typeface="Times New Roman"/>
                <a:sym typeface="Times New Roman"/>
              </a:rPr>
              <a:t>Real-time information for a seamless parking experience</a:t>
            </a:r>
            <a:endParaRPr/>
          </a:p>
          <a:p>
            <a:pPr indent="-327025" lvl="0" marL="320040" rtl="0" algn="l">
              <a:lnSpc>
                <a:spcPct val="250000"/>
              </a:lnSpc>
              <a:spcBef>
                <a:spcPts val="0"/>
              </a:spcBef>
              <a:spcAft>
                <a:spcPts val="0"/>
              </a:spcAft>
              <a:buClr>
                <a:schemeClr val="dk1"/>
              </a:buClr>
              <a:buSzPct val="100000"/>
              <a:buChar char="⮚"/>
            </a:pPr>
            <a:r>
              <a:rPr lang="en" sz="2000">
                <a:latin typeface="Times New Roman"/>
                <a:ea typeface="Times New Roman"/>
                <a:cs typeface="Times New Roman"/>
                <a:sym typeface="Times New Roman"/>
              </a:rPr>
              <a:t>Automate Parking Operations</a:t>
            </a:r>
            <a:endParaRPr/>
          </a:p>
          <a:p>
            <a:pPr indent="-327025" lvl="0" marL="320040" rtl="0" algn="l">
              <a:lnSpc>
                <a:spcPct val="250000"/>
              </a:lnSpc>
              <a:spcBef>
                <a:spcPts val="0"/>
              </a:spcBef>
              <a:spcAft>
                <a:spcPts val="0"/>
              </a:spcAft>
              <a:buClr>
                <a:schemeClr val="dk1"/>
              </a:buClr>
              <a:buSzPct val="100000"/>
              <a:buChar char="⮚"/>
            </a:pPr>
            <a:r>
              <a:rPr lang="en" sz="2000">
                <a:latin typeface="Times New Roman"/>
                <a:ea typeface="Times New Roman"/>
                <a:cs typeface="Times New Roman"/>
                <a:sym typeface="Times New Roman"/>
              </a:rPr>
              <a:t>Minimal human intervention in parking and unparking</a:t>
            </a:r>
            <a:endParaRPr/>
          </a:p>
          <a:p>
            <a:pPr indent="-327025" lvl="0" marL="320040" rtl="0" algn="l">
              <a:lnSpc>
                <a:spcPct val="250000"/>
              </a:lnSpc>
              <a:spcBef>
                <a:spcPts val="0"/>
              </a:spcBef>
              <a:spcAft>
                <a:spcPts val="0"/>
              </a:spcAft>
              <a:buClr>
                <a:schemeClr val="dk1"/>
              </a:buClr>
              <a:buSzPct val="100000"/>
              <a:buChar char="⮚"/>
            </a:pPr>
            <a:r>
              <a:rPr lang="en" sz="2000">
                <a:latin typeface="Times New Roman"/>
                <a:ea typeface="Times New Roman"/>
                <a:cs typeface="Times New Roman"/>
                <a:sym typeface="Times New Roman"/>
              </a:rPr>
              <a:t>Using sensors and path tracing technology, guide cars to free spaces</a:t>
            </a:r>
            <a:endParaRPr sz="1700">
              <a:latin typeface="Times New Roman"/>
              <a:ea typeface="Times New Roman"/>
              <a:cs typeface="Times New Roman"/>
              <a:sym typeface="Times New Roman"/>
            </a:endParaRPr>
          </a:p>
        </p:txBody>
      </p:sp>
      <p:sp>
        <p:nvSpPr>
          <p:cNvPr id="205" name="Google Shape;205;p30"/>
          <p:cNvSpPr txBox="1"/>
          <p:nvPr>
            <p:ph idx="11" type="ftr"/>
          </p:nvPr>
        </p:nvSpPr>
        <p:spPr>
          <a:xfrm>
            <a:off x="609601" y="4800600"/>
            <a:ext cx="5410200" cy="216694"/>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206" name="Google Shape;206;p30"/>
          <p:cNvSpPr txBox="1"/>
          <p:nvPr>
            <p:ph idx="12" type="sldNum"/>
          </p:nvPr>
        </p:nvSpPr>
        <p:spPr>
          <a:xfrm>
            <a:off x="0" y="959643"/>
            <a:ext cx="533400" cy="183357"/>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
              <a:t>‹#›</a:t>
            </a:fld>
            <a:endParaRPr/>
          </a:p>
        </p:txBody>
      </p:sp>
      <p:sp>
        <p:nvSpPr>
          <p:cNvPr id="207" name="Google Shape;207;p30"/>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sp>
        <p:nvSpPr>
          <p:cNvPr id="208" name="Google Shape;208;p30"/>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209" name="Google Shape;209;p30"/>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612648" y="171450"/>
            <a:ext cx="7617000" cy="7431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
              <a:t>Objective</a:t>
            </a:r>
            <a:endParaRPr/>
          </a:p>
        </p:txBody>
      </p:sp>
      <p:sp>
        <p:nvSpPr>
          <p:cNvPr id="215" name="Google Shape;215;p31"/>
          <p:cNvSpPr txBox="1"/>
          <p:nvPr>
            <p:ph idx="1" type="body"/>
          </p:nvPr>
        </p:nvSpPr>
        <p:spPr>
          <a:xfrm>
            <a:off x="306300" y="1599300"/>
            <a:ext cx="8531400" cy="3201300"/>
          </a:xfrm>
          <a:prstGeom prst="rect">
            <a:avLst/>
          </a:prstGeom>
          <a:noFill/>
          <a:ln>
            <a:noFill/>
          </a:ln>
        </p:spPr>
        <p:txBody>
          <a:bodyPr anchorCtr="0" anchor="t" bIns="45700" lIns="91425" spcFirstLastPara="1" rIns="91425" wrap="square" tIns="45700">
            <a:normAutofit lnSpcReduction="20000"/>
          </a:bodyPr>
          <a:lstStyle/>
          <a:p>
            <a:pPr indent="-336550" lvl="0" marL="320040" rtl="0" algn="l">
              <a:lnSpc>
                <a:spcPct val="250000"/>
              </a:lnSpc>
              <a:spcBef>
                <a:spcPts val="0"/>
              </a:spcBef>
              <a:spcAft>
                <a:spcPts val="0"/>
              </a:spcAft>
              <a:buClr>
                <a:schemeClr val="dk1"/>
              </a:buClr>
              <a:buSzPts val="2000"/>
              <a:buChar char="⮚"/>
            </a:pPr>
            <a:r>
              <a:rPr lang="en" sz="2000">
                <a:latin typeface="Times New Roman"/>
                <a:ea typeface="Times New Roman"/>
                <a:cs typeface="Times New Roman"/>
                <a:sym typeface="Times New Roman"/>
              </a:rPr>
              <a:t>Save time and efforts of drivers</a:t>
            </a:r>
            <a:endParaRPr/>
          </a:p>
          <a:p>
            <a:pPr indent="-336550" lvl="0" marL="320040" rtl="0" algn="l">
              <a:lnSpc>
                <a:spcPct val="250000"/>
              </a:lnSpc>
              <a:spcBef>
                <a:spcPts val="0"/>
              </a:spcBef>
              <a:spcAft>
                <a:spcPts val="0"/>
              </a:spcAft>
              <a:buClr>
                <a:schemeClr val="dk1"/>
              </a:buClr>
              <a:buSzPts val="2000"/>
              <a:buChar char="⮚"/>
            </a:pPr>
            <a:r>
              <a:rPr lang="en" sz="2000">
                <a:latin typeface="Times New Roman"/>
                <a:ea typeface="Times New Roman"/>
                <a:cs typeface="Times New Roman"/>
                <a:sym typeface="Times New Roman"/>
              </a:rPr>
              <a:t>Efficient System Administration</a:t>
            </a:r>
            <a:endParaRPr/>
          </a:p>
          <a:p>
            <a:pPr indent="-336550" lvl="0" marL="320040" rtl="0" algn="l">
              <a:lnSpc>
                <a:spcPct val="250000"/>
              </a:lnSpc>
              <a:spcBef>
                <a:spcPts val="0"/>
              </a:spcBef>
              <a:spcAft>
                <a:spcPts val="0"/>
              </a:spcAft>
              <a:buClr>
                <a:schemeClr val="dk1"/>
              </a:buClr>
              <a:buSzPts val="2000"/>
              <a:buChar char="⮚"/>
            </a:pPr>
            <a:r>
              <a:rPr lang="en" sz="2000">
                <a:latin typeface="Times New Roman"/>
                <a:ea typeface="Times New Roman"/>
                <a:cs typeface="Times New Roman"/>
                <a:sym typeface="Times New Roman"/>
              </a:rPr>
              <a:t>Provide an Admin Dashboard with advanced management tools</a:t>
            </a:r>
            <a:endParaRPr/>
          </a:p>
          <a:p>
            <a:pPr indent="-336550" lvl="0" marL="320040" rtl="0" algn="l">
              <a:lnSpc>
                <a:spcPct val="250000"/>
              </a:lnSpc>
              <a:spcBef>
                <a:spcPts val="0"/>
              </a:spcBef>
              <a:spcAft>
                <a:spcPts val="0"/>
              </a:spcAft>
              <a:buClr>
                <a:schemeClr val="dk1"/>
              </a:buClr>
              <a:buSzPts val="2000"/>
              <a:buChar char="⮚"/>
            </a:pPr>
            <a:r>
              <a:rPr lang="en" sz="2000">
                <a:latin typeface="Times New Roman"/>
                <a:ea typeface="Times New Roman"/>
                <a:cs typeface="Times New Roman"/>
                <a:sym typeface="Times New Roman"/>
              </a:rPr>
              <a:t>Provide price settings and occupancy tracking of parking spaces.</a:t>
            </a:r>
            <a:endParaRPr/>
          </a:p>
          <a:p>
            <a:pPr indent="0" lvl="0" marL="320040" rtl="0" algn="l">
              <a:lnSpc>
                <a:spcPct val="250000"/>
              </a:lnSpc>
              <a:spcBef>
                <a:spcPts val="0"/>
              </a:spcBef>
              <a:spcAft>
                <a:spcPts val="0"/>
              </a:spcAft>
              <a:buNone/>
            </a:pPr>
            <a:r>
              <a:t/>
            </a:r>
            <a:endParaRPr sz="2000">
              <a:latin typeface="Times New Roman"/>
              <a:ea typeface="Times New Roman"/>
              <a:cs typeface="Times New Roman"/>
              <a:sym typeface="Times New Roman"/>
            </a:endParaRPr>
          </a:p>
        </p:txBody>
      </p:sp>
      <p:sp>
        <p:nvSpPr>
          <p:cNvPr id="216" name="Google Shape;216;p31"/>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217" name="Google Shape;217;p31"/>
          <p:cNvSpPr txBox="1"/>
          <p:nvPr>
            <p:ph idx="12" type="sldNum"/>
          </p:nvPr>
        </p:nvSpPr>
        <p:spPr>
          <a:xfrm>
            <a:off x="0" y="959643"/>
            <a:ext cx="533400" cy="183300"/>
          </a:xfrm>
          <a:prstGeom prst="rect">
            <a:avLst/>
          </a:prstGeom>
          <a:solidFill>
            <a:srgbClr val="008000"/>
          </a:solidFill>
          <a:ln>
            <a:noFill/>
          </a:ln>
        </p:spPr>
        <p:txBody>
          <a:bodyPr anchorCtr="0" anchor="ctr" bIns="45700" lIns="91425" spcFirstLastPara="1" rIns="91425" wrap="square" tIns="45700">
            <a:normAutofit fontScale="40000" lnSpcReduction="20000"/>
          </a:bodyPr>
          <a:lstStyle/>
          <a:p>
            <a:pPr indent="0" lvl="0" marL="0" rtl="0" algn="ctr">
              <a:spcBef>
                <a:spcPts val="0"/>
              </a:spcBef>
              <a:spcAft>
                <a:spcPts val="0"/>
              </a:spcAft>
              <a:buNone/>
            </a:pPr>
            <a:fld id="{00000000-1234-1234-1234-123412341234}" type="slidenum">
              <a:rPr lang="en"/>
              <a:t>‹#›</a:t>
            </a:fld>
            <a:endParaRPr/>
          </a:p>
        </p:txBody>
      </p:sp>
      <p:sp>
        <p:nvSpPr>
          <p:cNvPr id="218" name="Google Shape;218;p31"/>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sp>
        <p:nvSpPr>
          <p:cNvPr id="219" name="Google Shape;219;p31"/>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220" name="Google Shape;220;p31"/>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612648" y="171450"/>
            <a:ext cx="7616952"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FYP Scope </a:t>
            </a:r>
            <a:endParaRPr/>
          </a:p>
        </p:txBody>
      </p:sp>
      <p:sp>
        <p:nvSpPr>
          <p:cNvPr id="226" name="Google Shape;226;p32"/>
          <p:cNvSpPr txBox="1"/>
          <p:nvPr>
            <p:ph idx="1" type="body"/>
          </p:nvPr>
        </p:nvSpPr>
        <p:spPr>
          <a:xfrm>
            <a:off x="612650" y="1200150"/>
            <a:ext cx="8153400" cy="3509700"/>
          </a:xfrm>
          <a:prstGeom prst="rect">
            <a:avLst/>
          </a:prstGeom>
          <a:noFill/>
          <a:ln>
            <a:noFill/>
          </a:ln>
        </p:spPr>
        <p:txBody>
          <a:bodyPr anchorCtr="0" anchor="t" bIns="45700" lIns="91425" spcFirstLastPara="1" rIns="91425" wrap="square" tIns="45700">
            <a:noAutofit/>
          </a:bodyPr>
          <a:lstStyle/>
          <a:p>
            <a:pPr indent="-349250" lvl="0" marL="457200" rtl="0" algn="l">
              <a:lnSpc>
                <a:spcPct val="80000"/>
              </a:lnSpc>
              <a:spcBef>
                <a:spcPts val="0"/>
              </a:spcBef>
              <a:spcAft>
                <a:spcPts val="0"/>
              </a:spcAft>
              <a:buClr>
                <a:schemeClr val="dk1"/>
              </a:buClr>
              <a:buSzPts val="1900"/>
              <a:buFont typeface="Times New Roman"/>
              <a:buChar char="➢"/>
            </a:pPr>
            <a:r>
              <a:rPr lang="en" sz="1900">
                <a:latin typeface="Times New Roman"/>
                <a:ea typeface="Times New Roman"/>
                <a:cs typeface="Times New Roman"/>
                <a:sym typeface="Times New Roman"/>
              </a:rPr>
              <a:t>Assists motorists by indicating and reserving parking spaces via a mobile application. </a:t>
            </a:r>
            <a:endParaRPr sz="1900">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900">
              <a:latin typeface="Times New Roman"/>
              <a:ea typeface="Times New Roman"/>
              <a:cs typeface="Times New Roman"/>
              <a:sym typeface="Times New Roman"/>
            </a:endParaRPr>
          </a:p>
          <a:p>
            <a:pPr indent="-349250" lvl="0" marL="457200" rtl="0" algn="l">
              <a:lnSpc>
                <a:spcPct val="80000"/>
              </a:lnSpc>
              <a:spcBef>
                <a:spcPts val="0"/>
              </a:spcBef>
              <a:spcAft>
                <a:spcPts val="0"/>
              </a:spcAft>
              <a:buClr>
                <a:schemeClr val="dk1"/>
              </a:buClr>
              <a:buSzPts val="1900"/>
              <a:buFont typeface="Times New Roman"/>
              <a:buChar char="➢"/>
            </a:pPr>
            <a:r>
              <a:rPr lang="en" sz="1900">
                <a:latin typeface="Times New Roman"/>
                <a:ea typeface="Times New Roman"/>
                <a:cs typeface="Times New Roman"/>
                <a:sym typeface="Times New Roman"/>
              </a:rPr>
              <a:t>Features a centralized database to store parking information. </a:t>
            </a:r>
            <a:endParaRPr sz="1900">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900">
              <a:latin typeface="Times New Roman"/>
              <a:ea typeface="Times New Roman"/>
              <a:cs typeface="Times New Roman"/>
              <a:sym typeface="Times New Roman"/>
            </a:endParaRPr>
          </a:p>
          <a:p>
            <a:pPr indent="-349250" lvl="0" marL="457200" rtl="0" algn="l">
              <a:lnSpc>
                <a:spcPct val="80000"/>
              </a:lnSpc>
              <a:spcBef>
                <a:spcPts val="0"/>
              </a:spcBef>
              <a:spcAft>
                <a:spcPts val="0"/>
              </a:spcAft>
              <a:buClr>
                <a:schemeClr val="dk1"/>
              </a:buClr>
              <a:buSzPts val="1900"/>
              <a:buFont typeface="Times New Roman"/>
              <a:buChar char="➢"/>
            </a:pPr>
            <a:r>
              <a:rPr lang="en" sz="1900">
                <a:latin typeface="Times New Roman"/>
                <a:ea typeface="Times New Roman"/>
                <a:cs typeface="Times New Roman"/>
                <a:sym typeface="Times New Roman"/>
              </a:rPr>
              <a:t>Includes a secure payment gateway for seamless transactions. </a:t>
            </a:r>
            <a:endParaRPr sz="1900">
              <a:latin typeface="Times New Roman"/>
              <a:ea typeface="Times New Roman"/>
              <a:cs typeface="Times New Roman"/>
              <a:sym typeface="Times New Roman"/>
            </a:endParaRPr>
          </a:p>
          <a:p>
            <a:pPr indent="0" lvl="0" marL="0" rtl="0" algn="l">
              <a:lnSpc>
                <a:spcPct val="80000"/>
              </a:lnSpc>
              <a:spcBef>
                <a:spcPts val="0"/>
              </a:spcBef>
              <a:spcAft>
                <a:spcPts val="0"/>
              </a:spcAft>
              <a:buNone/>
            </a:pPr>
            <a:r>
              <a:t/>
            </a:r>
            <a:endParaRPr sz="1900">
              <a:latin typeface="Times New Roman"/>
              <a:ea typeface="Times New Roman"/>
              <a:cs typeface="Times New Roman"/>
              <a:sym typeface="Times New Roman"/>
            </a:endParaRPr>
          </a:p>
          <a:p>
            <a:pPr indent="-349250" lvl="0" marL="457200" rtl="0" algn="l">
              <a:lnSpc>
                <a:spcPct val="80000"/>
              </a:lnSpc>
              <a:spcBef>
                <a:spcPts val="0"/>
              </a:spcBef>
              <a:spcAft>
                <a:spcPts val="0"/>
              </a:spcAft>
              <a:buClr>
                <a:schemeClr val="dk1"/>
              </a:buClr>
              <a:buSzPts val="1900"/>
              <a:buFont typeface="Times New Roman"/>
              <a:buChar char="➢"/>
            </a:pPr>
            <a:r>
              <a:rPr lang="en" sz="1900">
                <a:latin typeface="Times New Roman"/>
                <a:ea typeface="Times New Roman"/>
                <a:cs typeface="Times New Roman"/>
                <a:sym typeface="Times New Roman"/>
              </a:rPr>
              <a:t>Provides parking lot operators with tools to manage availability and access analytics. </a:t>
            </a:r>
            <a:endParaRPr sz="1900">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900">
              <a:latin typeface="Times New Roman"/>
              <a:ea typeface="Times New Roman"/>
              <a:cs typeface="Times New Roman"/>
              <a:sym typeface="Times New Roman"/>
            </a:endParaRPr>
          </a:p>
          <a:p>
            <a:pPr indent="-349250" lvl="0" marL="457200" rtl="0" algn="l">
              <a:lnSpc>
                <a:spcPct val="80000"/>
              </a:lnSpc>
              <a:spcBef>
                <a:spcPts val="0"/>
              </a:spcBef>
              <a:spcAft>
                <a:spcPts val="0"/>
              </a:spcAft>
              <a:buClr>
                <a:schemeClr val="dk1"/>
              </a:buClr>
              <a:buSzPts val="1900"/>
              <a:buFont typeface="Times New Roman"/>
              <a:buChar char="➢"/>
            </a:pPr>
            <a:r>
              <a:rPr lang="en" sz="1900">
                <a:latin typeface="Times New Roman"/>
                <a:ea typeface="Times New Roman"/>
                <a:cs typeface="Times New Roman"/>
                <a:sym typeface="Times New Roman"/>
              </a:rPr>
              <a:t>Uses real-time data to identify the best available parking slot automatically. </a:t>
            </a:r>
            <a:endParaRPr sz="1900"/>
          </a:p>
          <a:p>
            <a:pPr indent="0" lvl="0" marL="457200" rtl="0" algn="l">
              <a:lnSpc>
                <a:spcPct val="80000"/>
              </a:lnSpc>
              <a:spcBef>
                <a:spcPts val="0"/>
              </a:spcBef>
              <a:spcAft>
                <a:spcPts val="0"/>
              </a:spcAft>
              <a:buNone/>
            </a:pPr>
            <a:r>
              <a:t/>
            </a:r>
            <a:endParaRPr sz="1900"/>
          </a:p>
          <a:p>
            <a:pPr indent="-349250" lvl="0" marL="457200" rtl="0" algn="l">
              <a:lnSpc>
                <a:spcPct val="80000"/>
              </a:lnSpc>
              <a:spcBef>
                <a:spcPts val="0"/>
              </a:spcBef>
              <a:spcAft>
                <a:spcPts val="0"/>
              </a:spcAft>
              <a:buClr>
                <a:schemeClr val="dk1"/>
              </a:buClr>
              <a:buSzPts val="1900"/>
              <a:buFont typeface="Times New Roman"/>
              <a:buChar char="➢"/>
            </a:pPr>
            <a:r>
              <a:rPr lang="en" sz="1900">
                <a:latin typeface="Times New Roman"/>
                <a:ea typeface="Times New Roman"/>
                <a:cs typeface="Times New Roman"/>
                <a:sym typeface="Times New Roman"/>
              </a:rPr>
              <a:t>Aims to enhance parking efficiency, reduce search time, and simplify the parking experience. </a:t>
            </a:r>
            <a:endParaRPr sz="1900"/>
          </a:p>
        </p:txBody>
      </p:sp>
      <p:sp>
        <p:nvSpPr>
          <p:cNvPr id="227" name="Google Shape;227;p32"/>
          <p:cNvSpPr txBox="1"/>
          <p:nvPr>
            <p:ph idx="11" type="ftr"/>
          </p:nvPr>
        </p:nvSpPr>
        <p:spPr>
          <a:xfrm>
            <a:off x="609601" y="4800600"/>
            <a:ext cx="5410200" cy="216694"/>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228" name="Google Shape;228;p32"/>
          <p:cNvSpPr txBox="1"/>
          <p:nvPr>
            <p:ph idx="12" type="sldNum"/>
          </p:nvPr>
        </p:nvSpPr>
        <p:spPr>
          <a:xfrm>
            <a:off x="0" y="959643"/>
            <a:ext cx="533400" cy="183357"/>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
              <a:t>‹#›</a:t>
            </a:fld>
            <a:endParaRPr/>
          </a:p>
        </p:txBody>
      </p:sp>
      <p:sp>
        <p:nvSpPr>
          <p:cNvPr id="229" name="Google Shape;229;p32"/>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sp>
        <p:nvSpPr>
          <p:cNvPr id="230" name="Google Shape;230;p32"/>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231" name="Google Shape;231;p32"/>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612648" y="171450"/>
            <a:ext cx="7616952"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Our Methodology </a:t>
            </a:r>
            <a:endParaRPr/>
          </a:p>
        </p:txBody>
      </p:sp>
      <p:sp>
        <p:nvSpPr>
          <p:cNvPr id="237" name="Google Shape;237;p33"/>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Clr>
                <a:schemeClr val="dk1"/>
              </a:buClr>
              <a:buSzPct val="100000"/>
              <a:buFont typeface="Arial"/>
              <a:buNone/>
            </a:pPr>
            <a:r>
              <a:rPr lang="en" sz="2200">
                <a:latin typeface="Times New Roman"/>
                <a:ea typeface="Times New Roman"/>
                <a:cs typeface="Times New Roman"/>
                <a:sym typeface="Times New Roman"/>
              </a:rPr>
              <a:t>We apply PROTOTYPE METHODOLOGY to quickly iterate on user requirements and system functionality for our automated parking system. Through the construction and iteration of throwaway prototypes, we validate features such as seamless parking reservations and efficient management dashboards early in development. This minimizes manual intervention and ensures that the final system meets user needs effectively while addressing issues such as time-consuming parking searches and wasted fuel.</a:t>
            </a:r>
            <a:endParaRPr sz="2200">
              <a:latin typeface="Arial"/>
              <a:ea typeface="Arial"/>
              <a:cs typeface="Arial"/>
              <a:sym typeface="Arial"/>
            </a:endParaRPr>
          </a:p>
          <a:p>
            <a:pPr indent="-209550" lvl="0" marL="320040" rtl="0" algn="l">
              <a:spcBef>
                <a:spcPts val="0"/>
              </a:spcBef>
              <a:spcAft>
                <a:spcPts val="0"/>
              </a:spcAft>
              <a:buClr>
                <a:srgbClr val="008000"/>
              </a:buClr>
              <a:buSzPct val="59999"/>
              <a:buNone/>
            </a:pPr>
            <a:r>
              <a:t/>
            </a:r>
            <a:endParaRPr/>
          </a:p>
        </p:txBody>
      </p:sp>
      <p:sp>
        <p:nvSpPr>
          <p:cNvPr id="238" name="Google Shape;238;p33"/>
          <p:cNvSpPr txBox="1"/>
          <p:nvPr>
            <p:ph idx="11" type="ftr"/>
          </p:nvPr>
        </p:nvSpPr>
        <p:spPr>
          <a:xfrm>
            <a:off x="609601" y="4800600"/>
            <a:ext cx="5410200" cy="216694"/>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Project Name Here</a:t>
            </a:r>
            <a:endParaRPr/>
          </a:p>
        </p:txBody>
      </p:sp>
      <p:sp>
        <p:nvSpPr>
          <p:cNvPr id="239" name="Google Shape;239;p33"/>
          <p:cNvSpPr txBox="1"/>
          <p:nvPr>
            <p:ph idx="12" type="sldNum"/>
          </p:nvPr>
        </p:nvSpPr>
        <p:spPr>
          <a:xfrm>
            <a:off x="0" y="959643"/>
            <a:ext cx="533400" cy="183357"/>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
              <a:t>‹#›</a:t>
            </a:fld>
            <a:endParaRPr/>
          </a:p>
        </p:txBody>
      </p:sp>
      <p:sp>
        <p:nvSpPr>
          <p:cNvPr id="240" name="Google Shape;240;p33"/>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CS-FYP    Hamdard University </a:t>
            </a:r>
            <a:endParaRPr/>
          </a:p>
        </p:txBody>
      </p:sp>
      <p:sp>
        <p:nvSpPr>
          <p:cNvPr id="241" name="Google Shape;241;p33"/>
          <p:cNvSpPr txBox="1"/>
          <p:nvPr>
            <p:ph idx="11" type="ftr"/>
          </p:nvPr>
        </p:nvSpPr>
        <p:spPr>
          <a:xfrm>
            <a:off x="609601" y="4800600"/>
            <a:ext cx="5410200" cy="2166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a:latin typeface="Arial"/>
                <a:ea typeface="Arial"/>
                <a:cs typeface="Arial"/>
                <a:sym typeface="Arial"/>
              </a:rPr>
              <a:t>Spot Finder (Smart Parking Reservation System)</a:t>
            </a:r>
            <a:endParaRPr/>
          </a:p>
        </p:txBody>
      </p:sp>
      <p:sp>
        <p:nvSpPr>
          <p:cNvPr id="242" name="Google Shape;242;p33"/>
          <p:cNvSpPr txBox="1"/>
          <p:nvPr>
            <p:ph idx="10" type="dt"/>
          </p:nvPr>
        </p:nvSpPr>
        <p:spPr>
          <a:xfrm>
            <a:off x="6248400" y="4800600"/>
            <a:ext cx="2514600" cy="2286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
              <a:t>SE-FYP    Hamdard University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