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Roboto" charset="0"/>
      <p:regular r:id="rId12"/>
      <p:bold r:id="rId13"/>
      <p:italic r:id="rId14"/>
      <p:boldItalic r:id="rId15"/>
    </p:embeddedFont>
    <p:embeddedFont>
      <p:font typeface="Verdana"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8" d="100"/>
          <a:sy n="98" d="100"/>
        </p:scale>
        <p:origin x="-57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fd620cf185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fd620cf18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fd620cf185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fd620cf18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fd620cf185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fd620cf18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f891fd3330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f891fd333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891fd3330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891fd333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891fd3330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891fd333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8935ca6e1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8935ca6e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891fd3330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891fd333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0" y="1151100"/>
            <a:ext cx="9144000" cy="3992400"/>
          </a:xfrm>
          <a:prstGeom prst="rect">
            <a:avLst/>
          </a:prstGeom>
        </p:spPr>
        <p:txBody>
          <a:bodyPr spcFirstLastPara="1" wrap="square" lIns="91425" tIns="91425" rIns="91425" bIns="91425" anchor="t" anchorCtr="0">
            <a:normAutofit fontScale="70000" lnSpcReduction="20000"/>
          </a:bodyPr>
          <a:lstStyle/>
          <a:p>
            <a:pPr marL="0" lvl="0" indent="0" algn="ctr" rtl="0">
              <a:lnSpc>
                <a:spcPct val="120000"/>
              </a:lnSpc>
              <a:spcBef>
                <a:spcPts val="500"/>
              </a:spcBef>
              <a:spcAft>
                <a:spcPts val="0"/>
              </a:spcAft>
              <a:buNone/>
            </a:pPr>
            <a:r>
              <a:rPr lang="en" sz="1400" dirty="0">
                <a:solidFill>
                  <a:schemeClr val="dk1"/>
                </a:solidFill>
              </a:rPr>
              <a:t>A project presentation submitted in partial fulfilment of requirements for the degree </a:t>
            </a:r>
            <a:r>
              <a:rPr lang="en" sz="1400" dirty="0" smtClean="0">
                <a:solidFill>
                  <a:schemeClr val="dk1"/>
                </a:solidFill>
              </a:rPr>
              <a:t>of</a:t>
            </a:r>
            <a:endParaRPr lang="en" sz="1400" dirty="0">
              <a:solidFill>
                <a:schemeClr val="dk1"/>
              </a:solidFill>
            </a:endParaRPr>
          </a:p>
          <a:p>
            <a:pPr marL="0" lvl="0" indent="0" algn="ctr" rtl="0">
              <a:lnSpc>
                <a:spcPct val="120000"/>
              </a:lnSpc>
              <a:spcBef>
                <a:spcPts val="500"/>
              </a:spcBef>
              <a:spcAft>
                <a:spcPts val="0"/>
              </a:spcAft>
              <a:buNone/>
            </a:pPr>
            <a:r>
              <a:rPr lang="en" sz="1700" b="1" dirty="0" smtClean="0">
                <a:solidFill>
                  <a:schemeClr val="dk1"/>
                </a:solidFill>
              </a:rPr>
              <a:t>BACHELOR </a:t>
            </a:r>
            <a:r>
              <a:rPr lang="en" sz="1700" b="1" dirty="0">
                <a:solidFill>
                  <a:schemeClr val="dk1"/>
                </a:solidFill>
              </a:rPr>
              <a:t>OF ENGINEERING IN COMPUTER SCIENCE AND </a:t>
            </a:r>
            <a:r>
              <a:rPr lang="en" sz="1700" b="1" dirty="0" smtClean="0">
                <a:solidFill>
                  <a:schemeClr val="dk1"/>
                </a:solidFill>
              </a:rPr>
              <a:t>ENGINEERING</a:t>
            </a:r>
            <a:endParaRPr lang="en" sz="1700" b="1" dirty="0">
              <a:solidFill>
                <a:schemeClr val="dk1"/>
              </a:solidFill>
            </a:endParaRPr>
          </a:p>
          <a:p>
            <a:pPr marL="0" lvl="0" indent="0" algn="ctr" rtl="0">
              <a:lnSpc>
                <a:spcPct val="120000"/>
              </a:lnSpc>
              <a:spcBef>
                <a:spcPts val="500"/>
              </a:spcBef>
              <a:spcAft>
                <a:spcPts val="0"/>
              </a:spcAft>
              <a:buNone/>
            </a:pPr>
            <a:r>
              <a:rPr lang="en" sz="1700" dirty="0" smtClean="0">
                <a:solidFill>
                  <a:schemeClr val="dk1"/>
                </a:solidFill>
              </a:rPr>
              <a:t>By</a:t>
            </a:r>
            <a:endParaRPr lang="en" sz="1700" dirty="0">
              <a:solidFill>
                <a:schemeClr val="dk1"/>
              </a:solidFill>
            </a:endParaRPr>
          </a:p>
          <a:p>
            <a:pPr marL="0" lvl="0" indent="0" algn="ctr" rtl="0">
              <a:lnSpc>
                <a:spcPct val="120000"/>
              </a:lnSpc>
              <a:spcBef>
                <a:spcPts val="500"/>
              </a:spcBef>
              <a:spcAft>
                <a:spcPts val="0"/>
              </a:spcAft>
              <a:buNone/>
            </a:pPr>
            <a:r>
              <a:rPr lang="en" sz="2000" dirty="0" smtClean="0">
                <a:solidFill>
                  <a:schemeClr val="dk1"/>
                </a:solidFill>
              </a:rPr>
              <a:t>Aritra </a:t>
            </a:r>
            <a:r>
              <a:rPr lang="en" sz="2000" dirty="0">
                <a:solidFill>
                  <a:schemeClr val="dk1"/>
                </a:solidFill>
              </a:rPr>
              <a:t>Ray                         Saurav Suman                  Souvik Mandal</a:t>
            </a:r>
            <a:endParaRPr sz="2000">
              <a:solidFill>
                <a:schemeClr val="dk1"/>
              </a:solidFill>
            </a:endParaRPr>
          </a:p>
          <a:p>
            <a:pPr marL="381000" lvl="0" indent="0" algn="l" rtl="0">
              <a:lnSpc>
                <a:spcPct val="120000"/>
              </a:lnSpc>
              <a:spcBef>
                <a:spcPts val="500"/>
              </a:spcBef>
              <a:spcAft>
                <a:spcPts val="0"/>
              </a:spcAft>
              <a:buNone/>
            </a:pPr>
            <a:r>
              <a:rPr lang="en" sz="1200" dirty="0">
                <a:solidFill>
                  <a:schemeClr val="dk1"/>
                </a:solidFill>
              </a:rPr>
              <a:t> 		  </a:t>
            </a:r>
            <a:r>
              <a:rPr lang="en" sz="1200" dirty="0" smtClean="0">
                <a:solidFill>
                  <a:schemeClr val="dk1"/>
                </a:solidFill>
              </a:rPr>
              <a:t> </a:t>
            </a:r>
            <a:r>
              <a:rPr lang="en" sz="1200" dirty="0" smtClean="0">
                <a:solidFill>
                  <a:schemeClr val="dk1"/>
                </a:solidFill>
              </a:rPr>
              <a:t>1KS17CS012                                                        </a:t>
            </a:r>
            <a:r>
              <a:rPr lang="en" sz="1200" dirty="0">
                <a:solidFill>
                  <a:schemeClr val="dk1"/>
                </a:solidFill>
              </a:rPr>
              <a:t>1KS17CS073                                               </a:t>
            </a:r>
            <a:r>
              <a:rPr lang="en" sz="1200" dirty="0" smtClean="0">
                <a:solidFill>
                  <a:schemeClr val="dk1"/>
                </a:solidFill>
              </a:rPr>
              <a:t>   </a:t>
            </a:r>
            <a:r>
              <a:rPr lang="en" sz="1200" dirty="0">
                <a:solidFill>
                  <a:schemeClr val="dk1"/>
                </a:solidFill>
              </a:rPr>
              <a:t>1KS17CS080</a:t>
            </a:r>
            <a:endParaRPr sz="1200">
              <a:solidFill>
                <a:schemeClr val="dk1"/>
              </a:solidFill>
            </a:endParaRPr>
          </a:p>
          <a:p>
            <a:pPr marL="0" lvl="0" indent="0" algn="ctr" rtl="0">
              <a:lnSpc>
                <a:spcPct val="115000"/>
              </a:lnSpc>
              <a:spcBef>
                <a:spcPts val="600"/>
              </a:spcBef>
              <a:spcAft>
                <a:spcPts val="0"/>
              </a:spcAft>
              <a:buNone/>
            </a:pPr>
            <a:r>
              <a:rPr lang="en" sz="1600" dirty="0">
                <a:solidFill>
                  <a:schemeClr val="dk1"/>
                </a:solidFill>
              </a:rPr>
              <a:t>Under the Guidance Of</a:t>
            </a:r>
            <a:endParaRPr sz="1600">
              <a:solidFill>
                <a:schemeClr val="dk1"/>
              </a:solidFill>
            </a:endParaRPr>
          </a:p>
          <a:p>
            <a:pPr marL="0" lvl="0" indent="0" algn="ctr" rtl="0">
              <a:lnSpc>
                <a:spcPct val="115000"/>
              </a:lnSpc>
              <a:spcBef>
                <a:spcPts val="600"/>
              </a:spcBef>
              <a:spcAft>
                <a:spcPts val="0"/>
              </a:spcAft>
              <a:buNone/>
            </a:pPr>
            <a:r>
              <a:rPr lang="en" sz="2000" b="1" dirty="0">
                <a:solidFill>
                  <a:schemeClr val="dk1"/>
                </a:solidFill>
              </a:rPr>
              <a:t>Mrs. Geetha R.</a:t>
            </a:r>
            <a:endParaRPr sz="2000" b="1">
              <a:solidFill>
                <a:schemeClr val="dk1"/>
              </a:solidFill>
            </a:endParaRPr>
          </a:p>
          <a:p>
            <a:pPr marL="381000" lvl="0" indent="0" algn="ctr" rtl="0">
              <a:lnSpc>
                <a:spcPct val="115000"/>
              </a:lnSpc>
              <a:spcBef>
                <a:spcPts val="0"/>
              </a:spcBef>
              <a:spcAft>
                <a:spcPts val="0"/>
              </a:spcAft>
              <a:buNone/>
            </a:pPr>
            <a:endParaRPr sz="2000" b="1">
              <a:solidFill>
                <a:schemeClr val="dk1"/>
              </a:solidFill>
            </a:endParaRPr>
          </a:p>
          <a:p>
            <a:pPr marL="381000" lvl="0" indent="0" algn="ctr" rtl="0">
              <a:lnSpc>
                <a:spcPct val="115000"/>
              </a:lnSpc>
              <a:spcBef>
                <a:spcPts val="400"/>
              </a:spcBef>
              <a:spcAft>
                <a:spcPts val="0"/>
              </a:spcAft>
              <a:buNone/>
            </a:pPr>
            <a:endParaRPr sz="2000" b="1">
              <a:solidFill>
                <a:schemeClr val="dk1"/>
              </a:solidFill>
            </a:endParaRPr>
          </a:p>
          <a:p>
            <a:pPr marL="0" lvl="0" indent="0" algn="l" rtl="0">
              <a:lnSpc>
                <a:spcPct val="115000"/>
              </a:lnSpc>
              <a:spcBef>
                <a:spcPts val="400"/>
              </a:spcBef>
              <a:spcAft>
                <a:spcPts val="0"/>
              </a:spcAft>
              <a:buClr>
                <a:schemeClr val="dk1"/>
              </a:buClr>
              <a:buSzPct val="55000"/>
              <a:buFont typeface="Arial"/>
              <a:buNone/>
            </a:pPr>
            <a:endParaRPr sz="2000" b="1">
              <a:solidFill>
                <a:schemeClr val="dk1"/>
              </a:solidFill>
            </a:endParaRPr>
          </a:p>
          <a:p>
            <a:pPr marL="0" lvl="0" indent="0" algn="l" rtl="0">
              <a:lnSpc>
                <a:spcPct val="115000"/>
              </a:lnSpc>
              <a:spcBef>
                <a:spcPts val="400"/>
              </a:spcBef>
              <a:spcAft>
                <a:spcPts val="0"/>
              </a:spcAft>
              <a:buClr>
                <a:schemeClr val="dk1"/>
              </a:buClr>
              <a:buSzPct val="55000"/>
              <a:buFont typeface="Arial"/>
              <a:buNone/>
            </a:pPr>
            <a:endParaRPr sz="2000" b="1">
              <a:solidFill>
                <a:schemeClr val="dk1"/>
              </a:solidFill>
            </a:endParaRPr>
          </a:p>
          <a:p>
            <a:pPr marL="0" lvl="0" indent="0" algn="ctr" rtl="0">
              <a:lnSpc>
                <a:spcPct val="115000"/>
              </a:lnSpc>
              <a:spcBef>
                <a:spcPts val="400"/>
              </a:spcBef>
              <a:spcAft>
                <a:spcPts val="0"/>
              </a:spcAft>
              <a:buClr>
                <a:schemeClr val="dk1"/>
              </a:buClr>
              <a:buSzPct val="55000"/>
              <a:buFont typeface="Arial"/>
              <a:buNone/>
            </a:pPr>
            <a:r>
              <a:rPr lang="en" sz="2000" b="1" dirty="0">
                <a:solidFill>
                  <a:schemeClr val="dk1"/>
                </a:solidFill>
              </a:rPr>
              <a:t>Batch no: 2021_22_CSE_25</a:t>
            </a:r>
            <a:endParaRPr sz="3419" b="1">
              <a:solidFill>
                <a:schemeClr val="dk1"/>
              </a:solidFill>
            </a:endParaRPr>
          </a:p>
          <a:p>
            <a:pPr marL="0" lvl="0" indent="0" algn="ctr" rtl="0">
              <a:lnSpc>
                <a:spcPct val="115000"/>
              </a:lnSpc>
              <a:spcBef>
                <a:spcPts val="1600"/>
              </a:spcBef>
              <a:spcAft>
                <a:spcPts val="0"/>
              </a:spcAft>
              <a:buNone/>
            </a:pPr>
            <a:r>
              <a:rPr lang="en" sz="1700" dirty="0">
                <a:solidFill>
                  <a:schemeClr val="dk1"/>
                </a:solidFill>
              </a:rPr>
              <a:t>Department of Computer Science and Engineering</a:t>
            </a:r>
            <a:endParaRPr sz="1700">
              <a:solidFill>
                <a:schemeClr val="dk1"/>
              </a:solidFill>
            </a:endParaRPr>
          </a:p>
          <a:p>
            <a:pPr marL="0" lvl="0" indent="0" algn="ctr" rtl="0">
              <a:lnSpc>
                <a:spcPct val="115000"/>
              </a:lnSpc>
              <a:spcBef>
                <a:spcPts val="0"/>
              </a:spcBef>
              <a:spcAft>
                <a:spcPts val="0"/>
              </a:spcAft>
              <a:buNone/>
            </a:pPr>
            <a:r>
              <a:rPr lang="en" sz="1400" dirty="0">
                <a:solidFill>
                  <a:schemeClr val="dk1"/>
                </a:solidFill>
              </a:rPr>
              <a:t>K.S. Institute of Technology, BENGALURU-560109</a:t>
            </a:r>
            <a:endParaRPr sz="1400">
              <a:solidFill>
                <a:schemeClr val="dk1"/>
              </a:solidFill>
            </a:endParaRPr>
          </a:p>
          <a:p>
            <a:pPr marL="0" lvl="0" indent="0" algn="ctr" rtl="0">
              <a:spcBef>
                <a:spcPts val="1000"/>
              </a:spcBef>
              <a:spcAft>
                <a:spcPts val="0"/>
              </a:spcAft>
              <a:buNone/>
            </a:pPr>
            <a:r>
              <a:rPr lang="en" sz="1600" b="1" dirty="0">
                <a:solidFill>
                  <a:schemeClr val="dk1"/>
                </a:solidFill>
              </a:rPr>
              <a:t>(Affiliated to VTU, Belagavi &amp; Approved by AICTE, New Delhi, </a:t>
            </a:r>
            <a:r>
              <a:rPr lang="en" sz="1600" b="1" dirty="0">
                <a:solidFill>
                  <a:srgbClr val="FF0000"/>
                </a:solidFill>
              </a:rPr>
              <a:t>Accredited by NAAC &amp; IEI</a:t>
            </a:r>
            <a:r>
              <a:rPr lang="en" sz="1600" dirty="0">
                <a:solidFill>
                  <a:schemeClr val="dk1"/>
                </a:solidFill>
              </a:rPr>
              <a:t>)</a:t>
            </a:r>
            <a:endParaRPr sz="2400"/>
          </a:p>
        </p:txBody>
      </p:sp>
      <p:pic>
        <p:nvPicPr>
          <p:cNvPr id="55" name="Google Shape;55;p13"/>
          <p:cNvPicPr preferRelativeResize="0"/>
          <p:nvPr/>
        </p:nvPicPr>
        <p:blipFill>
          <a:blip r:embed="rId3">
            <a:alphaModFix/>
          </a:blip>
          <a:stretch>
            <a:fillRect/>
          </a:stretch>
        </p:blipFill>
        <p:spPr>
          <a:xfrm>
            <a:off x="4171635" y="2951050"/>
            <a:ext cx="800725" cy="800750"/>
          </a:xfrm>
          <a:prstGeom prst="rect">
            <a:avLst/>
          </a:prstGeom>
          <a:noFill/>
          <a:ln>
            <a:noFill/>
          </a:ln>
        </p:spPr>
      </p:pic>
      <p:sp>
        <p:nvSpPr>
          <p:cNvPr id="56" name="Google Shape;56;p13"/>
          <p:cNvSpPr txBox="1">
            <a:spLocks noGrp="1"/>
          </p:cNvSpPr>
          <p:nvPr>
            <p:ph type="subTitle" idx="1"/>
          </p:nvPr>
        </p:nvSpPr>
        <p:spPr>
          <a:xfrm>
            <a:off x="0" y="0"/>
            <a:ext cx="9144000" cy="1151100"/>
          </a:xfrm>
          <a:prstGeom prst="rect">
            <a:avLst/>
          </a:prstGeom>
          <a:solidFill>
            <a:srgbClr val="D7BE69"/>
          </a:solidFill>
        </p:spPr>
        <p:txBody>
          <a:bodyPr spcFirstLastPara="1" wrap="square" lIns="91425" tIns="91425" rIns="91425" bIns="91425" anchor="ctr" anchorCtr="0">
            <a:normAutofit/>
          </a:bodyPr>
          <a:lstStyle/>
          <a:p>
            <a:pPr marL="0" lvl="0" indent="0" algn="ctr" rtl="0">
              <a:spcBef>
                <a:spcPts val="0"/>
              </a:spcBef>
              <a:spcAft>
                <a:spcPts val="0"/>
              </a:spcAft>
              <a:buNone/>
            </a:pPr>
            <a:r>
              <a:rPr lang="en" sz="3200">
                <a:solidFill>
                  <a:schemeClr val="dk1"/>
                </a:solidFill>
              </a:rPr>
              <a:t>Chrome Extension For Dropdown Code Editor</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0" y="0"/>
            <a:ext cx="9144000" cy="1152600"/>
          </a:xfrm>
          <a:prstGeom prst="rect">
            <a:avLst/>
          </a:prstGeom>
          <a:solidFill>
            <a:srgbClr val="D7BE69"/>
          </a:solidFill>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200"/>
              <a:t>Contents</a:t>
            </a:r>
            <a:endParaRPr sz="3200"/>
          </a:p>
        </p:txBody>
      </p:sp>
      <p:sp>
        <p:nvSpPr>
          <p:cNvPr id="62" name="Google Shape;62;p14"/>
          <p:cNvSpPr txBox="1">
            <a:spLocks noGrp="1"/>
          </p:cNvSpPr>
          <p:nvPr>
            <p:ph type="body" idx="1"/>
          </p:nvPr>
        </p:nvSpPr>
        <p:spPr>
          <a:xfrm>
            <a:off x="311700" y="1430650"/>
            <a:ext cx="8520600" cy="3138300"/>
          </a:xfrm>
          <a:prstGeom prst="rect">
            <a:avLst/>
          </a:prstGeom>
        </p:spPr>
        <p:txBody>
          <a:bodyPr spcFirstLastPara="1" wrap="square" lIns="91425" tIns="91425" rIns="91425" bIns="91425" anchor="t" anchorCtr="0">
            <a:normAutofit fontScale="62500" lnSpcReduction="20000"/>
          </a:bodyPr>
          <a:lstStyle/>
          <a:p>
            <a:pPr marL="457200" lvl="0" indent="-354252" algn="l" rtl="0">
              <a:lnSpc>
                <a:spcPct val="200000"/>
              </a:lnSpc>
              <a:spcBef>
                <a:spcPts val="0"/>
              </a:spcBef>
              <a:spcAft>
                <a:spcPts val="0"/>
              </a:spcAft>
              <a:buClr>
                <a:schemeClr val="dk1"/>
              </a:buClr>
              <a:buSzPct val="100000"/>
              <a:buFont typeface="Roboto"/>
              <a:buChar char="★"/>
            </a:pPr>
            <a:r>
              <a:rPr lang="en" sz="3166">
                <a:solidFill>
                  <a:schemeClr val="dk1"/>
                </a:solidFill>
                <a:latin typeface="Roboto"/>
                <a:ea typeface="Roboto"/>
                <a:cs typeface="Roboto"/>
                <a:sym typeface="Roboto"/>
              </a:rPr>
              <a:t>Overview of Project</a:t>
            </a:r>
            <a:endParaRPr sz="3166">
              <a:solidFill>
                <a:schemeClr val="dk1"/>
              </a:solidFill>
              <a:latin typeface="Roboto"/>
              <a:ea typeface="Roboto"/>
              <a:cs typeface="Roboto"/>
              <a:sym typeface="Roboto"/>
            </a:endParaRPr>
          </a:p>
          <a:p>
            <a:pPr marL="457200" lvl="0" indent="-354252" algn="l" rtl="0">
              <a:lnSpc>
                <a:spcPct val="200000"/>
              </a:lnSpc>
              <a:spcBef>
                <a:spcPts val="0"/>
              </a:spcBef>
              <a:spcAft>
                <a:spcPts val="0"/>
              </a:spcAft>
              <a:buClr>
                <a:schemeClr val="dk1"/>
              </a:buClr>
              <a:buSzPct val="100000"/>
              <a:buFont typeface="Roboto"/>
              <a:buChar char="★"/>
            </a:pPr>
            <a:r>
              <a:rPr lang="en" sz="3166">
                <a:solidFill>
                  <a:schemeClr val="dk1"/>
                </a:solidFill>
                <a:latin typeface="Roboto"/>
                <a:ea typeface="Roboto"/>
                <a:cs typeface="Roboto"/>
                <a:sym typeface="Roboto"/>
              </a:rPr>
              <a:t>Project Goals</a:t>
            </a:r>
            <a:endParaRPr sz="3166">
              <a:solidFill>
                <a:schemeClr val="dk1"/>
              </a:solidFill>
              <a:latin typeface="Roboto"/>
              <a:ea typeface="Roboto"/>
              <a:cs typeface="Roboto"/>
              <a:sym typeface="Roboto"/>
            </a:endParaRPr>
          </a:p>
          <a:p>
            <a:pPr marL="457200" lvl="0" indent="-354252" algn="l" rtl="0">
              <a:lnSpc>
                <a:spcPct val="200000"/>
              </a:lnSpc>
              <a:spcBef>
                <a:spcPts val="0"/>
              </a:spcBef>
              <a:spcAft>
                <a:spcPts val="0"/>
              </a:spcAft>
              <a:buClr>
                <a:schemeClr val="dk1"/>
              </a:buClr>
              <a:buSzPct val="100000"/>
              <a:buFont typeface="Roboto"/>
              <a:buChar char="★"/>
            </a:pPr>
            <a:r>
              <a:rPr lang="en" sz="3166">
                <a:solidFill>
                  <a:schemeClr val="dk1"/>
                </a:solidFill>
                <a:latin typeface="Roboto"/>
                <a:ea typeface="Roboto"/>
                <a:cs typeface="Roboto"/>
                <a:sym typeface="Roboto"/>
              </a:rPr>
              <a:t>Project Applications</a:t>
            </a:r>
            <a:endParaRPr sz="3166">
              <a:solidFill>
                <a:schemeClr val="dk1"/>
              </a:solidFill>
              <a:latin typeface="Roboto"/>
              <a:ea typeface="Roboto"/>
              <a:cs typeface="Roboto"/>
              <a:sym typeface="Roboto"/>
            </a:endParaRPr>
          </a:p>
          <a:p>
            <a:pPr marL="457200" lvl="0" indent="-354252" algn="l" rtl="0">
              <a:lnSpc>
                <a:spcPct val="200000"/>
              </a:lnSpc>
              <a:spcBef>
                <a:spcPts val="0"/>
              </a:spcBef>
              <a:spcAft>
                <a:spcPts val="0"/>
              </a:spcAft>
              <a:buClr>
                <a:schemeClr val="dk1"/>
              </a:buClr>
              <a:buSzPct val="100000"/>
              <a:buFont typeface="Roboto"/>
              <a:buChar char="★"/>
            </a:pPr>
            <a:r>
              <a:rPr lang="en" sz="3166">
                <a:solidFill>
                  <a:schemeClr val="dk1"/>
                </a:solidFill>
                <a:latin typeface="Roboto"/>
                <a:ea typeface="Roboto"/>
                <a:cs typeface="Roboto"/>
                <a:sym typeface="Roboto"/>
              </a:rPr>
              <a:t>Requirement Specification</a:t>
            </a:r>
            <a:endParaRPr sz="3166">
              <a:solidFill>
                <a:schemeClr val="dk1"/>
              </a:solidFill>
              <a:latin typeface="Roboto"/>
              <a:ea typeface="Roboto"/>
              <a:cs typeface="Roboto"/>
              <a:sym typeface="Roboto"/>
            </a:endParaRPr>
          </a:p>
          <a:p>
            <a:pPr marL="457200" lvl="0" indent="-354252" algn="l" rtl="0">
              <a:lnSpc>
                <a:spcPct val="200000"/>
              </a:lnSpc>
              <a:spcBef>
                <a:spcPts val="0"/>
              </a:spcBef>
              <a:spcAft>
                <a:spcPts val="0"/>
              </a:spcAft>
              <a:buClr>
                <a:schemeClr val="dk1"/>
              </a:buClr>
              <a:buSzPct val="100000"/>
              <a:buFont typeface="Roboto"/>
              <a:buChar char="★"/>
            </a:pPr>
            <a:r>
              <a:rPr lang="en" sz="3166">
                <a:solidFill>
                  <a:schemeClr val="dk1"/>
                </a:solidFill>
                <a:latin typeface="Roboto"/>
                <a:ea typeface="Roboto"/>
                <a:cs typeface="Roboto"/>
                <a:sym typeface="Roboto"/>
              </a:rPr>
              <a:t>References</a:t>
            </a:r>
            <a:endParaRPr sz="3166">
              <a:solidFill>
                <a:schemeClr val="dk1"/>
              </a:solidFill>
              <a:latin typeface="Roboto"/>
              <a:ea typeface="Roboto"/>
              <a:cs typeface="Roboto"/>
              <a:sym typeface="Roboto"/>
            </a:endParaRPr>
          </a:p>
          <a:p>
            <a:pPr marL="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0" y="0"/>
            <a:ext cx="9144000" cy="1152600"/>
          </a:xfrm>
          <a:prstGeom prst="rect">
            <a:avLst/>
          </a:prstGeom>
          <a:solidFill>
            <a:srgbClr val="D7BE69"/>
          </a:solidFill>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200"/>
              <a:t>Overview of Project</a:t>
            </a:r>
            <a:endParaRPr sz="3200"/>
          </a:p>
        </p:txBody>
      </p:sp>
      <p:sp>
        <p:nvSpPr>
          <p:cNvPr id="68" name="Google Shape;68;p15"/>
          <p:cNvSpPr txBox="1">
            <a:spLocks noGrp="1"/>
          </p:cNvSpPr>
          <p:nvPr>
            <p:ph type="body" idx="1"/>
          </p:nvPr>
        </p:nvSpPr>
        <p:spPr>
          <a:xfrm>
            <a:off x="311700" y="1464700"/>
            <a:ext cx="8520600" cy="3377400"/>
          </a:xfrm>
          <a:prstGeom prst="rect">
            <a:avLst/>
          </a:prstGeom>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n" sz="1700">
                <a:solidFill>
                  <a:schemeClr val="dk1"/>
                </a:solidFill>
                <a:latin typeface="Roboto"/>
                <a:ea typeface="Roboto"/>
                <a:cs typeface="Roboto"/>
                <a:sym typeface="Roboto"/>
              </a:rPr>
              <a:t>Web extension is a software that can be installed on a web browser. A web-extension link is displayed as an icon on the toolbar of the browser. Based on browsing activity, the extension works automatically or by clicking the extension icon depending on the functionalities made in the extension software.</a:t>
            </a:r>
            <a:endParaRPr sz="1700">
              <a:solidFill>
                <a:schemeClr val="dk1"/>
              </a:solidFill>
              <a:latin typeface="Roboto"/>
              <a:ea typeface="Roboto"/>
              <a:cs typeface="Roboto"/>
              <a:sym typeface="Roboto"/>
            </a:endParaRPr>
          </a:p>
          <a:p>
            <a:pPr marL="0" lvl="0" indent="457200" algn="just" rtl="0">
              <a:lnSpc>
                <a:spcPct val="115000"/>
              </a:lnSpc>
              <a:spcBef>
                <a:spcPts val="1000"/>
              </a:spcBef>
              <a:spcAft>
                <a:spcPts val="0"/>
              </a:spcAft>
              <a:buNone/>
            </a:pPr>
            <a:r>
              <a:rPr lang="en" sz="1700">
                <a:solidFill>
                  <a:schemeClr val="dk1"/>
                </a:solidFill>
                <a:highlight>
                  <a:srgbClr val="FCFCFC"/>
                </a:highlight>
                <a:latin typeface="Roboto"/>
                <a:ea typeface="Roboto"/>
                <a:cs typeface="Roboto"/>
                <a:sym typeface="Roboto"/>
              </a:rPr>
              <a:t>These days people are reluctant to write their own code, they usually refer to online forums or various websites to get a remedy for their programming problems and get numerous solutions. They may not know which code is correct or which works better with their program. They need to visit online editors or download external IDEs for verification. To make this work easy, </a:t>
            </a:r>
            <a:r>
              <a:rPr lang="en" sz="1700">
                <a:solidFill>
                  <a:schemeClr val="dk1"/>
                </a:solidFill>
                <a:latin typeface="Roboto"/>
                <a:ea typeface="Roboto"/>
                <a:cs typeface="Roboto"/>
                <a:sym typeface="Roboto"/>
              </a:rPr>
              <a:t>our idea to develop a web extension for Google Chrome browser </a:t>
            </a:r>
            <a:r>
              <a:rPr lang="en" sz="1700">
                <a:solidFill>
                  <a:schemeClr val="dk1"/>
                </a:solidFill>
                <a:highlight>
                  <a:srgbClr val="FCFCFC"/>
                </a:highlight>
                <a:latin typeface="Roboto"/>
                <a:ea typeface="Roboto"/>
                <a:cs typeface="Roboto"/>
                <a:sym typeface="Roboto"/>
              </a:rPr>
              <a:t>will provide users with appropriate services.</a:t>
            </a:r>
            <a:endParaRPr sz="22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0" y="0"/>
            <a:ext cx="9144000" cy="1152600"/>
          </a:xfrm>
          <a:prstGeom prst="rect">
            <a:avLst/>
          </a:prstGeom>
          <a:solidFill>
            <a:srgbClr val="D7BE69"/>
          </a:solidFill>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200"/>
              <a:t>Project Goals</a:t>
            </a:r>
            <a:endParaRPr sz="3200"/>
          </a:p>
        </p:txBody>
      </p:sp>
      <p:sp>
        <p:nvSpPr>
          <p:cNvPr id="74" name="Google Shape;74;p16"/>
          <p:cNvSpPr txBox="1">
            <a:spLocks noGrp="1"/>
          </p:cNvSpPr>
          <p:nvPr>
            <p:ph type="body" idx="1"/>
          </p:nvPr>
        </p:nvSpPr>
        <p:spPr>
          <a:xfrm>
            <a:off x="311700" y="1442000"/>
            <a:ext cx="8520600" cy="3126900"/>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r>
              <a:rPr lang="en" sz="1700">
                <a:solidFill>
                  <a:schemeClr val="dk1"/>
                </a:solidFill>
                <a:highlight>
                  <a:srgbClr val="FCFCFC"/>
                </a:highlight>
                <a:latin typeface="Roboto"/>
                <a:ea typeface="Roboto"/>
                <a:cs typeface="Roboto"/>
                <a:sym typeface="Roboto"/>
              </a:rPr>
              <a:t>The goal of our idea is to provide users with the appropriate services.</a:t>
            </a:r>
            <a:endParaRPr sz="1700">
              <a:solidFill>
                <a:schemeClr val="dk1"/>
              </a:solidFill>
              <a:highlight>
                <a:srgbClr val="FCFCFC"/>
              </a:highlight>
              <a:latin typeface="Roboto"/>
              <a:ea typeface="Roboto"/>
              <a:cs typeface="Roboto"/>
              <a:sym typeface="Roboto"/>
            </a:endParaRPr>
          </a:p>
          <a:p>
            <a:pPr marL="0" lvl="0" indent="457200" algn="just" rtl="0">
              <a:lnSpc>
                <a:spcPct val="100000"/>
              </a:lnSpc>
              <a:spcBef>
                <a:spcPts val="1000"/>
              </a:spcBef>
              <a:spcAft>
                <a:spcPts val="0"/>
              </a:spcAft>
              <a:buNone/>
            </a:pPr>
            <a:r>
              <a:rPr lang="en" sz="1700">
                <a:solidFill>
                  <a:schemeClr val="dk1"/>
                </a:solidFill>
                <a:highlight>
                  <a:srgbClr val="FCFCFC"/>
                </a:highlight>
                <a:latin typeface="Roboto"/>
                <a:ea typeface="Roboto"/>
                <a:cs typeface="Roboto"/>
                <a:sym typeface="Roboto"/>
              </a:rPr>
              <a:t>Users should be able to use the extension to make their work easy. Extensions are software programs that enables user to customize the web browsing experience. There are so many extensions in a web browser that people may find helpful for their daily work.</a:t>
            </a:r>
            <a:endParaRPr sz="1700">
              <a:solidFill>
                <a:schemeClr val="dk1"/>
              </a:solidFill>
              <a:highlight>
                <a:srgbClr val="FCFCFC"/>
              </a:highlight>
              <a:latin typeface="Roboto"/>
              <a:ea typeface="Roboto"/>
              <a:cs typeface="Roboto"/>
              <a:sym typeface="Roboto"/>
            </a:endParaRPr>
          </a:p>
          <a:p>
            <a:pPr marL="0" lvl="0" indent="457200" algn="just" rtl="0">
              <a:lnSpc>
                <a:spcPct val="100000"/>
              </a:lnSpc>
              <a:spcBef>
                <a:spcPts val="1000"/>
              </a:spcBef>
              <a:spcAft>
                <a:spcPts val="0"/>
              </a:spcAft>
              <a:buNone/>
            </a:pPr>
            <a:r>
              <a:rPr lang="en" sz="1700">
                <a:solidFill>
                  <a:schemeClr val="dk1"/>
                </a:solidFill>
                <a:highlight>
                  <a:srgbClr val="FCFCFC"/>
                </a:highlight>
                <a:latin typeface="Roboto"/>
                <a:ea typeface="Roboto"/>
                <a:cs typeface="Roboto"/>
                <a:sym typeface="Roboto"/>
              </a:rPr>
              <a:t>Our extension will provide user to have that easy feel for their work as a developer, an easy access to a system where they can check for the code they are not sure about within sight without switching over to other applications. </a:t>
            </a:r>
            <a:endParaRPr sz="1700">
              <a:solidFill>
                <a:schemeClr val="dk1"/>
              </a:solidFill>
              <a:highlight>
                <a:srgbClr val="FCFCFC"/>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body" idx="1"/>
          </p:nvPr>
        </p:nvSpPr>
        <p:spPr>
          <a:xfrm>
            <a:off x="295200" y="1453350"/>
            <a:ext cx="8537100" cy="311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700">
                <a:solidFill>
                  <a:schemeClr val="dk1"/>
                </a:solidFill>
                <a:highlight>
                  <a:srgbClr val="FFFFFF"/>
                </a:highlight>
                <a:latin typeface="Roboto"/>
                <a:ea typeface="Roboto"/>
                <a:cs typeface="Roboto"/>
                <a:sym typeface="Roboto"/>
              </a:rPr>
              <a:t>This extension will be developer’s favorite. It will contain the flexibility of editing ones code and optimizing it. It will use platform like google chrome web browser and can run on any operating system. This extension will support various programming languages.</a:t>
            </a:r>
            <a:endParaRPr sz="1700">
              <a:solidFill>
                <a:schemeClr val="dk1"/>
              </a:solidFill>
              <a:highlight>
                <a:srgbClr val="FFFFFF"/>
              </a:highlight>
              <a:latin typeface="Roboto"/>
              <a:ea typeface="Roboto"/>
              <a:cs typeface="Roboto"/>
              <a:sym typeface="Roboto"/>
            </a:endParaRPr>
          </a:p>
          <a:p>
            <a:pPr marL="0" lvl="0" indent="0" algn="l" rtl="0">
              <a:spcBef>
                <a:spcPts val="2100"/>
              </a:spcBef>
              <a:spcAft>
                <a:spcPts val="0"/>
              </a:spcAft>
              <a:buNone/>
            </a:pPr>
            <a:r>
              <a:rPr lang="en" sz="1700" b="1">
                <a:solidFill>
                  <a:schemeClr val="dk1"/>
                </a:solidFill>
                <a:highlight>
                  <a:srgbClr val="FFFFFF"/>
                </a:highlight>
                <a:latin typeface="Roboto"/>
                <a:ea typeface="Roboto"/>
                <a:cs typeface="Roboto"/>
                <a:sym typeface="Roboto"/>
              </a:rPr>
              <a:t>Programming Language Support:</a:t>
            </a:r>
            <a:r>
              <a:rPr lang="en" sz="1700">
                <a:solidFill>
                  <a:schemeClr val="dk1"/>
                </a:solidFill>
                <a:highlight>
                  <a:srgbClr val="FFFFFF"/>
                </a:highlight>
                <a:latin typeface="Roboto"/>
                <a:ea typeface="Roboto"/>
                <a:cs typeface="Roboto"/>
                <a:sym typeface="Roboto"/>
              </a:rPr>
              <a:t> Java, Python.</a:t>
            </a:r>
            <a:endParaRPr sz="1700">
              <a:solidFill>
                <a:schemeClr val="dk1"/>
              </a:solidFill>
              <a:highlight>
                <a:srgbClr val="FFFFFF"/>
              </a:highlight>
              <a:latin typeface="Roboto"/>
              <a:ea typeface="Roboto"/>
              <a:cs typeface="Roboto"/>
              <a:sym typeface="Roboto"/>
            </a:endParaRPr>
          </a:p>
          <a:p>
            <a:pPr marL="0" lvl="0" indent="0" algn="l" rtl="0">
              <a:spcBef>
                <a:spcPts val="2100"/>
              </a:spcBef>
              <a:spcAft>
                <a:spcPts val="0"/>
              </a:spcAft>
              <a:buNone/>
            </a:pPr>
            <a:r>
              <a:rPr lang="en" sz="1700" b="1">
                <a:solidFill>
                  <a:schemeClr val="dk1"/>
                </a:solidFill>
                <a:highlight>
                  <a:srgbClr val="FFFFFF"/>
                </a:highlight>
                <a:latin typeface="Roboto"/>
                <a:ea typeface="Roboto"/>
                <a:cs typeface="Roboto"/>
                <a:sym typeface="Roboto"/>
              </a:rPr>
              <a:t>Platform:</a:t>
            </a:r>
            <a:r>
              <a:rPr lang="en" sz="1700">
                <a:solidFill>
                  <a:schemeClr val="dk1"/>
                </a:solidFill>
                <a:highlight>
                  <a:srgbClr val="FFFFFF"/>
                </a:highlight>
                <a:latin typeface="Roboto"/>
                <a:ea typeface="Roboto"/>
                <a:cs typeface="Roboto"/>
                <a:sym typeface="Roboto"/>
              </a:rPr>
              <a:t> Any web browsers including google chrome and microsoft edge.</a:t>
            </a:r>
            <a:endParaRPr sz="1700">
              <a:solidFill>
                <a:schemeClr val="dk1"/>
              </a:solidFill>
              <a:highlight>
                <a:srgbClr val="FFFFFF"/>
              </a:highlight>
              <a:latin typeface="Roboto"/>
              <a:ea typeface="Roboto"/>
              <a:cs typeface="Roboto"/>
              <a:sym typeface="Roboto"/>
            </a:endParaRPr>
          </a:p>
          <a:p>
            <a:pPr marL="0" lvl="0" indent="0" algn="l" rtl="0">
              <a:spcBef>
                <a:spcPts val="2100"/>
              </a:spcBef>
              <a:spcAft>
                <a:spcPts val="1200"/>
              </a:spcAft>
              <a:buNone/>
            </a:pPr>
            <a:r>
              <a:rPr lang="en" sz="1700" b="1">
                <a:solidFill>
                  <a:schemeClr val="dk1"/>
                </a:solidFill>
                <a:highlight>
                  <a:srgbClr val="FFFFFF"/>
                </a:highlight>
                <a:latin typeface="Roboto"/>
                <a:ea typeface="Roboto"/>
                <a:cs typeface="Roboto"/>
                <a:sym typeface="Roboto"/>
              </a:rPr>
              <a:t>OS:</a:t>
            </a:r>
            <a:r>
              <a:rPr lang="en" sz="1700">
                <a:solidFill>
                  <a:schemeClr val="dk1"/>
                </a:solidFill>
                <a:highlight>
                  <a:srgbClr val="FFFFFF"/>
                </a:highlight>
                <a:latin typeface="Roboto"/>
                <a:ea typeface="Roboto"/>
                <a:cs typeface="Roboto"/>
                <a:sym typeface="Roboto"/>
              </a:rPr>
              <a:t> (Any).</a:t>
            </a:r>
            <a:endParaRPr sz="1700">
              <a:solidFill>
                <a:schemeClr val="dk1"/>
              </a:solidFill>
              <a:highlight>
                <a:srgbClr val="FFFFFF"/>
              </a:highlight>
              <a:latin typeface="Roboto"/>
              <a:ea typeface="Roboto"/>
              <a:cs typeface="Roboto"/>
              <a:sym typeface="Roboto"/>
            </a:endParaRPr>
          </a:p>
        </p:txBody>
      </p:sp>
      <p:sp>
        <p:nvSpPr>
          <p:cNvPr id="80" name="Google Shape;80;p17"/>
          <p:cNvSpPr txBox="1">
            <a:spLocks noGrp="1"/>
          </p:cNvSpPr>
          <p:nvPr>
            <p:ph type="title"/>
          </p:nvPr>
        </p:nvSpPr>
        <p:spPr>
          <a:xfrm>
            <a:off x="0" y="0"/>
            <a:ext cx="9144000" cy="1152600"/>
          </a:xfrm>
          <a:prstGeom prst="rect">
            <a:avLst/>
          </a:prstGeom>
          <a:solidFill>
            <a:srgbClr val="D7BE69"/>
          </a:solidFill>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200"/>
              <a:t>Project Applications</a:t>
            </a:r>
            <a:endParaRPr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body" idx="1"/>
          </p:nvPr>
        </p:nvSpPr>
        <p:spPr>
          <a:xfrm>
            <a:off x="326550" y="1498775"/>
            <a:ext cx="8490900" cy="305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b="1">
                <a:solidFill>
                  <a:schemeClr val="dk1"/>
                </a:solidFill>
                <a:highlight>
                  <a:srgbClr val="FFFFFF"/>
                </a:highlight>
              </a:rPr>
              <a:t>Features:</a:t>
            </a:r>
            <a:endParaRPr sz="1700" b="1">
              <a:solidFill>
                <a:schemeClr val="dk1"/>
              </a:solidFill>
              <a:highlight>
                <a:srgbClr val="FFFFFF"/>
              </a:highlight>
            </a:endParaRPr>
          </a:p>
          <a:p>
            <a:pPr marL="914400" lvl="0" indent="-336550" algn="l" rtl="0">
              <a:lnSpc>
                <a:spcPct val="100000"/>
              </a:lnSpc>
              <a:spcBef>
                <a:spcPts val="600"/>
              </a:spcBef>
              <a:spcAft>
                <a:spcPts val="0"/>
              </a:spcAft>
              <a:buClr>
                <a:schemeClr val="dk1"/>
              </a:buClr>
              <a:buSzPts val="1700"/>
              <a:buChar char="➔"/>
            </a:pPr>
            <a:r>
              <a:rPr lang="en" sz="1700">
                <a:solidFill>
                  <a:schemeClr val="dk1"/>
                </a:solidFill>
                <a:highlight>
                  <a:srgbClr val="FFFFFF"/>
                </a:highlight>
              </a:rPr>
              <a:t>Real-time code editor to check for errors before sending the code to server</a:t>
            </a:r>
            <a:endParaRPr sz="1700">
              <a:solidFill>
                <a:schemeClr val="dk1"/>
              </a:solidFill>
              <a:highlight>
                <a:srgbClr val="FFFFFF"/>
              </a:highlight>
            </a:endParaRPr>
          </a:p>
          <a:p>
            <a:pPr marL="914400" lvl="0" indent="-336550" algn="l" rtl="0">
              <a:lnSpc>
                <a:spcPct val="100000"/>
              </a:lnSpc>
              <a:spcBef>
                <a:spcPts val="0"/>
              </a:spcBef>
              <a:spcAft>
                <a:spcPts val="0"/>
              </a:spcAft>
              <a:buClr>
                <a:schemeClr val="dk1"/>
              </a:buClr>
              <a:buSzPts val="1700"/>
              <a:buChar char="➔"/>
            </a:pPr>
            <a:r>
              <a:rPr lang="en" sz="1700">
                <a:solidFill>
                  <a:schemeClr val="dk1"/>
                </a:solidFill>
                <a:highlight>
                  <a:srgbClr val="FFFFFF"/>
                </a:highlight>
              </a:rPr>
              <a:t>Saves code</a:t>
            </a:r>
            <a:endParaRPr sz="1700">
              <a:solidFill>
                <a:schemeClr val="dk1"/>
              </a:solidFill>
              <a:highlight>
                <a:srgbClr val="FFFFFF"/>
              </a:highlight>
            </a:endParaRPr>
          </a:p>
          <a:p>
            <a:pPr marL="914400" lvl="0" indent="-336550" algn="l" rtl="0">
              <a:lnSpc>
                <a:spcPct val="100000"/>
              </a:lnSpc>
              <a:spcBef>
                <a:spcPts val="0"/>
              </a:spcBef>
              <a:spcAft>
                <a:spcPts val="0"/>
              </a:spcAft>
              <a:buClr>
                <a:schemeClr val="dk1"/>
              </a:buClr>
              <a:buSzPts val="1700"/>
              <a:buChar char="➔"/>
            </a:pPr>
            <a:r>
              <a:rPr lang="en" sz="1700">
                <a:solidFill>
                  <a:schemeClr val="dk1"/>
                </a:solidFill>
                <a:highlight>
                  <a:srgbClr val="FFFFFF"/>
                </a:highlight>
              </a:rPr>
              <a:t>Any language is applicable</a:t>
            </a:r>
            <a:endParaRPr sz="1700">
              <a:solidFill>
                <a:schemeClr val="dk1"/>
              </a:solidFill>
              <a:highlight>
                <a:srgbClr val="FFFFFF"/>
              </a:highlight>
            </a:endParaRPr>
          </a:p>
        </p:txBody>
      </p:sp>
      <p:sp>
        <p:nvSpPr>
          <p:cNvPr id="86" name="Google Shape;86;p18"/>
          <p:cNvSpPr txBox="1">
            <a:spLocks noGrp="1"/>
          </p:cNvSpPr>
          <p:nvPr>
            <p:ph type="title"/>
          </p:nvPr>
        </p:nvSpPr>
        <p:spPr>
          <a:xfrm>
            <a:off x="0" y="0"/>
            <a:ext cx="9144000" cy="1152600"/>
          </a:xfrm>
          <a:prstGeom prst="rect">
            <a:avLst/>
          </a:prstGeom>
          <a:solidFill>
            <a:srgbClr val="D7BE69"/>
          </a:solidFill>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200"/>
              <a:t> </a:t>
            </a:r>
            <a:endParaRPr sz="3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body" idx="1"/>
          </p:nvPr>
        </p:nvSpPr>
        <p:spPr>
          <a:xfrm>
            <a:off x="326550" y="1498775"/>
            <a:ext cx="8490900" cy="3058800"/>
          </a:xfrm>
          <a:prstGeom prst="rect">
            <a:avLst/>
          </a:prstGeom>
        </p:spPr>
        <p:txBody>
          <a:bodyPr spcFirstLastPara="1" wrap="square" lIns="91425" tIns="91425" rIns="91425" bIns="91425" anchor="t" anchorCtr="0">
            <a:normAutofit/>
          </a:bodyPr>
          <a:lstStyle/>
          <a:p>
            <a:pPr marL="0" lvl="0" indent="0" algn="l" rtl="0">
              <a:spcBef>
                <a:spcPts val="1000"/>
              </a:spcBef>
              <a:spcAft>
                <a:spcPts val="0"/>
              </a:spcAft>
              <a:buNone/>
            </a:pPr>
            <a:r>
              <a:rPr lang="en" sz="1700" b="1">
                <a:solidFill>
                  <a:schemeClr val="dk1"/>
                </a:solidFill>
                <a:highlight>
                  <a:srgbClr val="FFFFFF"/>
                </a:highlight>
              </a:rPr>
              <a:t>Limitations:</a:t>
            </a:r>
            <a:endParaRPr sz="1700" b="1">
              <a:solidFill>
                <a:schemeClr val="dk1"/>
              </a:solidFill>
              <a:highlight>
                <a:srgbClr val="FFFFFF"/>
              </a:highlight>
            </a:endParaRPr>
          </a:p>
          <a:p>
            <a:pPr marL="914400" lvl="0" indent="-336550" algn="l" rtl="0">
              <a:spcBef>
                <a:spcPts val="600"/>
              </a:spcBef>
              <a:spcAft>
                <a:spcPts val="0"/>
              </a:spcAft>
              <a:buClr>
                <a:schemeClr val="dk1"/>
              </a:buClr>
              <a:buSzPts val="1700"/>
              <a:buChar char="➔"/>
            </a:pPr>
            <a:r>
              <a:rPr lang="en" sz="1700">
                <a:solidFill>
                  <a:schemeClr val="dk1"/>
                </a:solidFill>
                <a:highlight>
                  <a:srgbClr val="FFFFFF"/>
                </a:highlight>
              </a:rPr>
              <a:t>Web browser is needed to run the extension</a:t>
            </a:r>
            <a:endParaRPr sz="1700">
              <a:solidFill>
                <a:schemeClr val="dk1"/>
              </a:solidFill>
              <a:highlight>
                <a:srgbClr val="FFFFFF"/>
              </a:highlight>
            </a:endParaRPr>
          </a:p>
          <a:p>
            <a:pPr marL="914400" lvl="0" indent="-336550" algn="l" rtl="0">
              <a:spcBef>
                <a:spcPts val="0"/>
              </a:spcBef>
              <a:spcAft>
                <a:spcPts val="0"/>
              </a:spcAft>
              <a:buClr>
                <a:schemeClr val="dk1"/>
              </a:buClr>
              <a:buSzPts val="1700"/>
              <a:buChar char="➔"/>
            </a:pPr>
            <a:r>
              <a:rPr lang="en" sz="1700">
                <a:solidFill>
                  <a:schemeClr val="dk1"/>
                </a:solidFill>
                <a:highlight>
                  <a:srgbClr val="FFFFFF"/>
                </a:highlight>
              </a:rPr>
              <a:t>Should have active internet connection</a:t>
            </a:r>
            <a:endParaRPr sz="1700">
              <a:solidFill>
                <a:schemeClr val="dk1"/>
              </a:solidFill>
              <a:highlight>
                <a:srgbClr val="FFFFFF"/>
              </a:highlight>
            </a:endParaRPr>
          </a:p>
        </p:txBody>
      </p:sp>
      <p:sp>
        <p:nvSpPr>
          <p:cNvPr id="92" name="Google Shape;92;p19"/>
          <p:cNvSpPr txBox="1">
            <a:spLocks noGrp="1"/>
          </p:cNvSpPr>
          <p:nvPr>
            <p:ph type="title"/>
          </p:nvPr>
        </p:nvSpPr>
        <p:spPr>
          <a:xfrm>
            <a:off x="0" y="0"/>
            <a:ext cx="9144000" cy="1152600"/>
          </a:xfrm>
          <a:prstGeom prst="rect">
            <a:avLst/>
          </a:prstGeom>
          <a:solidFill>
            <a:srgbClr val="D7BE69"/>
          </a:solidFill>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200"/>
              <a:t> </a:t>
            </a:r>
            <a:endParaRPr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body" idx="1"/>
          </p:nvPr>
        </p:nvSpPr>
        <p:spPr>
          <a:xfrm>
            <a:off x="341550" y="1532825"/>
            <a:ext cx="8490900" cy="30360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Clr>
                <a:schemeClr val="dk1"/>
              </a:buClr>
              <a:buSzPts val="1700"/>
              <a:buFont typeface="Verdana"/>
              <a:buChar char="➔"/>
            </a:pPr>
            <a:r>
              <a:rPr lang="en" sz="1700">
                <a:solidFill>
                  <a:schemeClr val="dk1"/>
                </a:solidFill>
                <a:highlight>
                  <a:srgbClr val="FFFFFF"/>
                </a:highlight>
                <a:latin typeface="Verdana"/>
                <a:ea typeface="Verdana"/>
                <a:cs typeface="Verdana"/>
                <a:sym typeface="Verdana"/>
              </a:rPr>
              <a:t>Any web browser</a:t>
            </a:r>
            <a:endParaRPr sz="1700">
              <a:solidFill>
                <a:schemeClr val="dk1"/>
              </a:solidFill>
              <a:highlight>
                <a:srgbClr val="FFFFFF"/>
              </a:highlight>
              <a:latin typeface="Verdana"/>
              <a:ea typeface="Verdana"/>
              <a:cs typeface="Verdana"/>
              <a:sym typeface="Verdana"/>
            </a:endParaRPr>
          </a:p>
          <a:p>
            <a:pPr marL="457200" lvl="0" indent="-336550" algn="l" rtl="0">
              <a:spcBef>
                <a:spcPts val="0"/>
              </a:spcBef>
              <a:spcAft>
                <a:spcPts val="0"/>
              </a:spcAft>
              <a:buClr>
                <a:schemeClr val="dk1"/>
              </a:buClr>
              <a:buSzPts val="1700"/>
              <a:buFont typeface="Verdana"/>
              <a:buChar char="➔"/>
            </a:pPr>
            <a:r>
              <a:rPr lang="en" sz="1700">
                <a:solidFill>
                  <a:schemeClr val="dk1"/>
                </a:solidFill>
                <a:highlight>
                  <a:srgbClr val="FFFFFF"/>
                </a:highlight>
                <a:latin typeface="Verdana"/>
                <a:ea typeface="Verdana"/>
                <a:cs typeface="Verdana"/>
                <a:sym typeface="Verdana"/>
              </a:rPr>
              <a:t>Any operating system</a:t>
            </a:r>
            <a:endParaRPr sz="1700">
              <a:solidFill>
                <a:schemeClr val="dk1"/>
              </a:solidFill>
              <a:highlight>
                <a:srgbClr val="FFFFFF"/>
              </a:highlight>
              <a:latin typeface="Verdana"/>
              <a:ea typeface="Verdana"/>
              <a:cs typeface="Verdana"/>
              <a:sym typeface="Verdana"/>
            </a:endParaRPr>
          </a:p>
        </p:txBody>
      </p:sp>
      <p:sp>
        <p:nvSpPr>
          <p:cNvPr id="98" name="Google Shape;98;p20"/>
          <p:cNvSpPr txBox="1">
            <a:spLocks noGrp="1"/>
          </p:cNvSpPr>
          <p:nvPr>
            <p:ph type="title"/>
          </p:nvPr>
        </p:nvSpPr>
        <p:spPr>
          <a:xfrm>
            <a:off x="0" y="0"/>
            <a:ext cx="9144000" cy="1152600"/>
          </a:xfrm>
          <a:prstGeom prst="rect">
            <a:avLst/>
          </a:prstGeom>
          <a:solidFill>
            <a:srgbClr val="D7BE69"/>
          </a:solidFill>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200"/>
              <a:t>Requirement Specification</a:t>
            </a:r>
            <a:endParaRPr sz="3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body" idx="1"/>
          </p:nvPr>
        </p:nvSpPr>
        <p:spPr>
          <a:xfrm>
            <a:off x="341550" y="1487425"/>
            <a:ext cx="8490900" cy="3081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b="1">
                <a:solidFill>
                  <a:schemeClr val="dk1"/>
                </a:solidFill>
              </a:rPr>
              <a:t>Base paper reference:</a:t>
            </a:r>
            <a:r>
              <a:rPr lang="en">
                <a:solidFill>
                  <a:schemeClr val="dk1"/>
                </a:solidFill>
              </a:rPr>
              <a:t> </a:t>
            </a:r>
            <a:r>
              <a:rPr lang="en" sz="1700">
                <a:solidFill>
                  <a:schemeClr val="dk1"/>
                </a:solidFill>
              </a:rPr>
              <a:t>Muhammad Nomani Kabir, Omar Tayan, Yasser Alginahi, Md Munirul Hasan, Md Arafatur Rahman,</a:t>
            </a:r>
            <a:r>
              <a:rPr lang="en" sz="1700" i="1">
                <a:solidFill>
                  <a:schemeClr val="dk1"/>
                </a:solidFill>
              </a:rPr>
              <a:t> </a:t>
            </a:r>
            <a:r>
              <a:rPr lang="en" sz="1700" b="1" i="1">
                <a:solidFill>
                  <a:schemeClr val="dk1"/>
                </a:solidFill>
              </a:rPr>
              <a:t>“On the development of a web extension for text authentication on Google Chrome” </a:t>
            </a:r>
            <a:r>
              <a:rPr lang="en" sz="1700">
                <a:solidFill>
                  <a:schemeClr val="dk1"/>
                </a:solidFill>
              </a:rPr>
              <a:t>International Conference on Electrical, Computer and Communication Engineering (ECCE), 7-9 February, 2019.</a:t>
            </a:r>
            <a:endParaRPr sz="1700">
              <a:solidFill>
                <a:schemeClr val="dk1"/>
              </a:solidFill>
            </a:endParaRPr>
          </a:p>
          <a:p>
            <a:pPr marL="457200" lvl="0" indent="-336550" algn="l" rtl="0">
              <a:spcBef>
                <a:spcPts val="0"/>
              </a:spcBef>
              <a:spcAft>
                <a:spcPts val="0"/>
              </a:spcAft>
              <a:buClr>
                <a:schemeClr val="dk1"/>
              </a:buClr>
              <a:buSzPts val="1700"/>
              <a:buChar char="●"/>
            </a:pPr>
            <a:r>
              <a:rPr lang="en" b="1">
                <a:solidFill>
                  <a:schemeClr val="dk1"/>
                </a:solidFill>
              </a:rPr>
              <a:t>Quora: </a:t>
            </a:r>
            <a:r>
              <a:rPr lang="en">
                <a:solidFill>
                  <a:schemeClr val="dk1"/>
                </a:solidFill>
              </a:rPr>
              <a:t>https://www.quora.com/What-are-some-good-Chrome-extension-ideas</a:t>
            </a:r>
            <a:endParaRPr sz="1700">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rPr>
              <a:t>Stackoverflow: </a:t>
            </a:r>
            <a:r>
              <a:rPr lang="en">
                <a:solidFill>
                  <a:schemeClr val="dk1"/>
                </a:solidFill>
              </a:rPr>
              <a:t>https://stackoverflow.com/questions/13222778/chrome-extension-data-connection-to-server</a:t>
            </a:r>
            <a:endParaRPr>
              <a:solidFill>
                <a:schemeClr val="dk1"/>
              </a:solidFill>
            </a:endParaRPr>
          </a:p>
        </p:txBody>
      </p:sp>
      <p:sp>
        <p:nvSpPr>
          <p:cNvPr id="104" name="Google Shape;104;p21"/>
          <p:cNvSpPr txBox="1">
            <a:spLocks noGrp="1"/>
          </p:cNvSpPr>
          <p:nvPr>
            <p:ph type="title"/>
          </p:nvPr>
        </p:nvSpPr>
        <p:spPr>
          <a:xfrm>
            <a:off x="0" y="0"/>
            <a:ext cx="9144000" cy="1152600"/>
          </a:xfrm>
          <a:prstGeom prst="rect">
            <a:avLst/>
          </a:prstGeom>
          <a:solidFill>
            <a:srgbClr val="D7BE69"/>
          </a:solidFill>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200"/>
              <a:t>References</a:t>
            </a:r>
            <a:endParaRPr sz="32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479</Words>
  <PresentationFormat>On-screen Show (16:9)</PresentationFormat>
  <Paragraphs>50</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Roboto</vt:lpstr>
      <vt:lpstr>Verdana</vt:lpstr>
      <vt:lpstr>Simple Light</vt:lpstr>
      <vt:lpstr>Slide 1</vt:lpstr>
      <vt:lpstr>Contents</vt:lpstr>
      <vt:lpstr>Overview of Project</vt:lpstr>
      <vt:lpstr>Project Goals</vt:lpstr>
      <vt:lpstr>Project Applications</vt:lpstr>
      <vt:lpstr> </vt:lpstr>
      <vt:lpstr> </vt:lpstr>
      <vt:lpstr>Requirement Specification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Windows User</cp:lastModifiedBy>
  <cp:revision>3</cp:revision>
  <dcterms:modified xsi:type="dcterms:W3CDTF">2022-04-01T06:54:09Z</dcterms:modified>
</cp:coreProperties>
</file>