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20"/>
  </p:notesMasterIdLst>
  <p:sldIdLst>
    <p:sldId id="293" r:id="rId2"/>
    <p:sldId id="294" r:id="rId3"/>
    <p:sldId id="295" r:id="rId4"/>
    <p:sldId id="296" r:id="rId5"/>
    <p:sldId id="297" r:id="rId6"/>
    <p:sldId id="298" r:id="rId7"/>
    <p:sldId id="310" r:id="rId8"/>
    <p:sldId id="301" r:id="rId9"/>
    <p:sldId id="312" r:id="rId10"/>
    <p:sldId id="302" r:id="rId11"/>
    <p:sldId id="305" r:id="rId12"/>
    <p:sldId id="311" r:id="rId13"/>
    <p:sldId id="304" r:id="rId14"/>
    <p:sldId id="306" r:id="rId15"/>
    <p:sldId id="307" r:id="rId16"/>
    <p:sldId id="308" r:id="rId17"/>
    <p:sldId id="309" r:id="rId18"/>
    <p:sldId id="31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601"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1048602"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3" name="Date Placeholder 3"/>
          <p:cNvSpPr>
            <a:spLocks noGrp="1"/>
          </p:cNvSpPr>
          <p:nvPr>
            <p:ph type="dt" sz="half" idx="10"/>
          </p:nvPr>
        </p:nvSpPr>
        <p:spPr/>
        <p:txBody>
          <a:bodyPr/>
          <a:lstStyle/>
          <a:p>
            <a:fld id="{08B9EBBA-996F-894A-B54A-D6246ED52CEA}" type="datetimeFigureOut">
              <a:rPr lang="en-US" dirty="0"/>
              <a:pPr/>
              <a:t>6/12/2020</a:t>
            </a:fld>
            <a:endParaRPr lang="en-US" dirty="0"/>
          </a:p>
        </p:txBody>
      </p:sp>
      <p:sp>
        <p:nvSpPr>
          <p:cNvPr id="1048604" name="Footer Placeholder 4"/>
          <p:cNvSpPr>
            <a:spLocks noGrp="1"/>
          </p:cNvSpPr>
          <p:nvPr>
            <p:ph type="ftr" sz="quarter" idx="11"/>
          </p:nvPr>
        </p:nvSpPr>
        <p:spPr/>
        <p:txBody>
          <a:bodyPr/>
          <a:lstStyle/>
          <a:p>
            <a:endParaRPr lang="en-US" dirty="0"/>
          </a:p>
        </p:txBody>
      </p:sp>
      <p:sp>
        <p:nvSpPr>
          <p:cNvPr id="1048605"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74"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04867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1048676"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77" name="Date Placeholder 4"/>
          <p:cNvSpPr>
            <a:spLocks noGrp="1"/>
          </p:cNvSpPr>
          <p:nvPr>
            <p:ph type="dt" sz="half" idx="10"/>
          </p:nvPr>
        </p:nvSpPr>
        <p:spPr/>
        <p:txBody>
          <a:bodyPr/>
          <a:lstStyle/>
          <a:p>
            <a:fld id="{18C79C5D-2A6F-F04D-97DA-BEF2467B64E4}" type="datetimeFigureOut">
              <a:rPr lang="en-US" dirty="0"/>
              <a:pPr/>
              <a:t>6/12/2020</a:t>
            </a:fld>
            <a:endParaRPr lang="en-US" dirty="0"/>
          </a:p>
        </p:txBody>
      </p:sp>
      <p:sp>
        <p:nvSpPr>
          <p:cNvPr id="1048678" name="Footer Placeholder 5"/>
          <p:cNvSpPr>
            <a:spLocks noGrp="1"/>
          </p:cNvSpPr>
          <p:nvPr>
            <p:ph type="ftr" sz="quarter" idx="11"/>
          </p:nvPr>
        </p:nvSpPr>
        <p:spPr/>
        <p:txBody>
          <a:bodyPr/>
          <a:lstStyle/>
          <a:p>
            <a:endParaRPr lang="en-US" dirty="0"/>
          </a:p>
        </p:txBody>
      </p:sp>
      <p:sp>
        <p:nvSpPr>
          <p:cNvPr id="1048679"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37"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1048639"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0" name="Text Placeholder 5"/>
          <p:cNvSpPr>
            <a:spLocks noGrp="1"/>
          </p:cNvSpPr>
          <p:nvPr>
            <p:ph type="body" sz="quarter" idx="16"/>
          </p:nvPr>
        </p:nvSpPr>
        <p:spPr>
          <a:xfrm>
            <a:off x="7574642" y="1081456"/>
            <a:ext cx="3810001" cy="4075465"/>
          </a:xfrm>
        </p:spPr>
        <p:txBody>
          <a:bodyPr anchor="t"/>
          <a:lstStyle>
            <a:lvl1pPr marL="0" indent="0">
              <a:buFontTx/>
              <a:buNone/>
            </a:lvl1pPr>
          </a:lstStyle>
          <a:p>
            <a:pPr lvl="0"/>
            <a:r>
              <a:rPr lang="en-US"/>
              <a:t>Edit Master text styles</a:t>
            </a:r>
          </a:p>
        </p:txBody>
      </p:sp>
      <p:sp>
        <p:nvSpPr>
          <p:cNvPr id="1048641" name="Date Placeholder 3"/>
          <p:cNvSpPr>
            <a:spLocks noGrp="1"/>
          </p:cNvSpPr>
          <p:nvPr>
            <p:ph type="dt" sz="half" idx="10"/>
          </p:nvPr>
        </p:nvSpPr>
        <p:spPr/>
        <p:txBody>
          <a:bodyPr/>
          <a:lstStyle/>
          <a:p>
            <a:fld id="{8DFA1846-DA80-1C48-A609-854EA85C59AD}" type="datetimeFigureOut">
              <a:rPr lang="en-US" dirty="0"/>
              <a:pPr/>
              <a:t>6/12/2020</a:t>
            </a:fld>
            <a:endParaRPr lang="en-US" dirty="0"/>
          </a:p>
        </p:txBody>
      </p:sp>
      <p:sp>
        <p:nvSpPr>
          <p:cNvPr id="1048642" name="Footer Placeholder 4"/>
          <p:cNvSpPr>
            <a:spLocks noGrp="1"/>
          </p:cNvSpPr>
          <p:nvPr>
            <p:ph type="ftr" sz="quarter" idx="11"/>
          </p:nvPr>
        </p:nvSpPr>
        <p:spPr/>
        <p:txBody>
          <a:bodyPr/>
          <a:lstStyle/>
          <a:p>
            <a:endParaRPr lang="en-US" dirty="0"/>
          </a:p>
        </p:txBody>
      </p:sp>
      <p:sp>
        <p:nvSpPr>
          <p:cNvPr id="1048643"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68"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1048670" name="Text Placeholder 5"/>
          <p:cNvSpPr>
            <a:spLocks noGrp="1"/>
          </p:cNvSpPr>
          <p:nvPr>
            <p:ph type="body" sz="quarter" idx="16"/>
          </p:nvPr>
        </p:nvSpPr>
        <p:spPr>
          <a:xfrm>
            <a:off x="6156000" y="2286000"/>
            <a:ext cx="4880300" cy="2295525"/>
          </a:xfrm>
        </p:spPr>
        <p:txBody>
          <a:bodyPr anchor="t"/>
          <a:lstStyle>
            <a:lvl1pPr marL="0" indent="0">
              <a:buFontTx/>
              <a:buNone/>
            </a:lvl1pPr>
          </a:lstStyle>
          <a:p>
            <a:pPr lvl="0"/>
            <a:r>
              <a:rPr lang="en-US"/>
              <a:t>Edit Master text styles</a:t>
            </a:r>
          </a:p>
        </p:txBody>
      </p:sp>
      <p:sp>
        <p:nvSpPr>
          <p:cNvPr id="1048671" name="Date Placeholder 1"/>
          <p:cNvSpPr>
            <a:spLocks noGrp="1"/>
          </p:cNvSpPr>
          <p:nvPr>
            <p:ph type="dt" sz="half" idx="10"/>
          </p:nvPr>
        </p:nvSpPr>
        <p:spPr/>
        <p:txBody>
          <a:bodyPr/>
          <a:lstStyle/>
          <a:p>
            <a:fld id="{FBF54567-0DE4-3F47-BF90-CB84690072F9}" type="datetimeFigureOut">
              <a:rPr lang="en-US" dirty="0"/>
              <a:pPr/>
              <a:t>6/12/2020</a:t>
            </a:fld>
            <a:endParaRPr lang="en-US" dirty="0"/>
          </a:p>
        </p:txBody>
      </p:sp>
      <p:sp>
        <p:nvSpPr>
          <p:cNvPr id="1048672" name="Footer Placeholder 2"/>
          <p:cNvSpPr>
            <a:spLocks noGrp="1"/>
          </p:cNvSpPr>
          <p:nvPr>
            <p:ph type="ftr" sz="quarter" idx="11"/>
          </p:nvPr>
        </p:nvSpPr>
        <p:spPr/>
        <p:txBody>
          <a:bodyPr/>
          <a:lstStyle/>
          <a:p>
            <a:endParaRPr lang="en-US" dirty="0"/>
          </a:p>
        </p:txBody>
      </p:sp>
      <p:sp>
        <p:nvSpPr>
          <p:cNvPr id="1048673"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32" name="Title 1"/>
          <p:cNvSpPr>
            <a:spLocks noGrp="1"/>
          </p:cNvSpPr>
          <p:nvPr>
            <p:ph type="title"/>
          </p:nvPr>
        </p:nvSpPr>
        <p:spPr/>
        <p:txBody>
          <a:bodyPr/>
          <a:lstStyle/>
          <a:p>
            <a:r>
              <a:rPr lang="en-US"/>
              <a:t>Click to edit Master title style</a:t>
            </a:r>
            <a:endParaRPr lang="en-US" dirty="0"/>
          </a:p>
        </p:txBody>
      </p:sp>
      <p:sp>
        <p:nvSpPr>
          <p:cNvPr id="104863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4" name="Date Placeholder 3"/>
          <p:cNvSpPr>
            <a:spLocks noGrp="1"/>
          </p:cNvSpPr>
          <p:nvPr>
            <p:ph type="dt" sz="half" idx="10"/>
          </p:nvPr>
        </p:nvSpPr>
        <p:spPr/>
        <p:txBody>
          <a:bodyPr/>
          <a:lstStyle/>
          <a:p>
            <a:fld id="{C6C52C72-DE31-F449-A4ED-4C594FD91407}" type="datetimeFigureOut">
              <a:rPr lang="en-US" dirty="0"/>
              <a:pPr/>
              <a:t>6/12/2020</a:t>
            </a:fld>
            <a:endParaRPr lang="en-US" dirty="0"/>
          </a:p>
        </p:txBody>
      </p:sp>
      <p:sp>
        <p:nvSpPr>
          <p:cNvPr id="1048635" name="Footer Placeholder 4"/>
          <p:cNvSpPr>
            <a:spLocks noGrp="1"/>
          </p:cNvSpPr>
          <p:nvPr>
            <p:ph type="ftr" sz="quarter" idx="11"/>
          </p:nvPr>
        </p:nvSpPr>
        <p:spPr/>
        <p:txBody>
          <a:bodyPr/>
          <a:lstStyle/>
          <a:p>
            <a:endParaRPr lang="en-US" dirty="0"/>
          </a:p>
        </p:txBody>
      </p:sp>
      <p:sp>
        <p:nvSpPr>
          <p:cNvPr id="104863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7"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88"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1048689"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Date Placeholder 3"/>
          <p:cNvSpPr>
            <a:spLocks noGrp="1"/>
          </p:cNvSpPr>
          <p:nvPr>
            <p:ph type="dt" sz="half" idx="10"/>
          </p:nvPr>
        </p:nvSpPr>
        <p:spPr/>
        <p:txBody>
          <a:bodyPr/>
          <a:lstStyle/>
          <a:p>
            <a:fld id="{ED62726E-379B-B349-9EED-81ED093FA806}" type="datetimeFigureOut">
              <a:rPr lang="en-US" dirty="0"/>
              <a:pPr/>
              <a:t>6/12/2020</a:t>
            </a:fld>
            <a:endParaRPr lang="en-US" dirty="0"/>
          </a:p>
        </p:txBody>
      </p:sp>
      <p:sp>
        <p:nvSpPr>
          <p:cNvPr id="1048691" name="Footer Placeholder 4"/>
          <p:cNvSpPr>
            <a:spLocks noGrp="1"/>
          </p:cNvSpPr>
          <p:nvPr>
            <p:ph type="ftr" sz="quarter" idx="11"/>
          </p:nvPr>
        </p:nvSpPr>
        <p:spPr/>
        <p:txBody>
          <a:bodyPr/>
          <a:lstStyle/>
          <a:p>
            <a:endParaRPr lang="en-US" dirty="0"/>
          </a:p>
        </p:txBody>
      </p:sp>
      <p:sp>
        <p:nvSpPr>
          <p:cNvPr id="1048692"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104858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10"/>
          </p:nvPr>
        </p:nvSpPr>
        <p:spPr/>
        <p:txBody>
          <a:bodyPr/>
          <a:lstStyle/>
          <a:p>
            <a:fld id="{9B3A1323-8D79-1946-B0D7-40001CF92E9D}" type="datetimeFigureOut">
              <a:rPr lang="en-US" dirty="0"/>
              <a:pPr/>
              <a:t>6/12/2020</a:t>
            </a:fld>
            <a:endParaRPr lang="en-US" dirty="0"/>
          </a:p>
        </p:txBody>
      </p:sp>
      <p:sp>
        <p:nvSpPr>
          <p:cNvPr id="1048585" name="Footer Placeholder 4"/>
          <p:cNvSpPr>
            <a:spLocks noGrp="1"/>
          </p:cNvSpPr>
          <p:nvPr>
            <p:ph type="ftr" sz="quarter" idx="11"/>
          </p:nvPr>
        </p:nvSpPr>
        <p:spPr/>
        <p:txBody>
          <a:bodyPr/>
          <a:lstStyle/>
          <a:p>
            <a:endParaRPr lang="en-US" dirty="0"/>
          </a:p>
        </p:txBody>
      </p:sp>
      <p:sp>
        <p:nvSpPr>
          <p:cNvPr id="104858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1048652"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lstStyle/>
          <a:p>
            <a:fld id="{8DFA1846-DA80-1C48-A609-854EA85C59AD}" type="datetimeFigureOut">
              <a:rPr lang="en-US" dirty="0"/>
              <a:pPr/>
              <a:t>6/12/2020</a:t>
            </a:fld>
            <a:endParaRPr lang="en-US" dirty="0"/>
          </a:p>
        </p:txBody>
      </p:sp>
      <p:sp>
        <p:nvSpPr>
          <p:cNvPr id="1048654" name="Footer Placeholder 4"/>
          <p:cNvSpPr>
            <a:spLocks noGrp="1"/>
          </p:cNvSpPr>
          <p:nvPr>
            <p:ph type="ftr" sz="quarter" idx="11"/>
          </p:nvPr>
        </p:nvSpPr>
        <p:spPr/>
        <p:txBody>
          <a:bodyPr/>
          <a:lstStyle/>
          <a:p>
            <a:endParaRPr lang="en-US" dirty="0"/>
          </a:p>
        </p:txBody>
      </p:sp>
      <p:sp>
        <p:nvSpPr>
          <p:cNvPr id="1048655"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81" name="Title 1"/>
          <p:cNvSpPr>
            <a:spLocks noGrp="1"/>
          </p:cNvSpPr>
          <p:nvPr>
            <p:ph type="title"/>
          </p:nvPr>
        </p:nvSpPr>
        <p:spPr/>
        <p:txBody>
          <a:bodyPr/>
          <a:lstStyle/>
          <a:p>
            <a:r>
              <a:rPr lang="en-US"/>
              <a:t>Click to edit Master title style</a:t>
            </a:r>
            <a:endParaRPr lang="en-US" dirty="0"/>
          </a:p>
        </p:txBody>
      </p:sp>
      <p:sp>
        <p:nvSpPr>
          <p:cNvPr id="1048682"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Date Placeholder 4"/>
          <p:cNvSpPr>
            <a:spLocks noGrp="1"/>
          </p:cNvSpPr>
          <p:nvPr>
            <p:ph type="dt" sz="half" idx="10"/>
          </p:nvPr>
        </p:nvSpPr>
        <p:spPr/>
        <p:txBody>
          <a:bodyPr/>
          <a:lstStyle/>
          <a:p>
            <a:fld id="{57302355-E14B-8545-A8F8-0FE83CC9D524}" type="datetimeFigureOut">
              <a:rPr lang="en-US" dirty="0"/>
              <a:pPr/>
              <a:t>6/12/2020</a:t>
            </a:fld>
            <a:endParaRPr lang="en-US" dirty="0"/>
          </a:p>
        </p:txBody>
      </p:sp>
      <p:sp>
        <p:nvSpPr>
          <p:cNvPr id="1048685" name="Footer Placeholder 5"/>
          <p:cNvSpPr>
            <a:spLocks noGrp="1"/>
          </p:cNvSpPr>
          <p:nvPr>
            <p:ph type="ftr" sz="quarter" idx="11"/>
          </p:nvPr>
        </p:nvSpPr>
        <p:spPr/>
        <p:txBody>
          <a:bodyPr/>
          <a:lstStyle/>
          <a:p>
            <a:endParaRPr lang="en-US" dirty="0"/>
          </a:p>
        </p:txBody>
      </p:sp>
      <p:sp>
        <p:nvSpPr>
          <p:cNvPr id="1048686"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7" name="Title 1"/>
          <p:cNvSpPr>
            <a:spLocks noGrp="1"/>
          </p:cNvSpPr>
          <p:nvPr>
            <p:ph type="title"/>
          </p:nvPr>
        </p:nvSpPr>
        <p:spPr/>
        <p:txBody>
          <a:bodyPr/>
          <a:lstStyle/>
          <a:p>
            <a:r>
              <a:rPr lang="en-US"/>
              <a:t>Click to edit Master title style</a:t>
            </a:r>
            <a:endParaRPr lang="en-US" dirty="0"/>
          </a:p>
        </p:txBody>
      </p:sp>
      <p:sp>
        <p:nvSpPr>
          <p:cNvPr id="1048658"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9"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0"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61"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Date Placeholder 6"/>
          <p:cNvSpPr>
            <a:spLocks noGrp="1"/>
          </p:cNvSpPr>
          <p:nvPr>
            <p:ph type="dt" sz="half" idx="10"/>
          </p:nvPr>
        </p:nvSpPr>
        <p:spPr/>
        <p:txBody>
          <a:bodyPr/>
          <a:lstStyle/>
          <a:p>
            <a:fld id="{02640F58-564D-2B4F-AE67-E407BA4FCF45}" type="datetimeFigureOut">
              <a:rPr lang="en-US" dirty="0"/>
              <a:pPr/>
              <a:t>6/12/2020</a:t>
            </a:fld>
            <a:endParaRPr lang="en-US" dirty="0"/>
          </a:p>
        </p:txBody>
      </p:sp>
      <p:sp>
        <p:nvSpPr>
          <p:cNvPr id="1048663" name="Footer Placeholder 7"/>
          <p:cNvSpPr>
            <a:spLocks noGrp="1"/>
          </p:cNvSpPr>
          <p:nvPr>
            <p:ph type="ftr" sz="quarter" idx="11"/>
          </p:nvPr>
        </p:nvSpPr>
        <p:spPr/>
        <p:txBody>
          <a:bodyPr/>
          <a:lstStyle/>
          <a:p>
            <a:endParaRPr lang="en-US" dirty="0"/>
          </a:p>
        </p:txBody>
      </p:sp>
      <p:sp>
        <p:nvSpPr>
          <p:cNvPr id="1048664"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7" name="Title 1"/>
          <p:cNvSpPr>
            <a:spLocks noGrp="1"/>
          </p:cNvSpPr>
          <p:nvPr>
            <p:ph type="title"/>
          </p:nvPr>
        </p:nvSpPr>
        <p:spPr/>
        <p:txBody>
          <a:bodyPr/>
          <a:lstStyle/>
          <a:p>
            <a:r>
              <a:rPr lang="en-US"/>
              <a:t>Click to edit Master title style</a:t>
            </a:r>
            <a:endParaRPr lang="en-US" dirty="0"/>
          </a:p>
        </p:txBody>
      </p:sp>
      <p:sp>
        <p:nvSpPr>
          <p:cNvPr id="1048628" name="Date Placeholder 2"/>
          <p:cNvSpPr>
            <a:spLocks noGrp="1"/>
          </p:cNvSpPr>
          <p:nvPr>
            <p:ph type="dt" sz="half" idx="10"/>
          </p:nvPr>
        </p:nvSpPr>
        <p:spPr/>
        <p:txBody>
          <a:bodyPr/>
          <a:lstStyle/>
          <a:p>
            <a:fld id="{F13A34C8-038E-2045-AF43-DF7DBB8E0E9E}" type="datetimeFigureOut">
              <a:rPr lang="en-US" dirty="0"/>
              <a:pPr/>
              <a:t>6/12/2020</a:t>
            </a:fld>
            <a:endParaRPr lang="en-US" dirty="0"/>
          </a:p>
        </p:txBody>
      </p:sp>
      <p:sp>
        <p:nvSpPr>
          <p:cNvPr id="1048629" name="Footer Placeholder 3"/>
          <p:cNvSpPr>
            <a:spLocks noGrp="1"/>
          </p:cNvSpPr>
          <p:nvPr>
            <p:ph type="ftr" sz="quarter" idx="11"/>
          </p:nvPr>
        </p:nvSpPr>
        <p:spPr/>
        <p:txBody>
          <a:bodyPr/>
          <a:lstStyle/>
          <a:p>
            <a:endParaRPr lang="en-US" dirty="0"/>
          </a:p>
        </p:txBody>
      </p:sp>
      <p:sp>
        <p:nvSpPr>
          <p:cNvPr id="1048630"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8818C68F-D26B-8F47-958C-23B49CF8A634}" type="datetimeFigureOut">
              <a:rPr lang="en-US" dirty="0"/>
              <a:pPr/>
              <a:t>6/12/2020</a:t>
            </a:fld>
            <a:endParaRPr lang="en-US" dirty="0"/>
          </a:p>
        </p:txBody>
      </p:sp>
      <p:sp>
        <p:nvSpPr>
          <p:cNvPr id="1048666" name="Footer Placeholder 2"/>
          <p:cNvSpPr>
            <a:spLocks noGrp="1"/>
          </p:cNvSpPr>
          <p:nvPr>
            <p:ph type="ftr" sz="quarter" idx="11"/>
          </p:nvPr>
        </p:nvSpPr>
        <p:spPr/>
        <p:txBody>
          <a:bodyPr/>
          <a:lstStyle/>
          <a:p>
            <a:endParaRPr lang="en-US" dirty="0"/>
          </a:p>
        </p:txBody>
      </p:sp>
      <p:sp>
        <p:nvSpPr>
          <p:cNvPr id="1048667"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3"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94"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1048695"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97" name="Date Placeholder 4"/>
          <p:cNvSpPr>
            <a:spLocks noGrp="1"/>
          </p:cNvSpPr>
          <p:nvPr>
            <p:ph type="dt" sz="half" idx="10"/>
          </p:nvPr>
        </p:nvSpPr>
        <p:spPr/>
        <p:txBody>
          <a:bodyPr/>
          <a:lstStyle/>
          <a:p>
            <a:fld id="{D0DF5E60-9974-AC48-9591-99C2BB44B7CF}" type="datetimeFigureOut">
              <a:rPr lang="en-US" dirty="0"/>
              <a:pPr/>
              <a:t>6/12/2020</a:t>
            </a:fld>
            <a:endParaRPr lang="en-US" dirty="0"/>
          </a:p>
        </p:txBody>
      </p:sp>
      <p:sp>
        <p:nvSpPr>
          <p:cNvPr id="1048698" name="Footer Placeholder 5"/>
          <p:cNvSpPr>
            <a:spLocks noGrp="1"/>
          </p:cNvSpPr>
          <p:nvPr>
            <p:ph type="ftr" sz="quarter" idx="11"/>
          </p:nvPr>
        </p:nvSpPr>
        <p:spPr/>
        <p:txBody>
          <a:bodyPr/>
          <a:lstStyle/>
          <a:p>
            <a:endParaRPr lang="en-US" dirty="0"/>
          </a:p>
        </p:txBody>
      </p:sp>
      <p:sp>
        <p:nvSpPr>
          <p:cNvPr id="1048699"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1048645"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1048646"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47"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6/12/2020</a:t>
            </a:fld>
            <a:endParaRPr lang="en-US" dirty="0"/>
          </a:p>
        </p:txBody>
      </p:sp>
      <p:sp>
        <p:nvSpPr>
          <p:cNvPr id="1048648" name="Footer Placeholder 5"/>
          <p:cNvSpPr>
            <a:spLocks noGrp="1"/>
          </p:cNvSpPr>
          <p:nvPr>
            <p:ph type="ftr" sz="quarter" idx="11"/>
          </p:nvPr>
        </p:nvSpPr>
        <p:spPr>
          <a:xfrm>
            <a:off x="590396" y="6041362"/>
            <a:ext cx="3295413" cy="365125"/>
          </a:xfrm>
        </p:spPr>
        <p:txBody>
          <a:bodyPr/>
          <a:lstStyle/>
          <a:p>
            <a:endParaRPr lang="en-US" dirty="0"/>
          </a:p>
        </p:txBody>
      </p:sp>
      <p:sp>
        <p:nvSpPr>
          <p:cNvPr id="1048649"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1048577"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1048579"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6/12/2020</a:t>
            </a:fld>
            <a:endParaRPr lang="en-US" dirty="0"/>
          </a:p>
        </p:txBody>
      </p:sp>
      <p:sp>
        <p:nvSpPr>
          <p:cNvPr id="1048580"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ctrTitle"/>
          </p:nvPr>
        </p:nvSpPr>
        <p:spPr>
          <a:xfrm>
            <a:off x="570304" y="0"/>
            <a:ext cx="10572000" cy="2971051"/>
          </a:xfrm>
        </p:spPr>
        <p:txBody>
          <a:bodyPr/>
          <a:lstStyle/>
          <a:p>
            <a:r>
              <a:rPr lang="en-US" sz="8000" dirty="0" smtClean="0">
                <a:latin typeface="Gabriola" panose="04040605051002020D02" pitchFamily="82" charset="0"/>
              </a:rPr>
              <a:t>Text </a:t>
            </a:r>
            <a:r>
              <a:rPr lang="en-US" sz="8000" dirty="0">
                <a:latin typeface="Gabriola" panose="04040605051002020D02" pitchFamily="82" charset="0"/>
              </a:rPr>
              <a:t>Summarization</a:t>
            </a:r>
          </a:p>
        </p:txBody>
      </p:sp>
      <p:sp>
        <p:nvSpPr>
          <p:cNvPr id="1048607" name="Subtitle 2"/>
          <p:cNvSpPr>
            <a:spLocks noGrp="1"/>
          </p:cNvSpPr>
          <p:nvPr>
            <p:ph type="subTitle" idx="1"/>
          </p:nvPr>
        </p:nvSpPr>
        <p:spPr>
          <a:xfrm>
            <a:off x="852043" y="5270335"/>
            <a:ext cx="10572000" cy="1435265"/>
          </a:xfrm>
        </p:spPr>
        <p:txBody>
          <a:bodyPr>
            <a:noAutofit/>
          </a:bodyPr>
          <a:lstStyle/>
          <a:p>
            <a:pPr lvl="1" algn="r"/>
            <a:r>
              <a:rPr lang="en-US" sz="2200" dirty="0" err="1" smtClean="0">
                <a:latin typeface="Gabriola" panose="04040605051002020D02" pitchFamily="82" charset="0"/>
              </a:rPr>
              <a:t>Sonali</a:t>
            </a:r>
            <a:r>
              <a:rPr lang="en-US" sz="2200" dirty="0" smtClean="0">
                <a:latin typeface="Gabriola" panose="04040605051002020D02" pitchFamily="82" charset="0"/>
              </a:rPr>
              <a:t> </a:t>
            </a:r>
            <a:r>
              <a:rPr lang="en-US" sz="2200" dirty="0" err="1" smtClean="0">
                <a:latin typeface="Gabriola" panose="04040605051002020D02" pitchFamily="82" charset="0"/>
              </a:rPr>
              <a:t>Agarwal</a:t>
            </a:r>
            <a:r>
              <a:rPr lang="en-US" sz="2200" dirty="0" smtClean="0">
                <a:latin typeface="Gabriola" panose="04040605051002020D02" pitchFamily="82" charset="0"/>
              </a:rPr>
              <a:t>(02)</a:t>
            </a:r>
          </a:p>
          <a:p>
            <a:pPr lvl="1" algn="r"/>
            <a:r>
              <a:rPr lang="en-US" sz="2200" dirty="0" err="1" smtClean="0">
                <a:latin typeface="Gabriola" panose="04040605051002020D02" pitchFamily="82" charset="0"/>
              </a:rPr>
              <a:t>Pranita</a:t>
            </a:r>
            <a:r>
              <a:rPr lang="en-US" sz="2200" dirty="0" smtClean="0">
                <a:latin typeface="Gabriola" panose="04040605051002020D02" pitchFamily="82" charset="0"/>
              </a:rPr>
              <a:t> </a:t>
            </a:r>
            <a:r>
              <a:rPr lang="en-US" sz="2200" dirty="0" err="1" smtClean="0">
                <a:latin typeface="Gabriola" panose="04040605051002020D02" pitchFamily="82" charset="0"/>
              </a:rPr>
              <a:t>Redkar</a:t>
            </a:r>
            <a:r>
              <a:rPr lang="en-US" sz="2200" dirty="0" smtClean="0">
                <a:latin typeface="Gabriola" panose="04040605051002020D02" pitchFamily="82" charset="0"/>
              </a:rPr>
              <a:t>(63)</a:t>
            </a:r>
          </a:p>
          <a:p>
            <a:pPr lvl="1" algn="r"/>
            <a:r>
              <a:rPr lang="en-US" sz="2200" dirty="0" err="1" smtClean="0">
                <a:latin typeface="Gabriola" panose="04040605051002020D02" pitchFamily="82" charset="0"/>
              </a:rPr>
              <a:t>Aditi</a:t>
            </a:r>
            <a:r>
              <a:rPr lang="en-US" sz="2200" dirty="0" smtClean="0">
                <a:latin typeface="Gabriola" panose="04040605051002020D02" pitchFamily="82" charset="0"/>
              </a:rPr>
              <a:t> Gaur(45)</a:t>
            </a:r>
          </a:p>
          <a:p>
            <a:pPr algn="r"/>
            <a:endParaRPr lang="en-US" sz="4000" dirty="0">
              <a:latin typeface="Gabriola" panose="04040605051002020D02"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048588"/>
          <p:cNvSpPr>
            <a:spLocks noGrp="1"/>
          </p:cNvSpPr>
          <p:nvPr>
            <p:ph type="title"/>
          </p:nvPr>
        </p:nvSpPr>
        <p:spPr/>
        <p:txBody>
          <a:bodyPr/>
          <a:lstStyle/>
          <a:p>
            <a:r>
              <a:rPr lang="en-US" sz="6600" dirty="0" smtClean="0">
                <a:latin typeface="Gabriola" pitchFamily="82" charset="0"/>
              </a:rPr>
              <a:t>Results </a:t>
            </a:r>
            <a:endParaRPr lang="en-US" sz="6600" dirty="0">
              <a:latin typeface="Gabriola" pitchFamily="82" charset="0"/>
            </a:endParaRPr>
          </a:p>
        </p:txBody>
      </p:sp>
      <p:sp>
        <p:nvSpPr>
          <p:cNvPr id="1048590" name="Content Placeholder 1048589"/>
          <p:cNvSpPr>
            <a:spLocks noGrp="1"/>
          </p:cNvSpPr>
          <p:nvPr>
            <p:ph idx="1"/>
          </p:nvPr>
        </p:nvSpPr>
        <p:spPr>
          <a:xfrm>
            <a:off x="324725" y="1885958"/>
            <a:ext cx="10963385" cy="1971339"/>
          </a:xfrm>
        </p:spPr>
        <p:txBody>
          <a:bodyPr>
            <a:normAutofit fontScale="85000" lnSpcReduction="20000"/>
          </a:bodyPr>
          <a:lstStyle/>
          <a:p>
            <a:pPr marL="0" indent="0">
              <a:buNone/>
            </a:pPr>
            <a:endParaRPr lang="en-US" dirty="0" smtClean="0"/>
          </a:p>
          <a:p>
            <a:pPr marL="0" indent="0"/>
            <a:r>
              <a:rPr lang="en-US" dirty="0" smtClean="0"/>
              <a:t>The </a:t>
            </a:r>
            <a:r>
              <a:rPr lang="en-US" dirty="0"/>
              <a:t>objective of the system is to provide a summary of any given text document.</a:t>
            </a:r>
          </a:p>
          <a:p>
            <a:pPr marL="0" indent="0"/>
            <a:r>
              <a:rPr lang="en-US" dirty="0" smtClean="0"/>
              <a:t> The </a:t>
            </a:r>
            <a:r>
              <a:rPr lang="en-US" dirty="0"/>
              <a:t>method that we proposed incorporates RBM algorithm for getting better </a:t>
            </a:r>
            <a:r>
              <a:rPr lang="en-US" dirty="0" smtClean="0"/>
              <a:t>efficiency.</a:t>
            </a:r>
          </a:p>
          <a:p>
            <a:pPr marL="0" indent="0"/>
            <a:r>
              <a:rPr lang="en-US" dirty="0" smtClean="0"/>
              <a:t>The summary is generated as such the meaning of the documents does not change.</a:t>
            </a:r>
          </a:p>
          <a:p>
            <a:pPr marL="0" indent="0"/>
            <a:r>
              <a:rPr lang="en-US" dirty="0" smtClean="0"/>
              <a:t>The </a:t>
            </a:r>
            <a:r>
              <a:rPr lang="en-US" dirty="0" err="1" smtClean="0"/>
              <a:t>nltk</a:t>
            </a:r>
            <a:r>
              <a:rPr lang="en-US" dirty="0" smtClean="0"/>
              <a:t> libraries are used for summarization</a:t>
            </a:r>
            <a:endParaRPr lang="en-US" dirty="0"/>
          </a:p>
          <a:p>
            <a:pPr marL="0" indent="0"/>
            <a:r>
              <a:rPr lang="en-US" dirty="0"/>
              <a:t>The figure </a:t>
            </a:r>
            <a:r>
              <a:rPr lang="en-US" dirty="0" smtClean="0"/>
              <a:t>below </a:t>
            </a:r>
            <a:r>
              <a:rPr lang="en-US" dirty="0"/>
              <a:t>shows the website for our project :</a:t>
            </a:r>
          </a:p>
          <a:p>
            <a:pPr marL="342900" indent="-342900">
              <a:buNone/>
            </a:pPr>
            <a:endParaRPr lang="en-US" dirty="0"/>
          </a:p>
        </p:txBody>
      </p:sp>
      <p:pic>
        <p:nvPicPr>
          <p:cNvPr id="5" name="Picture 4"/>
          <p:cNvPicPr>
            <a:picLocks/>
          </p:cNvPicPr>
          <p:nvPr/>
        </p:nvPicPr>
        <p:blipFill>
          <a:blip r:embed="rId2"/>
          <a:stretch>
            <a:fillRect/>
          </a:stretch>
        </p:blipFill>
        <p:spPr>
          <a:xfrm rot="18457">
            <a:off x="2311430" y="3896542"/>
            <a:ext cx="6519874" cy="28192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261945" y="310553"/>
            <a:ext cx="10571998" cy="970450"/>
          </a:xfrm>
        </p:spPr>
        <p:txBody>
          <a:bodyPr/>
          <a:lstStyle/>
          <a:p>
            <a:r>
              <a:rPr lang="en-US" sz="6000" dirty="0" smtClean="0">
                <a:latin typeface="Gabriola" panose="04040605051002020D02" pitchFamily="82" charset="0"/>
              </a:rPr>
              <a:t>(Continue)</a:t>
            </a:r>
            <a:endParaRPr lang="en-US" sz="6000" dirty="0">
              <a:latin typeface="Gabriola" panose="04040605051002020D02" pitchFamily="82" charset="0"/>
            </a:endParaRPr>
          </a:p>
        </p:txBody>
      </p:sp>
      <p:pic>
        <p:nvPicPr>
          <p:cNvPr id="5" name="Content Placeholder 4" descr="choosefiletopreprocess.PNG"/>
          <p:cNvPicPr>
            <a:picLocks noGrp="1" noChangeAspect="1"/>
          </p:cNvPicPr>
          <p:nvPr>
            <p:ph idx="1"/>
          </p:nvPr>
        </p:nvPicPr>
        <p:blipFill>
          <a:blip r:embed="rId2"/>
          <a:stretch>
            <a:fillRect/>
          </a:stretch>
        </p:blipFill>
        <p:spPr>
          <a:xfrm>
            <a:off x="851338" y="2806262"/>
            <a:ext cx="7956330" cy="3436882"/>
          </a:xfrm>
          <a:prstGeom prst="rect">
            <a:avLst/>
          </a:prstGeom>
        </p:spPr>
      </p:pic>
      <p:sp>
        <p:nvSpPr>
          <p:cNvPr id="7" name="Rectangle 6"/>
          <p:cNvSpPr/>
          <p:nvPr/>
        </p:nvSpPr>
        <p:spPr>
          <a:xfrm>
            <a:off x="651640" y="2228193"/>
            <a:ext cx="8723588" cy="369332"/>
          </a:xfrm>
          <a:prstGeom prst="rect">
            <a:avLst/>
          </a:prstGeom>
        </p:spPr>
        <p:txBody>
          <a:bodyPr wrap="square">
            <a:spAutoFit/>
          </a:bodyPr>
          <a:lstStyle/>
          <a:p>
            <a:pPr marL="342900" indent="-342900">
              <a:buFont typeface="Courier New" pitchFamily="49" charset="0"/>
              <a:buChar char="o"/>
            </a:pPr>
            <a:r>
              <a:rPr lang="en-US" dirty="0" smtClean="0"/>
              <a:t>Click on choose file. (select the file we choose for summarize)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latin typeface="Gabriola" pitchFamily="82" charset="0"/>
              </a:rPr>
              <a:t>(Continue)</a:t>
            </a:r>
            <a:endParaRPr lang="en-US" sz="6600" dirty="0">
              <a:latin typeface="Gabriola" pitchFamily="82" charset="0"/>
            </a:endParaRPr>
          </a:p>
        </p:txBody>
      </p:sp>
      <p:sp>
        <p:nvSpPr>
          <p:cNvPr id="5" name="Content Placeholder 4"/>
          <p:cNvSpPr>
            <a:spLocks noGrp="1"/>
          </p:cNvSpPr>
          <p:nvPr>
            <p:ph idx="1"/>
          </p:nvPr>
        </p:nvSpPr>
        <p:spPr>
          <a:xfrm>
            <a:off x="818712" y="2375338"/>
            <a:ext cx="10554574" cy="683172"/>
          </a:xfrm>
        </p:spPr>
        <p:txBody>
          <a:bodyPr>
            <a:normAutofit/>
          </a:bodyPr>
          <a:lstStyle/>
          <a:p>
            <a:r>
              <a:rPr lang="en-US" dirty="0" smtClean="0"/>
              <a:t>Contents of file displayed</a:t>
            </a:r>
          </a:p>
          <a:p>
            <a:pPr>
              <a:buNone/>
            </a:pPr>
            <a:endParaRPr lang="en-US" dirty="0"/>
          </a:p>
        </p:txBody>
      </p:sp>
      <p:pic>
        <p:nvPicPr>
          <p:cNvPr id="6" name="Content Placeholder 3" descr="choosefiletosummarize.PNG"/>
          <p:cNvPicPr>
            <a:picLocks noChangeAspect="1"/>
          </p:cNvPicPr>
          <p:nvPr/>
        </p:nvPicPr>
        <p:blipFill>
          <a:blip r:embed="rId2"/>
          <a:stretch>
            <a:fillRect/>
          </a:stretch>
        </p:blipFill>
        <p:spPr>
          <a:xfrm>
            <a:off x="1393305" y="3058511"/>
            <a:ext cx="7351301" cy="3599739"/>
          </a:xfrm>
          <a:prstGeom prst="rect">
            <a:avLst/>
          </a:prstGeom>
          <a:effectLst>
            <a:outerShdw blurRad="50800" dir="14400000">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048595"/>
          <p:cNvSpPr>
            <a:spLocks noGrp="1"/>
          </p:cNvSpPr>
          <p:nvPr>
            <p:ph type="title"/>
          </p:nvPr>
        </p:nvSpPr>
        <p:spPr/>
        <p:txBody>
          <a:bodyPr/>
          <a:lstStyle/>
          <a:p>
            <a:r>
              <a:rPr lang="en-US" sz="6600" dirty="0" smtClean="0">
                <a:latin typeface="Gabriola" pitchFamily="82" charset="0"/>
              </a:rPr>
              <a:t>(Continue)</a:t>
            </a:r>
            <a:endParaRPr lang="en-US" sz="6600" dirty="0">
              <a:latin typeface="Gabriola" pitchFamily="82" charset="0"/>
            </a:endParaRPr>
          </a:p>
        </p:txBody>
      </p:sp>
      <p:sp>
        <p:nvSpPr>
          <p:cNvPr id="1048597" name="Content Placeholder 1048596"/>
          <p:cNvSpPr>
            <a:spLocks noGrp="1"/>
          </p:cNvSpPr>
          <p:nvPr>
            <p:ph idx="1"/>
          </p:nvPr>
        </p:nvSpPr>
        <p:spPr>
          <a:xfrm>
            <a:off x="827423" y="2202109"/>
            <a:ext cx="10554574" cy="764176"/>
          </a:xfrm>
        </p:spPr>
        <p:txBody>
          <a:bodyPr>
            <a:normAutofit fontScale="81389" lnSpcReduction="20000"/>
          </a:bodyPr>
          <a:lstStyle/>
          <a:p>
            <a:r>
              <a:rPr lang="en-US"/>
              <a:t>Then the sentence matrix is generated based on the feature score and then based on the score top sentences are selected and arranged as per their occurence in the document.</a:t>
            </a:r>
          </a:p>
          <a:p>
            <a:r>
              <a:rPr lang="en-US"/>
              <a:t>The final output of the system looks like :</a:t>
            </a:r>
          </a:p>
        </p:txBody>
      </p:sp>
      <p:pic>
        <p:nvPicPr>
          <p:cNvPr id="2097161" name="Picture 2097160"/>
          <p:cNvPicPr>
            <a:picLocks/>
          </p:cNvPicPr>
          <p:nvPr/>
        </p:nvPicPr>
        <p:blipFill>
          <a:blip r:embed="rId2"/>
          <a:stretch>
            <a:fillRect/>
          </a:stretch>
        </p:blipFill>
        <p:spPr>
          <a:xfrm>
            <a:off x="2575034" y="3216166"/>
            <a:ext cx="6894787" cy="34336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sz="6600" dirty="0">
                <a:latin typeface="Gabriola" panose="04040605051002020D02" pitchFamily="82" charset="0"/>
              </a:rPr>
              <a:t>Use  Case  Diagram</a:t>
            </a:r>
          </a:p>
        </p:txBody>
      </p:sp>
      <p:sp>
        <p:nvSpPr>
          <p:cNvPr id="1048619" name="TextBox 8"/>
          <p:cNvSpPr txBox="1"/>
          <p:nvPr/>
        </p:nvSpPr>
        <p:spPr>
          <a:xfrm>
            <a:off x="426127" y="3169328"/>
            <a:ext cx="5743853" cy="2225040"/>
          </a:xfrm>
          <a:prstGeom prst="rect">
            <a:avLst/>
          </a:prstGeom>
          <a:noFill/>
        </p:spPr>
        <p:txBody>
          <a:bodyPr wrap="square" rtlCol="0">
            <a:spAutoFit/>
          </a:bodyPr>
          <a:lstStyle/>
          <a:p>
            <a:r>
              <a:rPr lang="en-US" sz="3600" dirty="0">
                <a:latin typeface="Gabriola" panose="04040605051002020D02" pitchFamily="82" charset="0"/>
              </a:rPr>
              <a:t>The Use Case Diagram explains the steps of how actor can access the  summarization tool.</a:t>
            </a:r>
          </a:p>
        </p:txBody>
      </p:sp>
      <p:pic>
        <p:nvPicPr>
          <p:cNvPr id="2097159" name="Picture 6" descr="Untitled Diagram (3)"/>
          <p:cNvPicPr>
            <a:picLocks/>
          </p:cNvPicPr>
          <p:nvPr/>
        </p:nvPicPr>
        <p:blipFill>
          <a:blip r:embed="rId2"/>
          <a:srcRect/>
          <a:stretch>
            <a:fillRect/>
          </a:stretch>
        </p:blipFill>
        <p:spPr bwMode="auto">
          <a:xfrm>
            <a:off x="6720397" y="2015231"/>
            <a:ext cx="5307024" cy="470224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7200" dirty="0">
                <a:latin typeface="Gabriola" panose="04040605051002020D02" pitchFamily="82" charset="0"/>
              </a:rPr>
              <a:t>Class  Diagram</a:t>
            </a:r>
          </a:p>
        </p:txBody>
      </p:sp>
      <p:sp>
        <p:nvSpPr>
          <p:cNvPr id="1048621" name="Content Placeholder 3"/>
          <p:cNvSpPr>
            <a:spLocks noGrp="1"/>
          </p:cNvSpPr>
          <p:nvPr>
            <p:ph idx="1"/>
          </p:nvPr>
        </p:nvSpPr>
        <p:spPr>
          <a:xfrm>
            <a:off x="294930" y="2015231"/>
            <a:ext cx="6647408" cy="4722920"/>
          </a:xfrm>
        </p:spPr>
        <p:txBody>
          <a:bodyPr>
            <a:noAutofit/>
          </a:bodyPr>
          <a:lstStyle/>
          <a:p>
            <a:r>
              <a:rPr lang="en-US" sz="1600" dirty="0">
                <a:latin typeface="Gabriola" panose="04040605051002020D02" pitchFamily="82" charset="0"/>
              </a:rPr>
              <a:t>Text class is the most complex class of the system. It has paragraphs, sentences and words. For dividing text to these parts, text class should have parser methods </a:t>
            </a:r>
          </a:p>
          <a:p>
            <a:r>
              <a:rPr lang="en-US" sz="1600" dirty="0">
                <a:latin typeface="Gabriola" panose="04040605051002020D02" pitchFamily="82" charset="0"/>
              </a:rPr>
              <a:t>Paragraph class is intermediary class of the system. In paragraph object, some necessary calculations are made for sentence features such as number of sentence in paragraph and rank of paragraph in text. It also has own parser to divide the paragraph in sentences. </a:t>
            </a:r>
          </a:p>
          <a:p>
            <a:r>
              <a:rPr lang="en-US" sz="1600" dirty="0">
                <a:latin typeface="Gabriola" panose="04040605051002020D02" pitchFamily="82" charset="0"/>
              </a:rPr>
              <a:t>Sentence Class is the most important class of the system. Sentence object has methods to calculate feature values of itself with the information it takes from text, paragraph and word classes. It has a float list called “features”. “features” list has feature values of the sentence. The system combines “features” lists of the sentence objects of the text, and makes a features matrix with them.  </a:t>
            </a:r>
          </a:p>
          <a:p>
            <a:r>
              <a:rPr lang="en-US" sz="1600" dirty="0">
                <a:latin typeface="Gabriola" panose="04040605051002020D02" pitchFamily="82" charset="0"/>
              </a:rPr>
              <a:t>Word class is the most basic class of the system. Using NLP APIs, we can get word’s root, stem, and type of the word such as verb or noun. Also using Word2Vec API, the cosine distance between two words can be calculated. These attributes are used for calculating sentence’s feature values</a:t>
            </a:r>
          </a:p>
        </p:txBody>
      </p:sp>
      <p:pic>
        <p:nvPicPr>
          <p:cNvPr id="2097160" name="Picture 5"/>
          <p:cNvPicPr>
            <a:picLocks noChangeAspect="1"/>
          </p:cNvPicPr>
          <p:nvPr/>
        </p:nvPicPr>
        <p:blipFill>
          <a:blip r:embed="rId2"/>
          <a:stretch>
            <a:fillRect/>
          </a:stretch>
        </p:blipFill>
        <p:spPr>
          <a:xfrm>
            <a:off x="7102136" y="2015231"/>
            <a:ext cx="4918228" cy="47229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sz="7200" dirty="0">
                <a:latin typeface="Gabriola" panose="04040605051002020D02" pitchFamily="82" charset="0"/>
              </a:rPr>
              <a:t>Conclusion</a:t>
            </a:r>
          </a:p>
        </p:txBody>
      </p:sp>
      <p:sp>
        <p:nvSpPr>
          <p:cNvPr id="1048623" name="Content Placeholder 2"/>
          <p:cNvSpPr>
            <a:spLocks noGrp="1"/>
          </p:cNvSpPr>
          <p:nvPr>
            <p:ph idx="1"/>
          </p:nvPr>
        </p:nvSpPr>
        <p:spPr>
          <a:xfrm>
            <a:off x="818712" y="2533006"/>
            <a:ext cx="10554574" cy="3636511"/>
          </a:xfrm>
        </p:spPr>
        <p:txBody>
          <a:bodyPr>
            <a:normAutofit fontScale="89375"/>
          </a:bodyPr>
          <a:lstStyle/>
          <a:p>
            <a:pPr>
              <a:buNone/>
            </a:pPr>
            <a:endParaRPr lang="en-US" sz="3200" dirty="0" smtClean="0"/>
          </a:p>
          <a:p>
            <a:r>
              <a:rPr lang="en-US" sz="3200" dirty="0" smtClean="0"/>
              <a:t> The objective of the system is to provide a summary of any given text document. Our Algorithm deals with text summarization based on a deep learning method</a:t>
            </a:r>
            <a:r>
              <a:rPr lang="en-US" sz="3200" dirty="0" smtClean="0">
                <a:latin typeface="Gabriola" panose="04040605051002020D02" pitchFamily="82" charset="0"/>
              </a:rPr>
              <a:t>.</a:t>
            </a:r>
          </a:p>
          <a:p>
            <a:r>
              <a:rPr lang="en-US" sz="3200" dirty="0" smtClean="0"/>
              <a:t>The features are processed through different levels of the RBM algorithm and the text summary is generated accordingly.</a:t>
            </a:r>
            <a:endParaRPr lang="en-US" sz="3200" dirty="0" smtClean="0">
              <a:latin typeface="Gabriola" panose="04040605051002020D02" pitchFamily="82" charset="0"/>
            </a:endParaRPr>
          </a:p>
          <a:p>
            <a:pPr marL="0" indent="0">
              <a:buFont typeface="Courier New" pitchFamily="49" charset="0"/>
              <a:buChar char="o"/>
            </a:pPr>
            <a:endParaRPr lang="en-US" sz="3200" dirty="0">
              <a:latin typeface="Gabriola" panose="04040605051002020D02" pitchFamily="8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sz="8000" dirty="0">
                <a:latin typeface="Gabriola" panose="04040605051002020D02" pitchFamily="82" charset="0"/>
              </a:rPr>
              <a:t>References</a:t>
            </a:r>
          </a:p>
        </p:txBody>
      </p:sp>
      <p:sp>
        <p:nvSpPr>
          <p:cNvPr id="1048625" name="Content Placeholder 2"/>
          <p:cNvSpPr>
            <a:spLocks noGrp="1"/>
          </p:cNvSpPr>
          <p:nvPr>
            <p:ph idx="1"/>
          </p:nvPr>
        </p:nvSpPr>
        <p:spPr>
          <a:xfrm>
            <a:off x="818712" y="3195145"/>
            <a:ext cx="10554574" cy="3662855"/>
          </a:xfrm>
        </p:spPr>
        <p:txBody>
          <a:bodyPr>
            <a:noAutofit/>
          </a:bodyPr>
          <a:lstStyle/>
          <a:p>
            <a:pPr marL="514350" indent="-514350">
              <a:buFont typeface="+mj-lt"/>
              <a:buAutoNum type="arabicPeriod"/>
            </a:pPr>
            <a:endParaRPr lang="en-US" sz="3200" dirty="0" smtClean="0">
              <a:latin typeface="Gabriola" panose="04040605051002020D02" pitchFamily="82" charset="0"/>
            </a:endParaRPr>
          </a:p>
          <a:p>
            <a:pPr marL="514350" indent="-514350">
              <a:buFont typeface="+mj-lt"/>
              <a:buAutoNum type="arabicPeriod"/>
            </a:pPr>
            <a:r>
              <a:rPr lang="en-US" sz="2000" dirty="0" err="1" smtClean="0">
                <a:latin typeface="Gabriola" pitchFamily="82" charset="0"/>
              </a:rPr>
              <a:t>G.Padmapriya,Dr.K.Duraiswamy,”An</a:t>
            </a:r>
            <a:r>
              <a:rPr lang="en-US" sz="2000" dirty="0" smtClean="0">
                <a:latin typeface="Gabriola" pitchFamily="82" charset="0"/>
              </a:rPr>
              <a:t> Approach for text summarization using Deep Learning Algorithm ”,JCSSP,2014</a:t>
            </a:r>
            <a:r>
              <a:rPr lang="en-US" sz="2000" dirty="0" smtClean="0"/>
              <a:t>.</a:t>
            </a:r>
          </a:p>
          <a:p>
            <a:pPr marL="514350" indent="-514350">
              <a:buFont typeface="+mj-lt"/>
              <a:buAutoNum type="arabicPeriod"/>
            </a:pPr>
            <a:r>
              <a:rPr lang="en-US" sz="2000" dirty="0" err="1" smtClean="0">
                <a:latin typeface="Gabriola" panose="04040605051002020D02" pitchFamily="82" charset="0"/>
              </a:rPr>
              <a:t>Ashwini</a:t>
            </a:r>
            <a:r>
              <a:rPr lang="en-US" sz="2000" dirty="0" smtClean="0">
                <a:latin typeface="Gabriola" panose="04040605051002020D02" pitchFamily="82" charset="0"/>
              </a:rPr>
              <a:t> </a:t>
            </a:r>
            <a:r>
              <a:rPr lang="en-US" sz="2000" dirty="0" err="1">
                <a:latin typeface="Gabriola" panose="04040605051002020D02" pitchFamily="82" charset="0"/>
              </a:rPr>
              <a:t>Ambekar</a:t>
            </a:r>
            <a:r>
              <a:rPr lang="en-US" sz="2000" dirty="0">
                <a:latin typeface="Gabriola" panose="04040605051002020D02" pitchFamily="82" charset="0"/>
              </a:rPr>
              <a:t>, </a:t>
            </a:r>
            <a:r>
              <a:rPr lang="en-US" sz="2000" dirty="0" err="1">
                <a:latin typeface="Gabriola" panose="04040605051002020D02" pitchFamily="82" charset="0"/>
              </a:rPr>
              <a:t>Kajol</a:t>
            </a:r>
            <a:r>
              <a:rPr lang="en-US" sz="2000" dirty="0">
                <a:latin typeface="Gabriola" panose="04040605051002020D02" pitchFamily="82" charset="0"/>
              </a:rPr>
              <a:t> Shah, </a:t>
            </a:r>
            <a:r>
              <a:rPr lang="en-US" sz="2000" dirty="0" err="1">
                <a:latin typeface="Gabriola" panose="04040605051002020D02" pitchFamily="82" charset="0"/>
              </a:rPr>
              <a:t>Minakshi</a:t>
            </a:r>
            <a:r>
              <a:rPr lang="en-US" sz="2000" dirty="0">
                <a:latin typeface="Gabriola" panose="04040605051002020D02" pitchFamily="82" charset="0"/>
              </a:rPr>
              <a:t> Agrawal, </a:t>
            </a:r>
            <a:r>
              <a:rPr lang="en-US" sz="2000" dirty="0" err="1">
                <a:latin typeface="Gabriola" panose="04040605051002020D02" pitchFamily="82" charset="0"/>
              </a:rPr>
              <a:t>Simica</a:t>
            </a:r>
            <a:r>
              <a:rPr lang="en-US" sz="2000" dirty="0">
                <a:latin typeface="Gabriola" panose="04040605051002020D02" pitchFamily="82" charset="0"/>
              </a:rPr>
              <a:t> </a:t>
            </a:r>
            <a:r>
              <a:rPr lang="en-US" sz="2000" dirty="0" err="1">
                <a:latin typeface="Gabriola" panose="04040605051002020D02" pitchFamily="82" charset="0"/>
              </a:rPr>
              <a:t>Pawar</a:t>
            </a:r>
            <a:r>
              <a:rPr lang="en-US" sz="2000" dirty="0">
                <a:latin typeface="Gabriola" panose="04040605051002020D02" pitchFamily="82" charset="0"/>
              </a:rPr>
              <a:t>, </a:t>
            </a:r>
            <a:r>
              <a:rPr lang="en-US" sz="2000" dirty="0" err="1">
                <a:latin typeface="Gabriola" panose="04040605051002020D02" pitchFamily="82" charset="0"/>
              </a:rPr>
              <a:t>Asma</a:t>
            </a:r>
            <a:r>
              <a:rPr lang="en-US" sz="2000" dirty="0">
                <a:latin typeface="Gabriola" panose="04040605051002020D02" pitchFamily="82" charset="0"/>
              </a:rPr>
              <a:t> Shaikh, “Text Summarization Using Restricted Boltzmann Machine: Unsupervised Deep Learning </a:t>
            </a:r>
            <a:r>
              <a:rPr lang="en-US" sz="2000" dirty="0" err="1">
                <a:latin typeface="Gabriola" panose="04040605051002020D02" pitchFamily="82" charset="0"/>
              </a:rPr>
              <a:t>Approach”,IEEE</a:t>
            </a:r>
            <a:r>
              <a:rPr lang="en-US" sz="2000" dirty="0">
                <a:latin typeface="Gabriola" panose="04040605051002020D02" pitchFamily="82" charset="0"/>
              </a:rPr>
              <a:t>, 2018.</a:t>
            </a:r>
          </a:p>
          <a:p>
            <a:pPr marL="514350" indent="-514350">
              <a:buFont typeface="+mj-lt"/>
              <a:buAutoNum type="arabicPeriod"/>
            </a:pPr>
            <a:r>
              <a:rPr lang="en-US" sz="2000" dirty="0">
                <a:latin typeface="Gabriola" panose="04040605051002020D02" pitchFamily="82" charset="0"/>
              </a:rPr>
              <a:t>Mehdi </a:t>
            </a:r>
            <a:r>
              <a:rPr lang="en-US" sz="2000" dirty="0" err="1">
                <a:latin typeface="Gabriola" panose="04040605051002020D02" pitchFamily="82" charset="0"/>
              </a:rPr>
              <a:t>Jafari</a:t>
            </a:r>
            <a:r>
              <a:rPr lang="en-US" sz="2000" dirty="0">
                <a:latin typeface="Gabriola" panose="04040605051002020D02" pitchFamily="82" charset="0"/>
              </a:rPr>
              <a:t>, Amir Shahab </a:t>
            </a:r>
            <a:r>
              <a:rPr lang="en-US" sz="2000" dirty="0" err="1">
                <a:latin typeface="Gabriola" panose="04040605051002020D02" pitchFamily="82" charset="0"/>
              </a:rPr>
              <a:t>Shahabi</a:t>
            </a:r>
            <a:r>
              <a:rPr lang="en-US" sz="2000" dirty="0">
                <a:latin typeface="Gabriola" panose="04040605051002020D02" pitchFamily="82" charset="0"/>
              </a:rPr>
              <a:t>, Jing Wang, </a:t>
            </a:r>
            <a:r>
              <a:rPr lang="en-US" sz="2000" dirty="0" err="1">
                <a:latin typeface="Gabriola" panose="04040605051002020D02" pitchFamily="82" charset="0"/>
              </a:rPr>
              <a:t>Yongruri</a:t>
            </a:r>
            <a:r>
              <a:rPr lang="en-US" sz="2000" dirty="0">
                <a:latin typeface="Gabriola" panose="04040605051002020D02" pitchFamily="82" charset="0"/>
              </a:rPr>
              <a:t> Qin, </a:t>
            </a:r>
            <a:r>
              <a:rPr lang="en-US" sz="2000" dirty="0" err="1">
                <a:latin typeface="Gabriola" panose="04040605051002020D02" pitchFamily="82" charset="0"/>
              </a:rPr>
              <a:t>Xiaohui</a:t>
            </a:r>
            <a:r>
              <a:rPr lang="en-US" sz="2000" dirty="0">
                <a:latin typeface="Gabriola" panose="04040605051002020D02" pitchFamily="82" charset="0"/>
              </a:rPr>
              <a:t> Tao, Mehdi </a:t>
            </a:r>
            <a:r>
              <a:rPr lang="en-US" sz="2000" dirty="0" err="1">
                <a:latin typeface="Gabriola" panose="04040605051002020D02" pitchFamily="82" charset="0"/>
              </a:rPr>
              <a:t>Gheisari</a:t>
            </a:r>
            <a:r>
              <a:rPr lang="en-US" sz="2000" dirty="0">
                <a:latin typeface="Gabriola" panose="04040605051002020D02" pitchFamily="82" charset="0"/>
              </a:rPr>
              <a:t>, “ Automatic Text Summarization using Fuzzy Inference”, IEEE, 2016.</a:t>
            </a:r>
          </a:p>
          <a:p>
            <a:pPr marL="514350" indent="-514350">
              <a:buFont typeface="+mj-lt"/>
              <a:buAutoNum type="arabicPeriod"/>
            </a:pPr>
            <a:r>
              <a:rPr lang="en-US" sz="2000" dirty="0" err="1">
                <a:latin typeface="Gabriola" panose="04040605051002020D02" pitchFamily="82" charset="0"/>
              </a:rPr>
              <a:t>Heena</a:t>
            </a:r>
            <a:r>
              <a:rPr lang="en-US" sz="2000" dirty="0">
                <a:latin typeface="Gabriola" panose="04040605051002020D02" pitchFamily="82" charset="0"/>
              </a:rPr>
              <a:t> A. </a:t>
            </a:r>
            <a:r>
              <a:rPr lang="en-US" sz="2000" dirty="0" err="1">
                <a:latin typeface="Gabriola" panose="04040605051002020D02" pitchFamily="82" charset="0"/>
              </a:rPr>
              <a:t>Chopade</a:t>
            </a:r>
            <a:r>
              <a:rPr lang="en-US" sz="2000" dirty="0">
                <a:latin typeface="Gabriola" panose="04040605051002020D02" pitchFamily="82" charset="0"/>
              </a:rPr>
              <a:t>, </a:t>
            </a:r>
            <a:r>
              <a:rPr lang="en-US" sz="2000" dirty="0" err="1">
                <a:latin typeface="Gabriola" panose="04040605051002020D02" pitchFamily="82" charset="0"/>
              </a:rPr>
              <a:t>Dr.Meena</a:t>
            </a:r>
            <a:r>
              <a:rPr lang="en-US" sz="2000" dirty="0">
                <a:latin typeface="Gabriola" panose="04040605051002020D02" pitchFamily="82" charset="0"/>
              </a:rPr>
              <a:t> </a:t>
            </a:r>
            <a:r>
              <a:rPr lang="en-US" sz="2000" dirty="0" err="1">
                <a:latin typeface="Gabriola" panose="04040605051002020D02" pitchFamily="82" charset="0"/>
              </a:rPr>
              <a:t>Narvekar</a:t>
            </a:r>
            <a:r>
              <a:rPr lang="en-US" sz="2000" dirty="0">
                <a:latin typeface="Gabriola" panose="04040605051002020D02" pitchFamily="82" charset="0"/>
              </a:rPr>
              <a:t>, “Hybrid Auto Summarization Using Deep Neural Network And Fuzzy Logic System”, IEEE, 2017</a:t>
            </a:r>
            <a:r>
              <a:rPr lang="en-US" sz="2000" dirty="0" smtClean="0">
                <a:latin typeface="Gabriola" panose="04040605051002020D02" pitchFamily="82" charset="0"/>
              </a:rPr>
              <a:t>.</a:t>
            </a:r>
          </a:p>
          <a:p>
            <a:pPr marL="514350" indent="-514350">
              <a:buFont typeface="+mj-lt"/>
              <a:buAutoNum type="arabicPeriod"/>
            </a:pPr>
            <a:r>
              <a:rPr lang="en-US" sz="2000" dirty="0" smtClean="0">
                <a:latin typeface="Gabriola" panose="04040605051002020D02" pitchFamily="82" charset="0"/>
              </a:rPr>
              <a:t>Abdullah </a:t>
            </a:r>
            <a:r>
              <a:rPr lang="en-US" sz="2000" dirty="0" err="1" smtClean="0">
                <a:latin typeface="Gabriola" pitchFamily="82" charset="0"/>
              </a:rPr>
              <a:t>Goktug</a:t>
            </a:r>
            <a:r>
              <a:rPr lang="en-US" sz="2000" dirty="0" smtClean="0">
                <a:latin typeface="Gabriola" pitchFamily="82" charset="0"/>
              </a:rPr>
              <a:t> </a:t>
            </a:r>
            <a:r>
              <a:rPr lang="en-US" sz="2000" dirty="0" err="1" smtClean="0">
                <a:latin typeface="Gabriola" pitchFamily="82" charset="0"/>
              </a:rPr>
              <a:t>Mert,”Text</a:t>
            </a:r>
            <a:r>
              <a:rPr lang="en-US" sz="2000" dirty="0" smtClean="0">
                <a:latin typeface="Gabriola" pitchFamily="82" charset="0"/>
              </a:rPr>
              <a:t> Summarizer with Deep Learning”,METU,2016. </a:t>
            </a:r>
          </a:p>
          <a:p>
            <a:pPr marL="514350" indent="-514350">
              <a:buFont typeface="+mj-lt"/>
              <a:buAutoNum type="arabicPeriod"/>
            </a:pPr>
            <a:r>
              <a:rPr lang="en-US" sz="2000" dirty="0" err="1" smtClean="0">
                <a:latin typeface="Gabriola" pitchFamily="82" charset="0"/>
              </a:rPr>
              <a:t>Trun</a:t>
            </a:r>
            <a:r>
              <a:rPr lang="en-US" sz="2000" dirty="0" smtClean="0">
                <a:latin typeface="Gabriola" pitchFamily="82" charset="0"/>
              </a:rPr>
              <a:t> </a:t>
            </a:r>
            <a:r>
              <a:rPr lang="en-US" sz="2000" dirty="0" err="1" smtClean="0">
                <a:latin typeface="Gabriola" pitchFamily="82" charset="0"/>
              </a:rPr>
              <a:t>Kumar,”Automatic</a:t>
            </a:r>
            <a:r>
              <a:rPr lang="en-US" sz="2000" dirty="0" smtClean="0">
                <a:latin typeface="Gabriola" pitchFamily="82" charset="0"/>
              </a:rPr>
              <a:t> text summarization”,NITR,2014.</a:t>
            </a:r>
          </a:p>
          <a:p>
            <a:pPr marL="514350" indent="-514350">
              <a:buFont typeface="+mj-lt"/>
              <a:buAutoNum type="arabicPeriod"/>
            </a:pPr>
            <a:r>
              <a:rPr lang="en-US" sz="2000" dirty="0" err="1" smtClean="0">
                <a:latin typeface="Gabriola" pitchFamily="82" charset="0"/>
              </a:rPr>
              <a:t>S.Santhana</a:t>
            </a:r>
            <a:r>
              <a:rPr lang="en-US" sz="2000" dirty="0" smtClean="0">
                <a:latin typeface="Gabriola" pitchFamily="82" charset="0"/>
              </a:rPr>
              <a:t> </a:t>
            </a:r>
            <a:r>
              <a:rPr lang="en-US" sz="2000" dirty="0" err="1" smtClean="0">
                <a:latin typeface="Gabriola" pitchFamily="82" charset="0"/>
              </a:rPr>
              <a:t>Megala</a:t>
            </a:r>
            <a:r>
              <a:rPr lang="en-US" sz="2000" dirty="0" smtClean="0">
                <a:latin typeface="Gabriola" pitchFamily="82" charset="0"/>
              </a:rPr>
              <a:t>, Dr. </a:t>
            </a:r>
            <a:r>
              <a:rPr lang="en-US" sz="2000" dirty="0" err="1" smtClean="0">
                <a:latin typeface="Gabriola" pitchFamily="82" charset="0"/>
              </a:rPr>
              <a:t>A.Kavitha</a:t>
            </a:r>
            <a:r>
              <a:rPr lang="en-US" sz="2000" dirty="0" smtClean="0">
                <a:latin typeface="Gabriola" pitchFamily="82" charset="0"/>
              </a:rPr>
              <a:t>, Dr. </a:t>
            </a:r>
            <a:r>
              <a:rPr lang="en-US" sz="2000" dirty="0" err="1" smtClean="0">
                <a:latin typeface="Gabriola" pitchFamily="82" charset="0"/>
              </a:rPr>
              <a:t>A.Marimuthu,“Enriching</a:t>
            </a:r>
            <a:r>
              <a:rPr lang="en-US" sz="2000" dirty="0" smtClean="0">
                <a:latin typeface="Gabriola" pitchFamily="82" charset="0"/>
              </a:rPr>
              <a:t> Text Summarization using Fuzzy Logic”,IJCSIT,2014.</a:t>
            </a:r>
          </a:p>
          <a:p>
            <a:pPr marL="514350" indent="-514350">
              <a:buFont typeface="+mj-lt"/>
              <a:buAutoNum type="arabicPeriod"/>
            </a:pPr>
            <a:r>
              <a:rPr lang="en-US" sz="2000" dirty="0" err="1" smtClean="0">
                <a:latin typeface="Gabriola" pitchFamily="82" charset="0"/>
              </a:rPr>
              <a:t>G.Padmapriya,Dr.K.Duraiswamy,”Association</a:t>
            </a:r>
            <a:r>
              <a:rPr lang="en-US" sz="2000" dirty="0" smtClean="0">
                <a:latin typeface="Gabriola" pitchFamily="82" charset="0"/>
              </a:rPr>
              <a:t> Of Deep Learning </a:t>
            </a:r>
            <a:r>
              <a:rPr lang="en-US" sz="2000" dirty="0" err="1" smtClean="0">
                <a:latin typeface="Gabriola" pitchFamily="82" charset="0"/>
              </a:rPr>
              <a:t>Algorithim</a:t>
            </a:r>
            <a:r>
              <a:rPr lang="en-US" sz="2000" dirty="0" smtClean="0">
                <a:latin typeface="Gabriola" pitchFamily="82" charset="0"/>
              </a:rPr>
              <a:t> With Fuzzy Logic For Multi Document Text Summariazation”,JATIT,2014.</a:t>
            </a:r>
          </a:p>
          <a:p>
            <a:pPr marL="514350" indent="-514350">
              <a:buFont typeface="+mj-lt"/>
              <a:buAutoNum type="arabicPeriod"/>
            </a:pPr>
            <a:endParaRPr lang="en-US" sz="2800" dirty="0" smtClean="0">
              <a:latin typeface="Gabriola" pitchFamily="82" charset="0"/>
            </a:endParaRPr>
          </a:p>
          <a:p>
            <a:pPr marL="514350" indent="-514350">
              <a:buFont typeface="+mj-lt"/>
              <a:buAutoNum type="arabicPeriod"/>
            </a:pPr>
            <a:endParaRPr lang="en-US" sz="2800" dirty="0" smtClean="0">
              <a:latin typeface="Gabriola" pitchFamily="82" charset="0"/>
            </a:endParaRPr>
          </a:p>
          <a:p>
            <a:pPr marL="514350" indent="-514350">
              <a:buFont typeface="+mj-lt"/>
              <a:buAutoNum type="arabicPeriod"/>
            </a:pPr>
            <a:endParaRPr lang="en-US" sz="2800" dirty="0">
              <a:latin typeface="Gabriola" panose="04040605051002020D02" pitchFamily="8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8800" b="1" dirty="0" smtClean="0">
                <a:latin typeface="Gabriola" pitchFamily="82" charset="0"/>
              </a:rPr>
              <a:t>THANK  YOU</a:t>
            </a:r>
            <a:endParaRPr lang="en-US" sz="8800" b="1" dirty="0">
              <a:latin typeface="Gabriola"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703468" y="695763"/>
            <a:ext cx="10571998" cy="970450"/>
          </a:xfrm>
        </p:spPr>
        <p:txBody>
          <a:bodyPr/>
          <a:lstStyle/>
          <a:p>
            <a:r>
              <a:rPr lang="en-US" sz="4800" dirty="0">
                <a:latin typeface="Gabriola" panose="04040605051002020D02" pitchFamily="82" charset="0"/>
              </a:rPr>
              <a:t>What  is  Text  Summarization?</a:t>
            </a:r>
            <a:br>
              <a:rPr lang="en-US" sz="4800" dirty="0">
                <a:latin typeface="Gabriola" panose="04040605051002020D02" pitchFamily="82" charset="0"/>
              </a:rPr>
            </a:br>
            <a:r>
              <a:rPr lang="en-US" sz="4800" dirty="0">
                <a:latin typeface="Gabriola" panose="04040605051002020D02" pitchFamily="82" charset="0"/>
              </a:rPr>
              <a:t>And  why  do we  need  it?</a:t>
            </a:r>
          </a:p>
        </p:txBody>
      </p:sp>
      <p:sp>
        <p:nvSpPr>
          <p:cNvPr id="1048609" name="Content Placeholder 2"/>
          <p:cNvSpPr>
            <a:spLocks noGrp="1"/>
          </p:cNvSpPr>
          <p:nvPr>
            <p:ph idx="1"/>
          </p:nvPr>
        </p:nvSpPr>
        <p:spPr>
          <a:xfrm>
            <a:off x="614527" y="2266676"/>
            <a:ext cx="10554574" cy="4178512"/>
          </a:xfrm>
        </p:spPr>
        <p:txBody>
          <a:bodyPr>
            <a:normAutofit fontScale="92857"/>
          </a:bodyPr>
          <a:lstStyle/>
          <a:p>
            <a:r>
              <a:rPr lang="en-US" sz="2800" dirty="0">
                <a:latin typeface="Gabriola" panose="04040605051002020D02" pitchFamily="82" charset="0"/>
              </a:rPr>
              <a:t>We can define a summary as a text which reflects the main and important sentences from the original text. </a:t>
            </a:r>
          </a:p>
          <a:p>
            <a:r>
              <a:rPr lang="en-US" sz="2800" dirty="0">
                <a:latin typeface="Gabriola" panose="04040605051002020D02" pitchFamily="82" charset="0"/>
                <a:ea typeface="Microsoft Himalaya" panose="01010100010101010101" pitchFamily="2" charset="0"/>
                <a:cs typeface="Microsoft Himalaya" panose="01010100010101010101" pitchFamily="2" charset="0"/>
              </a:rPr>
              <a:t>The intention of text summarization is to express the content of a document in a condensed form that meets the needs of the user. Here, the summary is generated by computer.</a:t>
            </a:r>
          </a:p>
          <a:p>
            <a:r>
              <a:rPr lang="en-US" sz="3000" dirty="0">
                <a:latin typeface="Gabriola" panose="04040605051002020D02" pitchFamily="82" charset="0"/>
                <a:ea typeface="Microsoft Himalaya" panose="01010100010101010101" pitchFamily="2" charset="0"/>
                <a:cs typeface="Microsoft Himalaya" panose="01010100010101010101" pitchFamily="2" charset="0"/>
              </a:rPr>
              <a:t>This can prove useful for a user to fetch the data of his/her interest without wasting much time in reading the whole document.</a:t>
            </a:r>
          </a:p>
          <a:p>
            <a:r>
              <a:rPr lang="en-US" sz="3000" dirty="0">
                <a:latin typeface="Gabriola" panose="04040605051002020D02" pitchFamily="82" charset="0"/>
                <a:ea typeface="Microsoft Himalaya" panose="01010100010101010101" pitchFamily="2" charset="0"/>
                <a:cs typeface="Microsoft Himalaya" panose="01010100010101010101" pitchFamily="2" charset="0"/>
              </a:rPr>
              <a:t>Since getting manual summaries would be tedious at times, this would certainly reduce efforts and time and give better result. </a:t>
            </a:r>
            <a:endParaRPr lang="en-US" sz="3000" dirty="0">
              <a:latin typeface="Gabriola" panose="04040605051002020D02" pitchFamily="82" charset="0"/>
            </a:endParaRPr>
          </a:p>
          <a:p>
            <a:endParaRPr lang="en-US" sz="2800" dirty="0">
              <a:latin typeface="Gabriola" panose="04040605051002020D02"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sz="4400" dirty="0">
                <a:latin typeface="Gabriola" panose="04040605051002020D02" pitchFamily="82" charset="0"/>
              </a:rPr>
              <a:t>What  are  the  types  of  Text Summarization?</a:t>
            </a:r>
          </a:p>
        </p:txBody>
      </p:sp>
      <p:sp>
        <p:nvSpPr>
          <p:cNvPr id="1048611" name="Content Placeholder 2"/>
          <p:cNvSpPr>
            <a:spLocks noGrp="1"/>
          </p:cNvSpPr>
          <p:nvPr>
            <p:ph idx="1"/>
          </p:nvPr>
        </p:nvSpPr>
        <p:spPr>
          <a:xfrm>
            <a:off x="818712" y="2222287"/>
            <a:ext cx="10554574" cy="4240657"/>
          </a:xfrm>
        </p:spPr>
        <p:txBody>
          <a:bodyPr>
            <a:normAutofit fontScale="97436"/>
          </a:bodyPr>
          <a:lstStyle/>
          <a:p>
            <a:r>
              <a:rPr lang="en-US" sz="4800" b="1" u="sng" dirty="0">
                <a:latin typeface="Gabriola" panose="04040605051002020D02" pitchFamily="82" charset="0"/>
              </a:rPr>
              <a:t>The extractive:</a:t>
            </a:r>
            <a:r>
              <a:rPr lang="en-US" sz="4200" dirty="0">
                <a:latin typeface="Gabriola" panose="04040605051002020D02" pitchFamily="82" charset="0"/>
              </a:rPr>
              <a:t> In this method, text summarization based on some features like title similarity, term frequency, sentence ranking </a:t>
            </a:r>
            <a:r>
              <a:rPr lang="en-US" sz="4200" dirty="0" err="1">
                <a:latin typeface="Gabriola" panose="04040605051002020D02" pitchFamily="82" charset="0"/>
              </a:rPr>
              <a:t>etc</a:t>
            </a:r>
            <a:r>
              <a:rPr lang="en-US" sz="4200" dirty="0">
                <a:latin typeface="Gabriola" panose="04040605051002020D02" pitchFamily="82" charset="0"/>
              </a:rPr>
              <a:t> are extracted to form summary.</a:t>
            </a:r>
          </a:p>
          <a:p>
            <a:r>
              <a:rPr lang="en-US" sz="4800" b="1" u="sng" dirty="0">
                <a:latin typeface="Gabriola" panose="04040605051002020D02" pitchFamily="82" charset="0"/>
              </a:rPr>
              <a:t>The abstractive:</a:t>
            </a:r>
            <a:r>
              <a:rPr lang="en-US" sz="3900" dirty="0">
                <a:latin typeface="Gabriola" panose="04040605051002020D02" pitchFamily="82" charset="0"/>
              </a:rPr>
              <a:t> In this method, paraphrasing the sentences of the original document is done to generate the 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sz="4800" dirty="0">
                <a:latin typeface="Gabriola" panose="04040605051002020D02" pitchFamily="82" charset="0"/>
              </a:rPr>
              <a:t>What are the techniques for implementation?</a:t>
            </a:r>
          </a:p>
        </p:txBody>
      </p:sp>
      <p:sp>
        <p:nvSpPr>
          <p:cNvPr id="1048613" name="Content Placeholder 2"/>
          <p:cNvSpPr>
            <a:spLocks noGrp="1"/>
          </p:cNvSpPr>
          <p:nvPr>
            <p:ph idx="1"/>
          </p:nvPr>
        </p:nvSpPr>
        <p:spPr/>
        <p:txBody>
          <a:bodyPr>
            <a:normAutofit fontScale="93750"/>
          </a:bodyPr>
          <a:lstStyle/>
          <a:p>
            <a:pPr>
              <a:buFont typeface="Courier New" pitchFamily="49" charset="0"/>
              <a:buChar char="o"/>
            </a:pPr>
            <a:r>
              <a:rPr lang="en-US" sz="3600" b="1" u="sng" dirty="0">
                <a:latin typeface="Gabriola" panose="04040605051002020D02" pitchFamily="82" charset="0"/>
              </a:rPr>
              <a:t>Text Summarization Based on Fuzzy Logics:</a:t>
            </a:r>
            <a:r>
              <a:rPr lang="en-US" sz="3600" dirty="0">
                <a:latin typeface="Gabriola" panose="04040605051002020D02" pitchFamily="82" charset="0"/>
              </a:rPr>
              <a:t> </a:t>
            </a:r>
            <a:r>
              <a:rPr lang="en-US" sz="3200" dirty="0">
                <a:latin typeface="Gabriola" panose="04040605051002020D02" pitchFamily="82" charset="0"/>
              </a:rPr>
              <a:t>A design of a Fuzzy logic system usually involves selecting membership function and fuzzy rules. The four main components of the Fuzzy Logic were: fuzzifier, inference engine, </a:t>
            </a:r>
            <a:r>
              <a:rPr lang="en-US" sz="3200" dirty="0" err="1">
                <a:latin typeface="Gabriola" panose="04040605051002020D02" pitchFamily="82" charset="0"/>
              </a:rPr>
              <a:t>defuzzifier</a:t>
            </a:r>
            <a:r>
              <a:rPr lang="en-US" sz="3200" dirty="0">
                <a:latin typeface="Gabriola" panose="04040605051002020D02" pitchFamily="82" charset="0"/>
              </a:rPr>
              <a:t>, and the fuzzy knowledge base.</a:t>
            </a:r>
          </a:p>
          <a:p>
            <a:pPr>
              <a:buFont typeface="Courier New" pitchFamily="49" charset="0"/>
              <a:buChar char="o"/>
            </a:pPr>
            <a:r>
              <a:rPr lang="en-US" sz="3600" b="1" u="sng" dirty="0">
                <a:latin typeface="Gabriola" panose="04040605051002020D02" pitchFamily="82" charset="0"/>
              </a:rPr>
              <a:t>Text Summarization Based </a:t>
            </a:r>
            <a:r>
              <a:rPr lang="en-US" sz="3600" b="1" u="sng" dirty="0" smtClean="0">
                <a:latin typeface="Gabriola" panose="04040605051002020D02" pitchFamily="82" charset="0"/>
              </a:rPr>
              <a:t>on Deep </a:t>
            </a:r>
            <a:r>
              <a:rPr lang="en-US" sz="3600" b="1" u="sng" dirty="0">
                <a:latin typeface="Gabriola" panose="04040605051002020D02" pitchFamily="82" charset="0"/>
              </a:rPr>
              <a:t>Neural Networks:</a:t>
            </a:r>
            <a:r>
              <a:rPr lang="en-US" sz="3600" dirty="0">
                <a:latin typeface="Gabriola" panose="04040605051002020D02" pitchFamily="82" charset="0"/>
              </a:rPr>
              <a:t> </a:t>
            </a:r>
            <a:r>
              <a:rPr lang="en-US" sz="3200" dirty="0">
                <a:latin typeface="Gabriola" panose="04040605051002020D02" pitchFamily="82" charset="0"/>
              </a:rPr>
              <a:t>Restricted Boltzmann Machine (RBM) is a stochastic neural network used in this technique.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4800" dirty="0">
                <a:latin typeface="Gabriola" panose="04040605051002020D02" pitchFamily="82" charset="0"/>
              </a:rPr>
              <a:t>How  does  Fuzzy  Logic  work?</a:t>
            </a:r>
          </a:p>
        </p:txBody>
      </p:sp>
      <p:sp>
        <p:nvSpPr>
          <p:cNvPr id="1048615" name="TextBox 3"/>
          <p:cNvSpPr txBox="1"/>
          <p:nvPr/>
        </p:nvSpPr>
        <p:spPr>
          <a:xfrm>
            <a:off x="541538" y="2222286"/>
            <a:ext cx="6489577" cy="4401205"/>
          </a:xfrm>
          <a:prstGeom prst="rect">
            <a:avLst/>
          </a:prstGeom>
          <a:noFill/>
        </p:spPr>
        <p:txBody>
          <a:bodyPr wrap="square" rtlCol="0">
            <a:spAutoFit/>
          </a:bodyPr>
          <a:lstStyle/>
          <a:p>
            <a:pPr marL="285750" indent="-285750">
              <a:buFont typeface="Courier New" pitchFamily="49" charset="0"/>
              <a:buChar char="o"/>
            </a:pPr>
            <a:r>
              <a:rPr lang="en-US" sz="2800" dirty="0">
                <a:latin typeface="Gabriola" panose="04040605051002020D02" pitchFamily="82" charset="0"/>
              </a:rPr>
              <a:t>In the fuzzifier section, snappy inputs are translated into linguistic values. </a:t>
            </a:r>
          </a:p>
          <a:p>
            <a:endParaRPr lang="en-US" sz="2800" dirty="0">
              <a:latin typeface="Gabriola" panose="04040605051002020D02" pitchFamily="82" charset="0"/>
            </a:endParaRPr>
          </a:p>
          <a:p>
            <a:pPr marL="285750" indent="-285750">
              <a:buFont typeface="Courier New" panose="02070309020205020404" pitchFamily="49" charset="0"/>
              <a:buChar char="o"/>
            </a:pPr>
            <a:r>
              <a:rPr lang="en-US" sz="2800" dirty="0">
                <a:latin typeface="Gabriola" panose="04040605051002020D02" pitchFamily="82" charset="0"/>
              </a:rPr>
              <a:t>After fuzzification, to derive the linguistic values, the inference engine refers to the rule base containing fuzzy IF THEN rules.</a:t>
            </a:r>
          </a:p>
          <a:p>
            <a:endParaRPr lang="en-US" sz="2800" dirty="0">
              <a:latin typeface="Gabriola" panose="04040605051002020D02" pitchFamily="82" charset="0"/>
            </a:endParaRPr>
          </a:p>
          <a:p>
            <a:pPr marL="285750" indent="-285750">
              <a:buFont typeface="Courier New" panose="02070309020205020404" pitchFamily="49" charset="0"/>
              <a:buChar char="o"/>
            </a:pPr>
            <a:r>
              <a:rPr lang="en-US" sz="2800" dirty="0">
                <a:latin typeface="Gabriola" panose="04040605051002020D02" pitchFamily="82" charset="0"/>
              </a:rPr>
              <a:t>Finally, the </a:t>
            </a:r>
            <a:r>
              <a:rPr lang="en-US" sz="2800" dirty="0" err="1">
                <a:latin typeface="Gabriola" panose="04040605051002020D02" pitchFamily="82" charset="0"/>
              </a:rPr>
              <a:t>defuzzifier</a:t>
            </a:r>
            <a:r>
              <a:rPr lang="en-US" sz="2800" dirty="0">
                <a:latin typeface="Gabriola" panose="04040605051002020D02" pitchFamily="82" charset="0"/>
              </a:rPr>
              <a:t> converts the output linguistic variables from the inference to the final crisp values which represents the final sentence score. </a:t>
            </a:r>
          </a:p>
        </p:txBody>
      </p:sp>
      <p:pic>
        <p:nvPicPr>
          <p:cNvPr id="2097157" name="Picture 6"/>
          <p:cNvPicPr>
            <a:picLocks noChangeAspect="1"/>
          </p:cNvPicPr>
          <p:nvPr/>
        </p:nvPicPr>
        <p:blipFill>
          <a:blip r:embed="rId2"/>
          <a:stretch>
            <a:fillRect/>
          </a:stretch>
        </p:blipFill>
        <p:spPr>
          <a:xfrm>
            <a:off x="7081056" y="2006353"/>
            <a:ext cx="5009335" cy="47657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sz="4800" dirty="0">
                <a:latin typeface="Gabriola" panose="04040605051002020D02" pitchFamily="82" charset="0"/>
              </a:rPr>
              <a:t>How  does Deep  Neural  Network Work?</a:t>
            </a:r>
            <a:r>
              <a:rPr lang="en-US" dirty="0"/>
              <a:t> </a:t>
            </a:r>
          </a:p>
        </p:txBody>
      </p:sp>
      <p:sp>
        <p:nvSpPr>
          <p:cNvPr id="1048599" name="Content Placeholder 2"/>
          <p:cNvSpPr>
            <a:spLocks noGrp="1"/>
          </p:cNvSpPr>
          <p:nvPr>
            <p:ph idx="1"/>
          </p:nvPr>
        </p:nvSpPr>
        <p:spPr>
          <a:xfrm>
            <a:off x="818712" y="2222287"/>
            <a:ext cx="5005039" cy="4089736"/>
          </a:xfrm>
        </p:spPr>
        <p:txBody>
          <a:bodyPr>
            <a:normAutofit fontScale="95833"/>
          </a:bodyPr>
          <a:lstStyle/>
          <a:p>
            <a:r>
              <a:rPr lang="en-US" sz="2400" dirty="0">
                <a:latin typeface="Gabriola" panose="04040605051002020D02" pitchFamily="82" charset="0"/>
              </a:rPr>
              <a:t>We use Restricted </a:t>
            </a:r>
            <a:r>
              <a:rPr lang="en-US" sz="2400" dirty="0" err="1">
                <a:latin typeface="Gabriola" panose="04040605051002020D02" pitchFamily="82" charset="0"/>
              </a:rPr>
              <a:t>Boltzamnn</a:t>
            </a:r>
            <a:r>
              <a:rPr lang="en-US" sz="2400" dirty="0">
                <a:latin typeface="Gabriola" panose="04040605051002020D02" pitchFamily="82" charset="0"/>
              </a:rPr>
              <a:t> Machine (RBM) in this method.</a:t>
            </a:r>
          </a:p>
          <a:p>
            <a:endParaRPr lang="en-US" sz="2400" dirty="0">
              <a:latin typeface="Gabriola" panose="04040605051002020D02" pitchFamily="82" charset="0"/>
            </a:endParaRPr>
          </a:p>
          <a:p>
            <a:r>
              <a:rPr lang="en-US" sz="2400" dirty="0">
                <a:latin typeface="Gabriola" panose="04040605051002020D02" pitchFamily="82" charset="0"/>
              </a:rPr>
              <a:t>It consists of one layer of visible units (neurons) and one layer of hidden units.</a:t>
            </a:r>
          </a:p>
          <a:p>
            <a:endParaRPr lang="en-US" sz="2400" dirty="0">
              <a:latin typeface="Gabriola" panose="04040605051002020D02" pitchFamily="82" charset="0"/>
            </a:endParaRPr>
          </a:p>
          <a:p>
            <a:r>
              <a:rPr lang="en-US" sz="2400" dirty="0">
                <a:latin typeface="Gabriola" panose="04040605051002020D02" pitchFamily="82" charset="0"/>
              </a:rPr>
              <a:t>Units in each layer have no connections between them and are connected to all other units in other layer as shown in the figure.</a:t>
            </a:r>
          </a:p>
        </p:txBody>
      </p:sp>
      <p:pic>
        <p:nvPicPr>
          <p:cNvPr id="2097156" name="Picture 4"/>
          <p:cNvPicPr>
            <a:picLocks noChangeAspect="1" noChangeArrowheads="1"/>
          </p:cNvPicPr>
          <p:nvPr/>
        </p:nvPicPr>
        <p:blipFill>
          <a:blip r:embed="rId2"/>
          <a:srcRect/>
          <a:stretch>
            <a:fillRect/>
          </a:stretch>
        </p:blipFill>
        <p:spPr bwMode="auto">
          <a:xfrm>
            <a:off x="6676267" y="2873836"/>
            <a:ext cx="4705731" cy="2798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latin typeface="Gabriola" pitchFamily="82" charset="0"/>
              </a:rPr>
              <a:t>(Continue)</a:t>
            </a:r>
            <a:endParaRPr lang="en-US" sz="6600" dirty="0">
              <a:latin typeface="Gabriola" pitchFamily="82" charset="0"/>
            </a:endParaRPr>
          </a:p>
        </p:txBody>
      </p:sp>
      <p:sp>
        <p:nvSpPr>
          <p:cNvPr id="3" name="Content Placeholder 2"/>
          <p:cNvSpPr>
            <a:spLocks noGrp="1"/>
          </p:cNvSpPr>
          <p:nvPr>
            <p:ph sz="half" idx="1"/>
          </p:nvPr>
        </p:nvSpPr>
        <p:spPr/>
        <p:txBody>
          <a:bodyPr/>
          <a:lstStyle/>
          <a:p>
            <a:r>
              <a:rPr lang="en-US" dirty="0" smtClean="0">
                <a:latin typeface="Gabriola" panose="04040605051002020D02" pitchFamily="82" charset="0"/>
              </a:rPr>
              <a:t>The sentence matrix containing a set of feature vectors is given as an input to the RBM phase as a visible layer.</a:t>
            </a:r>
          </a:p>
          <a:p>
            <a:r>
              <a:rPr lang="en-US" dirty="0" smtClean="0">
                <a:latin typeface="Gabriola" panose="04040605051002020D02" pitchFamily="82" charset="0"/>
              </a:rPr>
              <a:t>During the first cycle of RBM, a new refined matrix is generated</a:t>
            </a:r>
          </a:p>
          <a:p>
            <a:r>
              <a:rPr lang="en-US" dirty="0" smtClean="0">
                <a:latin typeface="Gabriola" panose="04040605051002020D02" pitchFamily="82" charset="0"/>
              </a:rPr>
              <a:t>During step 2 the same procedure will be applied to this obtained refined set to get the more refined sentence matrix set with hidden layers.</a:t>
            </a:r>
          </a:p>
          <a:p>
            <a:r>
              <a:rPr lang="en-US" dirty="0" smtClean="0">
                <a:latin typeface="Gabriola" panose="04040605051002020D02" pitchFamily="82" charset="0"/>
              </a:rPr>
              <a:t>After obtaining the refined sentence matrix from the RBM it is further tested on a particular randomly generated threshold value for each feature we have calculated.</a:t>
            </a:r>
          </a:p>
          <a:p>
            <a:pPr>
              <a:buNone/>
            </a:pPr>
            <a:endParaRPr lang="en-US" dirty="0"/>
          </a:p>
        </p:txBody>
      </p:sp>
      <p:pic>
        <p:nvPicPr>
          <p:cNvPr id="7" name="Content Placeholder 6" descr="Untitled.png"/>
          <p:cNvPicPr>
            <a:picLocks noGrp="1" noChangeAspect="1"/>
          </p:cNvPicPr>
          <p:nvPr>
            <p:ph sz="half" idx="2"/>
          </p:nvPr>
        </p:nvPicPr>
        <p:blipFill>
          <a:blip r:embed="rId2"/>
          <a:stretch>
            <a:fillRect/>
          </a:stretch>
        </p:blipFill>
        <p:spPr>
          <a:xfrm>
            <a:off x="8450317" y="2028497"/>
            <a:ext cx="2406869" cy="461404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sz="6600" dirty="0" smtClean="0">
                <a:latin typeface="Gabriola" panose="04040605051002020D02" pitchFamily="82" charset="0"/>
              </a:rPr>
              <a:t>Our Algorithm</a:t>
            </a:r>
            <a:endParaRPr lang="en-US" sz="6600" dirty="0">
              <a:latin typeface="Gabriola" panose="04040605051002020D02" pitchFamily="82" charset="0"/>
            </a:endParaRPr>
          </a:p>
        </p:txBody>
      </p:sp>
      <p:sp>
        <p:nvSpPr>
          <p:cNvPr id="1048588" name="Content Placeholder 2"/>
          <p:cNvSpPr>
            <a:spLocks noGrp="1"/>
          </p:cNvSpPr>
          <p:nvPr>
            <p:ph idx="1"/>
          </p:nvPr>
        </p:nvSpPr>
        <p:spPr>
          <a:xfrm>
            <a:off x="401295" y="2133599"/>
            <a:ext cx="7980265" cy="4382700"/>
          </a:xfrm>
          <a:prstGeom prst="rect">
            <a:avLst/>
          </a:prstGeom>
        </p:spPr>
        <p:txBody>
          <a:bodyPr>
            <a:normAutofit fontScale="79444" lnSpcReduction="10000"/>
          </a:bodyPr>
          <a:lstStyle/>
          <a:p>
            <a:r>
              <a:rPr lang="en-US" dirty="0" smtClean="0"/>
              <a:t>Step1 : Input the text document</a:t>
            </a:r>
            <a:endParaRPr lang="zh-CN" altLang="en-US" dirty="0"/>
          </a:p>
          <a:p>
            <a:r>
              <a:rPr lang="en-US" dirty="0" smtClean="0"/>
              <a:t>Step2:-Preprocessing the document</a:t>
            </a:r>
          </a:p>
          <a:p>
            <a:pPr>
              <a:buNone/>
            </a:pPr>
            <a:r>
              <a:rPr lang="en-US" dirty="0" smtClean="0"/>
              <a:t>                  Tokenization</a:t>
            </a:r>
          </a:p>
          <a:p>
            <a:pPr>
              <a:buNone/>
            </a:pPr>
            <a:r>
              <a:rPr lang="en-US" dirty="0" smtClean="0"/>
              <a:t>                  </a:t>
            </a:r>
            <a:r>
              <a:rPr lang="en-US" dirty="0" err="1" smtClean="0"/>
              <a:t>Propernoun</a:t>
            </a:r>
            <a:r>
              <a:rPr lang="en-US" dirty="0" smtClean="0"/>
              <a:t> in the sentence.</a:t>
            </a:r>
          </a:p>
          <a:p>
            <a:pPr>
              <a:buNone/>
            </a:pPr>
            <a:r>
              <a:rPr lang="en-US" dirty="0" smtClean="0"/>
              <a:t>                  Stop word removal.</a:t>
            </a:r>
          </a:p>
          <a:p>
            <a:pPr>
              <a:buNone/>
            </a:pPr>
            <a:r>
              <a:rPr lang="en-US" dirty="0" smtClean="0"/>
              <a:t>                  Stemming. </a:t>
            </a:r>
          </a:p>
          <a:p>
            <a:r>
              <a:rPr lang="en-US" dirty="0" smtClean="0"/>
              <a:t>Step3:-Feature Vector Extraction</a:t>
            </a:r>
          </a:p>
          <a:p>
            <a:pPr>
              <a:buNone/>
            </a:pPr>
            <a:r>
              <a:rPr lang="en-US" dirty="0" smtClean="0"/>
              <a:t>                   </a:t>
            </a:r>
            <a:r>
              <a:rPr lang="en-US" dirty="0" err="1" smtClean="0"/>
              <a:t>Tilte</a:t>
            </a:r>
            <a:r>
              <a:rPr lang="en-US" dirty="0" smtClean="0"/>
              <a:t> similarity.</a:t>
            </a:r>
          </a:p>
          <a:p>
            <a:pPr>
              <a:buNone/>
            </a:pPr>
            <a:r>
              <a:rPr lang="en-US" dirty="0" smtClean="0"/>
              <a:t>                   Positional feature.</a:t>
            </a:r>
          </a:p>
          <a:p>
            <a:pPr>
              <a:buNone/>
            </a:pPr>
            <a:r>
              <a:rPr lang="en-US" dirty="0" smtClean="0"/>
              <a:t>                   term weight</a:t>
            </a:r>
          </a:p>
          <a:p>
            <a:pPr>
              <a:buNone/>
            </a:pPr>
            <a:r>
              <a:rPr lang="en-US" dirty="0" smtClean="0"/>
              <a:t>                   concept </a:t>
            </a:r>
            <a:r>
              <a:rPr lang="en-US" dirty="0" smtClean="0"/>
              <a:t>feature</a:t>
            </a:r>
          </a:p>
          <a:p>
            <a:r>
              <a:rPr lang="en-US" dirty="0" smtClean="0"/>
              <a:t>Step4</a:t>
            </a:r>
            <a:r>
              <a:rPr lang="en-US" dirty="0" smtClean="0"/>
              <a:t>:-Deep learning algorithm.</a:t>
            </a:r>
          </a:p>
          <a:p>
            <a:r>
              <a:rPr lang="en-US" dirty="0" smtClean="0"/>
              <a:t>Step5:-Summary generated. </a:t>
            </a:r>
          </a:p>
          <a:p>
            <a:pPr>
              <a:buNone/>
            </a:pPr>
            <a:r>
              <a:rPr lang="en-US" dirty="0" smtClean="0"/>
              <a:t>                                   </a:t>
            </a:r>
            <a:endParaRPr lang="en-US" dirty="0"/>
          </a:p>
        </p:txBody>
      </p:sp>
      <p:pic>
        <p:nvPicPr>
          <p:cNvPr id="2097152" name="Picture 9" descr="Summarizer.jpg"/>
          <p:cNvPicPr>
            <a:picLocks noChangeAspect="1" noChangeArrowheads="1"/>
          </p:cNvPicPr>
          <p:nvPr/>
        </p:nvPicPr>
        <p:blipFill>
          <a:blip r:embed="rId2"/>
          <a:srcRect/>
          <a:stretch>
            <a:fillRect/>
          </a:stretch>
        </p:blipFill>
        <p:spPr bwMode="auto">
          <a:xfrm>
            <a:off x="8650014" y="2133600"/>
            <a:ext cx="2707509" cy="427771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latin typeface="Gabriola" pitchFamily="82" charset="0"/>
              </a:rPr>
              <a:t>Evaluation Metrics</a:t>
            </a:r>
            <a:endParaRPr lang="en-US" sz="6600" dirty="0">
              <a:latin typeface="Gabriola" pitchFamily="82" charset="0"/>
            </a:endParaRPr>
          </a:p>
        </p:txBody>
      </p:sp>
      <p:sp>
        <p:nvSpPr>
          <p:cNvPr id="3" name="Content Placeholder 2"/>
          <p:cNvSpPr>
            <a:spLocks noGrp="1"/>
          </p:cNvSpPr>
          <p:nvPr>
            <p:ph idx="1"/>
          </p:nvPr>
        </p:nvSpPr>
        <p:spPr/>
        <p:txBody>
          <a:bodyPr/>
          <a:lstStyle/>
          <a:p>
            <a:r>
              <a:rPr lang="en-US" sz="3200" dirty="0" smtClean="0">
                <a:latin typeface="Gabriola" panose="04040605051002020D02" pitchFamily="82" charset="0"/>
              </a:rPr>
              <a:t>Recall gives the amount of summary that is retrieved correctly.</a:t>
            </a:r>
          </a:p>
          <a:p>
            <a:r>
              <a:rPr lang="en-US" sz="3200" dirty="0" smtClean="0">
                <a:latin typeface="Gabriola" panose="04040605051002020D02" pitchFamily="82" charset="0"/>
              </a:rPr>
              <a:t> Precision gives the fraction of summary that is correct. </a:t>
            </a:r>
          </a:p>
          <a:p>
            <a:r>
              <a:rPr lang="en-US" sz="3200" dirty="0" smtClean="0">
                <a:latin typeface="Gabriola" panose="04040605051002020D02" pitchFamily="82" charset="0"/>
              </a:rPr>
              <a:t>F-measure gives the accuracy of the system</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959</Words>
  <Application>Microsoft Office PowerPoint</Application>
  <PresentationFormat>Custom</PresentationFormat>
  <Paragraphs>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Quotable</vt:lpstr>
      <vt:lpstr>Text Summarization</vt:lpstr>
      <vt:lpstr>What  is  Text  Summarization? And  why  do we  need  it?</vt:lpstr>
      <vt:lpstr>What  are  the  types  of  Text Summarization?</vt:lpstr>
      <vt:lpstr>What are the techniques for implementation?</vt:lpstr>
      <vt:lpstr>How  does  Fuzzy  Logic  work?</vt:lpstr>
      <vt:lpstr>How  does Deep  Neural  Network Work? </vt:lpstr>
      <vt:lpstr>(Continue)</vt:lpstr>
      <vt:lpstr>Our Algorithm</vt:lpstr>
      <vt:lpstr>Evaluation Metrics</vt:lpstr>
      <vt:lpstr>Results </vt:lpstr>
      <vt:lpstr>(Continue)</vt:lpstr>
      <vt:lpstr>(Continue)</vt:lpstr>
      <vt:lpstr>(Continue)</vt:lpstr>
      <vt:lpstr>Use  Case  Diagram</vt:lpstr>
      <vt:lpstr>Class  Diagram</vt:lpstr>
      <vt:lpstr>Conclusion</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Text Summarization</dc:title>
  <dc:creator>Pranita Redkar</dc:creator>
  <cp:lastModifiedBy>Windows User</cp:lastModifiedBy>
  <cp:revision>21</cp:revision>
  <dcterms:created xsi:type="dcterms:W3CDTF">2019-04-06T06:52:28Z</dcterms:created>
  <dcterms:modified xsi:type="dcterms:W3CDTF">2020-06-12T03:18:38Z</dcterms:modified>
</cp:coreProperties>
</file>