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Inria Serif"/>
      <p:regular r:id="rId24"/>
      <p:bold r:id="rId25"/>
      <p:italic r:id="rId26"/>
      <p:boldItalic r:id="rId27"/>
    </p:embeddedFont>
    <p:embeddedFont>
      <p:font typeface="Inria Sans"/>
      <p:regular r:id="rId28"/>
      <p:bold r:id="rId29"/>
      <p:italic r:id="rId30"/>
      <p:boldItalic r:id="rId31"/>
    </p:embeddedFont>
    <p:embeddedFont>
      <p:font typeface="Inria Sans Light"/>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6" roundtripDataSignature="AMtx7miSyvvAHs2VEmIKFh+KEuHRnbkgW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79CB53D-A150-4DF6-8332-AA588B84B08C}">
  <a:tblStyle styleId="{F79CB53D-A150-4DF6-8332-AA588B84B08C}"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1F2F3"/>
          </a:solidFill>
        </a:fill>
      </a:tcStyle>
    </a:wholeTbl>
    <a:band1H>
      <a:tcTxStyle b="off" i="off"/>
      <a:tcStyle>
        <a:fill>
          <a:solidFill>
            <a:srgbClr val="E2E5E6"/>
          </a:solidFill>
        </a:fill>
      </a:tcStyle>
    </a:band1H>
    <a:band2H>
      <a:tcTxStyle b="off" i="off"/>
    </a:band2H>
    <a:band1V>
      <a:tcTxStyle b="off" i="off"/>
      <a:tcStyle>
        <a:fill>
          <a:solidFill>
            <a:srgbClr val="E2E5E6"/>
          </a:solidFill>
        </a:fill>
      </a:tcStyle>
    </a:band1V>
    <a:band2V>
      <a:tcTxStyle b="off" i="off"/>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InriaSerif-regular.fntdata"/><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InriaSerif-italic.fntdata"/><Relationship Id="rId25" Type="http://schemas.openxmlformats.org/officeDocument/2006/relationships/font" Target="fonts/InriaSerif-bold.fntdata"/><Relationship Id="rId28" Type="http://schemas.openxmlformats.org/officeDocument/2006/relationships/font" Target="fonts/InriaSans-regular.fntdata"/><Relationship Id="rId27" Type="http://schemas.openxmlformats.org/officeDocument/2006/relationships/font" Target="fonts/InriaSerif-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InriaSans-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InriaSans-boldItalic.fntdata"/><Relationship Id="rId30" Type="http://schemas.openxmlformats.org/officeDocument/2006/relationships/font" Target="fonts/InriaSans-italic.fntdata"/><Relationship Id="rId11" Type="http://schemas.openxmlformats.org/officeDocument/2006/relationships/slide" Target="slides/slide5.xml"/><Relationship Id="rId33" Type="http://schemas.openxmlformats.org/officeDocument/2006/relationships/font" Target="fonts/InriaSansLight-bold.fntdata"/><Relationship Id="rId10" Type="http://schemas.openxmlformats.org/officeDocument/2006/relationships/slide" Target="slides/slide4.xml"/><Relationship Id="rId32" Type="http://schemas.openxmlformats.org/officeDocument/2006/relationships/font" Target="fonts/InriaSansLight-regular.fntdata"/><Relationship Id="rId13" Type="http://schemas.openxmlformats.org/officeDocument/2006/relationships/slide" Target="slides/slide7.xml"/><Relationship Id="rId35" Type="http://schemas.openxmlformats.org/officeDocument/2006/relationships/font" Target="fonts/InriaSansLight-boldItalic.fntdata"/><Relationship Id="rId12" Type="http://schemas.openxmlformats.org/officeDocument/2006/relationships/slide" Target="slides/slide6.xml"/><Relationship Id="rId34" Type="http://schemas.openxmlformats.org/officeDocument/2006/relationships/font" Target="fonts/InriaSansLight-italic.fntdata"/><Relationship Id="rId15" Type="http://schemas.openxmlformats.org/officeDocument/2006/relationships/slide" Target="slides/slide9.xml"/><Relationship Id="rId14" Type="http://schemas.openxmlformats.org/officeDocument/2006/relationships/slide" Target="slides/slide8.xml"/><Relationship Id="rId36" Type="http://customschemas.google.com/relationships/presentationmetadata" Target="meta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 name="Shape 34"/>
        <p:cNvGrpSpPr/>
        <p:nvPr/>
      </p:nvGrpSpPr>
      <p:grpSpPr>
        <a:xfrm>
          <a:off x="0" y="0"/>
          <a:ext cx="0" cy="0"/>
          <a:chOff x="0" y="0"/>
          <a:chExt cx="0" cy="0"/>
        </a:xfrm>
      </p:grpSpPr>
      <p:sp>
        <p:nvSpPr>
          <p:cNvPr id="35" name="Google Shape;3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 name="Google Shape;3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26" name="Google Shape;126;p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34" name="Google Shape;134;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42" name="Google Shape;142;p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51" name="Google Shape;151;p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58" name="Google Shape;158;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88" name="Google Shape;188;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 name="Google Shape;4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 name="Google Shape;5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3" name="Google Shape;63;p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70" name="Google Shape;70;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 SENTENCE RANKING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
              <a:t>Dataset : 5 documents with 20 sentences</a:t>
            </a:r>
            <a:endParaRPr/>
          </a:p>
          <a:p>
            <a:pPr indent="0" lvl="0" marL="0" rtl="0" algn="l">
              <a:lnSpc>
                <a:spcPct val="100000"/>
              </a:lnSpc>
              <a:spcBef>
                <a:spcPts val="0"/>
              </a:spcBef>
              <a:spcAft>
                <a:spcPts val="0"/>
              </a:spcAft>
              <a:buClr>
                <a:schemeClr val="dk1"/>
              </a:buClr>
              <a:buSzPts val="1100"/>
              <a:buFont typeface="Arial"/>
              <a:buNone/>
            </a:pPr>
            <a:r>
              <a:rPr lang="en"/>
              <a:t>Moto : Summarize documents using Extractive Text Summarization.</a:t>
            </a:r>
            <a:endParaRPr/>
          </a:p>
          <a:p>
            <a:pPr indent="0" lvl="0" marL="0" rtl="0" algn="l">
              <a:lnSpc>
                <a:spcPct val="100000"/>
              </a:lnSpc>
              <a:spcBef>
                <a:spcPts val="0"/>
              </a:spcBef>
              <a:spcAft>
                <a:spcPts val="0"/>
              </a:spcAft>
              <a:buClr>
                <a:schemeClr val="dk1"/>
              </a:buClr>
              <a:buSzPts val="1100"/>
              <a:buFont typeface="Arial"/>
              <a:buNone/>
            </a:pPr>
            <a:r>
              <a:rPr lang="en"/>
              <a:t>Approach : Extractive Text Summarization using Sentence Ranking</a:t>
            </a:r>
            <a:endParaRPr/>
          </a:p>
          <a:p>
            <a:pPr indent="0" lvl="0" marL="0" rtl="0" algn="l">
              <a:lnSpc>
                <a:spcPct val="100000"/>
              </a:lnSpc>
              <a:spcBef>
                <a:spcPts val="0"/>
              </a:spcBef>
              <a:spcAft>
                <a:spcPts val="0"/>
              </a:spcAft>
              <a:buClr>
                <a:schemeClr val="dk1"/>
              </a:buClr>
              <a:buSzPts val="1100"/>
              <a:buFont typeface="Arial"/>
              <a:buNone/>
            </a:pPr>
            <a:r>
              <a:rPr lang="en"/>
              <a:t>Implementation : They are taking input as text file (.txt). Firstly, the file which is given as input is tokenized in order to get tokens of the terms. The stop words are removed from the text after tokenization. The words which are remained are considered as a keyword. The key words are taken as an input for that we are attaching a part of tag to each keyword. After completing this pre-processing step, we are calculating frequency of each keyword like how frequently that key word has occurred, from this maximum frequency of the keyword is taken. Now weighted frequency of the word is calculated by dividing frequency of the keywords by maximum frequency of the key words. In this step they are calculating the sum of weighted frequencies. Finally, summarizer will extract the high weighted frequency sentences and the extracted sentences are converted into audio form.</a:t>
            </a:r>
            <a:endParaRPr/>
          </a:p>
          <a:p>
            <a:pPr indent="0" lvl="0" marL="0" rtl="0" algn="l">
              <a:lnSpc>
                <a:spcPct val="100000"/>
              </a:lnSpc>
              <a:spcBef>
                <a:spcPts val="0"/>
              </a:spcBef>
              <a:spcAft>
                <a:spcPts val="0"/>
              </a:spcAft>
              <a:buClr>
                <a:schemeClr val="dk1"/>
              </a:buClr>
              <a:buSzPts val="1100"/>
              <a:buFont typeface="Arial"/>
              <a:buNone/>
            </a:pPr>
            <a:r>
              <a:rPr lang="en"/>
              <a:t>Drawback : Accuracy level is low.</a:t>
            </a:r>
            <a:endParaRPr/>
          </a:p>
          <a:p>
            <a:pPr indent="0" lvl="0" marL="0" rtl="0" algn="l">
              <a:lnSpc>
                <a:spcPct val="100000"/>
              </a:lnSpc>
              <a:spcBef>
                <a:spcPts val="0"/>
              </a:spcBef>
              <a:spcAft>
                <a:spcPts val="0"/>
              </a:spcAft>
              <a:buClr>
                <a:schemeClr val="dk1"/>
              </a:buClr>
              <a:buSzPts val="1100"/>
              <a:buFont typeface="Arial"/>
              <a:buNone/>
            </a:pPr>
            <a:r>
              <a:rPr lang="en"/>
              <a:t>Future Scope : Multiple documents of similar topic can also be summarized.</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
              <a:t>After completing the pre-processing step we calculate frequency of each keyword like how frequently that key word has occurred, from that maximum frequency of the keyword is taken. Then weighted frequency of the word is calculated by dividing frequency of the keywords by maximum frequency of the key words. In this step, we calculate the sum of weighted frequencies. Finally, summarizer will extract the high weighted frequency sentences and the extracted sentences are converted into audio form.</a:t>
            </a:r>
            <a:endParaRPr/>
          </a:p>
          <a:p>
            <a:pPr indent="0" lvl="0" marL="0" rtl="0" algn="l">
              <a:lnSpc>
                <a:spcPct val="100000"/>
              </a:lnSpc>
              <a:spcBef>
                <a:spcPts val="0"/>
              </a:spcBef>
              <a:spcAft>
                <a:spcPts val="0"/>
              </a:spcAft>
              <a:buSzPts val="1400"/>
              <a:buNone/>
            </a:pPr>
            <a:r>
              <a:t/>
            </a:r>
            <a:endParaRPr/>
          </a:p>
        </p:txBody>
      </p:sp>
      <p:sp>
        <p:nvSpPr>
          <p:cNvPr id="111" name="Google Shape;111;p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 Rule-Based Concept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
              <a:t>Dataset : Document Understanding Conferences (DUC) 2002 dataset</a:t>
            </a:r>
            <a:endParaRPr/>
          </a:p>
          <a:p>
            <a:pPr indent="0" lvl="0" marL="0" rtl="0" algn="l">
              <a:lnSpc>
                <a:spcPct val="100000"/>
              </a:lnSpc>
              <a:spcBef>
                <a:spcPts val="0"/>
              </a:spcBef>
              <a:spcAft>
                <a:spcPts val="0"/>
              </a:spcAft>
              <a:buClr>
                <a:schemeClr val="dk1"/>
              </a:buClr>
              <a:buSzPts val="1100"/>
              <a:buFont typeface="Arial"/>
              <a:buNone/>
            </a:pPr>
            <a:r>
              <a:rPr lang="en"/>
              <a:t>Moto : Summarize documents using Extractive Text Summarization.</a:t>
            </a:r>
            <a:endParaRPr/>
          </a:p>
          <a:p>
            <a:pPr indent="0" lvl="0" marL="0" rtl="0" algn="l">
              <a:lnSpc>
                <a:spcPct val="100000"/>
              </a:lnSpc>
              <a:spcBef>
                <a:spcPts val="0"/>
              </a:spcBef>
              <a:spcAft>
                <a:spcPts val="0"/>
              </a:spcAft>
              <a:buClr>
                <a:schemeClr val="dk1"/>
              </a:buClr>
              <a:buSzPts val="1100"/>
              <a:buFont typeface="Arial"/>
              <a:buNone/>
            </a:pPr>
            <a:r>
              <a:rPr lang="en"/>
              <a:t>Approach : Extractive Text Summarization using Rule-Based Summarizer</a:t>
            </a:r>
            <a:endParaRPr/>
          </a:p>
          <a:p>
            <a:pPr indent="0" lvl="0" marL="0" rtl="0" algn="l">
              <a:lnSpc>
                <a:spcPct val="100000"/>
              </a:lnSpc>
              <a:spcBef>
                <a:spcPts val="0"/>
              </a:spcBef>
              <a:spcAft>
                <a:spcPts val="0"/>
              </a:spcAft>
              <a:buClr>
                <a:schemeClr val="dk1"/>
              </a:buClr>
              <a:buSzPts val="1100"/>
              <a:buFont typeface="Arial"/>
              <a:buNone/>
            </a:pPr>
            <a:r>
              <a:rPr lang="en"/>
              <a:t>Implementation : The main focus of this paper is to summarize a single document and create its extractive summary. Pre-processing is the most primary step in any summarization method. Pre-processing methods applied are tokenization, stop word removal and stemming. Then, the next step is keyword extraction.  In keyword extraction phase, frequency count of each word or a term in a document is calculated in order to find out its importance. Then, in pruning, a threshold is defined. This value is calculated, by summing the term with lowest frequency and the term with the largest frequency thus taking their mean. Once threshold is calculated, all terms with tf less than the threshold value are pruned off from the document. After pre-processing step, each sentence of document is represented as attribute vector of features. Seven features are calculated for each sentence and each feature is given a value from 0 to 1 after normalization. Features considered are Sentence Position, Title Feature, Numerical Value, Keyword Weight, Proper Noun, Sentence To Sentence Similarity, Sentence Length. All sentences are sorted in ascending order based on their scores. Final extractive summary of the document will be displayed.</a:t>
            </a:r>
            <a:endParaRPr/>
          </a:p>
          <a:p>
            <a:pPr indent="0" lvl="0" marL="0" rtl="0" algn="l">
              <a:lnSpc>
                <a:spcPct val="100000"/>
              </a:lnSpc>
              <a:spcBef>
                <a:spcPts val="0"/>
              </a:spcBef>
              <a:spcAft>
                <a:spcPts val="0"/>
              </a:spcAft>
              <a:buClr>
                <a:schemeClr val="dk1"/>
              </a:buClr>
              <a:buSzPts val="1100"/>
              <a:buFont typeface="Arial"/>
              <a:buNone/>
            </a:pPr>
            <a:r>
              <a:rPr lang="en"/>
              <a:t>Drawback : Accuracy level is low.</a:t>
            </a:r>
            <a:endParaRPr/>
          </a:p>
          <a:p>
            <a:pPr indent="0" lvl="0" marL="0" rtl="0" algn="l">
              <a:lnSpc>
                <a:spcPct val="100000"/>
              </a:lnSpc>
              <a:spcBef>
                <a:spcPts val="0"/>
              </a:spcBef>
              <a:spcAft>
                <a:spcPts val="0"/>
              </a:spcAft>
              <a:buSzPts val="1100"/>
              <a:buNone/>
            </a:pPr>
            <a:r>
              <a:rPr lang="en"/>
              <a:t>Future Scope : Multiple documents of similar topic can also be summarized.</a:t>
            </a:r>
            <a:endParaRPr/>
          </a:p>
        </p:txBody>
      </p:sp>
      <p:sp>
        <p:nvSpPr>
          <p:cNvPr id="118" name="Google Shape;118;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pic>
        <p:nvPicPr>
          <p:cNvPr id="10" name="Google Shape;10;p22"/>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1" name="Google Shape;11;p22"/>
          <p:cNvSpPr txBox="1"/>
          <p:nvPr>
            <p:ph type="ctrTitle"/>
          </p:nvPr>
        </p:nvSpPr>
        <p:spPr>
          <a:xfrm>
            <a:off x="855300" y="1756525"/>
            <a:ext cx="7433400" cy="16305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SzPts val="6000"/>
              <a:buNone/>
              <a:defRPr sz="6000"/>
            </a:lvl1pPr>
            <a:lvl2pPr lvl="1" algn="l">
              <a:lnSpc>
                <a:spcPct val="90000"/>
              </a:lnSpc>
              <a:spcBef>
                <a:spcPts val="0"/>
              </a:spcBef>
              <a:spcAft>
                <a:spcPts val="0"/>
              </a:spcAft>
              <a:buSzPts val="6000"/>
              <a:buNone/>
              <a:defRPr sz="6000"/>
            </a:lvl2pPr>
            <a:lvl3pPr lvl="2" algn="l">
              <a:lnSpc>
                <a:spcPct val="90000"/>
              </a:lnSpc>
              <a:spcBef>
                <a:spcPts val="0"/>
              </a:spcBef>
              <a:spcAft>
                <a:spcPts val="0"/>
              </a:spcAft>
              <a:buSzPts val="6000"/>
              <a:buNone/>
              <a:defRPr sz="6000"/>
            </a:lvl3pPr>
            <a:lvl4pPr lvl="3" algn="l">
              <a:lnSpc>
                <a:spcPct val="90000"/>
              </a:lnSpc>
              <a:spcBef>
                <a:spcPts val="0"/>
              </a:spcBef>
              <a:spcAft>
                <a:spcPts val="0"/>
              </a:spcAft>
              <a:buSzPts val="6000"/>
              <a:buNone/>
              <a:defRPr sz="6000"/>
            </a:lvl4pPr>
            <a:lvl5pPr lvl="4" algn="l">
              <a:lnSpc>
                <a:spcPct val="90000"/>
              </a:lnSpc>
              <a:spcBef>
                <a:spcPts val="0"/>
              </a:spcBef>
              <a:spcAft>
                <a:spcPts val="0"/>
              </a:spcAft>
              <a:buSzPts val="6000"/>
              <a:buNone/>
              <a:defRPr sz="6000"/>
            </a:lvl5pPr>
            <a:lvl6pPr lvl="5" algn="l">
              <a:lnSpc>
                <a:spcPct val="90000"/>
              </a:lnSpc>
              <a:spcBef>
                <a:spcPts val="0"/>
              </a:spcBef>
              <a:spcAft>
                <a:spcPts val="0"/>
              </a:spcAft>
              <a:buSzPts val="6000"/>
              <a:buNone/>
              <a:defRPr sz="6000"/>
            </a:lvl6pPr>
            <a:lvl7pPr lvl="6" algn="l">
              <a:lnSpc>
                <a:spcPct val="90000"/>
              </a:lnSpc>
              <a:spcBef>
                <a:spcPts val="0"/>
              </a:spcBef>
              <a:spcAft>
                <a:spcPts val="0"/>
              </a:spcAft>
              <a:buSzPts val="6000"/>
              <a:buNone/>
              <a:defRPr sz="6000"/>
            </a:lvl7pPr>
            <a:lvl8pPr lvl="7" algn="l">
              <a:lnSpc>
                <a:spcPct val="90000"/>
              </a:lnSpc>
              <a:spcBef>
                <a:spcPts val="0"/>
              </a:spcBef>
              <a:spcAft>
                <a:spcPts val="0"/>
              </a:spcAft>
              <a:buSzPts val="6000"/>
              <a:buNone/>
              <a:defRPr sz="6000"/>
            </a:lvl8pPr>
            <a:lvl9pPr lvl="8" algn="l">
              <a:lnSpc>
                <a:spcPct val="90000"/>
              </a:lnSpc>
              <a:spcBef>
                <a:spcPts val="0"/>
              </a:spcBef>
              <a:spcAft>
                <a:spcPts val="0"/>
              </a:spcAft>
              <a:buSzPts val="6000"/>
              <a:buNone/>
              <a:defRPr sz="6000"/>
            </a:lvl9pPr>
          </a:lstStyle>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 name="Shape 12"/>
        <p:cNvGrpSpPr/>
        <p:nvPr/>
      </p:nvGrpSpPr>
      <p:grpSpPr>
        <a:xfrm>
          <a:off x="0" y="0"/>
          <a:ext cx="0" cy="0"/>
          <a:chOff x="0" y="0"/>
          <a:chExt cx="0" cy="0"/>
        </a:xfrm>
      </p:grpSpPr>
      <p:pic>
        <p:nvPicPr>
          <p:cNvPr id="13" name="Google Shape;13;p23"/>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4" name="Google Shape;14;p23"/>
          <p:cNvSpPr txBox="1"/>
          <p:nvPr>
            <p:ph type="title"/>
          </p:nvPr>
        </p:nvSpPr>
        <p:spPr>
          <a:xfrm>
            <a:off x="855300" y="836000"/>
            <a:ext cx="7433400" cy="3963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SzPts val="3200"/>
              <a:buNone/>
              <a:defRPr/>
            </a:lvl1pPr>
            <a:lvl2pPr lvl="1" algn="l">
              <a:lnSpc>
                <a:spcPct val="90000"/>
              </a:lnSpc>
              <a:spcBef>
                <a:spcPts val="0"/>
              </a:spcBef>
              <a:spcAft>
                <a:spcPts val="0"/>
              </a:spcAft>
              <a:buSzPts val="3200"/>
              <a:buNone/>
              <a:defRPr/>
            </a:lvl2pPr>
            <a:lvl3pPr lvl="2" algn="l">
              <a:lnSpc>
                <a:spcPct val="90000"/>
              </a:lnSpc>
              <a:spcBef>
                <a:spcPts val="0"/>
              </a:spcBef>
              <a:spcAft>
                <a:spcPts val="0"/>
              </a:spcAft>
              <a:buSzPts val="3200"/>
              <a:buNone/>
              <a:defRPr/>
            </a:lvl3pPr>
            <a:lvl4pPr lvl="3" algn="l">
              <a:lnSpc>
                <a:spcPct val="90000"/>
              </a:lnSpc>
              <a:spcBef>
                <a:spcPts val="0"/>
              </a:spcBef>
              <a:spcAft>
                <a:spcPts val="0"/>
              </a:spcAft>
              <a:buSzPts val="3200"/>
              <a:buNone/>
              <a:defRPr/>
            </a:lvl4pPr>
            <a:lvl5pPr lvl="4" algn="l">
              <a:lnSpc>
                <a:spcPct val="90000"/>
              </a:lnSpc>
              <a:spcBef>
                <a:spcPts val="0"/>
              </a:spcBef>
              <a:spcAft>
                <a:spcPts val="0"/>
              </a:spcAft>
              <a:buSzPts val="3200"/>
              <a:buNone/>
              <a:defRPr/>
            </a:lvl5pPr>
            <a:lvl6pPr lvl="5" algn="l">
              <a:lnSpc>
                <a:spcPct val="90000"/>
              </a:lnSpc>
              <a:spcBef>
                <a:spcPts val="0"/>
              </a:spcBef>
              <a:spcAft>
                <a:spcPts val="0"/>
              </a:spcAft>
              <a:buSzPts val="3200"/>
              <a:buNone/>
              <a:defRPr/>
            </a:lvl6pPr>
            <a:lvl7pPr lvl="6" algn="l">
              <a:lnSpc>
                <a:spcPct val="90000"/>
              </a:lnSpc>
              <a:spcBef>
                <a:spcPts val="0"/>
              </a:spcBef>
              <a:spcAft>
                <a:spcPts val="0"/>
              </a:spcAft>
              <a:buSzPts val="3200"/>
              <a:buNone/>
              <a:defRPr/>
            </a:lvl7pPr>
            <a:lvl8pPr lvl="7" algn="l">
              <a:lnSpc>
                <a:spcPct val="90000"/>
              </a:lnSpc>
              <a:spcBef>
                <a:spcPts val="0"/>
              </a:spcBef>
              <a:spcAft>
                <a:spcPts val="0"/>
              </a:spcAft>
              <a:buSzPts val="3200"/>
              <a:buNone/>
              <a:defRPr/>
            </a:lvl8pPr>
            <a:lvl9pPr lvl="8" algn="l">
              <a:lnSpc>
                <a:spcPct val="90000"/>
              </a:lnSpc>
              <a:spcBef>
                <a:spcPts val="0"/>
              </a:spcBef>
              <a:spcAft>
                <a:spcPts val="0"/>
              </a:spcAft>
              <a:buSzPts val="3200"/>
              <a:buNone/>
              <a:defRPr/>
            </a:lvl9pPr>
          </a:lstStyle>
          <a:p/>
        </p:txBody>
      </p:sp>
      <p:sp>
        <p:nvSpPr>
          <p:cNvPr id="15" name="Google Shape;15;p23"/>
          <p:cNvSpPr txBox="1"/>
          <p:nvPr>
            <p:ph idx="12" type="sldNum"/>
          </p:nvPr>
        </p:nvSpPr>
        <p:spPr>
          <a:xfrm>
            <a:off x="8404384" y="46736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Inria Sans Light"/>
                <a:ea typeface="Inria Sans Light"/>
                <a:cs typeface="Inria Sans Light"/>
                <a:sym typeface="Inria Sans Light"/>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Inria Sans Light"/>
                <a:ea typeface="Inria Sans Light"/>
                <a:cs typeface="Inria Sans Light"/>
                <a:sym typeface="Inria Sans Light"/>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Inria Sans Light"/>
                <a:ea typeface="Inria Sans Light"/>
                <a:cs typeface="Inria Sans Light"/>
                <a:sym typeface="Inria Sans Light"/>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Inria Sans Light"/>
                <a:ea typeface="Inria Sans Light"/>
                <a:cs typeface="Inria Sans Light"/>
                <a:sym typeface="Inria Sans Light"/>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Inria Sans Light"/>
                <a:ea typeface="Inria Sans Light"/>
                <a:cs typeface="Inria Sans Light"/>
                <a:sym typeface="Inria Sans Light"/>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Inria Sans Light"/>
                <a:ea typeface="Inria Sans Light"/>
                <a:cs typeface="Inria Sans Light"/>
                <a:sym typeface="Inria Sans Light"/>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Inria Sans Light"/>
                <a:ea typeface="Inria Sans Light"/>
                <a:cs typeface="Inria Sans Light"/>
                <a:sym typeface="Inria Sans Light"/>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Inria Sans Light"/>
                <a:ea typeface="Inria Sans Light"/>
                <a:cs typeface="Inria Sans Light"/>
                <a:sym typeface="Inria Sans Light"/>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Inria Sans Light"/>
                <a:ea typeface="Inria Sans Light"/>
                <a:cs typeface="Inria Sans Light"/>
                <a:sym typeface="Inria Sans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16" name="Shape 16"/>
        <p:cNvGrpSpPr/>
        <p:nvPr/>
      </p:nvGrpSpPr>
      <p:grpSpPr>
        <a:xfrm>
          <a:off x="0" y="0"/>
          <a:ext cx="0" cy="0"/>
          <a:chOff x="0" y="0"/>
          <a:chExt cx="0" cy="0"/>
        </a:xfrm>
      </p:grpSpPr>
      <p:pic>
        <p:nvPicPr>
          <p:cNvPr id="17" name="Google Shape;17;p24"/>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8" name="Google Shape;18;p24"/>
          <p:cNvSpPr txBox="1"/>
          <p:nvPr>
            <p:ph type="title"/>
          </p:nvPr>
        </p:nvSpPr>
        <p:spPr>
          <a:xfrm>
            <a:off x="855300" y="836000"/>
            <a:ext cx="7433400" cy="3963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SzPts val="3200"/>
              <a:buNone/>
              <a:defRPr/>
            </a:lvl1pPr>
            <a:lvl2pPr lvl="1" algn="l">
              <a:lnSpc>
                <a:spcPct val="90000"/>
              </a:lnSpc>
              <a:spcBef>
                <a:spcPts val="0"/>
              </a:spcBef>
              <a:spcAft>
                <a:spcPts val="0"/>
              </a:spcAft>
              <a:buSzPts val="3200"/>
              <a:buNone/>
              <a:defRPr/>
            </a:lvl2pPr>
            <a:lvl3pPr lvl="2" algn="l">
              <a:lnSpc>
                <a:spcPct val="90000"/>
              </a:lnSpc>
              <a:spcBef>
                <a:spcPts val="0"/>
              </a:spcBef>
              <a:spcAft>
                <a:spcPts val="0"/>
              </a:spcAft>
              <a:buSzPts val="3200"/>
              <a:buNone/>
              <a:defRPr/>
            </a:lvl3pPr>
            <a:lvl4pPr lvl="3" algn="l">
              <a:lnSpc>
                <a:spcPct val="90000"/>
              </a:lnSpc>
              <a:spcBef>
                <a:spcPts val="0"/>
              </a:spcBef>
              <a:spcAft>
                <a:spcPts val="0"/>
              </a:spcAft>
              <a:buSzPts val="3200"/>
              <a:buNone/>
              <a:defRPr/>
            </a:lvl4pPr>
            <a:lvl5pPr lvl="4" algn="l">
              <a:lnSpc>
                <a:spcPct val="90000"/>
              </a:lnSpc>
              <a:spcBef>
                <a:spcPts val="0"/>
              </a:spcBef>
              <a:spcAft>
                <a:spcPts val="0"/>
              </a:spcAft>
              <a:buSzPts val="3200"/>
              <a:buNone/>
              <a:defRPr/>
            </a:lvl5pPr>
            <a:lvl6pPr lvl="5" algn="l">
              <a:lnSpc>
                <a:spcPct val="90000"/>
              </a:lnSpc>
              <a:spcBef>
                <a:spcPts val="0"/>
              </a:spcBef>
              <a:spcAft>
                <a:spcPts val="0"/>
              </a:spcAft>
              <a:buSzPts val="3200"/>
              <a:buNone/>
              <a:defRPr/>
            </a:lvl6pPr>
            <a:lvl7pPr lvl="6" algn="l">
              <a:lnSpc>
                <a:spcPct val="90000"/>
              </a:lnSpc>
              <a:spcBef>
                <a:spcPts val="0"/>
              </a:spcBef>
              <a:spcAft>
                <a:spcPts val="0"/>
              </a:spcAft>
              <a:buSzPts val="3200"/>
              <a:buNone/>
              <a:defRPr/>
            </a:lvl7pPr>
            <a:lvl8pPr lvl="7" algn="l">
              <a:lnSpc>
                <a:spcPct val="90000"/>
              </a:lnSpc>
              <a:spcBef>
                <a:spcPts val="0"/>
              </a:spcBef>
              <a:spcAft>
                <a:spcPts val="0"/>
              </a:spcAft>
              <a:buSzPts val="3200"/>
              <a:buNone/>
              <a:defRPr/>
            </a:lvl8pPr>
            <a:lvl9pPr lvl="8" algn="l">
              <a:lnSpc>
                <a:spcPct val="90000"/>
              </a:lnSpc>
              <a:spcBef>
                <a:spcPts val="0"/>
              </a:spcBef>
              <a:spcAft>
                <a:spcPts val="0"/>
              </a:spcAft>
              <a:buSzPts val="3200"/>
              <a:buNone/>
              <a:defRPr/>
            </a:lvl9pPr>
          </a:lstStyle>
          <a:p/>
        </p:txBody>
      </p:sp>
      <p:sp>
        <p:nvSpPr>
          <p:cNvPr id="19" name="Google Shape;19;p24"/>
          <p:cNvSpPr txBox="1"/>
          <p:nvPr>
            <p:ph idx="1" type="body"/>
          </p:nvPr>
        </p:nvSpPr>
        <p:spPr>
          <a:xfrm>
            <a:off x="855275" y="1506350"/>
            <a:ext cx="3473100" cy="2791200"/>
          </a:xfrm>
          <a:prstGeom prst="rect">
            <a:avLst/>
          </a:prstGeom>
          <a:noFill/>
          <a:ln>
            <a:noFill/>
          </a:ln>
        </p:spPr>
        <p:txBody>
          <a:bodyPr anchorCtr="0" anchor="t" bIns="0" lIns="0" spcFirstLastPara="1" rIns="0" wrap="square" tIns="0">
            <a:noAutofit/>
          </a:bodyPr>
          <a:lstStyle>
            <a:lvl1pPr indent="-355600" lvl="0" marL="457200" algn="l">
              <a:lnSpc>
                <a:spcPct val="115000"/>
              </a:lnSpc>
              <a:spcBef>
                <a:spcPts val="0"/>
              </a:spcBef>
              <a:spcAft>
                <a:spcPts val="0"/>
              </a:spcAft>
              <a:buSzPts val="2000"/>
              <a:buChar char="◺"/>
              <a:defRPr sz="2000"/>
            </a:lvl1pPr>
            <a:lvl2pPr indent="-355600" lvl="1" marL="914400" algn="l">
              <a:lnSpc>
                <a:spcPct val="115000"/>
              </a:lnSpc>
              <a:spcBef>
                <a:spcPts val="600"/>
              </a:spcBef>
              <a:spcAft>
                <a:spcPts val="0"/>
              </a:spcAft>
              <a:buSzPts val="2000"/>
              <a:buChar char="◺"/>
              <a:defRPr sz="2000"/>
            </a:lvl2pPr>
            <a:lvl3pPr indent="-355600" lvl="2" marL="1371600" algn="l">
              <a:lnSpc>
                <a:spcPct val="115000"/>
              </a:lnSpc>
              <a:spcBef>
                <a:spcPts val="600"/>
              </a:spcBef>
              <a:spcAft>
                <a:spcPts val="0"/>
              </a:spcAft>
              <a:buSzPts val="2000"/>
              <a:buChar char="■"/>
              <a:defRPr sz="2000"/>
            </a:lvl3pPr>
            <a:lvl4pPr indent="-355600" lvl="3" marL="1828800" algn="l">
              <a:lnSpc>
                <a:spcPct val="115000"/>
              </a:lnSpc>
              <a:spcBef>
                <a:spcPts val="600"/>
              </a:spcBef>
              <a:spcAft>
                <a:spcPts val="0"/>
              </a:spcAft>
              <a:buSzPts val="2000"/>
              <a:buChar char="●"/>
              <a:defRPr sz="2000"/>
            </a:lvl4pPr>
            <a:lvl5pPr indent="-355600" lvl="4" marL="2286000" algn="l">
              <a:lnSpc>
                <a:spcPct val="115000"/>
              </a:lnSpc>
              <a:spcBef>
                <a:spcPts val="600"/>
              </a:spcBef>
              <a:spcAft>
                <a:spcPts val="0"/>
              </a:spcAft>
              <a:buSzPts val="2000"/>
              <a:buChar char="○"/>
              <a:defRPr sz="2000"/>
            </a:lvl5pPr>
            <a:lvl6pPr indent="-355600" lvl="5" marL="2743200" algn="l">
              <a:lnSpc>
                <a:spcPct val="115000"/>
              </a:lnSpc>
              <a:spcBef>
                <a:spcPts val="600"/>
              </a:spcBef>
              <a:spcAft>
                <a:spcPts val="0"/>
              </a:spcAft>
              <a:buSzPts val="2000"/>
              <a:buChar char="■"/>
              <a:defRPr sz="2000"/>
            </a:lvl6pPr>
            <a:lvl7pPr indent="-355600" lvl="6" marL="3200400" algn="l">
              <a:lnSpc>
                <a:spcPct val="115000"/>
              </a:lnSpc>
              <a:spcBef>
                <a:spcPts val="600"/>
              </a:spcBef>
              <a:spcAft>
                <a:spcPts val="0"/>
              </a:spcAft>
              <a:buSzPts val="2000"/>
              <a:buChar char="●"/>
              <a:defRPr sz="2000"/>
            </a:lvl7pPr>
            <a:lvl8pPr indent="-355600" lvl="7" marL="3657600" algn="l">
              <a:lnSpc>
                <a:spcPct val="115000"/>
              </a:lnSpc>
              <a:spcBef>
                <a:spcPts val="600"/>
              </a:spcBef>
              <a:spcAft>
                <a:spcPts val="0"/>
              </a:spcAft>
              <a:buSzPts val="2000"/>
              <a:buChar char="○"/>
              <a:defRPr sz="2000"/>
            </a:lvl8pPr>
            <a:lvl9pPr indent="-355600" lvl="8" marL="4114800" algn="l">
              <a:lnSpc>
                <a:spcPct val="115000"/>
              </a:lnSpc>
              <a:spcBef>
                <a:spcPts val="600"/>
              </a:spcBef>
              <a:spcAft>
                <a:spcPts val="600"/>
              </a:spcAft>
              <a:buSzPts val="2000"/>
              <a:buChar char="■"/>
              <a:defRPr sz="2000"/>
            </a:lvl9pPr>
          </a:lstStyle>
          <a:p/>
        </p:txBody>
      </p:sp>
      <p:sp>
        <p:nvSpPr>
          <p:cNvPr id="20" name="Google Shape;20;p24"/>
          <p:cNvSpPr txBox="1"/>
          <p:nvPr>
            <p:ph idx="2" type="body"/>
          </p:nvPr>
        </p:nvSpPr>
        <p:spPr>
          <a:xfrm>
            <a:off x="4815599" y="1506350"/>
            <a:ext cx="3473100" cy="2791200"/>
          </a:xfrm>
          <a:prstGeom prst="rect">
            <a:avLst/>
          </a:prstGeom>
          <a:noFill/>
          <a:ln>
            <a:noFill/>
          </a:ln>
        </p:spPr>
        <p:txBody>
          <a:bodyPr anchorCtr="0" anchor="t" bIns="0" lIns="0" spcFirstLastPara="1" rIns="0" wrap="square" tIns="0">
            <a:noAutofit/>
          </a:bodyPr>
          <a:lstStyle>
            <a:lvl1pPr indent="-355600" lvl="0" marL="457200" algn="l">
              <a:lnSpc>
                <a:spcPct val="115000"/>
              </a:lnSpc>
              <a:spcBef>
                <a:spcPts val="0"/>
              </a:spcBef>
              <a:spcAft>
                <a:spcPts val="0"/>
              </a:spcAft>
              <a:buSzPts val="2000"/>
              <a:buChar char="◺"/>
              <a:defRPr sz="2000"/>
            </a:lvl1pPr>
            <a:lvl2pPr indent="-355600" lvl="1" marL="914400" algn="l">
              <a:lnSpc>
                <a:spcPct val="115000"/>
              </a:lnSpc>
              <a:spcBef>
                <a:spcPts val="600"/>
              </a:spcBef>
              <a:spcAft>
                <a:spcPts val="0"/>
              </a:spcAft>
              <a:buSzPts val="2000"/>
              <a:buChar char="◺"/>
              <a:defRPr sz="2000"/>
            </a:lvl2pPr>
            <a:lvl3pPr indent="-355600" lvl="2" marL="1371600" algn="l">
              <a:lnSpc>
                <a:spcPct val="115000"/>
              </a:lnSpc>
              <a:spcBef>
                <a:spcPts val="600"/>
              </a:spcBef>
              <a:spcAft>
                <a:spcPts val="0"/>
              </a:spcAft>
              <a:buSzPts val="2000"/>
              <a:buChar char="■"/>
              <a:defRPr sz="2000"/>
            </a:lvl3pPr>
            <a:lvl4pPr indent="-355600" lvl="3" marL="1828800" algn="l">
              <a:lnSpc>
                <a:spcPct val="115000"/>
              </a:lnSpc>
              <a:spcBef>
                <a:spcPts val="600"/>
              </a:spcBef>
              <a:spcAft>
                <a:spcPts val="0"/>
              </a:spcAft>
              <a:buSzPts val="2000"/>
              <a:buChar char="●"/>
              <a:defRPr sz="2000"/>
            </a:lvl4pPr>
            <a:lvl5pPr indent="-355600" lvl="4" marL="2286000" algn="l">
              <a:lnSpc>
                <a:spcPct val="115000"/>
              </a:lnSpc>
              <a:spcBef>
                <a:spcPts val="600"/>
              </a:spcBef>
              <a:spcAft>
                <a:spcPts val="0"/>
              </a:spcAft>
              <a:buSzPts val="2000"/>
              <a:buChar char="○"/>
              <a:defRPr sz="2000"/>
            </a:lvl5pPr>
            <a:lvl6pPr indent="-355600" lvl="5" marL="2743200" algn="l">
              <a:lnSpc>
                <a:spcPct val="115000"/>
              </a:lnSpc>
              <a:spcBef>
                <a:spcPts val="600"/>
              </a:spcBef>
              <a:spcAft>
                <a:spcPts val="0"/>
              </a:spcAft>
              <a:buSzPts val="2000"/>
              <a:buChar char="■"/>
              <a:defRPr sz="2000"/>
            </a:lvl6pPr>
            <a:lvl7pPr indent="-355600" lvl="6" marL="3200400" algn="l">
              <a:lnSpc>
                <a:spcPct val="115000"/>
              </a:lnSpc>
              <a:spcBef>
                <a:spcPts val="600"/>
              </a:spcBef>
              <a:spcAft>
                <a:spcPts val="0"/>
              </a:spcAft>
              <a:buSzPts val="2000"/>
              <a:buChar char="●"/>
              <a:defRPr sz="2000"/>
            </a:lvl7pPr>
            <a:lvl8pPr indent="-355600" lvl="7" marL="3657600" algn="l">
              <a:lnSpc>
                <a:spcPct val="115000"/>
              </a:lnSpc>
              <a:spcBef>
                <a:spcPts val="600"/>
              </a:spcBef>
              <a:spcAft>
                <a:spcPts val="0"/>
              </a:spcAft>
              <a:buSzPts val="2000"/>
              <a:buChar char="○"/>
              <a:defRPr sz="2000"/>
            </a:lvl8pPr>
            <a:lvl9pPr indent="-355600" lvl="8" marL="4114800" algn="l">
              <a:lnSpc>
                <a:spcPct val="115000"/>
              </a:lnSpc>
              <a:spcBef>
                <a:spcPts val="600"/>
              </a:spcBef>
              <a:spcAft>
                <a:spcPts val="600"/>
              </a:spcAft>
              <a:buSzPts val="2000"/>
              <a:buChar char="■"/>
              <a:defRPr sz="2000"/>
            </a:lvl9pPr>
          </a:lstStyle>
          <a:p/>
        </p:txBody>
      </p:sp>
      <p:sp>
        <p:nvSpPr>
          <p:cNvPr id="21" name="Google Shape;21;p24"/>
          <p:cNvSpPr txBox="1"/>
          <p:nvPr>
            <p:ph idx="12" type="sldNum"/>
          </p:nvPr>
        </p:nvSpPr>
        <p:spPr>
          <a:xfrm>
            <a:off x="8404384" y="46736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Inria Sans Light"/>
                <a:ea typeface="Inria Sans Light"/>
                <a:cs typeface="Inria Sans Light"/>
                <a:sym typeface="Inria Sans Light"/>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Inria Sans Light"/>
                <a:ea typeface="Inria Sans Light"/>
                <a:cs typeface="Inria Sans Light"/>
                <a:sym typeface="Inria Sans Light"/>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Inria Sans Light"/>
                <a:ea typeface="Inria Sans Light"/>
                <a:cs typeface="Inria Sans Light"/>
                <a:sym typeface="Inria Sans Light"/>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Inria Sans Light"/>
                <a:ea typeface="Inria Sans Light"/>
                <a:cs typeface="Inria Sans Light"/>
                <a:sym typeface="Inria Sans Light"/>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Inria Sans Light"/>
                <a:ea typeface="Inria Sans Light"/>
                <a:cs typeface="Inria Sans Light"/>
                <a:sym typeface="Inria Sans Light"/>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Inria Sans Light"/>
                <a:ea typeface="Inria Sans Light"/>
                <a:cs typeface="Inria Sans Light"/>
                <a:sym typeface="Inria Sans Light"/>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Inria Sans Light"/>
                <a:ea typeface="Inria Sans Light"/>
                <a:cs typeface="Inria Sans Light"/>
                <a:sym typeface="Inria Sans Light"/>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Inria Sans Light"/>
                <a:ea typeface="Inria Sans Light"/>
                <a:cs typeface="Inria Sans Light"/>
                <a:sym typeface="Inria Sans Light"/>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Inria Sans Light"/>
                <a:ea typeface="Inria Sans Light"/>
                <a:cs typeface="Inria Sans Light"/>
                <a:sym typeface="Inria Sans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2" name="Shape 22"/>
        <p:cNvGrpSpPr/>
        <p:nvPr/>
      </p:nvGrpSpPr>
      <p:grpSpPr>
        <a:xfrm>
          <a:off x="0" y="0"/>
          <a:ext cx="0" cy="0"/>
          <a:chOff x="0" y="0"/>
          <a:chExt cx="0" cy="0"/>
        </a:xfrm>
      </p:grpSpPr>
      <p:pic>
        <p:nvPicPr>
          <p:cNvPr id="23" name="Google Shape;23;p25"/>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24" name="Google Shape;24;p25"/>
          <p:cNvSpPr txBox="1"/>
          <p:nvPr>
            <p:ph type="title"/>
          </p:nvPr>
        </p:nvSpPr>
        <p:spPr>
          <a:xfrm>
            <a:off x="855300" y="836000"/>
            <a:ext cx="7433400" cy="3963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SzPts val="3200"/>
              <a:buNone/>
              <a:defRPr/>
            </a:lvl1pPr>
            <a:lvl2pPr lvl="1" algn="l">
              <a:lnSpc>
                <a:spcPct val="90000"/>
              </a:lnSpc>
              <a:spcBef>
                <a:spcPts val="0"/>
              </a:spcBef>
              <a:spcAft>
                <a:spcPts val="0"/>
              </a:spcAft>
              <a:buSzPts val="3200"/>
              <a:buNone/>
              <a:defRPr/>
            </a:lvl2pPr>
            <a:lvl3pPr lvl="2" algn="l">
              <a:lnSpc>
                <a:spcPct val="90000"/>
              </a:lnSpc>
              <a:spcBef>
                <a:spcPts val="0"/>
              </a:spcBef>
              <a:spcAft>
                <a:spcPts val="0"/>
              </a:spcAft>
              <a:buSzPts val="3200"/>
              <a:buNone/>
              <a:defRPr/>
            </a:lvl3pPr>
            <a:lvl4pPr lvl="3" algn="l">
              <a:lnSpc>
                <a:spcPct val="90000"/>
              </a:lnSpc>
              <a:spcBef>
                <a:spcPts val="0"/>
              </a:spcBef>
              <a:spcAft>
                <a:spcPts val="0"/>
              </a:spcAft>
              <a:buSzPts val="3200"/>
              <a:buNone/>
              <a:defRPr/>
            </a:lvl4pPr>
            <a:lvl5pPr lvl="4" algn="l">
              <a:lnSpc>
                <a:spcPct val="90000"/>
              </a:lnSpc>
              <a:spcBef>
                <a:spcPts val="0"/>
              </a:spcBef>
              <a:spcAft>
                <a:spcPts val="0"/>
              </a:spcAft>
              <a:buSzPts val="3200"/>
              <a:buNone/>
              <a:defRPr/>
            </a:lvl5pPr>
            <a:lvl6pPr lvl="5" algn="l">
              <a:lnSpc>
                <a:spcPct val="90000"/>
              </a:lnSpc>
              <a:spcBef>
                <a:spcPts val="0"/>
              </a:spcBef>
              <a:spcAft>
                <a:spcPts val="0"/>
              </a:spcAft>
              <a:buSzPts val="3200"/>
              <a:buNone/>
              <a:defRPr/>
            </a:lvl6pPr>
            <a:lvl7pPr lvl="6" algn="l">
              <a:lnSpc>
                <a:spcPct val="90000"/>
              </a:lnSpc>
              <a:spcBef>
                <a:spcPts val="0"/>
              </a:spcBef>
              <a:spcAft>
                <a:spcPts val="0"/>
              </a:spcAft>
              <a:buSzPts val="3200"/>
              <a:buNone/>
              <a:defRPr/>
            </a:lvl7pPr>
            <a:lvl8pPr lvl="7" algn="l">
              <a:lnSpc>
                <a:spcPct val="90000"/>
              </a:lnSpc>
              <a:spcBef>
                <a:spcPts val="0"/>
              </a:spcBef>
              <a:spcAft>
                <a:spcPts val="0"/>
              </a:spcAft>
              <a:buSzPts val="3200"/>
              <a:buNone/>
              <a:defRPr/>
            </a:lvl8pPr>
            <a:lvl9pPr lvl="8" algn="l">
              <a:lnSpc>
                <a:spcPct val="90000"/>
              </a:lnSpc>
              <a:spcBef>
                <a:spcPts val="0"/>
              </a:spcBef>
              <a:spcAft>
                <a:spcPts val="0"/>
              </a:spcAft>
              <a:buSzPts val="3200"/>
              <a:buNone/>
              <a:defRPr/>
            </a:lvl9pPr>
          </a:lstStyle>
          <a:p/>
        </p:txBody>
      </p:sp>
      <p:sp>
        <p:nvSpPr>
          <p:cNvPr id="25" name="Google Shape;25;p25"/>
          <p:cNvSpPr txBox="1"/>
          <p:nvPr>
            <p:ph idx="1" type="body"/>
          </p:nvPr>
        </p:nvSpPr>
        <p:spPr>
          <a:xfrm>
            <a:off x="855300" y="1506347"/>
            <a:ext cx="7433400" cy="3033900"/>
          </a:xfrm>
          <a:prstGeom prst="rect">
            <a:avLst/>
          </a:prstGeom>
          <a:noFill/>
          <a:ln>
            <a:noFill/>
          </a:ln>
        </p:spPr>
        <p:txBody>
          <a:bodyPr anchorCtr="0" anchor="t" bIns="0" lIns="0" spcFirstLastPara="1" rIns="0" wrap="square" tIns="0">
            <a:noAutofit/>
          </a:bodyPr>
          <a:lstStyle>
            <a:lvl1pPr indent="-381000" lvl="0" marL="457200" algn="l">
              <a:lnSpc>
                <a:spcPct val="115000"/>
              </a:lnSpc>
              <a:spcBef>
                <a:spcPts val="0"/>
              </a:spcBef>
              <a:spcAft>
                <a:spcPts val="0"/>
              </a:spcAft>
              <a:buSzPts val="2400"/>
              <a:buChar char="▸"/>
              <a:defRPr/>
            </a:lvl1pPr>
            <a:lvl2pPr indent="-381000" lvl="1" marL="914400" algn="l">
              <a:lnSpc>
                <a:spcPct val="115000"/>
              </a:lnSpc>
              <a:spcBef>
                <a:spcPts val="600"/>
              </a:spcBef>
              <a:spcAft>
                <a:spcPts val="0"/>
              </a:spcAft>
              <a:buSzPts val="2400"/>
              <a:buChar char="▹"/>
              <a:defRPr/>
            </a:lvl2pPr>
            <a:lvl3pPr indent="-381000" lvl="2" marL="1371600" algn="l">
              <a:lnSpc>
                <a:spcPct val="115000"/>
              </a:lnSpc>
              <a:spcBef>
                <a:spcPts val="600"/>
              </a:spcBef>
              <a:spcAft>
                <a:spcPts val="0"/>
              </a:spcAft>
              <a:buSzPts val="2400"/>
              <a:buChar char="■"/>
              <a:defRPr/>
            </a:lvl3pPr>
            <a:lvl4pPr indent="-381000" lvl="3" marL="1828800" algn="l">
              <a:lnSpc>
                <a:spcPct val="115000"/>
              </a:lnSpc>
              <a:spcBef>
                <a:spcPts val="600"/>
              </a:spcBef>
              <a:spcAft>
                <a:spcPts val="0"/>
              </a:spcAft>
              <a:buSzPts val="2400"/>
              <a:buChar char="●"/>
              <a:defRPr/>
            </a:lvl4pPr>
            <a:lvl5pPr indent="-381000" lvl="4" marL="2286000" algn="l">
              <a:lnSpc>
                <a:spcPct val="115000"/>
              </a:lnSpc>
              <a:spcBef>
                <a:spcPts val="600"/>
              </a:spcBef>
              <a:spcAft>
                <a:spcPts val="0"/>
              </a:spcAft>
              <a:buSzPts val="2400"/>
              <a:buChar char="○"/>
              <a:defRPr/>
            </a:lvl5pPr>
            <a:lvl6pPr indent="-381000" lvl="5" marL="2743200" algn="l">
              <a:lnSpc>
                <a:spcPct val="115000"/>
              </a:lnSpc>
              <a:spcBef>
                <a:spcPts val="600"/>
              </a:spcBef>
              <a:spcAft>
                <a:spcPts val="0"/>
              </a:spcAft>
              <a:buSzPts val="2400"/>
              <a:buChar char="■"/>
              <a:defRPr/>
            </a:lvl6pPr>
            <a:lvl7pPr indent="-381000" lvl="6" marL="3200400" algn="l">
              <a:lnSpc>
                <a:spcPct val="115000"/>
              </a:lnSpc>
              <a:spcBef>
                <a:spcPts val="600"/>
              </a:spcBef>
              <a:spcAft>
                <a:spcPts val="0"/>
              </a:spcAft>
              <a:buSzPts val="2400"/>
              <a:buChar char="●"/>
              <a:defRPr/>
            </a:lvl7pPr>
            <a:lvl8pPr indent="-381000" lvl="7" marL="3657600" algn="l">
              <a:lnSpc>
                <a:spcPct val="115000"/>
              </a:lnSpc>
              <a:spcBef>
                <a:spcPts val="600"/>
              </a:spcBef>
              <a:spcAft>
                <a:spcPts val="0"/>
              </a:spcAft>
              <a:buSzPts val="2400"/>
              <a:buChar char="○"/>
              <a:defRPr/>
            </a:lvl8pPr>
            <a:lvl9pPr indent="-381000" lvl="8" marL="4114800" algn="l">
              <a:lnSpc>
                <a:spcPct val="115000"/>
              </a:lnSpc>
              <a:spcBef>
                <a:spcPts val="600"/>
              </a:spcBef>
              <a:spcAft>
                <a:spcPts val="600"/>
              </a:spcAft>
              <a:buSzPts val="2400"/>
              <a:buChar char="■"/>
              <a:defRPr/>
            </a:lvl9pPr>
          </a:lstStyle>
          <a:p/>
        </p:txBody>
      </p:sp>
      <p:sp>
        <p:nvSpPr>
          <p:cNvPr id="26" name="Google Shape;26;p25"/>
          <p:cNvSpPr txBox="1"/>
          <p:nvPr>
            <p:ph idx="12" type="sldNum"/>
          </p:nvPr>
        </p:nvSpPr>
        <p:spPr>
          <a:xfrm>
            <a:off x="8404384" y="46736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Inria Sans Light"/>
                <a:ea typeface="Inria Sans Light"/>
                <a:cs typeface="Inria Sans Light"/>
                <a:sym typeface="Inria Sans Light"/>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Inria Sans Light"/>
                <a:ea typeface="Inria Sans Light"/>
                <a:cs typeface="Inria Sans Light"/>
                <a:sym typeface="Inria Sans Light"/>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Inria Sans Light"/>
                <a:ea typeface="Inria Sans Light"/>
                <a:cs typeface="Inria Sans Light"/>
                <a:sym typeface="Inria Sans Light"/>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Inria Sans Light"/>
                <a:ea typeface="Inria Sans Light"/>
                <a:cs typeface="Inria Sans Light"/>
                <a:sym typeface="Inria Sans Light"/>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Inria Sans Light"/>
                <a:ea typeface="Inria Sans Light"/>
                <a:cs typeface="Inria Sans Light"/>
                <a:sym typeface="Inria Sans Light"/>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Inria Sans Light"/>
                <a:ea typeface="Inria Sans Light"/>
                <a:cs typeface="Inria Sans Light"/>
                <a:sym typeface="Inria Sans Light"/>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Inria Sans Light"/>
                <a:ea typeface="Inria Sans Light"/>
                <a:cs typeface="Inria Sans Light"/>
                <a:sym typeface="Inria Sans Light"/>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Inria Sans Light"/>
                <a:ea typeface="Inria Sans Light"/>
                <a:cs typeface="Inria Sans Light"/>
                <a:sym typeface="Inria Sans Light"/>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Inria Sans Light"/>
                <a:ea typeface="Inria Sans Light"/>
                <a:cs typeface="Inria Sans Light"/>
                <a:sym typeface="Inria Sans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gradFill>
          <a:gsLst>
            <a:gs pos="0">
              <a:schemeClr val="accent3"/>
            </a:gs>
            <a:gs pos="50000">
              <a:schemeClr val="accent1"/>
            </a:gs>
            <a:gs pos="100000">
              <a:schemeClr val="dk2"/>
            </a:gs>
          </a:gsLst>
          <a:lin ang="13500032" scaled="0"/>
        </a:gradFill>
      </p:bgPr>
    </p:bg>
    <p:spTree>
      <p:nvGrpSpPr>
        <p:cNvPr id="27" name="Shape 27"/>
        <p:cNvGrpSpPr/>
        <p:nvPr/>
      </p:nvGrpSpPr>
      <p:grpSpPr>
        <a:xfrm>
          <a:off x="0" y="0"/>
          <a:ext cx="0" cy="0"/>
          <a:chOff x="0" y="0"/>
          <a:chExt cx="0" cy="0"/>
        </a:xfrm>
      </p:grpSpPr>
      <p:pic>
        <p:nvPicPr>
          <p:cNvPr id="28" name="Google Shape;28;p26"/>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29" name="Google Shape;29;p26"/>
          <p:cNvSpPr txBox="1"/>
          <p:nvPr>
            <p:ph type="ctrTitle"/>
          </p:nvPr>
        </p:nvSpPr>
        <p:spPr>
          <a:xfrm>
            <a:off x="855300" y="2004250"/>
            <a:ext cx="7433400" cy="6468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1"/>
              </a:buClr>
              <a:buSzPts val="4800"/>
              <a:buNone/>
              <a:defRPr sz="4800">
                <a:solidFill>
                  <a:schemeClr val="dk1"/>
                </a:solidFill>
              </a:defRPr>
            </a:lvl1pPr>
            <a:lvl2pPr lvl="1" algn="l">
              <a:lnSpc>
                <a:spcPct val="90000"/>
              </a:lnSpc>
              <a:spcBef>
                <a:spcPts val="0"/>
              </a:spcBef>
              <a:spcAft>
                <a:spcPts val="0"/>
              </a:spcAft>
              <a:buClr>
                <a:schemeClr val="dk1"/>
              </a:buClr>
              <a:buSzPts val="4800"/>
              <a:buNone/>
              <a:defRPr sz="4800">
                <a:solidFill>
                  <a:schemeClr val="dk1"/>
                </a:solidFill>
              </a:defRPr>
            </a:lvl2pPr>
            <a:lvl3pPr lvl="2" algn="l">
              <a:lnSpc>
                <a:spcPct val="90000"/>
              </a:lnSpc>
              <a:spcBef>
                <a:spcPts val="0"/>
              </a:spcBef>
              <a:spcAft>
                <a:spcPts val="0"/>
              </a:spcAft>
              <a:buClr>
                <a:schemeClr val="dk1"/>
              </a:buClr>
              <a:buSzPts val="4800"/>
              <a:buNone/>
              <a:defRPr sz="4800">
                <a:solidFill>
                  <a:schemeClr val="dk1"/>
                </a:solidFill>
              </a:defRPr>
            </a:lvl3pPr>
            <a:lvl4pPr lvl="3" algn="l">
              <a:lnSpc>
                <a:spcPct val="90000"/>
              </a:lnSpc>
              <a:spcBef>
                <a:spcPts val="0"/>
              </a:spcBef>
              <a:spcAft>
                <a:spcPts val="0"/>
              </a:spcAft>
              <a:buClr>
                <a:schemeClr val="dk1"/>
              </a:buClr>
              <a:buSzPts val="4800"/>
              <a:buNone/>
              <a:defRPr sz="4800">
                <a:solidFill>
                  <a:schemeClr val="dk1"/>
                </a:solidFill>
              </a:defRPr>
            </a:lvl4pPr>
            <a:lvl5pPr lvl="4" algn="l">
              <a:lnSpc>
                <a:spcPct val="90000"/>
              </a:lnSpc>
              <a:spcBef>
                <a:spcPts val="0"/>
              </a:spcBef>
              <a:spcAft>
                <a:spcPts val="0"/>
              </a:spcAft>
              <a:buClr>
                <a:schemeClr val="dk1"/>
              </a:buClr>
              <a:buSzPts val="4800"/>
              <a:buNone/>
              <a:defRPr sz="4800">
                <a:solidFill>
                  <a:schemeClr val="dk1"/>
                </a:solidFill>
              </a:defRPr>
            </a:lvl5pPr>
            <a:lvl6pPr lvl="5" algn="l">
              <a:lnSpc>
                <a:spcPct val="90000"/>
              </a:lnSpc>
              <a:spcBef>
                <a:spcPts val="0"/>
              </a:spcBef>
              <a:spcAft>
                <a:spcPts val="0"/>
              </a:spcAft>
              <a:buClr>
                <a:schemeClr val="dk1"/>
              </a:buClr>
              <a:buSzPts val="4800"/>
              <a:buNone/>
              <a:defRPr sz="4800">
                <a:solidFill>
                  <a:schemeClr val="dk1"/>
                </a:solidFill>
              </a:defRPr>
            </a:lvl6pPr>
            <a:lvl7pPr lvl="6" algn="l">
              <a:lnSpc>
                <a:spcPct val="90000"/>
              </a:lnSpc>
              <a:spcBef>
                <a:spcPts val="0"/>
              </a:spcBef>
              <a:spcAft>
                <a:spcPts val="0"/>
              </a:spcAft>
              <a:buClr>
                <a:schemeClr val="dk1"/>
              </a:buClr>
              <a:buSzPts val="4800"/>
              <a:buNone/>
              <a:defRPr sz="4800">
                <a:solidFill>
                  <a:schemeClr val="dk1"/>
                </a:solidFill>
              </a:defRPr>
            </a:lvl7pPr>
            <a:lvl8pPr lvl="7" algn="l">
              <a:lnSpc>
                <a:spcPct val="90000"/>
              </a:lnSpc>
              <a:spcBef>
                <a:spcPts val="0"/>
              </a:spcBef>
              <a:spcAft>
                <a:spcPts val="0"/>
              </a:spcAft>
              <a:buClr>
                <a:schemeClr val="dk1"/>
              </a:buClr>
              <a:buSzPts val="4800"/>
              <a:buNone/>
              <a:defRPr sz="4800">
                <a:solidFill>
                  <a:schemeClr val="dk1"/>
                </a:solidFill>
              </a:defRPr>
            </a:lvl8pPr>
            <a:lvl9pPr lvl="8" algn="l">
              <a:lnSpc>
                <a:spcPct val="90000"/>
              </a:lnSpc>
              <a:spcBef>
                <a:spcPts val="0"/>
              </a:spcBef>
              <a:spcAft>
                <a:spcPts val="0"/>
              </a:spcAft>
              <a:buClr>
                <a:schemeClr val="dk1"/>
              </a:buClr>
              <a:buSzPts val="4800"/>
              <a:buNone/>
              <a:defRPr sz="4800">
                <a:solidFill>
                  <a:schemeClr val="dk1"/>
                </a:solidFill>
              </a:defRPr>
            </a:lvl9pPr>
          </a:lstStyle>
          <a:p/>
        </p:txBody>
      </p:sp>
      <p:sp>
        <p:nvSpPr>
          <p:cNvPr id="30" name="Google Shape;30;p26"/>
          <p:cNvSpPr txBox="1"/>
          <p:nvPr>
            <p:ph idx="1" type="subTitle"/>
          </p:nvPr>
        </p:nvSpPr>
        <p:spPr>
          <a:xfrm>
            <a:off x="855300" y="2748052"/>
            <a:ext cx="7433400" cy="391200"/>
          </a:xfrm>
          <a:prstGeom prst="rect">
            <a:avLst/>
          </a:prstGeom>
          <a:noFill/>
          <a:ln>
            <a:noFill/>
          </a:ln>
        </p:spPr>
        <p:txBody>
          <a:bodyPr anchorCtr="0" anchor="t" bIns="0" lIns="0" spcFirstLastPara="1" rIns="0" wrap="square" tIns="0">
            <a:noAutofit/>
          </a:bodyPr>
          <a:lstStyle>
            <a:lvl1pPr lvl="0" algn="l">
              <a:lnSpc>
                <a:spcPct val="115000"/>
              </a:lnSpc>
              <a:spcBef>
                <a:spcPts val="0"/>
              </a:spcBef>
              <a:spcAft>
                <a:spcPts val="0"/>
              </a:spcAft>
              <a:buClr>
                <a:schemeClr val="lt1"/>
              </a:buClr>
              <a:buSzPts val="2400"/>
              <a:buNone/>
              <a:defRPr>
                <a:solidFill>
                  <a:schemeClr val="lt1"/>
                </a:solidFill>
              </a:defRPr>
            </a:lvl1pPr>
            <a:lvl2pPr lvl="1" algn="l">
              <a:lnSpc>
                <a:spcPct val="115000"/>
              </a:lnSpc>
              <a:spcBef>
                <a:spcPts val="600"/>
              </a:spcBef>
              <a:spcAft>
                <a:spcPts val="0"/>
              </a:spcAft>
              <a:buClr>
                <a:schemeClr val="lt1"/>
              </a:buClr>
              <a:buSzPts val="3000"/>
              <a:buNone/>
              <a:defRPr sz="3000">
                <a:solidFill>
                  <a:schemeClr val="lt1"/>
                </a:solidFill>
              </a:defRPr>
            </a:lvl2pPr>
            <a:lvl3pPr lvl="2" algn="l">
              <a:lnSpc>
                <a:spcPct val="115000"/>
              </a:lnSpc>
              <a:spcBef>
                <a:spcPts val="600"/>
              </a:spcBef>
              <a:spcAft>
                <a:spcPts val="0"/>
              </a:spcAft>
              <a:buClr>
                <a:schemeClr val="lt1"/>
              </a:buClr>
              <a:buSzPts val="3000"/>
              <a:buNone/>
              <a:defRPr sz="3000">
                <a:solidFill>
                  <a:schemeClr val="lt1"/>
                </a:solidFill>
              </a:defRPr>
            </a:lvl3pPr>
            <a:lvl4pPr lvl="3" algn="l">
              <a:lnSpc>
                <a:spcPct val="115000"/>
              </a:lnSpc>
              <a:spcBef>
                <a:spcPts val="600"/>
              </a:spcBef>
              <a:spcAft>
                <a:spcPts val="0"/>
              </a:spcAft>
              <a:buClr>
                <a:schemeClr val="lt1"/>
              </a:buClr>
              <a:buSzPts val="3000"/>
              <a:buNone/>
              <a:defRPr sz="3000">
                <a:solidFill>
                  <a:schemeClr val="lt1"/>
                </a:solidFill>
              </a:defRPr>
            </a:lvl4pPr>
            <a:lvl5pPr lvl="4" algn="l">
              <a:lnSpc>
                <a:spcPct val="115000"/>
              </a:lnSpc>
              <a:spcBef>
                <a:spcPts val="600"/>
              </a:spcBef>
              <a:spcAft>
                <a:spcPts val="0"/>
              </a:spcAft>
              <a:buClr>
                <a:schemeClr val="lt1"/>
              </a:buClr>
              <a:buSzPts val="3000"/>
              <a:buNone/>
              <a:defRPr sz="3000">
                <a:solidFill>
                  <a:schemeClr val="lt1"/>
                </a:solidFill>
              </a:defRPr>
            </a:lvl5pPr>
            <a:lvl6pPr lvl="5" algn="l">
              <a:lnSpc>
                <a:spcPct val="115000"/>
              </a:lnSpc>
              <a:spcBef>
                <a:spcPts val="600"/>
              </a:spcBef>
              <a:spcAft>
                <a:spcPts val="0"/>
              </a:spcAft>
              <a:buClr>
                <a:schemeClr val="lt1"/>
              </a:buClr>
              <a:buSzPts val="3000"/>
              <a:buNone/>
              <a:defRPr sz="3000">
                <a:solidFill>
                  <a:schemeClr val="lt1"/>
                </a:solidFill>
              </a:defRPr>
            </a:lvl6pPr>
            <a:lvl7pPr lvl="6" algn="l">
              <a:lnSpc>
                <a:spcPct val="115000"/>
              </a:lnSpc>
              <a:spcBef>
                <a:spcPts val="600"/>
              </a:spcBef>
              <a:spcAft>
                <a:spcPts val="0"/>
              </a:spcAft>
              <a:buClr>
                <a:schemeClr val="lt1"/>
              </a:buClr>
              <a:buSzPts val="3000"/>
              <a:buNone/>
              <a:defRPr sz="3000">
                <a:solidFill>
                  <a:schemeClr val="lt1"/>
                </a:solidFill>
              </a:defRPr>
            </a:lvl7pPr>
            <a:lvl8pPr lvl="7" algn="l">
              <a:lnSpc>
                <a:spcPct val="115000"/>
              </a:lnSpc>
              <a:spcBef>
                <a:spcPts val="600"/>
              </a:spcBef>
              <a:spcAft>
                <a:spcPts val="0"/>
              </a:spcAft>
              <a:buClr>
                <a:schemeClr val="lt1"/>
              </a:buClr>
              <a:buSzPts val="3000"/>
              <a:buNone/>
              <a:defRPr sz="3000">
                <a:solidFill>
                  <a:schemeClr val="lt1"/>
                </a:solidFill>
              </a:defRPr>
            </a:lvl8pPr>
            <a:lvl9pPr lvl="8" algn="l">
              <a:lnSpc>
                <a:spcPct val="115000"/>
              </a:lnSpc>
              <a:spcBef>
                <a:spcPts val="600"/>
              </a:spcBef>
              <a:spcAft>
                <a:spcPts val="600"/>
              </a:spcAft>
              <a:buClr>
                <a:schemeClr val="lt1"/>
              </a:buClr>
              <a:buSzPts val="3000"/>
              <a:buNone/>
              <a:defRPr sz="3000">
                <a:solidFill>
                  <a:schemeClr val="lt1"/>
                </a:solidFill>
              </a:defRPr>
            </a:lvl9pPr>
          </a:lstStyle>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For light background colors" type="blank">
  <p:cSld name="BLANK">
    <p:spTree>
      <p:nvGrpSpPr>
        <p:cNvPr id="31" name="Shape 31"/>
        <p:cNvGrpSpPr/>
        <p:nvPr/>
      </p:nvGrpSpPr>
      <p:grpSpPr>
        <a:xfrm>
          <a:off x="0" y="0"/>
          <a:ext cx="0" cy="0"/>
          <a:chOff x="0" y="0"/>
          <a:chExt cx="0" cy="0"/>
        </a:xfrm>
      </p:grpSpPr>
      <p:sp>
        <p:nvSpPr>
          <p:cNvPr id="32" name="Google Shape;32;p27"/>
          <p:cNvSpPr txBox="1"/>
          <p:nvPr>
            <p:ph idx="12" type="sldNum"/>
          </p:nvPr>
        </p:nvSpPr>
        <p:spPr>
          <a:xfrm>
            <a:off x="8404384" y="46736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Inria Sans Light"/>
                <a:ea typeface="Inria Sans Light"/>
                <a:cs typeface="Inria Sans Light"/>
                <a:sym typeface="Inria Sans Light"/>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Inria Sans Light"/>
                <a:ea typeface="Inria Sans Light"/>
                <a:cs typeface="Inria Sans Light"/>
                <a:sym typeface="Inria Sans Light"/>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Inria Sans Light"/>
                <a:ea typeface="Inria Sans Light"/>
                <a:cs typeface="Inria Sans Light"/>
                <a:sym typeface="Inria Sans Light"/>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Inria Sans Light"/>
                <a:ea typeface="Inria Sans Light"/>
                <a:cs typeface="Inria Sans Light"/>
                <a:sym typeface="Inria Sans Light"/>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Inria Sans Light"/>
                <a:ea typeface="Inria Sans Light"/>
                <a:cs typeface="Inria Sans Light"/>
                <a:sym typeface="Inria Sans Light"/>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Inria Sans Light"/>
                <a:ea typeface="Inria Sans Light"/>
                <a:cs typeface="Inria Sans Light"/>
                <a:sym typeface="Inria Sans Light"/>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Inria Sans Light"/>
                <a:ea typeface="Inria Sans Light"/>
                <a:cs typeface="Inria Sans Light"/>
                <a:sym typeface="Inria Sans Light"/>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Inria Sans Light"/>
                <a:ea typeface="Inria Sans Light"/>
                <a:cs typeface="Inria Sans Light"/>
                <a:sym typeface="Inria Sans Light"/>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Inria Sans Light"/>
                <a:ea typeface="Inria Sans Light"/>
                <a:cs typeface="Inria Sans Light"/>
                <a:sym typeface="Inria Sans Light"/>
              </a:defRPr>
            </a:lvl9pPr>
          </a:lstStyle>
          <a:p>
            <a:pPr indent="0" lvl="0" marL="0" rtl="0" algn="r">
              <a:spcBef>
                <a:spcPts val="0"/>
              </a:spcBef>
              <a:spcAft>
                <a:spcPts val="0"/>
              </a:spcAft>
              <a:buNone/>
            </a:pPr>
            <a:fld id="{00000000-1234-1234-1234-123412341234}" type="slidenum">
              <a:rPr lang="en"/>
              <a:t>‹#›</a:t>
            </a:fld>
            <a:endParaRPr/>
          </a:p>
        </p:txBody>
      </p:sp>
      <p:pic>
        <p:nvPicPr>
          <p:cNvPr id="33" name="Google Shape;33;p27"/>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50000">
              <a:schemeClr val="lt2"/>
            </a:gs>
            <a:gs pos="100000">
              <a:schemeClr val="accent3"/>
            </a:gs>
          </a:gsLst>
          <a:lin ang="13500032" scaled="0"/>
        </a:gradFill>
      </p:bgPr>
    </p:bg>
    <p:spTree>
      <p:nvGrpSpPr>
        <p:cNvPr id="5" name="Shape 5"/>
        <p:cNvGrpSpPr/>
        <p:nvPr/>
      </p:nvGrpSpPr>
      <p:grpSpPr>
        <a:xfrm>
          <a:off x="0" y="0"/>
          <a:ext cx="0" cy="0"/>
          <a:chOff x="0" y="0"/>
          <a:chExt cx="0" cy="0"/>
        </a:xfrm>
      </p:grpSpPr>
      <p:sp>
        <p:nvSpPr>
          <p:cNvPr id="6" name="Google Shape;6;p21"/>
          <p:cNvSpPr txBox="1"/>
          <p:nvPr>
            <p:ph type="title"/>
          </p:nvPr>
        </p:nvSpPr>
        <p:spPr>
          <a:xfrm>
            <a:off x="855300" y="836000"/>
            <a:ext cx="7433400" cy="396300"/>
          </a:xfrm>
          <a:prstGeom prst="rect">
            <a:avLst/>
          </a:prstGeom>
          <a:noFill/>
          <a:ln>
            <a:noFill/>
          </a:ln>
        </p:spPr>
        <p:txBody>
          <a:bodyPr anchorCtr="0" anchor="b" bIns="0" lIns="0" spcFirstLastPara="1" rIns="0" wrap="square" tIns="0">
            <a:noAutofit/>
          </a:bodyPr>
          <a:lstStyle>
            <a:lvl1pPr lvl="0" marR="0" rtl="0" algn="l">
              <a:lnSpc>
                <a:spcPct val="90000"/>
              </a:lnSpc>
              <a:spcBef>
                <a:spcPts val="0"/>
              </a:spcBef>
              <a:spcAft>
                <a:spcPts val="0"/>
              </a:spcAft>
              <a:buClr>
                <a:schemeClr val="dk2"/>
              </a:buClr>
              <a:buSzPts val="3200"/>
              <a:buFont typeface="Inria Serif"/>
              <a:buNone/>
              <a:defRPr b="1" i="0" sz="3200" u="none" cap="none" strike="noStrike">
                <a:solidFill>
                  <a:schemeClr val="dk2"/>
                </a:solidFill>
                <a:latin typeface="Inria Serif"/>
                <a:ea typeface="Inria Serif"/>
                <a:cs typeface="Inria Serif"/>
                <a:sym typeface="Inria Serif"/>
              </a:defRPr>
            </a:lvl1pPr>
            <a:lvl2pPr lvl="1" marR="0" rtl="0" algn="l">
              <a:lnSpc>
                <a:spcPct val="90000"/>
              </a:lnSpc>
              <a:spcBef>
                <a:spcPts val="0"/>
              </a:spcBef>
              <a:spcAft>
                <a:spcPts val="0"/>
              </a:spcAft>
              <a:buClr>
                <a:schemeClr val="dk2"/>
              </a:buClr>
              <a:buSzPts val="3200"/>
              <a:buFont typeface="Inria Serif"/>
              <a:buNone/>
              <a:defRPr b="1" i="0" sz="3200" u="none" cap="none" strike="noStrike">
                <a:solidFill>
                  <a:schemeClr val="dk2"/>
                </a:solidFill>
                <a:latin typeface="Inria Serif"/>
                <a:ea typeface="Inria Serif"/>
                <a:cs typeface="Inria Serif"/>
                <a:sym typeface="Inria Serif"/>
              </a:defRPr>
            </a:lvl2pPr>
            <a:lvl3pPr lvl="2" marR="0" rtl="0" algn="l">
              <a:lnSpc>
                <a:spcPct val="90000"/>
              </a:lnSpc>
              <a:spcBef>
                <a:spcPts val="0"/>
              </a:spcBef>
              <a:spcAft>
                <a:spcPts val="0"/>
              </a:spcAft>
              <a:buClr>
                <a:schemeClr val="dk2"/>
              </a:buClr>
              <a:buSzPts val="3200"/>
              <a:buFont typeface="Inria Serif"/>
              <a:buNone/>
              <a:defRPr b="1" i="0" sz="3200" u="none" cap="none" strike="noStrike">
                <a:solidFill>
                  <a:schemeClr val="dk2"/>
                </a:solidFill>
                <a:latin typeface="Inria Serif"/>
                <a:ea typeface="Inria Serif"/>
                <a:cs typeface="Inria Serif"/>
                <a:sym typeface="Inria Serif"/>
              </a:defRPr>
            </a:lvl3pPr>
            <a:lvl4pPr lvl="3" marR="0" rtl="0" algn="l">
              <a:lnSpc>
                <a:spcPct val="90000"/>
              </a:lnSpc>
              <a:spcBef>
                <a:spcPts val="0"/>
              </a:spcBef>
              <a:spcAft>
                <a:spcPts val="0"/>
              </a:spcAft>
              <a:buClr>
                <a:schemeClr val="dk2"/>
              </a:buClr>
              <a:buSzPts val="3200"/>
              <a:buFont typeface="Inria Serif"/>
              <a:buNone/>
              <a:defRPr b="1" i="0" sz="3200" u="none" cap="none" strike="noStrike">
                <a:solidFill>
                  <a:schemeClr val="dk2"/>
                </a:solidFill>
                <a:latin typeface="Inria Serif"/>
                <a:ea typeface="Inria Serif"/>
                <a:cs typeface="Inria Serif"/>
                <a:sym typeface="Inria Serif"/>
              </a:defRPr>
            </a:lvl4pPr>
            <a:lvl5pPr lvl="4" marR="0" rtl="0" algn="l">
              <a:lnSpc>
                <a:spcPct val="90000"/>
              </a:lnSpc>
              <a:spcBef>
                <a:spcPts val="0"/>
              </a:spcBef>
              <a:spcAft>
                <a:spcPts val="0"/>
              </a:spcAft>
              <a:buClr>
                <a:schemeClr val="dk2"/>
              </a:buClr>
              <a:buSzPts val="3200"/>
              <a:buFont typeface="Inria Serif"/>
              <a:buNone/>
              <a:defRPr b="1" i="0" sz="3200" u="none" cap="none" strike="noStrike">
                <a:solidFill>
                  <a:schemeClr val="dk2"/>
                </a:solidFill>
                <a:latin typeface="Inria Serif"/>
                <a:ea typeface="Inria Serif"/>
                <a:cs typeface="Inria Serif"/>
                <a:sym typeface="Inria Serif"/>
              </a:defRPr>
            </a:lvl5pPr>
            <a:lvl6pPr lvl="5" marR="0" rtl="0" algn="l">
              <a:lnSpc>
                <a:spcPct val="90000"/>
              </a:lnSpc>
              <a:spcBef>
                <a:spcPts val="0"/>
              </a:spcBef>
              <a:spcAft>
                <a:spcPts val="0"/>
              </a:spcAft>
              <a:buClr>
                <a:schemeClr val="dk2"/>
              </a:buClr>
              <a:buSzPts val="3200"/>
              <a:buFont typeface="Inria Serif"/>
              <a:buNone/>
              <a:defRPr b="1" i="0" sz="3200" u="none" cap="none" strike="noStrike">
                <a:solidFill>
                  <a:schemeClr val="dk2"/>
                </a:solidFill>
                <a:latin typeface="Inria Serif"/>
                <a:ea typeface="Inria Serif"/>
                <a:cs typeface="Inria Serif"/>
                <a:sym typeface="Inria Serif"/>
              </a:defRPr>
            </a:lvl6pPr>
            <a:lvl7pPr lvl="6" marR="0" rtl="0" algn="l">
              <a:lnSpc>
                <a:spcPct val="90000"/>
              </a:lnSpc>
              <a:spcBef>
                <a:spcPts val="0"/>
              </a:spcBef>
              <a:spcAft>
                <a:spcPts val="0"/>
              </a:spcAft>
              <a:buClr>
                <a:schemeClr val="dk2"/>
              </a:buClr>
              <a:buSzPts val="3200"/>
              <a:buFont typeface="Inria Serif"/>
              <a:buNone/>
              <a:defRPr b="1" i="0" sz="3200" u="none" cap="none" strike="noStrike">
                <a:solidFill>
                  <a:schemeClr val="dk2"/>
                </a:solidFill>
                <a:latin typeface="Inria Serif"/>
                <a:ea typeface="Inria Serif"/>
                <a:cs typeface="Inria Serif"/>
                <a:sym typeface="Inria Serif"/>
              </a:defRPr>
            </a:lvl7pPr>
            <a:lvl8pPr lvl="7" marR="0" rtl="0" algn="l">
              <a:lnSpc>
                <a:spcPct val="90000"/>
              </a:lnSpc>
              <a:spcBef>
                <a:spcPts val="0"/>
              </a:spcBef>
              <a:spcAft>
                <a:spcPts val="0"/>
              </a:spcAft>
              <a:buClr>
                <a:schemeClr val="dk2"/>
              </a:buClr>
              <a:buSzPts val="3200"/>
              <a:buFont typeface="Inria Serif"/>
              <a:buNone/>
              <a:defRPr b="1" i="0" sz="3200" u="none" cap="none" strike="noStrike">
                <a:solidFill>
                  <a:schemeClr val="dk2"/>
                </a:solidFill>
                <a:latin typeface="Inria Serif"/>
                <a:ea typeface="Inria Serif"/>
                <a:cs typeface="Inria Serif"/>
                <a:sym typeface="Inria Serif"/>
              </a:defRPr>
            </a:lvl8pPr>
            <a:lvl9pPr lvl="8" marR="0" rtl="0" algn="l">
              <a:lnSpc>
                <a:spcPct val="90000"/>
              </a:lnSpc>
              <a:spcBef>
                <a:spcPts val="0"/>
              </a:spcBef>
              <a:spcAft>
                <a:spcPts val="0"/>
              </a:spcAft>
              <a:buClr>
                <a:schemeClr val="dk2"/>
              </a:buClr>
              <a:buSzPts val="3200"/>
              <a:buFont typeface="Inria Serif"/>
              <a:buNone/>
              <a:defRPr b="1" i="0" sz="3200" u="none" cap="none" strike="noStrike">
                <a:solidFill>
                  <a:schemeClr val="dk2"/>
                </a:solidFill>
                <a:latin typeface="Inria Serif"/>
                <a:ea typeface="Inria Serif"/>
                <a:cs typeface="Inria Serif"/>
                <a:sym typeface="Inria Serif"/>
              </a:defRPr>
            </a:lvl9pPr>
          </a:lstStyle>
          <a:p/>
        </p:txBody>
      </p:sp>
      <p:sp>
        <p:nvSpPr>
          <p:cNvPr id="7" name="Google Shape;7;p21"/>
          <p:cNvSpPr txBox="1"/>
          <p:nvPr>
            <p:ph idx="1" type="body"/>
          </p:nvPr>
        </p:nvSpPr>
        <p:spPr>
          <a:xfrm>
            <a:off x="855300" y="1506347"/>
            <a:ext cx="7433400" cy="3033900"/>
          </a:xfrm>
          <a:prstGeom prst="rect">
            <a:avLst/>
          </a:prstGeom>
          <a:noFill/>
          <a:ln>
            <a:noFill/>
          </a:ln>
        </p:spPr>
        <p:txBody>
          <a:bodyPr anchorCtr="0" anchor="t" bIns="0" lIns="0" spcFirstLastPara="1" rIns="0" wrap="square" tIns="0">
            <a:noAutofit/>
          </a:bodyPr>
          <a:lstStyle>
            <a:lvl1pPr indent="-381000" lvl="0" marL="457200" marR="0" rtl="0" algn="l">
              <a:lnSpc>
                <a:spcPct val="115000"/>
              </a:lnSpc>
              <a:spcBef>
                <a:spcPts val="0"/>
              </a:spcBef>
              <a:spcAft>
                <a:spcPts val="0"/>
              </a:spcAft>
              <a:buClr>
                <a:schemeClr val="accent2"/>
              </a:buClr>
              <a:buSzPts val="2400"/>
              <a:buFont typeface="Inria Sans Light"/>
              <a:buChar char="◺"/>
              <a:defRPr b="0" i="0" sz="2400" u="none" cap="none" strike="noStrike">
                <a:solidFill>
                  <a:schemeClr val="dk1"/>
                </a:solidFill>
                <a:latin typeface="Inria Sans Light"/>
                <a:ea typeface="Inria Sans Light"/>
                <a:cs typeface="Inria Sans Light"/>
                <a:sym typeface="Inria Sans Light"/>
              </a:defRPr>
            </a:lvl1pPr>
            <a:lvl2pPr indent="-381000" lvl="1" marL="914400" marR="0" rtl="0" algn="l">
              <a:lnSpc>
                <a:spcPct val="115000"/>
              </a:lnSpc>
              <a:spcBef>
                <a:spcPts val="600"/>
              </a:spcBef>
              <a:spcAft>
                <a:spcPts val="0"/>
              </a:spcAft>
              <a:buClr>
                <a:schemeClr val="accent2"/>
              </a:buClr>
              <a:buSzPts val="2400"/>
              <a:buFont typeface="Inria Sans Light"/>
              <a:buChar char="◺"/>
              <a:defRPr b="0" i="0" sz="2400" u="none" cap="none" strike="noStrike">
                <a:solidFill>
                  <a:schemeClr val="dk1"/>
                </a:solidFill>
                <a:latin typeface="Inria Sans Light"/>
                <a:ea typeface="Inria Sans Light"/>
                <a:cs typeface="Inria Sans Light"/>
                <a:sym typeface="Inria Sans Light"/>
              </a:defRPr>
            </a:lvl2pPr>
            <a:lvl3pPr indent="-381000" lvl="2" marL="1371600" marR="0" rtl="0" algn="l">
              <a:lnSpc>
                <a:spcPct val="115000"/>
              </a:lnSpc>
              <a:spcBef>
                <a:spcPts val="600"/>
              </a:spcBef>
              <a:spcAft>
                <a:spcPts val="0"/>
              </a:spcAft>
              <a:buClr>
                <a:schemeClr val="accent2"/>
              </a:buClr>
              <a:buSzPts val="2400"/>
              <a:buFont typeface="Inria Sans Light"/>
              <a:buChar char="■"/>
              <a:defRPr b="0" i="0" sz="2400" u="none" cap="none" strike="noStrike">
                <a:solidFill>
                  <a:schemeClr val="dk1"/>
                </a:solidFill>
                <a:latin typeface="Inria Sans Light"/>
                <a:ea typeface="Inria Sans Light"/>
                <a:cs typeface="Inria Sans Light"/>
                <a:sym typeface="Inria Sans Light"/>
              </a:defRPr>
            </a:lvl3pPr>
            <a:lvl4pPr indent="-381000" lvl="3" marL="1828800" marR="0" rtl="0" algn="l">
              <a:lnSpc>
                <a:spcPct val="115000"/>
              </a:lnSpc>
              <a:spcBef>
                <a:spcPts val="600"/>
              </a:spcBef>
              <a:spcAft>
                <a:spcPts val="0"/>
              </a:spcAft>
              <a:buClr>
                <a:schemeClr val="dk1"/>
              </a:buClr>
              <a:buSzPts val="2400"/>
              <a:buFont typeface="Inria Sans Light"/>
              <a:buChar char="●"/>
              <a:defRPr b="0" i="0" sz="2400" u="none" cap="none" strike="noStrike">
                <a:solidFill>
                  <a:schemeClr val="dk1"/>
                </a:solidFill>
                <a:latin typeface="Inria Sans Light"/>
                <a:ea typeface="Inria Sans Light"/>
                <a:cs typeface="Inria Sans Light"/>
                <a:sym typeface="Inria Sans Light"/>
              </a:defRPr>
            </a:lvl4pPr>
            <a:lvl5pPr indent="-381000" lvl="4" marL="2286000" marR="0" rtl="0" algn="l">
              <a:lnSpc>
                <a:spcPct val="115000"/>
              </a:lnSpc>
              <a:spcBef>
                <a:spcPts val="600"/>
              </a:spcBef>
              <a:spcAft>
                <a:spcPts val="0"/>
              </a:spcAft>
              <a:buClr>
                <a:schemeClr val="dk1"/>
              </a:buClr>
              <a:buSzPts val="2400"/>
              <a:buFont typeface="Inria Sans Light"/>
              <a:buChar char="○"/>
              <a:defRPr b="0" i="0" sz="2400" u="none" cap="none" strike="noStrike">
                <a:solidFill>
                  <a:schemeClr val="dk1"/>
                </a:solidFill>
                <a:latin typeface="Inria Sans Light"/>
                <a:ea typeface="Inria Sans Light"/>
                <a:cs typeface="Inria Sans Light"/>
                <a:sym typeface="Inria Sans Light"/>
              </a:defRPr>
            </a:lvl5pPr>
            <a:lvl6pPr indent="-381000" lvl="5" marL="2743200" marR="0" rtl="0" algn="l">
              <a:lnSpc>
                <a:spcPct val="115000"/>
              </a:lnSpc>
              <a:spcBef>
                <a:spcPts val="600"/>
              </a:spcBef>
              <a:spcAft>
                <a:spcPts val="0"/>
              </a:spcAft>
              <a:buClr>
                <a:schemeClr val="dk1"/>
              </a:buClr>
              <a:buSzPts val="2400"/>
              <a:buFont typeface="Inria Sans Light"/>
              <a:buChar char="■"/>
              <a:defRPr b="0" i="0" sz="2400" u="none" cap="none" strike="noStrike">
                <a:solidFill>
                  <a:schemeClr val="dk1"/>
                </a:solidFill>
                <a:latin typeface="Inria Sans Light"/>
                <a:ea typeface="Inria Sans Light"/>
                <a:cs typeface="Inria Sans Light"/>
                <a:sym typeface="Inria Sans Light"/>
              </a:defRPr>
            </a:lvl6pPr>
            <a:lvl7pPr indent="-381000" lvl="6" marL="3200400" marR="0" rtl="0" algn="l">
              <a:lnSpc>
                <a:spcPct val="115000"/>
              </a:lnSpc>
              <a:spcBef>
                <a:spcPts val="600"/>
              </a:spcBef>
              <a:spcAft>
                <a:spcPts val="0"/>
              </a:spcAft>
              <a:buClr>
                <a:schemeClr val="dk1"/>
              </a:buClr>
              <a:buSzPts val="2400"/>
              <a:buFont typeface="Inria Sans Light"/>
              <a:buChar char="●"/>
              <a:defRPr b="0" i="0" sz="2400" u="none" cap="none" strike="noStrike">
                <a:solidFill>
                  <a:schemeClr val="dk1"/>
                </a:solidFill>
                <a:latin typeface="Inria Sans Light"/>
                <a:ea typeface="Inria Sans Light"/>
                <a:cs typeface="Inria Sans Light"/>
                <a:sym typeface="Inria Sans Light"/>
              </a:defRPr>
            </a:lvl7pPr>
            <a:lvl8pPr indent="-381000" lvl="7" marL="3657600" marR="0" rtl="0" algn="l">
              <a:lnSpc>
                <a:spcPct val="115000"/>
              </a:lnSpc>
              <a:spcBef>
                <a:spcPts val="600"/>
              </a:spcBef>
              <a:spcAft>
                <a:spcPts val="0"/>
              </a:spcAft>
              <a:buClr>
                <a:schemeClr val="dk1"/>
              </a:buClr>
              <a:buSzPts val="2400"/>
              <a:buFont typeface="Inria Sans Light"/>
              <a:buChar char="○"/>
              <a:defRPr b="0" i="0" sz="2400" u="none" cap="none" strike="noStrike">
                <a:solidFill>
                  <a:schemeClr val="dk1"/>
                </a:solidFill>
                <a:latin typeface="Inria Sans Light"/>
                <a:ea typeface="Inria Sans Light"/>
                <a:cs typeface="Inria Sans Light"/>
                <a:sym typeface="Inria Sans Light"/>
              </a:defRPr>
            </a:lvl8pPr>
            <a:lvl9pPr indent="-381000" lvl="8" marL="4114800" marR="0" rtl="0" algn="l">
              <a:lnSpc>
                <a:spcPct val="115000"/>
              </a:lnSpc>
              <a:spcBef>
                <a:spcPts val="600"/>
              </a:spcBef>
              <a:spcAft>
                <a:spcPts val="600"/>
              </a:spcAft>
              <a:buClr>
                <a:schemeClr val="dk1"/>
              </a:buClr>
              <a:buSzPts val="2400"/>
              <a:buFont typeface="Inria Sans Light"/>
              <a:buChar char="■"/>
              <a:defRPr b="0" i="0" sz="2400" u="none" cap="none" strike="noStrike">
                <a:solidFill>
                  <a:schemeClr val="dk1"/>
                </a:solidFill>
                <a:latin typeface="Inria Sans Light"/>
                <a:ea typeface="Inria Sans Light"/>
                <a:cs typeface="Inria Sans Light"/>
                <a:sym typeface="Inria Sans Light"/>
              </a:defRPr>
            </a:lvl9pPr>
          </a:lstStyle>
          <a:p/>
        </p:txBody>
      </p:sp>
      <p:sp>
        <p:nvSpPr>
          <p:cNvPr id="8" name="Google Shape;8;p21"/>
          <p:cNvSpPr txBox="1"/>
          <p:nvPr>
            <p:ph idx="12" type="sldNum"/>
          </p:nvPr>
        </p:nvSpPr>
        <p:spPr>
          <a:xfrm>
            <a:off x="8404384" y="4673651"/>
            <a:ext cx="548700" cy="393600"/>
          </a:xfrm>
          <a:prstGeom prst="rect">
            <a:avLst/>
          </a:prstGeom>
          <a:noFill/>
          <a:ln>
            <a:noFill/>
          </a:ln>
        </p:spPr>
        <p:txBody>
          <a:bodyPr anchorCtr="0" anchor="ctr" bIns="0" lIns="0" spcFirstLastPara="1" rIns="0" wrap="square" tIns="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Inria Sans Light"/>
                <a:ea typeface="Inria Sans Light"/>
                <a:cs typeface="Inria Sans Light"/>
                <a:sym typeface="Inria Sans Light"/>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Inria Sans Light"/>
                <a:ea typeface="Inria Sans Light"/>
                <a:cs typeface="Inria Sans Light"/>
                <a:sym typeface="Inria Sans Light"/>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Inria Sans Light"/>
                <a:ea typeface="Inria Sans Light"/>
                <a:cs typeface="Inria Sans Light"/>
                <a:sym typeface="Inria Sans Light"/>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Inria Sans Light"/>
                <a:ea typeface="Inria Sans Light"/>
                <a:cs typeface="Inria Sans Light"/>
                <a:sym typeface="Inria Sans Light"/>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Inria Sans Light"/>
                <a:ea typeface="Inria Sans Light"/>
                <a:cs typeface="Inria Sans Light"/>
                <a:sym typeface="Inria Sans Light"/>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Inria Sans Light"/>
                <a:ea typeface="Inria Sans Light"/>
                <a:cs typeface="Inria Sans Light"/>
                <a:sym typeface="Inria Sans Light"/>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Inria Sans Light"/>
                <a:ea typeface="Inria Sans Light"/>
                <a:cs typeface="Inria Sans Light"/>
                <a:sym typeface="Inria Sans Light"/>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Inria Sans Light"/>
                <a:ea typeface="Inria Sans Light"/>
                <a:cs typeface="Inria Sans Light"/>
                <a:sym typeface="Inria Sans Light"/>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Inria Sans Light"/>
                <a:ea typeface="Inria Sans Light"/>
                <a:cs typeface="Inria Sans Light"/>
                <a:sym typeface="Inria Sans Ligh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4.png"/><Relationship Id="rId5"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 name="Shape 37"/>
        <p:cNvGrpSpPr/>
        <p:nvPr/>
      </p:nvGrpSpPr>
      <p:grpSpPr>
        <a:xfrm>
          <a:off x="0" y="0"/>
          <a:ext cx="0" cy="0"/>
          <a:chOff x="0" y="0"/>
          <a:chExt cx="0" cy="0"/>
        </a:xfrm>
      </p:grpSpPr>
      <p:sp>
        <p:nvSpPr>
          <p:cNvPr id="38" name="Google Shape;38;p1"/>
          <p:cNvSpPr txBox="1"/>
          <p:nvPr>
            <p:ph type="ctrTitle"/>
          </p:nvPr>
        </p:nvSpPr>
        <p:spPr>
          <a:xfrm>
            <a:off x="855300" y="1756525"/>
            <a:ext cx="7433400" cy="163050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SzPts val="6000"/>
              <a:buNone/>
            </a:pPr>
            <a:r>
              <a:rPr lang="en" sz="3600" u="sng">
                <a:solidFill>
                  <a:srgbClr val="31343C"/>
                </a:solidFill>
                <a:latin typeface="Inria Serif"/>
                <a:ea typeface="Inria Serif"/>
                <a:cs typeface="Inria Serif"/>
                <a:sym typeface="Inria Serif"/>
              </a:rPr>
              <a:t>RNN ENFORCED COMPUTERIZED SYNOPSIS BUILDER</a:t>
            </a:r>
            <a:endParaRPr sz="3600">
              <a:solidFill>
                <a:srgbClr val="31343C"/>
              </a:solidFill>
              <a:latin typeface="Inria Serif"/>
              <a:ea typeface="Inria Serif"/>
              <a:cs typeface="Inria Serif"/>
              <a:sym typeface="Inria Serif"/>
            </a:endParaRPr>
          </a:p>
        </p:txBody>
      </p:sp>
      <p:sp>
        <p:nvSpPr>
          <p:cNvPr id="39" name="Google Shape;39;p1"/>
          <p:cNvSpPr txBox="1"/>
          <p:nvPr/>
        </p:nvSpPr>
        <p:spPr>
          <a:xfrm>
            <a:off x="6837976" y="4011516"/>
            <a:ext cx="2012400" cy="954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31343C"/>
                </a:solidFill>
                <a:latin typeface="Arial"/>
                <a:ea typeface="Arial"/>
                <a:cs typeface="Arial"/>
                <a:sym typeface="Arial"/>
              </a:rPr>
              <a:t>Team :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31343C"/>
                </a:solidFill>
                <a:latin typeface="Arial"/>
                <a:ea typeface="Arial"/>
                <a:cs typeface="Arial"/>
                <a:sym typeface="Arial"/>
              </a:rPr>
              <a:t>Sweta Gupta - 61</a:t>
            </a:r>
            <a:endParaRPr b="0" i="0" sz="1400" u="none" cap="none" strike="noStrike">
              <a:solidFill>
                <a:srgbClr val="31343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31343C"/>
                </a:solidFill>
                <a:latin typeface="Arial"/>
                <a:ea typeface="Arial"/>
                <a:cs typeface="Arial"/>
                <a:sym typeface="Arial"/>
              </a:rPr>
              <a:t>Yash Jobalia  - 63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31343C"/>
                </a:solidFill>
                <a:latin typeface="Arial"/>
                <a:ea typeface="Arial"/>
                <a:cs typeface="Arial"/>
                <a:sym typeface="Arial"/>
              </a:rPr>
              <a:t>Isheet Shetty - 72</a:t>
            </a:r>
            <a:endParaRPr b="0" i="0" sz="1400" u="none" cap="none" strike="noStrike">
              <a:solidFill>
                <a:srgbClr val="000000"/>
              </a:solidFill>
              <a:latin typeface="Arial"/>
              <a:ea typeface="Arial"/>
              <a:cs typeface="Arial"/>
              <a:sym typeface="Arial"/>
            </a:endParaRPr>
          </a:p>
        </p:txBody>
      </p:sp>
      <p:sp>
        <p:nvSpPr>
          <p:cNvPr id="40" name="Google Shape;40;p1"/>
          <p:cNvSpPr txBox="1"/>
          <p:nvPr/>
        </p:nvSpPr>
        <p:spPr>
          <a:xfrm>
            <a:off x="20025" y="4657846"/>
            <a:ext cx="4572000"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 sz="1600" u="sng" cap="none" strike="noStrike">
                <a:solidFill>
                  <a:srgbClr val="31343C"/>
                </a:solidFill>
                <a:latin typeface="Arial"/>
                <a:ea typeface="Arial"/>
                <a:cs typeface="Arial"/>
                <a:sym typeface="Arial"/>
              </a:rPr>
              <a:t>Project Guide</a:t>
            </a:r>
            <a:r>
              <a:rPr b="0" i="0" lang="en" sz="1600" u="none" cap="none" strike="noStrike">
                <a:solidFill>
                  <a:srgbClr val="31343C"/>
                </a:solidFill>
                <a:latin typeface="Arial"/>
                <a:ea typeface="Arial"/>
                <a:cs typeface="Arial"/>
                <a:sym typeface="Arial"/>
              </a:rPr>
              <a:t>: </a:t>
            </a:r>
            <a:r>
              <a:rPr b="0" i="0" lang="en" sz="1600" u="sng" cap="none" strike="noStrike">
                <a:solidFill>
                  <a:srgbClr val="31343C"/>
                </a:solidFill>
                <a:latin typeface="Arial"/>
                <a:ea typeface="Arial"/>
                <a:cs typeface="Arial"/>
                <a:sym typeface="Arial"/>
              </a:rPr>
              <a:t>Prof. Anagha Patil</a:t>
            </a:r>
            <a:endParaRPr b="0" i="0" sz="1600" u="sng" cap="none" strike="noStrike">
              <a:solidFill>
                <a:srgbClr val="31343C"/>
              </a:solidFill>
              <a:latin typeface="Arial"/>
              <a:ea typeface="Arial"/>
              <a:cs typeface="Arial"/>
              <a:sym typeface="Arial"/>
            </a:endParaRPr>
          </a:p>
        </p:txBody>
      </p:sp>
      <p:sp>
        <p:nvSpPr>
          <p:cNvPr id="41" name="Google Shape;41;p1"/>
          <p:cNvSpPr txBox="1"/>
          <p:nvPr>
            <p:ph idx="4294967295" type="sldNum"/>
          </p:nvPr>
        </p:nvSpPr>
        <p:spPr>
          <a:xfrm>
            <a:off x="8404384" y="46736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r>
              <a:rPr lang="en"/>
              <a:t>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9"/>
          <p:cNvSpPr txBox="1"/>
          <p:nvPr>
            <p:ph idx="1" type="body"/>
          </p:nvPr>
        </p:nvSpPr>
        <p:spPr>
          <a:xfrm>
            <a:off x="365760" y="680075"/>
            <a:ext cx="5426100" cy="4178400"/>
          </a:xfrm>
          <a:prstGeom prst="rect">
            <a:avLst/>
          </a:prstGeom>
          <a:noFill/>
          <a:ln>
            <a:noFill/>
          </a:ln>
        </p:spPr>
        <p:txBody>
          <a:bodyPr anchorCtr="0" anchor="t" bIns="0" lIns="0" spcFirstLastPara="1" rIns="0" wrap="square" tIns="0">
            <a:noAutofit/>
          </a:bodyPr>
          <a:lstStyle/>
          <a:p>
            <a:pPr indent="-304800" lvl="0" marL="457200" rtl="0" algn="just">
              <a:lnSpc>
                <a:spcPct val="115000"/>
              </a:lnSpc>
              <a:spcBef>
                <a:spcPts val="0"/>
              </a:spcBef>
              <a:spcAft>
                <a:spcPts val="0"/>
              </a:spcAft>
              <a:buClr>
                <a:srgbClr val="292929"/>
              </a:buClr>
              <a:buSzPts val="1200"/>
              <a:buFont typeface="Times New Roman"/>
              <a:buChar char="➢"/>
            </a:pPr>
            <a:r>
              <a:rPr lang="en" sz="1200">
                <a:solidFill>
                  <a:srgbClr val="292929"/>
                </a:solidFill>
                <a:latin typeface="Times New Roman"/>
                <a:ea typeface="Times New Roman"/>
                <a:cs typeface="Times New Roman"/>
                <a:sym typeface="Times New Roman"/>
              </a:rPr>
              <a:t>Dataset : BBC news summary dataset.</a:t>
            </a:r>
            <a:endParaRPr>
              <a:solidFill>
                <a:srgbClr val="292929"/>
              </a:solidFill>
            </a:endParaRPr>
          </a:p>
          <a:p>
            <a:pPr indent="-304800" lvl="0" marL="457200" rtl="0" algn="just">
              <a:lnSpc>
                <a:spcPct val="115000"/>
              </a:lnSpc>
              <a:spcBef>
                <a:spcPts val="0"/>
              </a:spcBef>
              <a:spcAft>
                <a:spcPts val="0"/>
              </a:spcAft>
              <a:buClr>
                <a:srgbClr val="292929"/>
              </a:buClr>
              <a:buSzPts val="1200"/>
              <a:buFont typeface="Times New Roman"/>
              <a:buChar char="➢"/>
            </a:pPr>
            <a:r>
              <a:rPr lang="en" sz="1200">
                <a:solidFill>
                  <a:srgbClr val="292929"/>
                </a:solidFill>
                <a:latin typeface="Times New Roman"/>
                <a:ea typeface="Times New Roman"/>
                <a:cs typeface="Times New Roman"/>
                <a:sym typeface="Times New Roman"/>
              </a:rPr>
              <a:t>Work : summarise news reports using fuzzy logic.</a:t>
            </a:r>
            <a:endParaRPr>
              <a:solidFill>
                <a:srgbClr val="292929"/>
              </a:solidFill>
            </a:endParaRPr>
          </a:p>
          <a:p>
            <a:pPr indent="-304800" lvl="0" marL="457200" rtl="0" algn="just">
              <a:lnSpc>
                <a:spcPct val="115000"/>
              </a:lnSpc>
              <a:spcBef>
                <a:spcPts val="0"/>
              </a:spcBef>
              <a:spcAft>
                <a:spcPts val="0"/>
              </a:spcAft>
              <a:buClr>
                <a:srgbClr val="292929"/>
              </a:buClr>
              <a:buSzPts val="1200"/>
              <a:buFont typeface="Times New Roman"/>
              <a:buChar char="➢"/>
            </a:pPr>
            <a:r>
              <a:rPr lang="en" sz="1200">
                <a:solidFill>
                  <a:srgbClr val="292929"/>
                </a:solidFill>
                <a:latin typeface="Times New Roman"/>
                <a:ea typeface="Times New Roman"/>
                <a:cs typeface="Times New Roman"/>
                <a:sym typeface="Times New Roman"/>
              </a:rPr>
              <a:t>Approach : extractive text summarisation using fuzzy logic and triangular method [3]</a:t>
            </a:r>
            <a:endParaRPr>
              <a:solidFill>
                <a:srgbClr val="292929"/>
              </a:solidFill>
            </a:endParaRPr>
          </a:p>
          <a:p>
            <a:pPr indent="-304800" lvl="0" marL="457200" rtl="0" algn="just">
              <a:lnSpc>
                <a:spcPct val="115000"/>
              </a:lnSpc>
              <a:spcBef>
                <a:spcPts val="0"/>
              </a:spcBef>
              <a:spcAft>
                <a:spcPts val="0"/>
              </a:spcAft>
              <a:buClr>
                <a:srgbClr val="292929"/>
              </a:buClr>
              <a:buSzPts val="1200"/>
              <a:buFont typeface="Times New Roman"/>
              <a:buChar char="➢"/>
            </a:pPr>
            <a:r>
              <a:rPr lang="en" sz="1200">
                <a:solidFill>
                  <a:srgbClr val="292929"/>
                </a:solidFill>
                <a:latin typeface="Times New Roman"/>
                <a:ea typeface="Times New Roman"/>
                <a:cs typeface="Times New Roman"/>
                <a:sym typeface="Times New Roman"/>
              </a:rPr>
              <a:t>Implementation : </a:t>
            </a:r>
            <a:endParaRPr sz="1200">
              <a:solidFill>
                <a:srgbClr val="292929"/>
              </a:solidFill>
              <a:latin typeface="Times New Roman"/>
              <a:ea typeface="Times New Roman"/>
              <a:cs typeface="Times New Roman"/>
              <a:sym typeface="Times New Roman"/>
            </a:endParaRPr>
          </a:p>
          <a:p>
            <a:pPr indent="-304800" lvl="1" marL="914400" rtl="0" algn="just">
              <a:lnSpc>
                <a:spcPct val="115000"/>
              </a:lnSpc>
              <a:spcBef>
                <a:spcPts val="0"/>
              </a:spcBef>
              <a:spcAft>
                <a:spcPts val="0"/>
              </a:spcAft>
              <a:buClr>
                <a:srgbClr val="292929"/>
              </a:buClr>
              <a:buSzPts val="1200"/>
              <a:buFont typeface="Times New Roman"/>
              <a:buChar char="○"/>
            </a:pPr>
            <a:r>
              <a:rPr lang="en" sz="1200">
                <a:solidFill>
                  <a:srgbClr val="292929"/>
                </a:solidFill>
                <a:latin typeface="Times New Roman"/>
                <a:ea typeface="Times New Roman"/>
                <a:cs typeface="Times New Roman"/>
                <a:sym typeface="Times New Roman"/>
              </a:rPr>
              <a:t>First the data set is pre processed.</a:t>
            </a:r>
            <a:endParaRPr sz="1200">
              <a:solidFill>
                <a:srgbClr val="292929"/>
              </a:solidFill>
              <a:latin typeface="Times New Roman"/>
              <a:ea typeface="Times New Roman"/>
              <a:cs typeface="Times New Roman"/>
              <a:sym typeface="Times New Roman"/>
            </a:endParaRPr>
          </a:p>
          <a:p>
            <a:pPr indent="-304800" lvl="1" marL="914400" rtl="0" algn="just">
              <a:lnSpc>
                <a:spcPct val="115000"/>
              </a:lnSpc>
              <a:spcBef>
                <a:spcPts val="0"/>
              </a:spcBef>
              <a:spcAft>
                <a:spcPts val="0"/>
              </a:spcAft>
              <a:buClr>
                <a:srgbClr val="292929"/>
              </a:buClr>
              <a:buSzPts val="1200"/>
              <a:buFont typeface="Times New Roman"/>
              <a:buChar char="○"/>
            </a:pPr>
            <a:r>
              <a:rPr lang="en" sz="1200">
                <a:solidFill>
                  <a:srgbClr val="292929"/>
                </a:solidFill>
                <a:latin typeface="Times New Roman"/>
                <a:ea typeface="Times New Roman"/>
                <a:cs typeface="Times New Roman"/>
                <a:sym typeface="Times New Roman"/>
              </a:rPr>
              <a:t>Then calculate frequency and position this is done by using hashmap.</a:t>
            </a:r>
            <a:endParaRPr sz="1200">
              <a:solidFill>
                <a:srgbClr val="292929"/>
              </a:solidFill>
              <a:latin typeface="Times New Roman"/>
              <a:ea typeface="Times New Roman"/>
              <a:cs typeface="Times New Roman"/>
              <a:sym typeface="Times New Roman"/>
            </a:endParaRPr>
          </a:p>
          <a:p>
            <a:pPr indent="-304800" lvl="1" marL="914400" rtl="0" algn="just">
              <a:lnSpc>
                <a:spcPct val="115000"/>
              </a:lnSpc>
              <a:spcBef>
                <a:spcPts val="0"/>
              </a:spcBef>
              <a:spcAft>
                <a:spcPts val="0"/>
              </a:spcAft>
              <a:buClr>
                <a:srgbClr val="292929"/>
              </a:buClr>
              <a:buSzPts val="1200"/>
              <a:buFont typeface="Times New Roman"/>
              <a:buChar char="○"/>
            </a:pPr>
            <a:r>
              <a:rPr lang="en" sz="1200">
                <a:solidFill>
                  <a:srgbClr val="292929"/>
                </a:solidFill>
                <a:latin typeface="Times New Roman"/>
                <a:ea typeface="Times New Roman"/>
                <a:cs typeface="Times New Roman"/>
                <a:sym typeface="Times New Roman"/>
              </a:rPr>
              <a:t>The last step is fuzzy analysis where the calculated values are used to find the mean for that sentence and are fed to the triangular membership function which give values between 0 and 1 to each sentence and the fuzzy rule is applied.</a:t>
            </a:r>
            <a:endParaRPr sz="1200">
              <a:solidFill>
                <a:srgbClr val="292929"/>
              </a:solidFill>
              <a:latin typeface="Times New Roman"/>
              <a:ea typeface="Times New Roman"/>
              <a:cs typeface="Times New Roman"/>
              <a:sym typeface="Times New Roman"/>
            </a:endParaRPr>
          </a:p>
          <a:p>
            <a:pPr indent="-304800" lvl="1" marL="914400" rtl="0" algn="just">
              <a:lnSpc>
                <a:spcPct val="115000"/>
              </a:lnSpc>
              <a:spcBef>
                <a:spcPts val="0"/>
              </a:spcBef>
              <a:spcAft>
                <a:spcPts val="0"/>
              </a:spcAft>
              <a:buClr>
                <a:srgbClr val="292929"/>
              </a:buClr>
              <a:buSzPts val="1200"/>
              <a:buFont typeface="Times New Roman"/>
              <a:buChar char="○"/>
            </a:pPr>
            <a:r>
              <a:rPr lang="en" sz="1200">
                <a:solidFill>
                  <a:srgbClr val="292929"/>
                </a:solidFill>
                <a:latin typeface="Times New Roman"/>
                <a:ea typeface="Times New Roman"/>
                <a:cs typeface="Times New Roman"/>
                <a:sym typeface="Times New Roman"/>
              </a:rPr>
              <a:t>Finally they ROUGE score is given to each and every summary to be compared efficiently.</a:t>
            </a:r>
            <a:endParaRPr>
              <a:solidFill>
                <a:srgbClr val="292929"/>
              </a:solidFill>
            </a:endParaRPr>
          </a:p>
          <a:p>
            <a:pPr indent="0" lvl="0" marL="914400" rtl="0" algn="just">
              <a:lnSpc>
                <a:spcPct val="115000"/>
              </a:lnSpc>
              <a:spcBef>
                <a:spcPts val="0"/>
              </a:spcBef>
              <a:spcAft>
                <a:spcPts val="0"/>
              </a:spcAft>
              <a:buSzPts val="2400"/>
              <a:buNone/>
            </a:pPr>
            <a:r>
              <a:t/>
            </a:r>
            <a:endParaRPr sz="1200">
              <a:solidFill>
                <a:srgbClr val="292929"/>
              </a:solidFill>
              <a:latin typeface="Times New Roman"/>
              <a:ea typeface="Times New Roman"/>
              <a:cs typeface="Times New Roman"/>
              <a:sym typeface="Times New Roman"/>
            </a:endParaRPr>
          </a:p>
          <a:p>
            <a:pPr indent="-304800" lvl="0" marL="457200" rtl="0" algn="just">
              <a:lnSpc>
                <a:spcPct val="115000"/>
              </a:lnSpc>
              <a:spcBef>
                <a:spcPts val="0"/>
              </a:spcBef>
              <a:spcAft>
                <a:spcPts val="0"/>
              </a:spcAft>
              <a:buClr>
                <a:srgbClr val="292929"/>
              </a:buClr>
              <a:buSzPts val="1200"/>
              <a:buFont typeface="Times New Roman"/>
              <a:buChar char="➢"/>
            </a:pPr>
            <a:r>
              <a:rPr lang="en" sz="1200">
                <a:solidFill>
                  <a:srgbClr val="292929"/>
                </a:solidFill>
                <a:latin typeface="Times New Roman"/>
                <a:ea typeface="Times New Roman"/>
                <a:cs typeface="Times New Roman"/>
                <a:sym typeface="Times New Roman"/>
              </a:rPr>
              <a:t>DRAWBACK :There is no criteria where all the 3 recall precision and f member are greater than using  bell membership function .</a:t>
            </a:r>
            <a:endParaRPr>
              <a:solidFill>
                <a:srgbClr val="292929"/>
              </a:solidFill>
            </a:endParaRPr>
          </a:p>
          <a:p>
            <a:pPr indent="0" lvl="0" marL="457200" rtl="0" algn="just">
              <a:lnSpc>
                <a:spcPct val="115000"/>
              </a:lnSpc>
              <a:spcBef>
                <a:spcPts val="0"/>
              </a:spcBef>
              <a:spcAft>
                <a:spcPts val="0"/>
              </a:spcAft>
              <a:buSzPts val="2400"/>
              <a:buNone/>
            </a:pPr>
            <a:r>
              <a:t/>
            </a:r>
            <a:endParaRPr sz="1200">
              <a:solidFill>
                <a:srgbClr val="292929"/>
              </a:solidFill>
              <a:latin typeface="Times New Roman"/>
              <a:ea typeface="Times New Roman"/>
              <a:cs typeface="Times New Roman"/>
              <a:sym typeface="Times New Roman"/>
            </a:endParaRPr>
          </a:p>
          <a:p>
            <a:pPr indent="-304800" lvl="0" marL="457200" rtl="0" algn="just">
              <a:lnSpc>
                <a:spcPct val="115000"/>
              </a:lnSpc>
              <a:spcBef>
                <a:spcPts val="0"/>
              </a:spcBef>
              <a:spcAft>
                <a:spcPts val="0"/>
              </a:spcAft>
              <a:buClr>
                <a:srgbClr val="292929"/>
              </a:buClr>
              <a:buSzPts val="1200"/>
              <a:buFont typeface="Times New Roman"/>
              <a:buChar char="➢"/>
            </a:pPr>
            <a:r>
              <a:rPr lang="en" sz="1200">
                <a:solidFill>
                  <a:srgbClr val="292929"/>
                </a:solidFill>
                <a:latin typeface="Times New Roman"/>
                <a:ea typeface="Times New Roman"/>
                <a:cs typeface="Times New Roman"/>
                <a:sym typeface="Times New Roman"/>
              </a:rPr>
              <a:t>FUTURE SCOPE : The value of these can be enhanced more by using abstractive method.</a:t>
            </a:r>
            <a:endParaRPr>
              <a:solidFill>
                <a:srgbClr val="292929"/>
              </a:solidFill>
            </a:endParaRPr>
          </a:p>
        </p:txBody>
      </p:sp>
      <p:sp>
        <p:nvSpPr>
          <p:cNvPr id="129" name="Google Shape;129;p9"/>
          <p:cNvSpPr txBox="1"/>
          <p:nvPr>
            <p:ph idx="12" type="sldNum"/>
          </p:nvPr>
        </p:nvSpPr>
        <p:spPr>
          <a:xfrm>
            <a:off x="8404384" y="46736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r>
              <a:rPr lang="en"/>
              <a:t>10</a:t>
            </a:r>
            <a:endParaRPr/>
          </a:p>
        </p:txBody>
      </p:sp>
      <p:sp>
        <p:nvSpPr>
          <p:cNvPr id="130" name="Google Shape;130;p9"/>
          <p:cNvSpPr txBox="1"/>
          <p:nvPr>
            <p:ph type="title"/>
          </p:nvPr>
        </p:nvSpPr>
        <p:spPr>
          <a:xfrm>
            <a:off x="855345" y="635"/>
            <a:ext cx="7488555" cy="377190"/>
          </a:xfrm>
          <a:prstGeom prst="rect">
            <a:avLst/>
          </a:prstGeom>
          <a:noFill/>
          <a:ln>
            <a:noFill/>
          </a:ln>
        </p:spPr>
        <p:txBody>
          <a:bodyPr anchorCtr="0" anchor="b" bIns="0" lIns="0" spcFirstLastPara="1" rIns="0" wrap="square" tIns="0">
            <a:noAutofit/>
          </a:bodyPr>
          <a:lstStyle/>
          <a:p>
            <a:pPr indent="0" lvl="0" marL="0" marR="0" rtl="0" algn="ctr">
              <a:lnSpc>
                <a:spcPct val="90000"/>
              </a:lnSpc>
              <a:spcBef>
                <a:spcPts val="0"/>
              </a:spcBef>
              <a:spcAft>
                <a:spcPts val="0"/>
              </a:spcAft>
              <a:buSzPts val="3200"/>
              <a:buNone/>
            </a:pPr>
            <a:r>
              <a:rPr i="0" lang="en" sz="1400">
                <a:solidFill>
                  <a:srgbClr val="31353C"/>
                </a:solidFill>
                <a:latin typeface="Times New Roman"/>
                <a:ea typeface="Times New Roman"/>
                <a:cs typeface="Times New Roman"/>
                <a:sym typeface="Times New Roman"/>
              </a:rPr>
              <a:t>Analyzing Fuzzy Based Approach for Extractive Text Summarization</a:t>
            </a:r>
            <a:endParaRPr sz="1400">
              <a:latin typeface="Times New Roman"/>
              <a:ea typeface="Times New Roman"/>
              <a:cs typeface="Times New Roman"/>
              <a:sym typeface="Times New Roman"/>
            </a:endParaRPr>
          </a:p>
        </p:txBody>
      </p:sp>
      <p:pic>
        <p:nvPicPr>
          <p:cNvPr id="131" name="Google Shape;131;p9"/>
          <p:cNvPicPr preferRelativeResize="0"/>
          <p:nvPr/>
        </p:nvPicPr>
        <p:blipFill rotWithShape="1">
          <a:blip r:embed="rId3">
            <a:alphaModFix/>
          </a:blip>
          <a:srcRect b="0" l="0" r="0" t="0"/>
          <a:stretch/>
        </p:blipFill>
        <p:spPr>
          <a:xfrm>
            <a:off x="6118225" y="680085"/>
            <a:ext cx="2834640" cy="395668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1"/>
          <p:cNvSpPr txBox="1"/>
          <p:nvPr>
            <p:ph idx="1" type="body"/>
          </p:nvPr>
        </p:nvSpPr>
        <p:spPr>
          <a:xfrm>
            <a:off x="386725" y="551175"/>
            <a:ext cx="5487000" cy="4592400"/>
          </a:xfrm>
          <a:prstGeom prst="rect">
            <a:avLst/>
          </a:prstGeom>
          <a:noFill/>
          <a:ln>
            <a:noFill/>
          </a:ln>
        </p:spPr>
        <p:txBody>
          <a:bodyPr anchorCtr="0" anchor="t" bIns="0" lIns="0" spcFirstLastPara="1" rIns="0" wrap="square" tIns="0">
            <a:noAutofit/>
          </a:bodyPr>
          <a:lstStyle/>
          <a:p>
            <a:pPr indent="-317500" lvl="0" marL="457200" rtl="0" algn="just">
              <a:lnSpc>
                <a:spcPct val="115000"/>
              </a:lnSpc>
              <a:spcBef>
                <a:spcPts val="0"/>
              </a:spcBef>
              <a:spcAft>
                <a:spcPts val="0"/>
              </a:spcAft>
              <a:buClr>
                <a:schemeClr val="dk1"/>
              </a:buClr>
              <a:buSzPts val="1400"/>
              <a:buFont typeface="Times New Roman"/>
              <a:buChar char="➢"/>
            </a:pPr>
            <a:r>
              <a:rPr lang="en" sz="1400">
                <a:latin typeface="Times New Roman"/>
                <a:ea typeface="Times New Roman"/>
                <a:cs typeface="Times New Roman"/>
                <a:sym typeface="Times New Roman"/>
              </a:rPr>
              <a:t>Dataset : They used data set from supreme high and district court cases</a:t>
            </a:r>
            <a:endParaRPr>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chemeClr val="dk1"/>
              </a:buClr>
              <a:buSzPts val="1400"/>
              <a:buFont typeface="Times New Roman"/>
              <a:buChar char="➢"/>
            </a:pPr>
            <a:r>
              <a:rPr lang="en" sz="1400">
                <a:latin typeface="Times New Roman"/>
                <a:ea typeface="Times New Roman"/>
                <a:cs typeface="Times New Roman"/>
                <a:sym typeface="Times New Roman"/>
              </a:rPr>
              <a:t>Work  : summarise legal documents and judgements passed in courts </a:t>
            </a:r>
            <a:endParaRPr>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chemeClr val="dk1"/>
              </a:buClr>
              <a:buSzPts val="1400"/>
              <a:buFont typeface="Times New Roman"/>
              <a:buChar char="➢"/>
            </a:pPr>
            <a:r>
              <a:rPr lang="en" sz="1400">
                <a:latin typeface="Times New Roman"/>
                <a:ea typeface="Times New Roman"/>
                <a:cs typeface="Times New Roman"/>
                <a:sym typeface="Times New Roman"/>
              </a:rPr>
              <a:t>Approach : Latent semantic analysis i.e creating short summaries on basis of similar words [4]</a:t>
            </a:r>
            <a:endParaRPr>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chemeClr val="dk1"/>
              </a:buClr>
              <a:buSzPts val="1400"/>
              <a:buFont typeface="Times New Roman"/>
              <a:buChar char="➢"/>
            </a:pPr>
            <a:r>
              <a:rPr lang="en" sz="1400">
                <a:latin typeface="Times New Roman"/>
                <a:ea typeface="Times New Roman"/>
                <a:cs typeface="Times New Roman"/>
                <a:sym typeface="Times New Roman"/>
              </a:rPr>
              <a:t>Implementation : </a:t>
            </a:r>
            <a:endParaRPr sz="1400">
              <a:latin typeface="Times New Roman"/>
              <a:ea typeface="Times New Roman"/>
              <a:cs typeface="Times New Roman"/>
              <a:sym typeface="Times New Roman"/>
            </a:endParaRPr>
          </a:p>
          <a:p>
            <a:pPr indent="-317500" lvl="1" marL="914400" rtl="0" algn="just">
              <a:lnSpc>
                <a:spcPct val="115000"/>
              </a:lnSpc>
              <a:spcBef>
                <a:spcPts val="0"/>
              </a:spcBef>
              <a:spcAft>
                <a:spcPts val="0"/>
              </a:spcAft>
              <a:buClr>
                <a:schemeClr val="dk1"/>
              </a:buClr>
              <a:buSzPts val="1400"/>
              <a:buFont typeface="Times New Roman"/>
              <a:buChar char="○"/>
            </a:pPr>
            <a:r>
              <a:rPr lang="en" sz="1400">
                <a:latin typeface="Times New Roman"/>
                <a:ea typeface="Times New Roman"/>
                <a:cs typeface="Times New Roman"/>
                <a:sym typeface="Times New Roman"/>
              </a:rPr>
              <a:t>They use 2 approaches depending on the type of case if it is a criminal case  single document untrained  approach is used and for civil case multi-document trained approach is used. </a:t>
            </a:r>
            <a:endParaRPr sz="1400">
              <a:latin typeface="Times New Roman"/>
              <a:ea typeface="Times New Roman"/>
              <a:cs typeface="Times New Roman"/>
              <a:sym typeface="Times New Roman"/>
            </a:endParaRPr>
          </a:p>
          <a:p>
            <a:pPr indent="-317500" lvl="1" marL="914400" rtl="0" algn="just">
              <a:lnSpc>
                <a:spcPct val="115000"/>
              </a:lnSpc>
              <a:spcBef>
                <a:spcPts val="0"/>
              </a:spcBef>
              <a:spcAft>
                <a:spcPts val="0"/>
              </a:spcAft>
              <a:buClr>
                <a:schemeClr val="dk1"/>
              </a:buClr>
              <a:buSzPts val="1400"/>
              <a:buFont typeface="Times New Roman"/>
              <a:buChar char="○"/>
            </a:pPr>
            <a:r>
              <a:rPr lang="en" sz="1400">
                <a:latin typeface="Times New Roman"/>
                <a:ea typeface="Times New Roman"/>
                <a:cs typeface="Times New Roman"/>
                <a:sym typeface="Times New Roman"/>
              </a:rPr>
              <a:t>Firstly pre-process the data.</a:t>
            </a:r>
            <a:endParaRPr sz="1400">
              <a:latin typeface="Times New Roman"/>
              <a:ea typeface="Times New Roman"/>
              <a:cs typeface="Times New Roman"/>
              <a:sym typeface="Times New Roman"/>
            </a:endParaRPr>
          </a:p>
          <a:p>
            <a:pPr indent="-317500" lvl="1" marL="914400" rtl="0" algn="just">
              <a:lnSpc>
                <a:spcPct val="115000"/>
              </a:lnSpc>
              <a:spcBef>
                <a:spcPts val="0"/>
              </a:spcBef>
              <a:spcAft>
                <a:spcPts val="0"/>
              </a:spcAft>
              <a:buClr>
                <a:schemeClr val="dk1"/>
              </a:buClr>
              <a:buSzPts val="1400"/>
              <a:buFont typeface="Times New Roman"/>
              <a:buChar char="○"/>
            </a:pPr>
            <a:r>
              <a:rPr lang="en" sz="1400">
                <a:latin typeface="Times New Roman"/>
                <a:ea typeface="Times New Roman"/>
                <a:cs typeface="Times New Roman"/>
                <a:sym typeface="Times New Roman"/>
              </a:rPr>
              <a:t>Then passing it through the model depending on the type finally judgement passed and then final summary output is generated.</a:t>
            </a:r>
            <a:endParaRPr>
              <a:latin typeface="Times New Roman"/>
              <a:ea typeface="Times New Roman"/>
              <a:cs typeface="Times New Roman"/>
              <a:sym typeface="Times New Roman"/>
            </a:endParaRPr>
          </a:p>
          <a:p>
            <a:pPr indent="0" lvl="0" marL="457200" rtl="0" algn="just">
              <a:lnSpc>
                <a:spcPct val="115000"/>
              </a:lnSpc>
              <a:spcBef>
                <a:spcPts val="0"/>
              </a:spcBef>
              <a:spcAft>
                <a:spcPts val="0"/>
              </a:spcAft>
              <a:buSzPts val="2400"/>
              <a:buNone/>
            </a:pPr>
            <a:r>
              <a:t/>
            </a:r>
            <a:endParaRPr sz="1400">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chemeClr val="dk1"/>
              </a:buClr>
              <a:buSzPts val="1400"/>
              <a:buFont typeface="Times New Roman"/>
              <a:buChar char="➢"/>
            </a:pPr>
            <a:r>
              <a:rPr lang="en" sz="1400">
                <a:latin typeface="Times New Roman"/>
                <a:ea typeface="Times New Roman"/>
                <a:cs typeface="Times New Roman"/>
                <a:sym typeface="Times New Roman"/>
              </a:rPr>
              <a:t>DRAWBACK : Extractive and not completely effective. </a:t>
            </a:r>
            <a:endParaRPr>
              <a:latin typeface="Times New Roman"/>
              <a:ea typeface="Times New Roman"/>
              <a:cs typeface="Times New Roman"/>
              <a:sym typeface="Times New Roman"/>
            </a:endParaRPr>
          </a:p>
          <a:p>
            <a:pPr indent="0" lvl="0" marL="457200" rtl="0" algn="just">
              <a:lnSpc>
                <a:spcPct val="115000"/>
              </a:lnSpc>
              <a:spcBef>
                <a:spcPts val="0"/>
              </a:spcBef>
              <a:spcAft>
                <a:spcPts val="0"/>
              </a:spcAft>
              <a:buSzPts val="2400"/>
              <a:buNone/>
            </a:pPr>
            <a:r>
              <a:t/>
            </a:r>
            <a:endParaRPr sz="1400">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chemeClr val="dk1"/>
              </a:buClr>
              <a:buSzPts val="1400"/>
              <a:buFont typeface="Times New Roman"/>
              <a:buChar char="➢"/>
            </a:pPr>
            <a:r>
              <a:rPr lang="en" sz="1400">
                <a:latin typeface="Times New Roman"/>
                <a:ea typeface="Times New Roman"/>
                <a:cs typeface="Times New Roman"/>
                <a:sym typeface="Times New Roman"/>
              </a:rPr>
              <a:t>FUTURE SCOPE : Aims to improve summary generated not only on the basis of similar words but also similar concepts.</a:t>
            </a:r>
            <a:endParaRPr>
              <a:latin typeface="Times New Roman"/>
              <a:ea typeface="Times New Roman"/>
              <a:cs typeface="Times New Roman"/>
              <a:sym typeface="Times New Roman"/>
            </a:endParaRPr>
          </a:p>
        </p:txBody>
      </p:sp>
      <p:sp>
        <p:nvSpPr>
          <p:cNvPr id="137" name="Google Shape;137;p11"/>
          <p:cNvSpPr txBox="1"/>
          <p:nvPr>
            <p:ph idx="12" type="sldNum"/>
          </p:nvPr>
        </p:nvSpPr>
        <p:spPr>
          <a:xfrm>
            <a:off x="8404384" y="46736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r>
              <a:rPr lang="en"/>
              <a:t>11</a:t>
            </a:r>
            <a:endParaRPr/>
          </a:p>
        </p:txBody>
      </p:sp>
      <p:sp>
        <p:nvSpPr>
          <p:cNvPr id="138" name="Google Shape;138;p11"/>
          <p:cNvSpPr txBox="1"/>
          <p:nvPr>
            <p:ph type="title"/>
          </p:nvPr>
        </p:nvSpPr>
        <p:spPr>
          <a:xfrm>
            <a:off x="855345" y="51125"/>
            <a:ext cx="7488555" cy="381635"/>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SzPts val="3200"/>
              <a:buNone/>
            </a:pPr>
            <a:r>
              <a:rPr lang="en" sz="1600">
                <a:solidFill>
                  <a:srgbClr val="31343C"/>
                </a:solidFill>
                <a:latin typeface="Times New Roman"/>
                <a:ea typeface="Times New Roman"/>
                <a:cs typeface="Times New Roman"/>
                <a:sym typeface="Times New Roman"/>
              </a:rPr>
              <a:t>NLP based Latent Semantic Analysis for Legal Text Summarization</a:t>
            </a:r>
            <a:endParaRPr/>
          </a:p>
        </p:txBody>
      </p:sp>
      <p:pic>
        <p:nvPicPr>
          <p:cNvPr descr="WhatsApp Image 2021-04-22 at 4.26.41 PM" id="139" name="Google Shape;139;p11"/>
          <p:cNvPicPr preferRelativeResize="0"/>
          <p:nvPr/>
        </p:nvPicPr>
        <p:blipFill rotWithShape="1">
          <a:blip r:embed="rId3">
            <a:alphaModFix/>
          </a:blip>
          <a:srcRect b="0" l="0" r="0" t="0"/>
          <a:stretch/>
        </p:blipFill>
        <p:spPr>
          <a:xfrm>
            <a:off x="6055995" y="1059815"/>
            <a:ext cx="3044825" cy="319468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50000">
              <a:schemeClr val="lt2"/>
            </a:gs>
            <a:gs pos="100000">
              <a:schemeClr val="accent3"/>
            </a:gs>
          </a:gsLst>
          <a:lin ang="13500032" scaled="0"/>
        </a:gradFill>
      </p:bgPr>
    </p:bg>
    <p:spTree>
      <p:nvGrpSpPr>
        <p:cNvPr id="143" name="Shape 143"/>
        <p:cNvGrpSpPr/>
        <p:nvPr/>
      </p:nvGrpSpPr>
      <p:grpSpPr>
        <a:xfrm>
          <a:off x="0" y="0"/>
          <a:ext cx="0" cy="0"/>
          <a:chOff x="0" y="0"/>
          <a:chExt cx="0" cy="0"/>
        </a:xfrm>
      </p:grpSpPr>
      <p:sp>
        <p:nvSpPr>
          <p:cNvPr id="144" name="Google Shape;144;p12"/>
          <p:cNvSpPr txBox="1"/>
          <p:nvPr>
            <p:ph idx="1" type="body"/>
          </p:nvPr>
        </p:nvSpPr>
        <p:spPr>
          <a:xfrm>
            <a:off x="158115" y="993775"/>
            <a:ext cx="4489450" cy="3474085"/>
          </a:xfrm>
          <a:prstGeom prst="rect">
            <a:avLst/>
          </a:prstGeom>
          <a:noFill/>
          <a:ln>
            <a:noFill/>
          </a:ln>
        </p:spPr>
        <p:txBody>
          <a:bodyPr anchorCtr="0" anchor="t" bIns="0" lIns="0" spcFirstLastPara="1" rIns="0" wrap="square" tIns="0">
            <a:noAutofit/>
          </a:bodyPr>
          <a:lstStyle/>
          <a:p>
            <a:pPr indent="-317500" lvl="0" marL="457200" rtl="0" algn="just">
              <a:lnSpc>
                <a:spcPct val="115000"/>
              </a:lnSpc>
              <a:spcBef>
                <a:spcPts val="0"/>
              </a:spcBef>
              <a:spcAft>
                <a:spcPts val="0"/>
              </a:spcAft>
              <a:buClr>
                <a:schemeClr val="dk1"/>
              </a:buClr>
              <a:buSzPts val="1400"/>
              <a:buFont typeface="Times New Roman"/>
              <a:buChar char="➢"/>
            </a:pPr>
            <a:r>
              <a:rPr lang="en" sz="1400">
                <a:latin typeface="Times New Roman"/>
                <a:ea typeface="Times New Roman"/>
                <a:cs typeface="Times New Roman"/>
                <a:sym typeface="Times New Roman"/>
              </a:rPr>
              <a:t>Dataset : Amazon fine food reviews dataset</a:t>
            </a:r>
            <a:endParaRPr sz="1400"/>
          </a:p>
          <a:p>
            <a:pPr indent="-317500" lvl="0" marL="457200" rtl="0" algn="just">
              <a:lnSpc>
                <a:spcPct val="115000"/>
              </a:lnSpc>
              <a:spcBef>
                <a:spcPts val="0"/>
              </a:spcBef>
              <a:spcAft>
                <a:spcPts val="0"/>
              </a:spcAft>
              <a:buClr>
                <a:schemeClr val="dk1"/>
              </a:buClr>
              <a:buSzPts val="1400"/>
              <a:buFont typeface="Times New Roman"/>
              <a:buChar char="➢"/>
            </a:pPr>
            <a:r>
              <a:rPr lang="en" sz="1400">
                <a:latin typeface="Times New Roman"/>
                <a:ea typeface="Times New Roman"/>
                <a:cs typeface="Times New Roman"/>
                <a:sym typeface="Times New Roman"/>
              </a:rPr>
              <a:t>Work : It is an automated abstractive text summarizer to generate summary easily by machine.</a:t>
            </a:r>
            <a:endParaRPr sz="1400"/>
          </a:p>
          <a:p>
            <a:pPr indent="-317500" lvl="0" marL="457200" rtl="0" algn="just">
              <a:lnSpc>
                <a:spcPct val="115000"/>
              </a:lnSpc>
              <a:spcBef>
                <a:spcPts val="0"/>
              </a:spcBef>
              <a:spcAft>
                <a:spcPts val="0"/>
              </a:spcAft>
              <a:buClr>
                <a:schemeClr val="dk1"/>
              </a:buClr>
              <a:buSzPts val="1400"/>
              <a:buFont typeface="Times New Roman"/>
              <a:buChar char="➢"/>
            </a:pPr>
            <a:r>
              <a:rPr lang="en" sz="1400">
                <a:latin typeface="Times New Roman"/>
                <a:ea typeface="Times New Roman"/>
                <a:cs typeface="Times New Roman"/>
                <a:sym typeface="Times New Roman"/>
              </a:rPr>
              <a:t>Approach: Sequence to Sequence model to generate short summary using bi directional RNN with LSTM in the encoding layer and attention model in decoding layer [5]</a:t>
            </a:r>
            <a:endParaRPr sz="1400"/>
          </a:p>
          <a:p>
            <a:pPr indent="-317500" lvl="0" marL="457200" rtl="0" algn="just">
              <a:lnSpc>
                <a:spcPct val="115000"/>
              </a:lnSpc>
              <a:spcBef>
                <a:spcPts val="0"/>
              </a:spcBef>
              <a:spcAft>
                <a:spcPts val="0"/>
              </a:spcAft>
              <a:buClr>
                <a:schemeClr val="dk1"/>
              </a:buClr>
              <a:buSzPts val="1400"/>
              <a:buFont typeface="Times New Roman"/>
              <a:buChar char="➢"/>
            </a:pPr>
            <a:r>
              <a:rPr lang="en" sz="1400">
                <a:latin typeface="Times New Roman"/>
                <a:ea typeface="Times New Roman"/>
                <a:cs typeface="Times New Roman"/>
                <a:sym typeface="Times New Roman"/>
              </a:rPr>
              <a:t>Model Trainer : Tensorflow CPU version</a:t>
            </a:r>
            <a:endParaRPr sz="1400"/>
          </a:p>
          <a:p>
            <a:pPr indent="0" lvl="0" marL="76200" rtl="0" algn="just">
              <a:lnSpc>
                <a:spcPct val="115000"/>
              </a:lnSpc>
              <a:spcBef>
                <a:spcPts val="0"/>
              </a:spcBef>
              <a:spcAft>
                <a:spcPts val="0"/>
              </a:spcAft>
              <a:buSzPts val="2400"/>
              <a:buNone/>
            </a:pPr>
            <a:r>
              <a:t/>
            </a:r>
            <a:endParaRPr sz="1400">
              <a:latin typeface="Times New Roman"/>
              <a:ea typeface="Times New Roman"/>
              <a:cs typeface="Times New Roman"/>
              <a:sym typeface="Times New Roman"/>
            </a:endParaRPr>
          </a:p>
        </p:txBody>
      </p:sp>
      <p:sp>
        <p:nvSpPr>
          <p:cNvPr id="145" name="Google Shape;145;p12"/>
          <p:cNvSpPr txBox="1"/>
          <p:nvPr>
            <p:ph idx="12" type="sldNum"/>
          </p:nvPr>
        </p:nvSpPr>
        <p:spPr>
          <a:xfrm>
            <a:off x="8404384" y="46736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r>
              <a:rPr lang="en"/>
              <a:t>12</a:t>
            </a:r>
            <a:endParaRPr/>
          </a:p>
        </p:txBody>
      </p:sp>
      <p:sp>
        <p:nvSpPr>
          <p:cNvPr id="146" name="Google Shape;146;p12"/>
          <p:cNvSpPr txBox="1"/>
          <p:nvPr>
            <p:ph type="title"/>
          </p:nvPr>
        </p:nvSpPr>
        <p:spPr>
          <a:xfrm>
            <a:off x="855345" y="91440"/>
            <a:ext cx="7433310" cy="474345"/>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SzPts val="3200"/>
              <a:buNone/>
            </a:pPr>
            <a:r>
              <a:rPr lang="en" sz="1600">
                <a:solidFill>
                  <a:srgbClr val="31343C"/>
                </a:solidFill>
                <a:latin typeface="Times New Roman"/>
                <a:ea typeface="Times New Roman"/>
                <a:cs typeface="Times New Roman"/>
                <a:sym typeface="Times New Roman"/>
              </a:rPr>
              <a:t>Abstractive Method of Text Summarization with Sequence to Sequence RNN</a:t>
            </a:r>
            <a:endParaRPr sz="1600">
              <a:solidFill>
                <a:srgbClr val="31343C"/>
              </a:solidFill>
              <a:latin typeface="Inria Sans"/>
              <a:ea typeface="Inria Sans"/>
              <a:cs typeface="Inria Sans"/>
              <a:sym typeface="Inria Sans"/>
            </a:endParaRPr>
          </a:p>
        </p:txBody>
      </p:sp>
      <p:pic>
        <p:nvPicPr>
          <p:cNvPr id="147" name="Google Shape;147;p12"/>
          <p:cNvPicPr preferRelativeResize="0"/>
          <p:nvPr/>
        </p:nvPicPr>
        <p:blipFill rotWithShape="1">
          <a:blip r:embed="rId3">
            <a:alphaModFix/>
          </a:blip>
          <a:srcRect b="0" l="0" r="0" t="0"/>
          <a:stretch/>
        </p:blipFill>
        <p:spPr>
          <a:xfrm>
            <a:off x="4754880" y="811530"/>
            <a:ext cx="4326255" cy="4005580"/>
          </a:xfrm>
          <a:prstGeom prst="rect">
            <a:avLst/>
          </a:prstGeom>
          <a:noFill/>
          <a:ln>
            <a:noFill/>
          </a:ln>
        </p:spPr>
      </p:pic>
      <p:sp>
        <p:nvSpPr>
          <p:cNvPr id="148" name="Google Shape;148;p12"/>
          <p:cNvSpPr txBox="1"/>
          <p:nvPr/>
        </p:nvSpPr>
        <p:spPr>
          <a:xfrm>
            <a:off x="5514975" y="811530"/>
            <a:ext cx="1133475" cy="30670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Process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3"/>
          <p:cNvSpPr txBox="1"/>
          <p:nvPr>
            <p:ph type="title"/>
          </p:nvPr>
        </p:nvSpPr>
        <p:spPr>
          <a:xfrm>
            <a:off x="405765" y="99060"/>
            <a:ext cx="7555865" cy="509905"/>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SzPts val="3200"/>
              <a:buNone/>
            </a:pPr>
            <a:r>
              <a:rPr lang="en" sz="2000">
                <a:solidFill>
                  <a:srgbClr val="212328"/>
                </a:solidFill>
                <a:latin typeface="Times New Roman"/>
                <a:ea typeface="Times New Roman"/>
                <a:cs typeface="Times New Roman"/>
                <a:sym typeface="Times New Roman"/>
              </a:rPr>
              <a:t>Implementation :</a:t>
            </a:r>
            <a:endParaRPr/>
          </a:p>
        </p:txBody>
      </p:sp>
      <p:sp>
        <p:nvSpPr>
          <p:cNvPr id="154" name="Google Shape;154;p13"/>
          <p:cNvSpPr txBox="1"/>
          <p:nvPr>
            <p:ph idx="1" type="body"/>
          </p:nvPr>
        </p:nvSpPr>
        <p:spPr>
          <a:xfrm>
            <a:off x="405775" y="875025"/>
            <a:ext cx="8255700" cy="4192200"/>
          </a:xfrm>
          <a:prstGeom prst="rect">
            <a:avLst/>
          </a:prstGeom>
          <a:noFill/>
          <a:ln>
            <a:noFill/>
          </a:ln>
        </p:spPr>
        <p:txBody>
          <a:bodyPr anchorCtr="0" anchor="t" bIns="0" lIns="0" spcFirstLastPara="1" rIns="0" wrap="square" tIns="0">
            <a:noAutofit/>
          </a:bodyPr>
          <a:lstStyle/>
          <a:p>
            <a:pPr indent="-317500" lvl="0" marL="457200" rtl="0" algn="just">
              <a:lnSpc>
                <a:spcPct val="115000"/>
              </a:lnSpc>
              <a:spcBef>
                <a:spcPts val="0"/>
              </a:spcBef>
              <a:spcAft>
                <a:spcPts val="0"/>
              </a:spcAft>
              <a:buClr>
                <a:schemeClr val="dk1"/>
              </a:buClr>
              <a:buSzPts val="1400"/>
              <a:buFont typeface="Times New Roman"/>
              <a:buChar char="➢"/>
            </a:pPr>
            <a:r>
              <a:rPr lang="en" sz="1400">
                <a:latin typeface="Times New Roman"/>
                <a:ea typeface="Times New Roman"/>
                <a:cs typeface="Times New Roman"/>
                <a:sym typeface="Times New Roman"/>
              </a:rPr>
              <a:t>Data Collection : A good dataset</a:t>
            </a:r>
            <a:endParaRPr/>
          </a:p>
          <a:p>
            <a:pPr indent="-317500" lvl="0" marL="457200" rtl="0" algn="just">
              <a:lnSpc>
                <a:spcPct val="115000"/>
              </a:lnSpc>
              <a:spcBef>
                <a:spcPts val="0"/>
              </a:spcBef>
              <a:spcAft>
                <a:spcPts val="0"/>
              </a:spcAft>
              <a:buClr>
                <a:schemeClr val="dk1"/>
              </a:buClr>
              <a:buSzPts val="1400"/>
              <a:buFont typeface="Times New Roman"/>
              <a:buChar char="➢"/>
            </a:pPr>
            <a:r>
              <a:rPr lang="en" sz="1400">
                <a:latin typeface="Times New Roman"/>
                <a:ea typeface="Times New Roman"/>
                <a:cs typeface="Times New Roman"/>
                <a:sym typeface="Times New Roman"/>
              </a:rPr>
              <a:t>Data Preprocessing : Converted all the texts to lowercase and then split all of the texts and addition of  contractions and removed unnecessary component and stop words from the text and lemmatized words.</a:t>
            </a:r>
            <a:endParaRPr/>
          </a:p>
          <a:p>
            <a:pPr indent="-317500" lvl="0" marL="457200" rtl="0" algn="just">
              <a:lnSpc>
                <a:spcPct val="115000"/>
              </a:lnSpc>
              <a:spcBef>
                <a:spcPts val="0"/>
              </a:spcBef>
              <a:spcAft>
                <a:spcPts val="0"/>
              </a:spcAft>
              <a:buClr>
                <a:schemeClr val="dk1"/>
              </a:buClr>
              <a:buSzPts val="1400"/>
              <a:buFont typeface="Times New Roman"/>
              <a:buChar char="➢"/>
            </a:pPr>
            <a:r>
              <a:rPr lang="en" sz="1400">
                <a:latin typeface="Times New Roman"/>
                <a:ea typeface="Times New Roman"/>
                <a:cs typeface="Times New Roman"/>
                <a:sym typeface="Times New Roman"/>
              </a:rPr>
              <a:t>Model : </a:t>
            </a:r>
            <a:endParaRPr sz="1400">
              <a:latin typeface="Times New Roman"/>
              <a:ea typeface="Times New Roman"/>
              <a:cs typeface="Times New Roman"/>
              <a:sym typeface="Times New Roman"/>
            </a:endParaRPr>
          </a:p>
          <a:p>
            <a:pPr indent="-317500" lvl="1" marL="914400" rtl="0" algn="just">
              <a:lnSpc>
                <a:spcPct val="115000"/>
              </a:lnSpc>
              <a:spcBef>
                <a:spcPts val="0"/>
              </a:spcBef>
              <a:spcAft>
                <a:spcPts val="0"/>
              </a:spcAft>
              <a:buClr>
                <a:schemeClr val="dk1"/>
              </a:buClr>
              <a:buSzPts val="1400"/>
              <a:buFont typeface="Times New Roman"/>
              <a:buChar char="○"/>
            </a:pPr>
            <a:r>
              <a:rPr lang="en" sz="1400">
                <a:latin typeface="Times New Roman"/>
                <a:ea typeface="Times New Roman"/>
                <a:cs typeface="Times New Roman"/>
                <a:sym typeface="Times New Roman"/>
              </a:rPr>
              <a:t>Longest Short-Term memory (LSTM) will helpful for text modeling.</a:t>
            </a:r>
            <a:endParaRPr sz="1400">
              <a:latin typeface="Times New Roman"/>
              <a:ea typeface="Times New Roman"/>
              <a:cs typeface="Times New Roman"/>
              <a:sym typeface="Times New Roman"/>
            </a:endParaRPr>
          </a:p>
          <a:p>
            <a:pPr indent="-317500" lvl="1" marL="914400" rtl="0" algn="just">
              <a:lnSpc>
                <a:spcPct val="115000"/>
              </a:lnSpc>
              <a:spcBef>
                <a:spcPts val="0"/>
              </a:spcBef>
              <a:spcAft>
                <a:spcPts val="0"/>
              </a:spcAft>
              <a:buClr>
                <a:schemeClr val="dk1"/>
              </a:buClr>
              <a:buSzPts val="1400"/>
              <a:buFont typeface="Times New Roman"/>
              <a:buChar char="○"/>
            </a:pPr>
            <a:r>
              <a:rPr lang="en" sz="1400">
                <a:latin typeface="Times New Roman"/>
                <a:ea typeface="Times New Roman"/>
                <a:cs typeface="Times New Roman"/>
                <a:sym typeface="Times New Roman"/>
              </a:rPr>
              <a:t>The encoder takes the input sequence and decoder show or predicts the output sequence.</a:t>
            </a:r>
            <a:endParaRPr sz="1400">
              <a:latin typeface="Times New Roman"/>
              <a:ea typeface="Times New Roman"/>
              <a:cs typeface="Times New Roman"/>
              <a:sym typeface="Times New Roman"/>
            </a:endParaRPr>
          </a:p>
          <a:p>
            <a:pPr indent="-317500" lvl="1" marL="914400" rtl="0" algn="just">
              <a:lnSpc>
                <a:spcPct val="115000"/>
              </a:lnSpc>
              <a:spcBef>
                <a:spcPts val="0"/>
              </a:spcBef>
              <a:spcAft>
                <a:spcPts val="0"/>
              </a:spcAft>
              <a:buClr>
                <a:schemeClr val="dk1"/>
              </a:buClr>
              <a:buSzPts val="1400"/>
              <a:buFont typeface="Times New Roman"/>
              <a:buChar char="○"/>
            </a:pPr>
            <a:r>
              <a:rPr lang="en" sz="1400">
                <a:latin typeface="Times New Roman"/>
                <a:ea typeface="Times New Roman"/>
                <a:cs typeface="Times New Roman"/>
                <a:sym typeface="Times New Roman"/>
              </a:rPr>
              <a:t>Used a neural network which contains 2 layers RNN ’s encoder and decoder. </a:t>
            </a:r>
            <a:endParaRPr sz="1400">
              <a:latin typeface="Times New Roman"/>
              <a:ea typeface="Times New Roman"/>
              <a:cs typeface="Times New Roman"/>
              <a:sym typeface="Times New Roman"/>
            </a:endParaRPr>
          </a:p>
          <a:p>
            <a:pPr indent="-317500" lvl="1" marL="914400" rtl="0" algn="just">
              <a:lnSpc>
                <a:spcPct val="115000"/>
              </a:lnSpc>
              <a:spcBef>
                <a:spcPts val="0"/>
              </a:spcBef>
              <a:spcAft>
                <a:spcPts val="0"/>
              </a:spcAft>
              <a:buClr>
                <a:schemeClr val="dk1"/>
              </a:buClr>
              <a:buSzPts val="1400"/>
              <a:buFont typeface="Times New Roman"/>
              <a:buChar char="○"/>
            </a:pPr>
            <a:r>
              <a:rPr lang="en" sz="1400">
                <a:latin typeface="Times New Roman"/>
                <a:ea typeface="Times New Roman"/>
                <a:cs typeface="Times New Roman"/>
                <a:sym typeface="Times New Roman"/>
              </a:rPr>
              <a:t>Encoder contains a fixed length of a sentence and decoder contains the sequence of output. Used tensorflow 12.1.0 seq to seq model. </a:t>
            </a:r>
            <a:endParaRPr sz="1400">
              <a:latin typeface="Times New Roman"/>
              <a:ea typeface="Times New Roman"/>
              <a:cs typeface="Times New Roman"/>
              <a:sym typeface="Times New Roman"/>
            </a:endParaRPr>
          </a:p>
          <a:p>
            <a:pPr indent="-317500" lvl="1" marL="914400" rtl="0" algn="just">
              <a:lnSpc>
                <a:spcPct val="115000"/>
              </a:lnSpc>
              <a:spcBef>
                <a:spcPts val="0"/>
              </a:spcBef>
              <a:spcAft>
                <a:spcPts val="0"/>
              </a:spcAft>
              <a:buClr>
                <a:schemeClr val="dk1"/>
              </a:buClr>
              <a:buSzPts val="1400"/>
              <a:buFont typeface="Times New Roman"/>
              <a:buChar char="○"/>
            </a:pPr>
            <a:r>
              <a:rPr lang="en" sz="1400">
                <a:latin typeface="Times New Roman"/>
                <a:ea typeface="Times New Roman"/>
                <a:cs typeface="Times New Roman"/>
                <a:sym typeface="Times New Roman"/>
              </a:rPr>
              <a:t>Their output was positive which gave short summary of a few words. </a:t>
            </a:r>
            <a:endParaRPr/>
          </a:p>
          <a:p>
            <a:pPr indent="0" lvl="0" marL="457200" rtl="0" algn="just">
              <a:lnSpc>
                <a:spcPct val="115000"/>
              </a:lnSpc>
              <a:spcBef>
                <a:spcPts val="0"/>
              </a:spcBef>
              <a:spcAft>
                <a:spcPts val="0"/>
              </a:spcAft>
              <a:buSzPts val="2400"/>
              <a:buNone/>
            </a:pPr>
            <a:r>
              <a:t/>
            </a:r>
            <a:endParaRPr sz="1400">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chemeClr val="dk1"/>
              </a:buClr>
              <a:buSzPts val="1400"/>
              <a:buFont typeface="Times New Roman"/>
              <a:buChar char="➢"/>
            </a:pPr>
            <a:r>
              <a:rPr lang="en" sz="1400">
                <a:latin typeface="Times New Roman"/>
                <a:ea typeface="Times New Roman"/>
                <a:cs typeface="Times New Roman"/>
                <a:sym typeface="Times New Roman"/>
              </a:rPr>
              <a:t>DRAWBACK :  A most important limitation is machine provide a correct summary only short text.</a:t>
            </a:r>
            <a:endParaRPr/>
          </a:p>
          <a:p>
            <a:pPr indent="0" lvl="0" marL="457200" rtl="0" algn="just">
              <a:lnSpc>
                <a:spcPct val="115000"/>
              </a:lnSpc>
              <a:spcBef>
                <a:spcPts val="0"/>
              </a:spcBef>
              <a:spcAft>
                <a:spcPts val="0"/>
              </a:spcAft>
              <a:buSzPts val="2400"/>
              <a:buNone/>
            </a:pPr>
            <a:r>
              <a:t/>
            </a:r>
            <a:endParaRPr sz="1400">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chemeClr val="dk1"/>
              </a:buClr>
              <a:buSzPts val="1400"/>
              <a:buFont typeface="Times New Roman"/>
              <a:buChar char="➢"/>
            </a:pPr>
            <a:r>
              <a:rPr lang="en" sz="1400">
                <a:latin typeface="Times New Roman"/>
                <a:ea typeface="Times New Roman"/>
                <a:cs typeface="Times New Roman"/>
                <a:sym typeface="Times New Roman"/>
              </a:rPr>
              <a:t>FUTURE SCOPE : In future, our main purpose is generating a model which learn any length and generate correct summary which has no fixed length.</a:t>
            </a:r>
            <a:endParaRPr/>
          </a:p>
          <a:p>
            <a:pPr indent="0" lvl="0" marL="457200" rtl="0" algn="just">
              <a:lnSpc>
                <a:spcPct val="115000"/>
              </a:lnSpc>
              <a:spcBef>
                <a:spcPts val="0"/>
              </a:spcBef>
              <a:spcAft>
                <a:spcPts val="0"/>
              </a:spcAft>
              <a:buSzPts val="2400"/>
              <a:buNone/>
            </a:pPr>
            <a:r>
              <a:t/>
            </a:r>
            <a:endParaRPr sz="1400">
              <a:latin typeface="Times New Roman"/>
              <a:ea typeface="Times New Roman"/>
              <a:cs typeface="Times New Roman"/>
              <a:sym typeface="Times New Roman"/>
            </a:endParaRPr>
          </a:p>
        </p:txBody>
      </p:sp>
      <p:sp>
        <p:nvSpPr>
          <p:cNvPr id="155" name="Google Shape;155;p13"/>
          <p:cNvSpPr txBox="1"/>
          <p:nvPr>
            <p:ph idx="12" type="sldNum"/>
          </p:nvPr>
        </p:nvSpPr>
        <p:spPr>
          <a:xfrm>
            <a:off x="8404384" y="46736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r>
              <a:rPr lang="en"/>
              <a:t>13</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4"/>
          <p:cNvSpPr txBox="1"/>
          <p:nvPr>
            <p:ph idx="12" type="sldNum"/>
          </p:nvPr>
        </p:nvSpPr>
        <p:spPr>
          <a:xfrm>
            <a:off x="8533924" y="4688891"/>
            <a:ext cx="548700" cy="3936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300"/>
              <a:buNone/>
            </a:pPr>
            <a:r>
              <a:rPr lang="en"/>
              <a:t>14</a:t>
            </a:r>
            <a:endParaRPr/>
          </a:p>
        </p:txBody>
      </p:sp>
      <p:graphicFrame>
        <p:nvGraphicFramePr>
          <p:cNvPr id="161" name="Google Shape;161;p14"/>
          <p:cNvGraphicFramePr/>
          <p:nvPr/>
        </p:nvGraphicFramePr>
        <p:xfrm>
          <a:off x="144976" y="803218"/>
          <a:ext cx="3000000" cy="3000000"/>
        </p:xfrm>
        <a:graphic>
          <a:graphicData uri="http://schemas.openxmlformats.org/drawingml/2006/table">
            <a:tbl>
              <a:tblPr bandRow="1" firstRow="1">
                <a:noFill/>
                <a:tableStyleId>{F79CB53D-A150-4DF6-8332-AA588B84B08C}</a:tableStyleId>
              </a:tblPr>
              <a:tblGrid>
                <a:gridCol w="1490975"/>
                <a:gridCol w="1460350"/>
                <a:gridCol w="1475675"/>
                <a:gridCol w="1328175"/>
                <a:gridCol w="1713275"/>
                <a:gridCol w="1385600"/>
              </a:tblGrid>
              <a:tr h="942750">
                <a:tc>
                  <a:txBody>
                    <a:bodyPr/>
                    <a:lstStyle/>
                    <a:p>
                      <a:pPr indent="0" lvl="0" marL="0" marR="0" rtl="0" algn="ctr">
                        <a:lnSpc>
                          <a:spcPct val="100000"/>
                        </a:lnSpc>
                        <a:spcBef>
                          <a:spcPts val="0"/>
                        </a:spcBef>
                        <a:spcAft>
                          <a:spcPts val="0"/>
                        </a:spcAft>
                        <a:buClr>
                          <a:srgbClr val="000000"/>
                        </a:buClr>
                        <a:buSzPts val="1000"/>
                        <a:buFont typeface="Arial"/>
                        <a:buNone/>
                      </a:pPr>
                      <a:r>
                        <a:rPr lang="en" sz="1800" u="none" cap="none" strike="noStrike">
                          <a:solidFill>
                            <a:srgbClr val="292929"/>
                          </a:solidFill>
                          <a:latin typeface="Times New Roman"/>
                          <a:ea typeface="Times New Roman"/>
                          <a:cs typeface="Times New Roman"/>
                          <a:sym typeface="Times New Roman"/>
                        </a:rPr>
                        <a:t>Paper</a:t>
                      </a:r>
                      <a:endParaRPr sz="1800" u="none" cap="none" strike="noStrike">
                        <a:solidFill>
                          <a:srgbClr val="292929"/>
                        </a:solidFill>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000"/>
                        <a:buFont typeface="Arial"/>
                        <a:buNone/>
                      </a:pPr>
                      <a:r>
                        <a:rPr lang="en" sz="1800">
                          <a:solidFill>
                            <a:srgbClr val="292929"/>
                          </a:solidFill>
                          <a:latin typeface="Times New Roman"/>
                          <a:ea typeface="Times New Roman"/>
                          <a:cs typeface="Times New Roman"/>
                          <a:sym typeface="Times New Roman"/>
                        </a:rPr>
                        <a:t>[1]</a:t>
                      </a:r>
                      <a:endParaRPr sz="1800" u="none" cap="none" strike="noStrike">
                        <a:solidFill>
                          <a:srgbClr val="292929"/>
                        </a:solidFill>
                        <a:latin typeface="Times New Roman"/>
                        <a:ea typeface="Times New Roman"/>
                        <a:cs typeface="Times New Roman"/>
                        <a:sym typeface="Times New Roman"/>
                      </a:endParaRPr>
                    </a:p>
                  </a:txBody>
                  <a:tcPr marT="45725" marB="45725" marR="91450" marL="91450"/>
                </a:tc>
                <a:tc>
                  <a:txBody>
                    <a:bodyPr/>
                    <a:lstStyle/>
                    <a:p>
                      <a:pPr indent="0" lvl="0" marL="0" rtl="0" algn="ctr">
                        <a:spcBef>
                          <a:spcPts val="0"/>
                        </a:spcBef>
                        <a:spcAft>
                          <a:spcPts val="0"/>
                        </a:spcAft>
                        <a:buClr>
                          <a:srgbClr val="000000"/>
                        </a:buClr>
                        <a:buSzPts val="1000"/>
                        <a:buFont typeface="Arial"/>
                        <a:buNone/>
                      </a:pPr>
                      <a:r>
                        <a:rPr lang="en" sz="1800">
                          <a:solidFill>
                            <a:srgbClr val="292929"/>
                          </a:solidFill>
                          <a:latin typeface="Times New Roman"/>
                          <a:ea typeface="Times New Roman"/>
                          <a:cs typeface="Times New Roman"/>
                          <a:sym typeface="Times New Roman"/>
                        </a:rPr>
                        <a:t>[2]</a:t>
                      </a:r>
                      <a:endParaRPr sz="1400" u="none" cap="none" strike="noStrike"/>
                    </a:p>
                  </a:txBody>
                  <a:tcPr marT="45725" marB="45725" marR="91450" marL="91450"/>
                </a:tc>
                <a:tc>
                  <a:txBody>
                    <a:bodyPr/>
                    <a:lstStyle/>
                    <a:p>
                      <a:pPr indent="0" lvl="0" marL="0" rtl="0" algn="ctr">
                        <a:spcBef>
                          <a:spcPts val="0"/>
                        </a:spcBef>
                        <a:spcAft>
                          <a:spcPts val="0"/>
                        </a:spcAft>
                        <a:buClr>
                          <a:srgbClr val="000000"/>
                        </a:buClr>
                        <a:buSzPts val="1000"/>
                        <a:buFont typeface="Arial"/>
                        <a:buNone/>
                      </a:pPr>
                      <a:r>
                        <a:rPr lang="en" sz="1800">
                          <a:solidFill>
                            <a:srgbClr val="292929"/>
                          </a:solidFill>
                          <a:latin typeface="Times New Roman"/>
                          <a:ea typeface="Times New Roman"/>
                          <a:cs typeface="Times New Roman"/>
                          <a:sym typeface="Times New Roman"/>
                        </a:rPr>
                        <a:t>[3]</a:t>
                      </a:r>
                      <a:endParaRPr sz="10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000"/>
                        <a:buFont typeface="Arial"/>
                        <a:buNone/>
                      </a:pPr>
                      <a:r>
                        <a:t/>
                      </a:r>
                      <a:endParaRPr sz="1000" u="none" cap="none" strike="noStrike">
                        <a:solidFill>
                          <a:schemeClr val="dk1"/>
                        </a:solidFill>
                        <a:latin typeface="Times New Roman"/>
                        <a:ea typeface="Times New Roman"/>
                        <a:cs typeface="Times New Roman"/>
                        <a:sym typeface="Times New Roman"/>
                      </a:endParaRPr>
                    </a:p>
                  </a:txBody>
                  <a:tcPr marT="45725" marB="45725" marR="91450" marL="91450"/>
                </a:tc>
                <a:tc>
                  <a:txBody>
                    <a:bodyPr/>
                    <a:lstStyle/>
                    <a:p>
                      <a:pPr indent="0" lvl="0" marL="0" rtl="0" algn="ctr">
                        <a:spcBef>
                          <a:spcPts val="0"/>
                        </a:spcBef>
                        <a:spcAft>
                          <a:spcPts val="0"/>
                        </a:spcAft>
                        <a:buClr>
                          <a:srgbClr val="000000"/>
                        </a:buClr>
                        <a:buSzPts val="1000"/>
                        <a:buFont typeface="Arial"/>
                        <a:buNone/>
                      </a:pPr>
                      <a:r>
                        <a:rPr lang="en" sz="1800">
                          <a:solidFill>
                            <a:srgbClr val="292929"/>
                          </a:solidFill>
                          <a:latin typeface="Times New Roman"/>
                          <a:ea typeface="Times New Roman"/>
                          <a:cs typeface="Times New Roman"/>
                          <a:sym typeface="Times New Roman"/>
                        </a:rPr>
                        <a:t>[4]</a:t>
                      </a:r>
                      <a:endParaRPr sz="1400" u="none" cap="none" strike="noStrike"/>
                    </a:p>
                    <a:p>
                      <a:pPr indent="0" lvl="0" marL="0" marR="0" rtl="0" algn="ctr">
                        <a:lnSpc>
                          <a:spcPct val="100000"/>
                        </a:lnSpc>
                        <a:spcBef>
                          <a:spcPts val="0"/>
                        </a:spcBef>
                        <a:spcAft>
                          <a:spcPts val="0"/>
                        </a:spcAft>
                        <a:buClr>
                          <a:srgbClr val="000000"/>
                        </a:buClr>
                        <a:buSzPts val="1000"/>
                        <a:buFont typeface="Arial"/>
                        <a:buNone/>
                      </a:pPr>
                      <a:r>
                        <a:t/>
                      </a:r>
                      <a:endParaRPr sz="1000" u="none" cap="none" strike="noStrike">
                        <a:solidFill>
                          <a:schemeClr val="dk1"/>
                        </a:solidFill>
                        <a:latin typeface="Times New Roman"/>
                        <a:ea typeface="Times New Roman"/>
                        <a:cs typeface="Times New Roman"/>
                        <a:sym typeface="Times New Roman"/>
                      </a:endParaRPr>
                    </a:p>
                  </a:txBody>
                  <a:tcPr marT="45725" marB="45725" marR="91450" marL="91450"/>
                </a:tc>
                <a:tc>
                  <a:txBody>
                    <a:bodyPr/>
                    <a:lstStyle/>
                    <a:p>
                      <a:pPr indent="0" lvl="0" marL="0" rtl="0" algn="ctr">
                        <a:spcBef>
                          <a:spcPts val="0"/>
                        </a:spcBef>
                        <a:spcAft>
                          <a:spcPts val="0"/>
                        </a:spcAft>
                        <a:buClr>
                          <a:srgbClr val="000000"/>
                        </a:buClr>
                        <a:buSzPts val="1000"/>
                        <a:buFont typeface="Arial"/>
                        <a:buNone/>
                      </a:pPr>
                      <a:r>
                        <a:rPr lang="en" sz="1800">
                          <a:solidFill>
                            <a:srgbClr val="292929"/>
                          </a:solidFill>
                          <a:latin typeface="Times New Roman"/>
                          <a:ea typeface="Times New Roman"/>
                          <a:cs typeface="Times New Roman"/>
                          <a:sym typeface="Times New Roman"/>
                        </a:rPr>
                        <a:t>[5]</a:t>
                      </a:r>
                      <a:endParaRPr sz="10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000"/>
                        <a:buFont typeface="Arial"/>
                        <a:buNone/>
                      </a:pPr>
                      <a:r>
                        <a:t/>
                      </a:r>
                      <a:endParaRPr sz="1000" u="none" cap="none" strike="noStrike">
                        <a:solidFill>
                          <a:schemeClr val="dk1"/>
                        </a:solidFill>
                        <a:latin typeface="Times New Roman"/>
                        <a:ea typeface="Times New Roman"/>
                        <a:cs typeface="Times New Roman"/>
                        <a:sym typeface="Times New Roman"/>
                      </a:endParaRPr>
                    </a:p>
                  </a:txBody>
                  <a:tcPr marT="45725" marB="45725" marR="91450" marL="91450"/>
                </a:tc>
              </a:tr>
              <a:tr h="495450">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solidFill>
                            <a:srgbClr val="292929"/>
                          </a:solidFill>
                          <a:latin typeface="Times New Roman"/>
                          <a:ea typeface="Times New Roman"/>
                          <a:cs typeface="Times New Roman"/>
                          <a:sym typeface="Times New Roman"/>
                        </a:rPr>
                        <a:t>Types Of Summarization </a:t>
                      </a:r>
                      <a:endParaRPr sz="1400" u="none" cap="none" strike="noStrike">
                        <a:solidFill>
                          <a:srgbClr val="292929"/>
                        </a:solidFill>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solidFill>
                            <a:srgbClr val="292929"/>
                          </a:solidFill>
                          <a:latin typeface="Times New Roman"/>
                          <a:ea typeface="Times New Roman"/>
                          <a:cs typeface="Times New Roman"/>
                          <a:sym typeface="Times New Roman"/>
                        </a:rPr>
                        <a:t>Extractive Summarization</a:t>
                      </a:r>
                      <a:endParaRPr sz="1400" u="none" cap="none" strike="noStrike">
                        <a:solidFill>
                          <a:srgbClr val="292929"/>
                        </a:solidFill>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solidFill>
                            <a:srgbClr val="292929"/>
                          </a:solidFill>
                          <a:latin typeface="Times New Roman"/>
                          <a:ea typeface="Times New Roman"/>
                          <a:cs typeface="Times New Roman"/>
                          <a:sym typeface="Times New Roman"/>
                        </a:rPr>
                        <a:t>Extractive Summarization</a:t>
                      </a:r>
                      <a:endParaRPr sz="1400" u="none" cap="none" strike="noStrike">
                        <a:solidFill>
                          <a:srgbClr val="292929"/>
                        </a:solidFill>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solidFill>
                            <a:srgbClr val="292929"/>
                          </a:solidFill>
                          <a:latin typeface="Times New Roman"/>
                          <a:ea typeface="Times New Roman"/>
                          <a:cs typeface="Times New Roman"/>
                          <a:sym typeface="Times New Roman"/>
                        </a:rPr>
                        <a:t>Extractive Summarization</a:t>
                      </a:r>
                      <a:endParaRPr sz="1400" u="none" cap="none" strike="noStrike">
                        <a:solidFill>
                          <a:srgbClr val="292929"/>
                        </a:solidFill>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solidFill>
                            <a:srgbClr val="292929"/>
                          </a:solidFill>
                          <a:latin typeface="Times New Roman"/>
                          <a:ea typeface="Times New Roman"/>
                          <a:cs typeface="Times New Roman"/>
                          <a:sym typeface="Times New Roman"/>
                        </a:rPr>
                        <a:t>Extractive Summarization</a:t>
                      </a:r>
                      <a:endParaRPr sz="1400" u="none" cap="none" strike="noStrike">
                        <a:solidFill>
                          <a:srgbClr val="292929"/>
                        </a:solidFill>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solidFill>
                            <a:srgbClr val="292929"/>
                          </a:solidFill>
                          <a:latin typeface="Times New Roman"/>
                          <a:ea typeface="Times New Roman"/>
                          <a:cs typeface="Times New Roman"/>
                          <a:sym typeface="Times New Roman"/>
                        </a:rPr>
                        <a:t>Abstractive Summarization</a:t>
                      </a:r>
                      <a:endParaRPr sz="1400" u="none" cap="none" strike="noStrike">
                        <a:solidFill>
                          <a:srgbClr val="292929"/>
                        </a:solidFill>
                      </a:endParaRPr>
                    </a:p>
                  </a:txBody>
                  <a:tcPr marT="45725" marB="45725" marR="91450" marL="91450"/>
                </a:tc>
              </a:tr>
              <a:tr h="643775">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solidFill>
                            <a:srgbClr val="292929"/>
                          </a:solidFill>
                          <a:latin typeface="Times New Roman"/>
                          <a:ea typeface="Times New Roman"/>
                          <a:cs typeface="Times New Roman"/>
                          <a:sym typeface="Times New Roman"/>
                        </a:rPr>
                        <a:t>Method Used</a:t>
                      </a:r>
                      <a:endParaRPr sz="1400" u="none" cap="none" strike="noStrike">
                        <a:solidFill>
                          <a:srgbClr val="292929"/>
                        </a:solidFill>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solidFill>
                            <a:srgbClr val="292929"/>
                          </a:solidFill>
                          <a:latin typeface="Times New Roman"/>
                          <a:ea typeface="Times New Roman"/>
                          <a:cs typeface="Times New Roman"/>
                          <a:sym typeface="Times New Roman"/>
                        </a:rPr>
                        <a:t>Sentence Rating Method</a:t>
                      </a:r>
                      <a:endParaRPr sz="1400" u="none" cap="none" strike="noStrike">
                        <a:solidFill>
                          <a:srgbClr val="292929"/>
                        </a:solidFill>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solidFill>
                            <a:srgbClr val="292929"/>
                          </a:solidFill>
                          <a:latin typeface="Times New Roman"/>
                          <a:ea typeface="Times New Roman"/>
                          <a:cs typeface="Times New Roman"/>
                          <a:sym typeface="Times New Roman"/>
                        </a:rPr>
                        <a:t>Fuzzy Logic</a:t>
                      </a:r>
                      <a:endParaRPr sz="1400" u="none" cap="none" strike="noStrike">
                        <a:solidFill>
                          <a:srgbClr val="292929"/>
                        </a:solidFill>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solidFill>
                            <a:srgbClr val="292929"/>
                          </a:solidFill>
                          <a:latin typeface="Times New Roman"/>
                          <a:ea typeface="Times New Roman"/>
                          <a:cs typeface="Times New Roman"/>
                          <a:sym typeface="Times New Roman"/>
                        </a:rPr>
                        <a:t>Rule-Based Method</a:t>
                      </a:r>
                      <a:endParaRPr sz="1400" u="none" cap="none" strike="noStrike">
                        <a:solidFill>
                          <a:srgbClr val="292929"/>
                        </a:solidFill>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solidFill>
                            <a:srgbClr val="292929"/>
                          </a:solidFill>
                          <a:latin typeface="Times New Roman"/>
                          <a:ea typeface="Times New Roman"/>
                          <a:cs typeface="Times New Roman"/>
                          <a:sym typeface="Times New Roman"/>
                        </a:rPr>
                        <a:t>Semantic Analysis</a:t>
                      </a:r>
                      <a:endParaRPr sz="1400" u="none" cap="none" strike="noStrike">
                        <a:solidFill>
                          <a:srgbClr val="292929"/>
                        </a:solidFill>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solidFill>
                            <a:srgbClr val="292929"/>
                          </a:solidFill>
                          <a:latin typeface="Times New Roman"/>
                          <a:ea typeface="Times New Roman"/>
                          <a:cs typeface="Times New Roman"/>
                          <a:sym typeface="Times New Roman"/>
                        </a:rPr>
                        <a:t>Sequence To Sequence bi-directional RNN with LSTM</a:t>
                      </a:r>
                      <a:endParaRPr sz="1400" u="none" cap="none" strike="noStrike">
                        <a:solidFill>
                          <a:srgbClr val="292929"/>
                        </a:solidFill>
                      </a:endParaRPr>
                    </a:p>
                  </a:txBody>
                  <a:tcPr marT="45725" marB="45725" marR="91450" marL="91450"/>
                </a:tc>
              </a:tr>
              <a:tr h="908300">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solidFill>
                            <a:srgbClr val="292929"/>
                          </a:solidFill>
                          <a:latin typeface="Times New Roman"/>
                          <a:ea typeface="Times New Roman"/>
                          <a:cs typeface="Times New Roman"/>
                          <a:sym typeface="Times New Roman"/>
                        </a:rPr>
                        <a:t>Training Model</a:t>
                      </a:r>
                      <a:endParaRPr sz="1400" u="none" cap="none" strike="noStrike">
                        <a:solidFill>
                          <a:srgbClr val="292929"/>
                        </a:solidFill>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solidFill>
                            <a:srgbClr val="292929"/>
                          </a:solidFill>
                          <a:latin typeface="Times New Roman"/>
                          <a:ea typeface="Times New Roman"/>
                          <a:cs typeface="Times New Roman"/>
                          <a:sym typeface="Times New Roman"/>
                        </a:rPr>
                        <a:t>Sentence Ranking with Text Rank</a:t>
                      </a:r>
                      <a:endParaRPr sz="1000" u="none" cap="none" strike="noStrike">
                        <a:solidFill>
                          <a:srgbClr val="292929"/>
                        </a:solidFill>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solidFill>
                            <a:srgbClr val="292929"/>
                          </a:solidFill>
                          <a:latin typeface="Times New Roman"/>
                          <a:ea typeface="Times New Roman"/>
                          <a:cs typeface="Times New Roman"/>
                          <a:sym typeface="Times New Roman"/>
                        </a:rPr>
                        <a:t>Fuzzy Analysis with Triangular Membership Function</a:t>
                      </a:r>
                      <a:endParaRPr sz="1400" u="none" cap="none" strike="noStrike">
                        <a:solidFill>
                          <a:srgbClr val="292929"/>
                        </a:solidFill>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solidFill>
                            <a:srgbClr val="292929"/>
                          </a:solidFill>
                          <a:latin typeface="Times New Roman"/>
                          <a:ea typeface="Times New Roman"/>
                          <a:cs typeface="Times New Roman"/>
                          <a:sym typeface="Times New Roman"/>
                        </a:rPr>
                        <a:t>Rule-Based Summarizer</a:t>
                      </a:r>
                      <a:endParaRPr sz="1000" u="none" cap="none" strike="noStrike">
                        <a:solidFill>
                          <a:srgbClr val="292929"/>
                        </a:solidFill>
                        <a:latin typeface="Times New Roman"/>
                        <a:ea typeface="Times New Roman"/>
                        <a:cs typeface="Times New Roman"/>
                        <a:sym typeface="Times New Roman"/>
                      </a:endParaRPr>
                    </a:p>
                  </a:txBody>
                  <a:tcPr marT="45725" marB="45725" marR="91450" marL="91450"/>
                </a:tc>
                <a:tc>
                  <a:txBody>
                    <a:bodyPr/>
                    <a:lstStyle/>
                    <a:p>
                      <a:pPr indent="-228600" lvl="0" marL="228600" marR="0" rtl="0" algn="ctr">
                        <a:lnSpc>
                          <a:spcPct val="100000"/>
                        </a:lnSpc>
                        <a:spcBef>
                          <a:spcPts val="0"/>
                        </a:spcBef>
                        <a:spcAft>
                          <a:spcPts val="0"/>
                        </a:spcAft>
                        <a:buClr>
                          <a:srgbClr val="292929"/>
                        </a:buClr>
                        <a:buSzPts val="1000"/>
                        <a:buFont typeface="Arial"/>
                        <a:buAutoNum type="arabicPeriod"/>
                      </a:pPr>
                      <a:r>
                        <a:rPr lang="en" sz="1000" u="none" cap="none" strike="noStrike">
                          <a:solidFill>
                            <a:srgbClr val="292929"/>
                          </a:solidFill>
                          <a:latin typeface="Times New Roman"/>
                          <a:ea typeface="Times New Roman"/>
                          <a:cs typeface="Times New Roman"/>
                          <a:sym typeface="Times New Roman"/>
                        </a:rPr>
                        <a:t>Single Document Untrained Approach For Criminal</a:t>
                      </a:r>
                      <a:endParaRPr sz="1400" u="none" cap="none" strike="noStrike">
                        <a:solidFill>
                          <a:srgbClr val="292929"/>
                        </a:solidFill>
                      </a:endParaRPr>
                    </a:p>
                    <a:p>
                      <a:pPr indent="-228600" lvl="0" marL="228600" marR="0" rtl="0" algn="ctr">
                        <a:lnSpc>
                          <a:spcPct val="100000"/>
                        </a:lnSpc>
                        <a:spcBef>
                          <a:spcPts val="0"/>
                        </a:spcBef>
                        <a:spcAft>
                          <a:spcPts val="0"/>
                        </a:spcAft>
                        <a:buClr>
                          <a:srgbClr val="292929"/>
                        </a:buClr>
                        <a:buSzPts val="1000"/>
                        <a:buFont typeface="Arial"/>
                        <a:buAutoNum type="arabicPeriod"/>
                      </a:pPr>
                      <a:r>
                        <a:rPr lang="en" sz="1000" u="none" cap="none" strike="noStrike">
                          <a:solidFill>
                            <a:srgbClr val="292929"/>
                          </a:solidFill>
                          <a:latin typeface="Times New Roman"/>
                          <a:ea typeface="Times New Roman"/>
                          <a:cs typeface="Times New Roman"/>
                          <a:sym typeface="Times New Roman"/>
                        </a:rPr>
                        <a:t>Multi Document Trained Approach For Civil</a:t>
                      </a:r>
                      <a:endParaRPr sz="1400" u="none" cap="none" strike="noStrike">
                        <a:solidFill>
                          <a:srgbClr val="292929"/>
                        </a:solidFill>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solidFill>
                            <a:srgbClr val="292929"/>
                          </a:solidFill>
                          <a:latin typeface="Times New Roman"/>
                          <a:ea typeface="Times New Roman"/>
                          <a:cs typeface="Times New Roman"/>
                          <a:sym typeface="Times New Roman"/>
                        </a:rPr>
                        <a:t>Tensorflow 12.1.0</a:t>
                      </a:r>
                      <a:endParaRPr sz="1400" u="none" cap="none" strike="noStrike">
                        <a:solidFill>
                          <a:srgbClr val="292929"/>
                        </a:solidFill>
                      </a:endParaRPr>
                    </a:p>
                  </a:txBody>
                  <a:tcPr marT="45725" marB="45725" marR="91450" marL="91450"/>
                </a:tc>
              </a:tr>
              <a:tr h="447700">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solidFill>
                            <a:srgbClr val="292929"/>
                          </a:solidFill>
                          <a:latin typeface="Times New Roman"/>
                          <a:ea typeface="Times New Roman"/>
                          <a:cs typeface="Times New Roman"/>
                          <a:sym typeface="Times New Roman"/>
                        </a:rPr>
                        <a:t>Dataset</a:t>
                      </a:r>
                      <a:endParaRPr sz="1400" u="none" cap="none" strike="noStrike">
                        <a:solidFill>
                          <a:srgbClr val="292929"/>
                        </a:solidFill>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solidFill>
                            <a:srgbClr val="292929"/>
                          </a:solidFill>
                          <a:latin typeface="Times New Roman"/>
                          <a:ea typeface="Times New Roman"/>
                          <a:cs typeface="Times New Roman"/>
                          <a:sym typeface="Times New Roman"/>
                        </a:rPr>
                        <a:t>5 Documents with 20 sentences</a:t>
                      </a:r>
                      <a:endParaRPr sz="1400" u="none" cap="none" strike="noStrike">
                        <a:solidFill>
                          <a:srgbClr val="292929"/>
                        </a:solidFill>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solidFill>
                            <a:srgbClr val="292929"/>
                          </a:solidFill>
                          <a:latin typeface="Times New Roman"/>
                          <a:ea typeface="Times New Roman"/>
                          <a:cs typeface="Times New Roman"/>
                          <a:sym typeface="Times New Roman"/>
                        </a:rPr>
                        <a:t>BBC News</a:t>
                      </a:r>
                      <a:endParaRPr sz="1400" u="none" cap="none" strike="noStrike">
                        <a:solidFill>
                          <a:srgbClr val="292929"/>
                        </a:solidFill>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solidFill>
                            <a:srgbClr val="292929"/>
                          </a:solidFill>
                          <a:latin typeface="Times New Roman"/>
                          <a:ea typeface="Times New Roman"/>
                          <a:cs typeface="Times New Roman"/>
                          <a:sym typeface="Times New Roman"/>
                        </a:rPr>
                        <a:t>DUC 2002</a:t>
                      </a:r>
                      <a:endParaRPr sz="1400" u="none" cap="none" strike="noStrike">
                        <a:solidFill>
                          <a:srgbClr val="292929"/>
                        </a:solidFill>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solidFill>
                            <a:srgbClr val="292929"/>
                          </a:solidFill>
                          <a:latin typeface="Times New Roman"/>
                          <a:ea typeface="Times New Roman"/>
                          <a:cs typeface="Times New Roman"/>
                          <a:sym typeface="Times New Roman"/>
                        </a:rPr>
                        <a:t>District, High and Supreme Court</a:t>
                      </a:r>
                      <a:endParaRPr sz="1400" u="none" cap="none" strike="noStrike">
                        <a:solidFill>
                          <a:srgbClr val="292929"/>
                        </a:solidFill>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solidFill>
                            <a:srgbClr val="292929"/>
                          </a:solidFill>
                          <a:latin typeface="Times New Roman"/>
                          <a:ea typeface="Times New Roman"/>
                          <a:cs typeface="Times New Roman"/>
                          <a:sym typeface="Times New Roman"/>
                        </a:rPr>
                        <a:t>Amazon Fine Food Review</a:t>
                      </a:r>
                      <a:endParaRPr sz="1400" u="none" cap="none" strike="noStrike">
                        <a:solidFill>
                          <a:srgbClr val="292929"/>
                        </a:solidFill>
                      </a:endParaRPr>
                    </a:p>
                  </a:txBody>
                  <a:tcPr marT="45725" marB="45725" marR="91450" marL="91450"/>
                </a:tc>
              </a:tr>
              <a:tr h="447700">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solidFill>
                            <a:srgbClr val="292929"/>
                          </a:solidFill>
                          <a:latin typeface="Times New Roman"/>
                          <a:ea typeface="Times New Roman"/>
                          <a:cs typeface="Times New Roman"/>
                          <a:sym typeface="Times New Roman"/>
                        </a:rPr>
                        <a:t>Accuracy</a:t>
                      </a:r>
                      <a:endParaRPr sz="1400" u="none" cap="none" strike="noStrike">
                        <a:solidFill>
                          <a:srgbClr val="292929"/>
                        </a:solidFill>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solidFill>
                            <a:srgbClr val="292929"/>
                          </a:solidFill>
                          <a:latin typeface="Times New Roman"/>
                          <a:ea typeface="Times New Roman"/>
                          <a:cs typeface="Times New Roman"/>
                          <a:sym typeface="Times New Roman"/>
                        </a:rPr>
                        <a:t>Low</a:t>
                      </a:r>
                      <a:endParaRPr sz="1400" u="none" cap="none" strike="noStrike">
                        <a:solidFill>
                          <a:srgbClr val="292929"/>
                        </a:solidFill>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solidFill>
                            <a:srgbClr val="292929"/>
                          </a:solidFill>
                          <a:latin typeface="Times New Roman"/>
                          <a:ea typeface="Times New Roman"/>
                          <a:cs typeface="Times New Roman"/>
                          <a:sym typeface="Times New Roman"/>
                        </a:rPr>
                        <a:t>Low</a:t>
                      </a:r>
                      <a:endParaRPr sz="1400" u="none" cap="none" strike="noStrike">
                        <a:solidFill>
                          <a:srgbClr val="292929"/>
                        </a:solidFill>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solidFill>
                            <a:srgbClr val="292929"/>
                          </a:solidFill>
                          <a:latin typeface="Times New Roman"/>
                          <a:ea typeface="Times New Roman"/>
                          <a:cs typeface="Times New Roman"/>
                          <a:sym typeface="Times New Roman"/>
                        </a:rPr>
                        <a:t>Low</a:t>
                      </a:r>
                      <a:endParaRPr sz="1400" u="none" cap="none" strike="noStrike">
                        <a:solidFill>
                          <a:srgbClr val="292929"/>
                        </a:solidFill>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solidFill>
                            <a:srgbClr val="292929"/>
                          </a:solidFill>
                          <a:latin typeface="Times New Roman"/>
                          <a:ea typeface="Times New Roman"/>
                          <a:cs typeface="Times New Roman"/>
                          <a:sym typeface="Times New Roman"/>
                        </a:rPr>
                        <a:t>Low</a:t>
                      </a:r>
                      <a:endParaRPr sz="1400" u="none" cap="none" strike="noStrike">
                        <a:solidFill>
                          <a:srgbClr val="292929"/>
                        </a:solidFill>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solidFill>
                            <a:srgbClr val="292929"/>
                          </a:solidFill>
                          <a:latin typeface="Times New Roman"/>
                          <a:ea typeface="Times New Roman"/>
                          <a:cs typeface="Times New Roman"/>
                          <a:sym typeface="Times New Roman"/>
                        </a:rPr>
                        <a:t>High</a:t>
                      </a:r>
                      <a:endParaRPr sz="1400" u="none" cap="none" strike="noStrike">
                        <a:solidFill>
                          <a:srgbClr val="292929"/>
                        </a:solidFill>
                      </a:endParaRPr>
                    </a:p>
                  </a:txBody>
                  <a:tcPr marT="45725" marB="45725" marR="91450" marL="91450"/>
                </a:tc>
              </a:tr>
            </a:tbl>
          </a:graphicData>
        </a:graphic>
      </p:graphicFrame>
      <p:sp>
        <p:nvSpPr>
          <p:cNvPr id="162" name="Google Shape;162;p14"/>
          <p:cNvSpPr txBox="1"/>
          <p:nvPr/>
        </p:nvSpPr>
        <p:spPr>
          <a:xfrm>
            <a:off x="1705025" y="170500"/>
            <a:ext cx="5797200" cy="6279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Clr>
                <a:srgbClr val="000000"/>
              </a:buClr>
              <a:buSzPts val="3200"/>
              <a:buFont typeface="Arial"/>
              <a:buNone/>
            </a:pPr>
            <a:r>
              <a:rPr b="1" lang="en" sz="3200">
                <a:solidFill>
                  <a:srgbClr val="31343C"/>
                </a:solidFill>
                <a:latin typeface="Times New Roman"/>
                <a:ea typeface="Times New Roman"/>
                <a:cs typeface="Times New Roman"/>
                <a:sym typeface="Times New Roman"/>
              </a:rPr>
              <a:t>Comparative Study</a:t>
            </a:r>
            <a:endParaRPr>
              <a:latin typeface="Inria Sans Light"/>
              <a:ea typeface="Inria Sans Light"/>
              <a:cs typeface="Inria Sans Light"/>
              <a:sym typeface="Inria Sans 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7"/>
          <p:cNvSpPr txBox="1"/>
          <p:nvPr/>
        </p:nvSpPr>
        <p:spPr>
          <a:xfrm>
            <a:off x="-53575" y="173625"/>
            <a:ext cx="9144000" cy="677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200"/>
              <a:buFont typeface="Arial"/>
              <a:buNone/>
            </a:pPr>
            <a:r>
              <a:rPr b="0" i="0" lang="en" sz="3200" u="none" cap="none" strike="noStrike">
                <a:solidFill>
                  <a:schemeClr val="dk1"/>
                </a:solidFill>
                <a:latin typeface="Arial"/>
                <a:ea typeface="Arial"/>
                <a:cs typeface="Arial"/>
                <a:sym typeface="Arial"/>
              </a:rPr>
              <a:t>Project Implementation Flow</a:t>
            </a:r>
            <a:endParaRPr b="0" i="0" sz="1400" u="none" cap="none" strike="noStrike">
              <a:solidFill>
                <a:srgbClr val="000000"/>
              </a:solidFill>
              <a:latin typeface="Arial"/>
              <a:ea typeface="Arial"/>
              <a:cs typeface="Arial"/>
              <a:sym typeface="Arial"/>
            </a:endParaRPr>
          </a:p>
        </p:txBody>
      </p:sp>
      <p:sp>
        <p:nvSpPr>
          <p:cNvPr id="168" name="Google Shape;168;p17"/>
          <p:cNvSpPr/>
          <p:nvPr/>
        </p:nvSpPr>
        <p:spPr>
          <a:xfrm>
            <a:off x="1725475" y="2980352"/>
            <a:ext cx="1005600" cy="369300"/>
          </a:xfrm>
          <a:prstGeom prst="rect">
            <a:avLst/>
          </a:prstGeom>
          <a:solidFill>
            <a:srgbClr val="EDE8E5"/>
          </a:solidFill>
          <a:ln cap="flat" cmpd="sng" w="25400">
            <a:solidFill>
              <a:srgbClr val="7C838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E30000"/>
                </a:solidFill>
                <a:latin typeface="Arial"/>
                <a:ea typeface="Arial"/>
                <a:cs typeface="Arial"/>
                <a:sym typeface="Arial"/>
              </a:rPr>
              <a:t>Audio </a:t>
            </a:r>
            <a:endParaRPr b="0" i="0" sz="1400" u="none" cap="none" strike="noStrike">
              <a:solidFill>
                <a:srgbClr val="000000"/>
              </a:solidFill>
              <a:latin typeface="Arial"/>
              <a:ea typeface="Arial"/>
              <a:cs typeface="Arial"/>
              <a:sym typeface="Arial"/>
            </a:endParaRPr>
          </a:p>
        </p:txBody>
      </p:sp>
      <p:sp>
        <p:nvSpPr>
          <p:cNvPr id="169" name="Google Shape;169;p17"/>
          <p:cNvSpPr/>
          <p:nvPr/>
        </p:nvSpPr>
        <p:spPr>
          <a:xfrm>
            <a:off x="3630100" y="2074225"/>
            <a:ext cx="1402200" cy="369300"/>
          </a:xfrm>
          <a:prstGeom prst="rect">
            <a:avLst/>
          </a:prstGeom>
          <a:solidFill>
            <a:srgbClr val="EDE8E5"/>
          </a:solidFill>
          <a:ln cap="flat" cmpd="sng" w="25400">
            <a:solidFill>
              <a:srgbClr val="7C8386"/>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1800"/>
              <a:buFont typeface="Arial"/>
              <a:buNone/>
            </a:pPr>
            <a:r>
              <a:rPr lang="en" sz="1800">
                <a:solidFill>
                  <a:srgbClr val="E30000"/>
                </a:solidFill>
              </a:rPr>
              <a:t>Document</a:t>
            </a:r>
            <a:endParaRPr/>
          </a:p>
        </p:txBody>
      </p:sp>
      <p:sp>
        <p:nvSpPr>
          <p:cNvPr id="170" name="Google Shape;170;p17"/>
          <p:cNvSpPr/>
          <p:nvPr/>
        </p:nvSpPr>
        <p:spPr>
          <a:xfrm>
            <a:off x="3828397" y="2974349"/>
            <a:ext cx="1005600" cy="381300"/>
          </a:xfrm>
          <a:prstGeom prst="rect">
            <a:avLst/>
          </a:prstGeom>
          <a:solidFill>
            <a:srgbClr val="EDE8E5"/>
          </a:solidFill>
          <a:ln cap="flat" cmpd="sng" w="25400">
            <a:solidFill>
              <a:srgbClr val="7C838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E30000"/>
                </a:solidFill>
                <a:latin typeface="Arial"/>
                <a:ea typeface="Arial"/>
                <a:cs typeface="Arial"/>
                <a:sym typeface="Arial"/>
              </a:rPr>
              <a:t>Text</a:t>
            </a:r>
            <a:endParaRPr b="0" i="0" sz="1400" u="none" cap="none" strike="noStrike">
              <a:solidFill>
                <a:srgbClr val="000000"/>
              </a:solidFill>
              <a:latin typeface="Arial"/>
              <a:ea typeface="Arial"/>
              <a:cs typeface="Arial"/>
              <a:sym typeface="Arial"/>
            </a:endParaRPr>
          </a:p>
        </p:txBody>
      </p:sp>
      <p:cxnSp>
        <p:nvCxnSpPr>
          <p:cNvPr id="171" name="Google Shape;171;p17"/>
          <p:cNvCxnSpPr>
            <a:stCxn id="169" idx="2"/>
          </p:cNvCxnSpPr>
          <p:nvPr/>
        </p:nvCxnSpPr>
        <p:spPr>
          <a:xfrm>
            <a:off x="4331200" y="2443525"/>
            <a:ext cx="8700" cy="524100"/>
          </a:xfrm>
          <a:prstGeom prst="straightConnector1">
            <a:avLst/>
          </a:prstGeom>
          <a:noFill/>
          <a:ln cap="flat" cmpd="sng" w="38100">
            <a:solidFill>
              <a:schemeClr val="dk1"/>
            </a:solidFill>
            <a:prstDash val="solid"/>
            <a:round/>
            <a:headEnd len="sm" w="sm" type="none"/>
            <a:tailEnd len="med" w="med" type="stealth"/>
          </a:ln>
          <a:effectLst>
            <a:outerShdw blurRad="40000" rotWithShape="0" dir="5400000" dist="23000">
              <a:srgbClr val="000000">
                <a:alpha val="34117"/>
              </a:srgbClr>
            </a:outerShdw>
          </a:effectLst>
        </p:spPr>
      </p:cxnSp>
      <p:cxnSp>
        <p:nvCxnSpPr>
          <p:cNvPr id="172" name="Google Shape;172;p17"/>
          <p:cNvCxnSpPr>
            <a:stCxn id="170" idx="2"/>
            <a:endCxn id="173" idx="0"/>
          </p:cNvCxnSpPr>
          <p:nvPr/>
        </p:nvCxnSpPr>
        <p:spPr>
          <a:xfrm>
            <a:off x="4331197" y="3355649"/>
            <a:ext cx="0" cy="595500"/>
          </a:xfrm>
          <a:prstGeom prst="straightConnector1">
            <a:avLst/>
          </a:prstGeom>
          <a:noFill/>
          <a:ln cap="flat" cmpd="sng" w="38100">
            <a:solidFill>
              <a:srgbClr val="424650"/>
            </a:solidFill>
            <a:prstDash val="solid"/>
            <a:round/>
            <a:headEnd len="sm" w="sm" type="none"/>
            <a:tailEnd len="med" w="med" type="stealth"/>
          </a:ln>
          <a:effectLst>
            <a:outerShdw blurRad="40000" rotWithShape="0" dir="5400000" dist="23000">
              <a:srgbClr val="000000">
                <a:alpha val="34117"/>
              </a:srgbClr>
            </a:outerShdw>
          </a:effectLst>
        </p:spPr>
      </p:cxnSp>
      <p:sp>
        <p:nvSpPr>
          <p:cNvPr id="173" name="Google Shape;173;p17"/>
          <p:cNvSpPr/>
          <p:nvPr/>
        </p:nvSpPr>
        <p:spPr>
          <a:xfrm>
            <a:off x="3121457" y="3951133"/>
            <a:ext cx="2419500" cy="403800"/>
          </a:xfrm>
          <a:prstGeom prst="rect">
            <a:avLst/>
          </a:prstGeom>
          <a:solidFill>
            <a:srgbClr val="EDE8E5"/>
          </a:solidFill>
          <a:ln cap="flat" cmpd="sng" w="25400">
            <a:solidFill>
              <a:srgbClr val="7C838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E30000"/>
                </a:solidFill>
                <a:latin typeface="Arial"/>
                <a:ea typeface="Arial"/>
                <a:cs typeface="Arial"/>
                <a:sym typeface="Arial"/>
              </a:rPr>
              <a:t>Summarized Text</a:t>
            </a:r>
            <a:endParaRPr b="0" i="0" sz="1400" u="none" cap="none" strike="noStrike">
              <a:solidFill>
                <a:srgbClr val="000000"/>
              </a:solidFill>
              <a:latin typeface="Arial"/>
              <a:ea typeface="Arial"/>
              <a:cs typeface="Arial"/>
              <a:sym typeface="Arial"/>
            </a:endParaRPr>
          </a:p>
        </p:txBody>
      </p:sp>
      <p:cxnSp>
        <p:nvCxnSpPr>
          <p:cNvPr id="174" name="Google Shape;174;p17"/>
          <p:cNvCxnSpPr>
            <a:stCxn id="168" idx="3"/>
            <a:endCxn id="170" idx="1"/>
          </p:cNvCxnSpPr>
          <p:nvPr/>
        </p:nvCxnSpPr>
        <p:spPr>
          <a:xfrm>
            <a:off x="2731075" y="3165002"/>
            <a:ext cx="1097400" cy="0"/>
          </a:xfrm>
          <a:prstGeom prst="straightConnector1">
            <a:avLst/>
          </a:prstGeom>
          <a:noFill/>
          <a:ln cap="flat" cmpd="sng" w="38100">
            <a:solidFill>
              <a:schemeClr val="dk1"/>
            </a:solidFill>
            <a:prstDash val="solid"/>
            <a:round/>
            <a:headEnd len="sm" w="sm" type="none"/>
            <a:tailEnd len="med" w="med" type="stealth"/>
          </a:ln>
          <a:effectLst>
            <a:outerShdw blurRad="40000" rotWithShape="0" dir="5400000" dist="23000">
              <a:srgbClr val="000000">
                <a:alpha val="34117"/>
              </a:srgbClr>
            </a:outerShdw>
          </a:effectLst>
        </p:spPr>
      </p:cxnSp>
      <p:sp>
        <p:nvSpPr>
          <p:cNvPr id="175" name="Google Shape;175;p17"/>
          <p:cNvSpPr txBox="1"/>
          <p:nvPr/>
        </p:nvSpPr>
        <p:spPr>
          <a:xfrm>
            <a:off x="6223734" y="3182872"/>
            <a:ext cx="2381400" cy="369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 sz="1800" u="sng" cap="none" strike="noStrike">
                <a:solidFill>
                  <a:srgbClr val="424650"/>
                </a:solidFill>
                <a:latin typeface="Arial"/>
                <a:ea typeface="Arial"/>
                <a:cs typeface="Arial"/>
                <a:sym typeface="Arial"/>
              </a:rPr>
              <a:t>Additional Feature</a:t>
            </a:r>
            <a:endParaRPr b="0" i="0" sz="1400" u="none" cap="none" strike="noStrike">
              <a:solidFill>
                <a:srgbClr val="000000"/>
              </a:solidFill>
              <a:latin typeface="Arial"/>
              <a:ea typeface="Arial"/>
              <a:cs typeface="Arial"/>
              <a:sym typeface="Arial"/>
            </a:endParaRPr>
          </a:p>
        </p:txBody>
      </p:sp>
      <p:sp>
        <p:nvSpPr>
          <p:cNvPr id="176" name="Google Shape;176;p17"/>
          <p:cNvSpPr/>
          <p:nvPr/>
        </p:nvSpPr>
        <p:spPr>
          <a:xfrm>
            <a:off x="6385753" y="3746371"/>
            <a:ext cx="2164500" cy="813300"/>
          </a:xfrm>
          <a:prstGeom prst="rect">
            <a:avLst/>
          </a:prstGeom>
          <a:gradFill>
            <a:gsLst>
              <a:gs pos="0">
                <a:srgbClr val="E6CEBF"/>
              </a:gs>
              <a:gs pos="35000">
                <a:srgbClr val="EDDAD1"/>
              </a:gs>
              <a:gs pos="100000">
                <a:srgbClr val="F7F0ED"/>
              </a:gs>
            </a:gsLst>
            <a:lin ang="16200038" scaled="0"/>
          </a:gradFill>
          <a:ln cap="flat" cmpd="sng" w="9525">
            <a:solidFill>
              <a:srgbClr val="A58D7E"/>
            </a:solidFill>
            <a:prstDash val="solid"/>
            <a:round/>
            <a:headEnd len="sm" w="sm" type="none"/>
            <a:tailEnd len="sm" w="sm" type="none"/>
          </a:ln>
          <a:effectLst>
            <a:outerShdw blurRad="40000" rotWithShape="0" dir="5400000" dist="20000">
              <a:srgbClr val="000000">
                <a:alpha val="37254"/>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424650"/>
                </a:solidFill>
                <a:latin typeface="Arial"/>
                <a:ea typeface="Arial"/>
                <a:cs typeface="Arial"/>
                <a:sym typeface="Arial"/>
              </a:rPr>
              <a:t>Further summary can be converted to speech </a:t>
            </a:r>
            <a:endParaRPr b="0" i="0" sz="1400" u="none" cap="none" strike="noStrike">
              <a:solidFill>
                <a:srgbClr val="000000"/>
              </a:solidFill>
              <a:latin typeface="Arial"/>
              <a:ea typeface="Arial"/>
              <a:cs typeface="Arial"/>
              <a:sym typeface="Arial"/>
            </a:endParaRPr>
          </a:p>
        </p:txBody>
      </p:sp>
      <p:cxnSp>
        <p:nvCxnSpPr>
          <p:cNvPr id="177" name="Google Shape;177;p17"/>
          <p:cNvCxnSpPr>
            <a:stCxn id="173" idx="3"/>
          </p:cNvCxnSpPr>
          <p:nvPr/>
        </p:nvCxnSpPr>
        <p:spPr>
          <a:xfrm>
            <a:off x="5540957" y="4153033"/>
            <a:ext cx="844800" cy="0"/>
          </a:xfrm>
          <a:prstGeom prst="straightConnector1">
            <a:avLst/>
          </a:prstGeom>
          <a:noFill/>
          <a:ln cap="flat" cmpd="sng" w="25400">
            <a:solidFill>
              <a:srgbClr val="424650"/>
            </a:solidFill>
            <a:prstDash val="solid"/>
            <a:round/>
            <a:headEnd len="sm" w="sm" type="none"/>
            <a:tailEnd len="med" w="med" type="triangle"/>
          </a:ln>
          <a:effectLst>
            <a:outerShdw blurRad="40000" rotWithShape="0" dir="5400000" dist="20000">
              <a:srgbClr val="000000">
                <a:alpha val="37254"/>
              </a:srgbClr>
            </a:outerShdw>
          </a:effectLst>
        </p:spPr>
      </p:cxnSp>
      <p:sp>
        <p:nvSpPr>
          <p:cNvPr id="178" name="Google Shape;178;p17"/>
          <p:cNvSpPr txBox="1"/>
          <p:nvPr/>
        </p:nvSpPr>
        <p:spPr>
          <a:xfrm>
            <a:off x="1468496" y="47545"/>
            <a:ext cx="60999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0" i="0" lang="en" sz="3200" u="none" cap="none" strike="noStrike">
                <a:solidFill>
                  <a:srgbClr val="42465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79" name="Google Shape;179;p17"/>
          <p:cNvSpPr txBox="1"/>
          <p:nvPr/>
        </p:nvSpPr>
        <p:spPr>
          <a:xfrm>
            <a:off x="8541713" y="4718356"/>
            <a:ext cx="548700" cy="3936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2"/>
                </a:solidFill>
                <a:latin typeface="Arial"/>
                <a:ea typeface="Arial"/>
                <a:cs typeface="Arial"/>
                <a:sym typeface="Arial"/>
              </a:rPr>
              <a:t>1</a:t>
            </a:r>
            <a:r>
              <a:rPr lang="en">
                <a:solidFill>
                  <a:schemeClr val="dk2"/>
                </a:solidFill>
              </a:rPr>
              <a:t>5</a:t>
            </a:r>
            <a:endParaRPr b="0" i="0" sz="1400" u="none" cap="none" strike="noStrike">
              <a:solidFill>
                <a:schemeClr val="dk2"/>
              </a:solidFill>
              <a:latin typeface="Arial"/>
              <a:ea typeface="Arial"/>
              <a:cs typeface="Arial"/>
              <a:sym typeface="Arial"/>
            </a:endParaRPr>
          </a:p>
        </p:txBody>
      </p:sp>
      <p:sp>
        <p:nvSpPr>
          <p:cNvPr id="180" name="Google Shape;180;p17"/>
          <p:cNvSpPr/>
          <p:nvPr/>
        </p:nvSpPr>
        <p:spPr>
          <a:xfrm>
            <a:off x="2731100" y="1216477"/>
            <a:ext cx="1005600" cy="369300"/>
          </a:xfrm>
          <a:prstGeom prst="rect">
            <a:avLst/>
          </a:prstGeom>
          <a:solidFill>
            <a:srgbClr val="EDE8E5"/>
          </a:solidFill>
          <a:ln cap="flat" cmpd="sng" w="25400">
            <a:solidFill>
              <a:srgbClr val="7C838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lang="en" sz="1800">
                <a:solidFill>
                  <a:srgbClr val="E30000"/>
                </a:solidFill>
              </a:rPr>
              <a:t>  Input</a:t>
            </a:r>
            <a:endParaRPr sz="1800">
              <a:solidFill>
                <a:srgbClr val="E30000"/>
              </a:solidFill>
            </a:endParaRPr>
          </a:p>
        </p:txBody>
      </p:sp>
      <p:sp>
        <p:nvSpPr>
          <p:cNvPr id="181" name="Google Shape;181;p17"/>
          <p:cNvSpPr txBox="1"/>
          <p:nvPr/>
        </p:nvSpPr>
        <p:spPr>
          <a:xfrm>
            <a:off x="4595400" y="1401100"/>
            <a:ext cx="34305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u="sng">
                <a:latin typeface="Inria Sans Light"/>
                <a:ea typeface="Inria Sans Light"/>
                <a:cs typeface="Inria Sans Light"/>
                <a:sym typeface="Inria Sans Light"/>
              </a:rPr>
              <a:t>User can </a:t>
            </a:r>
            <a:r>
              <a:rPr lang="en" u="sng">
                <a:latin typeface="Inria Sans Light"/>
                <a:ea typeface="Inria Sans Light"/>
                <a:cs typeface="Inria Sans Light"/>
                <a:sym typeface="Inria Sans Light"/>
              </a:rPr>
              <a:t>select any one of the methods for input</a:t>
            </a:r>
            <a:r>
              <a:rPr lang="en" u="sng">
                <a:latin typeface="Inria Sans Light"/>
                <a:ea typeface="Inria Sans Light"/>
                <a:cs typeface="Inria Sans Light"/>
                <a:sym typeface="Inria Sans Light"/>
              </a:rPr>
              <a:t>: Audio or Document</a:t>
            </a:r>
            <a:endParaRPr u="sng">
              <a:latin typeface="Inria Sans Light"/>
              <a:ea typeface="Inria Sans Light"/>
              <a:cs typeface="Inria Sans Light"/>
              <a:sym typeface="Inria Sans Light"/>
            </a:endParaRPr>
          </a:p>
        </p:txBody>
      </p:sp>
      <p:cxnSp>
        <p:nvCxnSpPr>
          <p:cNvPr id="182" name="Google Shape;182;p17"/>
          <p:cNvCxnSpPr>
            <a:stCxn id="168" idx="0"/>
            <a:endCxn id="180" idx="1"/>
          </p:cNvCxnSpPr>
          <p:nvPr/>
        </p:nvCxnSpPr>
        <p:spPr>
          <a:xfrm rot="-5400000">
            <a:off x="1690075" y="1939352"/>
            <a:ext cx="1579200" cy="502800"/>
          </a:xfrm>
          <a:prstGeom prst="bentConnector2">
            <a:avLst/>
          </a:prstGeom>
          <a:noFill/>
          <a:ln cap="flat" cmpd="sng" w="38100">
            <a:solidFill>
              <a:schemeClr val="dk1"/>
            </a:solidFill>
            <a:prstDash val="solid"/>
            <a:round/>
            <a:headEnd len="med" w="med" type="triangle"/>
            <a:tailEnd len="med" w="med" type="none"/>
          </a:ln>
        </p:spPr>
      </p:cxnSp>
      <p:cxnSp>
        <p:nvCxnSpPr>
          <p:cNvPr id="183" name="Google Shape;183;p17"/>
          <p:cNvCxnSpPr>
            <a:stCxn id="169" idx="0"/>
            <a:endCxn id="180" idx="3"/>
          </p:cNvCxnSpPr>
          <p:nvPr/>
        </p:nvCxnSpPr>
        <p:spPr>
          <a:xfrm flipH="1" rot="5400000">
            <a:off x="3697300" y="1440325"/>
            <a:ext cx="673200" cy="594600"/>
          </a:xfrm>
          <a:prstGeom prst="bentConnector2">
            <a:avLst/>
          </a:prstGeom>
          <a:noFill/>
          <a:ln cap="flat" cmpd="sng" w="38100">
            <a:solidFill>
              <a:schemeClr val="dk1"/>
            </a:solidFill>
            <a:prstDash val="solid"/>
            <a:round/>
            <a:headEnd len="med" w="med" type="triangle"/>
            <a:tailEnd len="med" w="med" type="none"/>
          </a:ln>
        </p:spPr>
      </p:cxnSp>
      <p:sp>
        <p:nvSpPr>
          <p:cNvPr id="184" name="Google Shape;184;p17"/>
          <p:cNvSpPr txBox="1"/>
          <p:nvPr/>
        </p:nvSpPr>
        <p:spPr>
          <a:xfrm>
            <a:off x="2532700" y="2175800"/>
            <a:ext cx="1097400" cy="1185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Inria Sans Light"/>
                <a:ea typeface="Inria Sans Light"/>
                <a:cs typeface="Inria Sans Light"/>
                <a:sym typeface="Inria Sans Light"/>
              </a:rPr>
              <a:t>Using P</a:t>
            </a:r>
            <a:r>
              <a:rPr lang="en" sz="1000">
                <a:solidFill>
                  <a:srgbClr val="292929"/>
                </a:solidFill>
                <a:latin typeface="Inria Sans"/>
                <a:ea typeface="Inria Sans"/>
                <a:cs typeface="Inria Sans"/>
                <a:sym typeface="Inria Sans"/>
              </a:rPr>
              <a:t>ython Speech Recognition/</a:t>
            </a:r>
            <a:r>
              <a:rPr lang="en" sz="1000">
                <a:solidFill>
                  <a:srgbClr val="292929"/>
                </a:solidFill>
                <a:latin typeface="Inria Sans Light"/>
                <a:ea typeface="Inria Sans Light"/>
                <a:cs typeface="Inria Sans Light"/>
                <a:sym typeface="Inria Sans Light"/>
              </a:rPr>
              <a:t> </a:t>
            </a:r>
            <a:r>
              <a:rPr lang="en" sz="1000">
                <a:solidFill>
                  <a:srgbClr val="292929"/>
                </a:solidFill>
                <a:latin typeface="Inria Sans"/>
                <a:ea typeface="Inria Sans"/>
                <a:cs typeface="Inria Sans"/>
                <a:sym typeface="Inria Sans"/>
              </a:rPr>
              <a:t>Google Speech To Text API </a:t>
            </a:r>
            <a:endParaRPr sz="1000">
              <a:solidFill>
                <a:schemeClr val="dk1"/>
              </a:solidFill>
              <a:latin typeface="Inria Sans Light"/>
              <a:ea typeface="Inria Sans Light"/>
              <a:cs typeface="Inria Sans Light"/>
              <a:sym typeface="Inria Sans Light"/>
            </a:endParaRPr>
          </a:p>
          <a:p>
            <a:pPr indent="0" lvl="0" marL="0" rtl="0" algn="ctr">
              <a:spcBef>
                <a:spcPts val="0"/>
              </a:spcBef>
              <a:spcAft>
                <a:spcPts val="0"/>
              </a:spcAft>
              <a:buNone/>
            </a:pPr>
            <a:r>
              <a:t/>
            </a:r>
            <a:endParaRPr sz="1500">
              <a:latin typeface="Inria Sans Light"/>
              <a:ea typeface="Inria Sans Light"/>
              <a:cs typeface="Inria Sans Light"/>
              <a:sym typeface="Inria Sans Light"/>
            </a:endParaRPr>
          </a:p>
        </p:txBody>
      </p:sp>
      <p:sp>
        <p:nvSpPr>
          <p:cNvPr id="185" name="Google Shape;185;p17"/>
          <p:cNvSpPr txBox="1"/>
          <p:nvPr/>
        </p:nvSpPr>
        <p:spPr>
          <a:xfrm>
            <a:off x="4518447" y="2508850"/>
            <a:ext cx="1402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Inria Sans Light"/>
                <a:ea typeface="Inria Sans Light"/>
                <a:cs typeface="Inria Sans Light"/>
                <a:sym typeface="Inria Sans Light"/>
              </a:rPr>
              <a:t>Text Extraction</a:t>
            </a:r>
            <a:endParaRPr>
              <a:latin typeface="Inria Sans Light"/>
              <a:ea typeface="Inria Sans Light"/>
              <a:cs typeface="Inria Sans Light"/>
              <a:sym typeface="Inria Sans 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9"/>
          <p:cNvSpPr txBox="1"/>
          <p:nvPr>
            <p:ph type="ctrTitle"/>
          </p:nvPr>
        </p:nvSpPr>
        <p:spPr>
          <a:xfrm>
            <a:off x="350873" y="0"/>
            <a:ext cx="8399700" cy="6168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SzPts val="6000"/>
              <a:buNone/>
            </a:pPr>
            <a:br>
              <a:rPr lang="en" sz="2800">
                <a:latin typeface="Times New Roman"/>
                <a:ea typeface="Times New Roman"/>
                <a:cs typeface="Times New Roman"/>
                <a:sym typeface="Times New Roman"/>
              </a:rPr>
            </a:br>
            <a:r>
              <a:rPr lang="en" sz="2800">
                <a:latin typeface="Times New Roman"/>
                <a:ea typeface="Times New Roman"/>
                <a:cs typeface="Times New Roman"/>
                <a:sym typeface="Times New Roman"/>
              </a:rPr>
              <a:t>REFERENCES</a:t>
            </a:r>
            <a:endParaRPr/>
          </a:p>
        </p:txBody>
      </p:sp>
      <p:sp>
        <p:nvSpPr>
          <p:cNvPr id="191" name="Google Shape;191;p19"/>
          <p:cNvSpPr txBox="1"/>
          <p:nvPr/>
        </p:nvSpPr>
        <p:spPr>
          <a:xfrm>
            <a:off x="4114800" y="2115879"/>
            <a:ext cx="914400" cy="914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9"/>
          <p:cNvSpPr txBox="1"/>
          <p:nvPr/>
        </p:nvSpPr>
        <p:spPr>
          <a:xfrm>
            <a:off x="350875" y="956925"/>
            <a:ext cx="8399700" cy="3078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400"/>
              <a:buFont typeface="Arial"/>
              <a:buNone/>
            </a:pPr>
            <a:r>
              <a:t/>
            </a:r>
            <a:endParaRPr>
              <a:latin typeface="Times New Roman"/>
              <a:ea typeface="Times New Roman"/>
              <a:cs typeface="Times New Roman"/>
              <a:sym typeface="Times New Roman"/>
            </a:endParaRPr>
          </a:p>
        </p:txBody>
      </p:sp>
      <p:sp>
        <p:nvSpPr>
          <p:cNvPr id="193" name="Google Shape;193;p19"/>
          <p:cNvSpPr txBox="1"/>
          <p:nvPr/>
        </p:nvSpPr>
        <p:spPr>
          <a:xfrm>
            <a:off x="8638800" y="4621150"/>
            <a:ext cx="442500" cy="3849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300"/>
              <a:buFont typeface="Arial"/>
              <a:buNone/>
            </a:pPr>
            <a:r>
              <a:rPr b="0" i="0" lang="en" sz="1300" u="none" cap="none" strike="noStrike">
                <a:solidFill>
                  <a:schemeClr val="dk2"/>
                </a:solidFill>
                <a:latin typeface="Inria Sans Light"/>
                <a:ea typeface="Inria Sans Light"/>
                <a:cs typeface="Inria Sans Light"/>
                <a:sym typeface="Inria Sans Light"/>
              </a:rPr>
              <a:t>1</a:t>
            </a:r>
            <a:r>
              <a:rPr lang="en" sz="1300">
                <a:solidFill>
                  <a:schemeClr val="dk2"/>
                </a:solidFill>
                <a:latin typeface="Inria Sans Light"/>
                <a:ea typeface="Inria Sans Light"/>
                <a:cs typeface="Inria Sans Light"/>
                <a:sym typeface="Inria Sans Light"/>
              </a:rPr>
              <a:t>6</a:t>
            </a:r>
            <a:endParaRPr b="0" i="0" sz="1300" u="none" cap="none" strike="noStrike">
              <a:solidFill>
                <a:schemeClr val="dk2"/>
              </a:solidFill>
              <a:latin typeface="Inria Sans Light"/>
              <a:ea typeface="Inria Sans Light"/>
              <a:cs typeface="Inria Sans Light"/>
              <a:sym typeface="Inria Sans Light"/>
            </a:endParaRPr>
          </a:p>
        </p:txBody>
      </p:sp>
      <p:sp>
        <p:nvSpPr>
          <p:cNvPr id="194" name="Google Shape;194;p19"/>
          <p:cNvSpPr txBox="1"/>
          <p:nvPr/>
        </p:nvSpPr>
        <p:spPr>
          <a:xfrm>
            <a:off x="350875" y="853725"/>
            <a:ext cx="7968600" cy="3945000"/>
          </a:xfrm>
          <a:prstGeom prst="rect">
            <a:avLst/>
          </a:prstGeom>
          <a:noFill/>
          <a:ln>
            <a:noFill/>
          </a:ln>
        </p:spPr>
        <p:txBody>
          <a:bodyPr anchorCtr="0" anchor="t" bIns="91425" lIns="91425" spcFirstLastPara="1" rIns="91425" wrap="square" tIns="91425">
            <a:spAutoFit/>
          </a:bodyPr>
          <a:lstStyle/>
          <a:p>
            <a:pPr indent="-317500" lvl="0" marL="457200" rtl="0" algn="just">
              <a:lnSpc>
                <a:spcPct val="115000"/>
              </a:lnSpc>
              <a:spcBef>
                <a:spcPts val="0"/>
              </a:spcBef>
              <a:spcAft>
                <a:spcPts val="0"/>
              </a:spcAft>
              <a:buClr>
                <a:srgbClr val="292929"/>
              </a:buClr>
              <a:buSzPts val="1400"/>
              <a:buAutoNum type="arabicPeriod"/>
            </a:pPr>
            <a:r>
              <a:rPr lang="en">
                <a:solidFill>
                  <a:srgbClr val="292929"/>
                </a:solidFill>
              </a:rPr>
              <a:t>J.N.Madhuri,Ganesh Kumar.R “Extractive Text Summarization Using Sentence          Ranking,”Institute of Electrical and Electronics Engineers (IEEE),2019.</a:t>
            </a:r>
            <a:endParaRPr>
              <a:solidFill>
                <a:srgbClr val="292929"/>
              </a:solidFill>
            </a:endParaRPr>
          </a:p>
          <a:p>
            <a:pPr indent="0" lvl="0" marL="457200" rtl="0" algn="just">
              <a:lnSpc>
                <a:spcPct val="115000"/>
              </a:lnSpc>
              <a:spcBef>
                <a:spcPts val="0"/>
              </a:spcBef>
              <a:spcAft>
                <a:spcPts val="0"/>
              </a:spcAft>
              <a:buNone/>
            </a:pPr>
            <a:r>
              <a:t/>
            </a:r>
            <a:endParaRPr>
              <a:solidFill>
                <a:srgbClr val="292929"/>
              </a:solidFill>
            </a:endParaRPr>
          </a:p>
          <a:p>
            <a:pPr indent="-317500" lvl="0" marL="457200" rtl="0" algn="just">
              <a:spcBef>
                <a:spcPts val="0"/>
              </a:spcBef>
              <a:spcAft>
                <a:spcPts val="0"/>
              </a:spcAft>
              <a:buClr>
                <a:srgbClr val="292929"/>
              </a:buClr>
              <a:buSzPts val="1400"/>
              <a:buAutoNum type="arabicPeriod"/>
            </a:pPr>
            <a:r>
              <a:rPr lang="en">
                <a:solidFill>
                  <a:srgbClr val="292929"/>
                </a:solidFill>
              </a:rPr>
              <a:t>Siya Sadashiv Naik, Manisha Naik Gaonkar,” Extractive Text Summarization by Feature based sentence extraction using rule based,”IEEE International Conference On Recent Trends in Electronics Information &amp; Communication Technology (RTEICT),2017.</a:t>
            </a:r>
            <a:endParaRPr>
              <a:solidFill>
                <a:srgbClr val="292929"/>
              </a:solidFill>
            </a:endParaRPr>
          </a:p>
          <a:p>
            <a:pPr indent="0" lvl="0" marL="457200" rtl="0" algn="just">
              <a:spcBef>
                <a:spcPts val="0"/>
              </a:spcBef>
              <a:spcAft>
                <a:spcPts val="0"/>
              </a:spcAft>
              <a:buNone/>
            </a:pPr>
            <a:r>
              <a:t/>
            </a:r>
            <a:endParaRPr>
              <a:solidFill>
                <a:srgbClr val="292929"/>
              </a:solidFill>
            </a:endParaRPr>
          </a:p>
          <a:p>
            <a:pPr indent="-317500" lvl="0" marL="457200" rtl="0" algn="just">
              <a:spcBef>
                <a:spcPts val="0"/>
              </a:spcBef>
              <a:spcAft>
                <a:spcPts val="0"/>
              </a:spcAft>
              <a:buClr>
                <a:srgbClr val="292929"/>
              </a:buClr>
              <a:buSzPts val="1400"/>
              <a:buAutoNum type="arabicPeriod"/>
            </a:pPr>
            <a:r>
              <a:rPr lang="en">
                <a:solidFill>
                  <a:srgbClr val="292929"/>
                </a:solidFill>
              </a:rPr>
              <a:t>Aakanksha Sharaff, Amit Siddharth Khaire, Dimple Sharma,”Analyzing fuzzy based approach</a:t>
            </a:r>
            <a:r>
              <a:rPr b="1" lang="en">
                <a:solidFill>
                  <a:srgbClr val="292929"/>
                </a:solidFill>
              </a:rPr>
              <a:t> </a:t>
            </a:r>
            <a:r>
              <a:rPr lang="en">
                <a:solidFill>
                  <a:srgbClr val="292929"/>
                </a:solidFill>
              </a:rPr>
              <a:t>for extractive text summarization,”International Conference on Intelligent Computing and Control Systems (ICICCS 2019). </a:t>
            </a:r>
            <a:endParaRPr>
              <a:solidFill>
                <a:srgbClr val="292929"/>
              </a:solidFill>
            </a:endParaRPr>
          </a:p>
          <a:p>
            <a:pPr indent="0" lvl="0" marL="457200" rtl="0" algn="just">
              <a:spcBef>
                <a:spcPts val="0"/>
              </a:spcBef>
              <a:spcAft>
                <a:spcPts val="0"/>
              </a:spcAft>
              <a:buNone/>
            </a:pPr>
            <a:r>
              <a:t/>
            </a:r>
            <a:endParaRPr>
              <a:solidFill>
                <a:srgbClr val="292929"/>
              </a:solidFill>
            </a:endParaRPr>
          </a:p>
          <a:p>
            <a:pPr indent="-317500" lvl="0" marL="457200" rtl="0" algn="just">
              <a:spcBef>
                <a:spcPts val="0"/>
              </a:spcBef>
              <a:spcAft>
                <a:spcPts val="0"/>
              </a:spcAft>
              <a:buClr>
                <a:srgbClr val="292929"/>
              </a:buClr>
              <a:buSzPts val="1400"/>
              <a:buAutoNum type="arabicPeriod"/>
            </a:pPr>
            <a:r>
              <a:rPr lang="en">
                <a:solidFill>
                  <a:srgbClr val="292929"/>
                </a:solidFill>
              </a:rPr>
              <a:t>Kaiz Merchant, Yash Pande ,” NLP Based Latent Semantic Analysis for Legal Text Summarization,”IEEE,2018.</a:t>
            </a:r>
            <a:endParaRPr>
              <a:solidFill>
                <a:srgbClr val="292929"/>
              </a:solidFill>
            </a:endParaRPr>
          </a:p>
          <a:p>
            <a:pPr indent="0" lvl="0" marL="457200" rtl="0" algn="just">
              <a:spcBef>
                <a:spcPts val="0"/>
              </a:spcBef>
              <a:spcAft>
                <a:spcPts val="0"/>
              </a:spcAft>
              <a:buNone/>
            </a:pPr>
            <a:r>
              <a:t/>
            </a:r>
            <a:endParaRPr>
              <a:solidFill>
                <a:srgbClr val="292929"/>
              </a:solidFill>
            </a:endParaRPr>
          </a:p>
          <a:p>
            <a:pPr indent="-317500" lvl="0" marL="457200" rtl="0" algn="just">
              <a:spcBef>
                <a:spcPts val="0"/>
              </a:spcBef>
              <a:spcAft>
                <a:spcPts val="0"/>
              </a:spcAft>
              <a:buClr>
                <a:srgbClr val="292929"/>
              </a:buClr>
              <a:buSzPts val="1400"/>
              <a:buAutoNum type="arabicPeriod"/>
            </a:pPr>
            <a:r>
              <a:rPr lang="en">
                <a:solidFill>
                  <a:srgbClr val="292929"/>
                </a:solidFill>
              </a:rPr>
              <a:t>Abu Kaisar Mohammad Masum, Sheikh Abujar, Md Ashraful Islam Talukder, AKM Shahariar Azad Rabby, Syed Akhter Hossain,”</a:t>
            </a:r>
            <a:r>
              <a:rPr i="1" lang="en">
                <a:solidFill>
                  <a:srgbClr val="292929"/>
                </a:solidFill>
              </a:rPr>
              <a:t> Abstractive method of text summarization with sequence to sequence RNNs</a:t>
            </a:r>
            <a:r>
              <a:rPr lang="en">
                <a:solidFill>
                  <a:srgbClr val="292929"/>
                </a:solidFill>
              </a:rPr>
              <a:t>”,ICCCNT,2019.</a:t>
            </a:r>
            <a:endParaRPr>
              <a:solidFill>
                <a:srgbClr val="292929"/>
              </a:solidFill>
            </a:endParaRPr>
          </a:p>
        </p:txBody>
      </p:sp>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0"/>
          <p:cNvSpPr txBox="1"/>
          <p:nvPr>
            <p:ph idx="12" type="sldNum"/>
          </p:nvPr>
        </p:nvSpPr>
        <p:spPr>
          <a:xfrm>
            <a:off x="8404384" y="46736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r>
              <a:rPr lang="en"/>
              <a:t>17</a:t>
            </a:r>
            <a:endParaRPr/>
          </a:p>
        </p:txBody>
      </p:sp>
      <p:sp>
        <p:nvSpPr>
          <p:cNvPr id="200" name="Google Shape;200;p20"/>
          <p:cNvSpPr txBox="1"/>
          <p:nvPr>
            <p:ph idx="4294967295" type="ctrTitle"/>
          </p:nvPr>
        </p:nvSpPr>
        <p:spPr>
          <a:xfrm>
            <a:off x="2026500" y="2050950"/>
            <a:ext cx="5091000" cy="1041600"/>
          </a:xfrm>
          <a:prstGeom prst="rect">
            <a:avLst/>
          </a:prstGeom>
          <a:noFill/>
          <a:ln>
            <a:noFill/>
          </a:ln>
        </p:spPr>
        <p:txBody>
          <a:bodyPr anchorCtr="0" anchor="b" bIns="0" lIns="0" spcFirstLastPara="1" rIns="0" wrap="square" tIns="0">
            <a:noAutofit/>
          </a:bodyPr>
          <a:lstStyle/>
          <a:p>
            <a:pPr indent="0" lvl="0" marL="0" marR="0" rtl="0" algn="ctr">
              <a:lnSpc>
                <a:spcPct val="90000"/>
              </a:lnSpc>
              <a:spcBef>
                <a:spcPts val="0"/>
              </a:spcBef>
              <a:spcAft>
                <a:spcPts val="0"/>
              </a:spcAft>
              <a:buClr>
                <a:schemeClr val="dk2"/>
              </a:buClr>
              <a:buSzPts val="3200"/>
              <a:buFont typeface="Inria Serif"/>
              <a:buNone/>
            </a:pPr>
            <a:r>
              <a:rPr b="1" i="0" lang="en" sz="7200" u="none" cap="none" strike="noStrike">
                <a:solidFill>
                  <a:schemeClr val="dk2"/>
                </a:solidFill>
                <a:latin typeface="Times New Roman"/>
                <a:ea typeface="Times New Roman"/>
                <a:cs typeface="Times New Roman"/>
                <a:sym typeface="Times New Roman"/>
              </a:rPr>
              <a:t>Thank You</a:t>
            </a:r>
            <a:endParaRPr b="1" i="0" sz="7200" u="none" cap="none" strike="noStrike">
              <a:solidFill>
                <a:schemeClr val="dk2"/>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 name="Shape 45"/>
        <p:cNvGrpSpPr/>
        <p:nvPr/>
      </p:nvGrpSpPr>
      <p:grpSpPr>
        <a:xfrm>
          <a:off x="0" y="0"/>
          <a:ext cx="0" cy="0"/>
          <a:chOff x="0" y="0"/>
          <a:chExt cx="0" cy="0"/>
        </a:xfrm>
      </p:grpSpPr>
      <p:sp>
        <p:nvSpPr>
          <p:cNvPr id="46" name="Google Shape;46;p2"/>
          <p:cNvSpPr txBox="1"/>
          <p:nvPr>
            <p:ph type="title"/>
          </p:nvPr>
        </p:nvSpPr>
        <p:spPr>
          <a:xfrm>
            <a:off x="855300" y="836000"/>
            <a:ext cx="7433400" cy="396300"/>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SzPts val="3200"/>
              <a:buNone/>
            </a:pPr>
            <a:r>
              <a:rPr lang="en">
                <a:solidFill>
                  <a:srgbClr val="31343C"/>
                </a:solidFill>
                <a:latin typeface="Times New Roman"/>
                <a:ea typeface="Times New Roman"/>
                <a:cs typeface="Times New Roman"/>
                <a:sym typeface="Times New Roman"/>
              </a:rPr>
              <a:t>Team Members</a:t>
            </a:r>
            <a:endParaRPr>
              <a:solidFill>
                <a:srgbClr val="31343C"/>
              </a:solidFill>
              <a:latin typeface="Times New Roman"/>
              <a:ea typeface="Times New Roman"/>
              <a:cs typeface="Times New Roman"/>
              <a:sym typeface="Times New Roman"/>
            </a:endParaRPr>
          </a:p>
        </p:txBody>
      </p:sp>
      <p:sp>
        <p:nvSpPr>
          <p:cNvPr id="47" name="Google Shape;47;p2"/>
          <p:cNvSpPr txBox="1"/>
          <p:nvPr/>
        </p:nvSpPr>
        <p:spPr>
          <a:xfrm>
            <a:off x="1021166" y="3462820"/>
            <a:ext cx="1489200" cy="7341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Sweta Gupta</a:t>
            </a:r>
            <a:br>
              <a:rPr b="0" i="0" lang="en" sz="1400" u="none" cap="none" strike="noStrike">
                <a:solidFill>
                  <a:srgbClr val="000000"/>
                </a:solidFill>
                <a:latin typeface="Arial"/>
                <a:ea typeface="Arial"/>
                <a:cs typeface="Arial"/>
                <a:sym typeface="Arial"/>
              </a:rPr>
            </a:br>
            <a:r>
              <a:rPr b="0" i="0" lang="en" sz="1200" u="none" cap="none" strike="noStrike">
                <a:solidFill>
                  <a:schemeClr val="dk2"/>
                </a:solidFill>
                <a:latin typeface="Arial"/>
                <a:ea typeface="Arial"/>
                <a:cs typeface="Arial"/>
                <a:sym typeface="Arial"/>
              </a:rPr>
              <a:t>61</a:t>
            </a:r>
            <a:endParaRPr b="0" i="0" sz="1200" u="none" cap="none" strike="noStrike">
              <a:solidFill>
                <a:schemeClr val="dk2"/>
              </a:solidFill>
              <a:latin typeface="Arial"/>
              <a:ea typeface="Arial"/>
              <a:cs typeface="Arial"/>
              <a:sym typeface="Arial"/>
            </a:endParaRPr>
          </a:p>
        </p:txBody>
      </p:sp>
      <p:sp>
        <p:nvSpPr>
          <p:cNvPr id="48" name="Google Shape;48;p2"/>
          <p:cNvSpPr txBox="1"/>
          <p:nvPr/>
        </p:nvSpPr>
        <p:spPr>
          <a:xfrm>
            <a:off x="3877849" y="3462820"/>
            <a:ext cx="1489200" cy="7341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Yash Jobalia</a:t>
            </a:r>
            <a:br>
              <a:rPr b="0" i="0" lang="en" sz="1400" u="none" cap="none" strike="noStrike">
                <a:solidFill>
                  <a:srgbClr val="000000"/>
                </a:solidFill>
                <a:latin typeface="Arial"/>
                <a:ea typeface="Arial"/>
                <a:cs typeface="Arial"/>
                <a:sym typeface="Arial"/>
              </a:rPr>
            </a:br>
            <a:r>
              <a:rPr b="0" i="0" lang="en" sz="1200" u="none" cap="none" strike="noStrike">
                <a:solidFill>
                  <a:schemeClr val="dk2"/>
                </a:solidFill>
                <a:latin typeface="Arial"/>
                <a:ea typeface="Arial"/>
                <a:cs typeface="Arial"/>
                <a:sym typeface="Arial"/>
              </a:rPr>
              <a:t>63</a:t>
            </a:r>
            <a:endParaRPr b="0" i="0" sz="1200" u="none" cap="none" strike="noStrike">
              <a:solidFill>
                <a:schemeClr val="dk2"/>
              </a:solidFill>
              <a:latin typeface="Arial"/>
              <a:ea typeface="Arial"/>
              <a:cs typeface="Arial"/>
              <a:sym typeface="Arial"/>
            </a:endParaRPr>
          </a:p>
        </p:txBody>
      </p:sp>
      <p:sp>
        <p:nvSpPr>
          <p:cNvPr id="49" name="Google Shape;49;p2"/>
          <p:cNvSpPr txBox="1"/>
          <p:nvPr/>
        </p:nvSpPr>
        <p:spPr>
          <a:xfrm>
            <a:off x="6633635" y="3462820"/>
            <a:ext cx="1489200" cy="7341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Isheet Shetty</a:t>
            </a:r>
            <a:br>
              <a:rPr b="0" i="0" lang="en" sz="1400" u="none" cap="none" strike="noStrike">
                <a:solidFill>
                  <a:srgbClr val="000000"/>
                </a:solidFill>
                <a:latin typeface="Arial"/>
                <a:ea typeface="Arial"/>
                <a:cs typeface="Arial"/>
                <a:sym typeface="Arial"/>
              </a:rPr>
            </a:br>
            <a:r>
              <a:rPr b="0" i="0" lang="en" sz="1200" u="none" cap="none" strike="noStrike">
                <a:solidFill>
                  <a:schemeClr val="dk2"/>
                </a:solidFill>
                <a:latin typeface="Arial"/>
                <a:ea typeface="Arial"/>
                <a:cs typeface="Arial"/>
                <a:sym typeface="Arial"/>
              </a:rPr>
              <a:t>72</a:t>
            </a:r>
            <a:endParaRPr b="0" i="0" sz="1200" u="none" cap="none" strike="noStrike">
              <a:solidFill>
                <a:schemeClr val="dk2"/>
              </a:solidFill>
              <a:latin typeface="Arial"/>
              <a:ea typeface="Arial"/>
              <a:cs typeface="Arial"/>
              <a:sym typeface="Arial"/>
            </a:endParaRPr>
          </a:p>
        </p:txBody>
      </p:sp>
      <p:pic>
        <p:nvPicPr>
          <p:cNvPr id="50" name="Google Shape;50;p2"/>
          <p:cNvPicPr preferRelativeResize="0"/>
          <p:nvPr/>
        </p:nvPicPr>
        <p:blipFill rotWithShape="1">
          <a:blip r:embed="rId3">
            <a:alphaModFix/>
          </a:blip>
          <a:srcRect b="0" l="0" r="0" t="0"/>
          <a:stretch/>
        </p:blipFill>
        <p:spPr>
          <a:xfrm>
            <a:off x="3776951" y="1673314"/>
            <a:ext cx="1590098" cy="1590098"/>
          </a:xfrm>
          <a:prstGeom prst="ellipse">
            <a:avLst/>
          </a:prstGeom>
          <a:noFill/>
          <a:ln cap="rnd" cmpd="sng" w="63500">
            <a:solidFill>
              <a:srgbClr val="333333"/>
            </a:solidFill>
            <a:prstDash val="solid"/>
            <a:round/>
            <a:headEnd len="sm" w="sm" type="none"/>
            <a:tailEnd len="sm" w="sm" type="none"/>
          </a:ln>
          <a:effectLst>
            <a:outerShdw blurRad="381000" sx="-80000" rotWithShape="0" dir="5400000" dist="292100" sy="-18000">
              <a:srgbClr val="000000">
                <a:alpha val="21176"/>
              </a:srgbClr>
            </a:outerShdw>
          </a:effectLst>
        </p:spPr>
      </p:pic>
      <p:pic>
        <p:nvPicPr>
          <p:cNvPr id="51" name="Google Shape;51;p2"/>
          <p:cNvPicPr preferRelativeResize="0"/>
          <p:nvPr/>
        </p:nvPicPr>
        <p:blipFill rotWithShape="1">
          <a:blip r:embed="rId4">
            <a:alphaModFix/>
          </a:blip>
          <a:srcRect b="0" l="0" r="0" t="0"/>
          <a:stretch/>
        </p:blipFill>
        <p:spPr>
          <a:xfrm>
            <a:off x="6583186" y="1673314"/>
            <a:ext cx="1590098" cy="1590098"/>
          </a:xfrm>
          <a:prstGeom prst="ellipse">
            <a:avLst/>
          </a:prstGeom>
          <a:noFill/>
          <a:ln cap="rnd" cmpd="sng" w="63500">
            <a:solidFill>
              <a:srgbClr val="333333"/>
            </a:solidFill>
            <a:prstDash val="solid"/>
            <a:round/>
            <a:headEnd len="sm" w="sm" type="none"/>
            <a:tailEnd len="sm" w="sm" type="none"/>
          </a:ln>
          <a:effectLst>
            <a:outerShdw blurRad="381000" sx="-80000" rotWithShape="0" dir="5400000" dist="292100" sy="-18000">
              <a:srgbClr val="000000">
                <a:alpha val="21176"/>
              </a:srgbClr>
            </a:outerShdw>
          </a:effectLst>
        </p:spPr>
      </p:pic>
      <p:pic>
        <p:nvPicPr>
          <p:cNvPr id="52" name="Google Shape;52;p2"/>
          <p:cNvPicPr preferRelativeResize="0"/>
          <p:nvPr/>
        </p:nvPicPr>
        <p:blipFill rotWithShape="1">
          <a:blip r:embed="rId5">
            <a:alphaModFix/>
          </a:blip>
          <a:srcRect b="0" l="0" r="0" t="0"/>
          <a:stretch/>
        </p:blipFill>
        <p:spPr>
          <a:xfrm>
            <a:off x="970717" y="1673314"/>
            <a:ext cx="1590098" cy="1590098"/>
          </a:xfrm>
          <a:prstGeom prst="ellipse">
            <a:avLst/>
          </a:prstGeom>
          <a:noFill/>
          <a:ln cap="rnd" cmpd="sng" w="63500">
            <a:solidFill>
              <a:srgbClr val="333333"/>
            </a:solidFill>
            <a:prstDash val="solid"/>
            <a:round/>
            <a:headEnd len="sm" w="sm" type="none"/>
            <a:tailEnd len="sm" w="sm" type="none"/>
          </a:ln>
          <a:effectLst>
            <a:outerShdw blurRad="381000" sx="-80000" rotWithShape="0" dir="5400000" dist="292100" sy="-18000">
              <a:srgbClr val="000000">
                <a:alpha val="21176"/>
              </a:srgbClr>
            </a:outerShdw>
          </a:effectLst>
        </p:spPr>
      </p:pic>
      <p:sp>
        <p:nvSpPr>
          <p:cNvPr id="53" name="Google Shape;53;p2"/>
          <p:cNvSpPr txBox="1"/>
          <p:nvPr>
            <p:ph idx="12" type="sldNum"/>
          </p:nvPr>
        </p:nvSpPr>
        <p:spPr>
          <a:xfrm>
            <a:off x="8404384" y="46736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r>
              <a:rPr lang="en"/>
              <a:t>2</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3"/>
          <p:cNvSpPr txBox="1"/>
          <p:nvPr>
            <p:ph type="title"/>
          </p:nvPr>
        </p:nvSpPr>
        <p:spPr>
          <a:xfrm>
            <a:off x="855300" y="836000"/>
            <a:ext cx="7433400" cy="3963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SzPts val="3200"/>
              <a:buNone/>
            </a:pPr>
            <a:r>
              <a:rPr lang="en">
                <a:solidFill>
                  <a:srgbClr val="31343C"/>
                </a:solidFill>
                <a:latin typeface="Times New Roman"/>
                <a:ea typeface="Times New Roman"/>
                <a:cs typeface="Times New Roman"/>
                <a:sym typeface="Times New Roman"/>
              </a:rPr>
              <a:t>Introduction</a:t>
            </a:r>
            <a:endParaRPr>
              <a:solidFill>
                <a:srgbClr val="31343C"/>
              </a:solidFill>
              <a:latin typeface="Times New Roman"/>
              <a:ea typeface="Times New Roman"/>
              <a:cs typeface="Times New Roman"/>
              <a:sym typeface="Times New Roman"/>
            </a:endParaRPr>
          </a:p>
        </p:txBody>
      </p:sp>
      <p:sp>
        <p:nvSpPr>
          <p:cNvPr id="59" name="Google Shape;59;p3"/>
          <p:cNvSpPr txBox="1"/>
          <p:nvPr>
            <p:ph idx="12" type="sldNum"/>
          </p:nvPr>
        </p:nvSpPr>
        <p:spPr>
          <a:xfrm>
            <a:off x="8404384" y="46736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r>
              <a:rPr lang="en"/>
              <a:t>3</a:t>
            </a:r>
            <a:endParaRPr/>
          </a:p>
        </p:txBody>
      </p:sp>
      <p:sp>
        <p:nvSpPr>
          <p:cNvPr id="60" name="Google Shape;60;p3"/>
          <p:cNvSpPr txBox="1"/>
          <p:nvPr>
            <p:ph idx="1" type="body"/>
          </p:nvPr>
        </p:nvSpPr>
        <p:spPr>
          <a:xfrm>
            <a:off x="467221" y="1555147"/>
            <a:ext cx="8209500" cy="3118500"/>
          </a:xfrm>
          <a:prstGeom prst="rect">
            <a:avLst/>
          </a:prstGeom>
          <a:noFill/>
          <a:ln>
            <a:noFill/>
          </a:ln>
        </p:spPr>
        <p:txBody>
          <a:bodyPr anchorCtr="0" anchor="t" bIns="0" lIns="0" spcFirstLastPara="1" rIns="0" wrap="square" tIns="0">
            <a:noAutofit/>
          </a:bodyPr>
          <a:lstStyle/>
          <a:p>
            <a:pPr indent="0" lvl="0" marL="0" rtl="0" algn="just">
              <a:lnSpc>
                <a:spcPct val="115000"/>
              </a:lnSpc>
              <a:spcBef>
                <a:spcPts val="0"/>
              </a:spcBef>
              <a:spcAft>
                <a:spcPts val="0"/>
              </a:spcAft>
              <a:buNone/>
            </a:pPr>
            <a:r>
              <a:rPr lang="en" sz="1800">
                <a:latin typeface="Times New Roman"/>
                <a:ea typeface="Times New Roman"/>
                <a:cs typeface="Times New Roman"/>
                <a:sym typeface="Times New Roman"/>
              </a:rPr>
              <a:t>When we generally open news sites, we do not read every news article. We typically glance at the short news summary and then read more details if interested. Similarly, when we read a long paragraph, we generally list down the important points or  important phrases in our minds, they are a form of short summaries of the passage. As we can see that summarization is an important aspect in our day to day lives, it saves our time and efforts. Now imagine what if these short summaries were generated automatically for you for the given texts. Reducing the number of  text or generating short summaries with a computer program that retains the most important points of the original text would be a great tool to come in handy. </a:t>
            </a:r>
            <a:endParaRPr sz="18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8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8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8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8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800">
              <a:latin typeface="Times New Roman"/>
              <a:ea typeface="Times New Roman"/>
              <a:cs typeface="Times New Roman"/>
              <a:sym typeface="Times New Roman"/>
            </a:endParaRPr>
          </a:p>
          <a:p>
            <a:pPr indent="-228600" lvl="0" marL="457200" rtl="0" algn="just">
              <a:lnSpc>
                <a:spcPct val="115000"/>
              </a:lnSpc>
              <a:spcBef>
                <a:spcPts val="0"/>
              </a:spcBef>
              <a:spcAft>
                <a:spcPts val="0"/>
              </a:spcAft>
              <a:buSzPts val="2000"/>
              <a:buNone/>
            </a:pPr>
            <a:r>
              <a:t/>
            </a:r>
            <a:endParaRPr sz="1800">
              <a:latin typeface="Times New Roman"/>
              <a:ea typeface="Times New Roman"/>
              <a:cs typeface="Times New Roman"/>
              <a:sym typeface="Times New Roman"/>
            </a:endParaRPr>
          </a:p>
          <a:p>
            <a:pPr indent="-228600" lvl="0" marL="457200" rtl="0" algn="just">
              <a:lnSpc>
                <a:spcPct val="115000"/>
              </a:lnSpc>
              <a:spcBef>
                <a:spcPts val="0"/>
              </a:spcBef>
              <a:spcAft>
                <a:spcPts val="0"/>
              </a:spcAft>
              <a:buSzPts val="2000"/>
              <a:buNone/>
            </a:pPr>
            <a:r>
              <a:t/>
            </a:r>
            <a:endParaRPr sz="1800">
              <a:latin typeface="Times New Roman"/>
              <a:ea typeface="Times New Roman"/>
              <a:cs typeface="Times New Roman"/>
              <a:sym typeface="Times New Roman"/>
            </a:endParaRPr>
          </a:p>
          <a:p>
            <a:pPr indent="-355600" lvl="0" marL="457200" rtl="0" algn="just">
              <a:lnSpc>
                <a:spcPct val="115000"/>
              </a:lnSpc>
              <a:spcBef>
                <a:spcPts val="0"/>
              </a:spcBef>
              <a:spcAft>
                <a:spcPts val="0"/>
              </a:spcAft>
              <a:buSzPts val="2000"/>
              <a:buChar char="◺"/>
            </a:pPr>
            <a:r>
              <a:t/>
            </a:r>
            <a:endParaRPr sz="18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4"/>
          <p:cNvSpPr txBox="1"/>
          <p:nvPr>
            <p:ph type="title"/>
          </p:nvPr>
        </p:nvSpPr>
        <p:spPr>
          <a:xfrm>
            <a:off x="855300" y="589980"/>
            <a:ext cx="7433400" cy="3963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SzPts val="3200"/>
              <a:buNone/>
            </a:pPr>
            <a:r>
              <a:rPr lang="en">
                <a:solidFill>
                  <a:srgbClr val="31343C"/>
                </a:solidFill>
                <a:latin typeface="Times New Roman"/>
                <a:ea typeface="Times New Roman"/>
                <a:cs typeface="Times New Roman"/>
                <a:sym typeface="Times New Roman"/>
              </a:rPr>
              <a:t>Motivation</a:t>
            </a:r>
            <a:endParaRPr/>
          </a:p>
        </p:txBody>
      </p:sp>
      <p:sp>
        <p:nvSpPr>
          <p:cNvPr id="66" name="Google Shape;66;p4"/>
          <p:cNvSpPr txBox="1"/>
          <p:nvPr>
            <p:ph idx="1" type="body"/>
          </p:nvPr>
        </p:nvSpPr>
        <p:spPr>
          <a:xfrm>
            <a:off x="855300" y="1519620"/>
            <a:ext cx="7433400" cy="3033900"/>
          </a:xfrm>
          <a:prstGeom prst="rect">
            <a:avLst/>
          </a:prstGeom>
          <a:noFill/>
          <a:ln>
            <a:noFill/>
          </a:ln>
        </p:spPr>
        <p:txBody>
          <a:bodyPr anchorCtr="0" anchor="t" bIns="0" lIns="0" spcFirstLastPara="1" rIns="0" wrap="square" tIns="0">
            <a:noAutofit/>
          </a:bodyPr>
          <a:lstStyle/>
          <a:p>
            <a:pPr indent="-381000" lvl="0" marL="457200" rtl="0" algn="just">
              <a:lnSpc>
                <a:spcPct val="115000"/>
              </a:lnSpc>
              <a:spcBef>
                <a:spcPts val="0"/>
              </a:spcBef>
              <a:spcAft>
                <a:spcPts val="0"/>
              </a:spcAft>
              <a:buClr>
                <a:schemeClr val="dk1"/>
              </a:buClr>
              <a:buSzPts val="2400"/>
              <a:buFont typeface="Noto Sans Symbols"/>
              <a:buChar char="⮚"/>
            </a:pPr>
            <a:r>
              <a:rPr lang="en" sz="1800">
                <a:latin typeface="Times New Roman"/>
                <a:ea typeface="Times New Roman"/>
                <a:cs typeface="Times New Roman"/>
                <a:sym typeface="Times New Roman"/>
              </a:rPr>
              <a:t>In today’s world, time is precious and equivalent to money, so no one has the time to read long reports.</a:t>
            </a:r>
            <a:endParaRPr/>
          </a:p>
          <a:p>
            <a:pPr indent="-381000" lvl="0" marL="457200" rtl="0" algn="just">
              <a:lnSpc>
                <a:spcPct val="115000"/>
              </a:lnSpc>
              <a:spcBef>
                <a:spcPts val="0"/>
              </a:spcBef>
              <a:spcAft>
                <a:spcPts val="0"/>
              </a:spcAft>
              <a:buClr>
                <a:schemeClr val="dk1"/>
              </a:buClr>
              <a:buSzPts val="2400"/>
              <a:buFont typeface="Noto Sans Symbols"/>
              <a:buChar char="⮚"/>
            </a:pPr>
            <a:r>
              <a:rPr lang="en" sz="1800">
                <a:latin typeface="Times New Roman"/>
                <a:ea typeface="Times New Roman"/>
                <a:cs typeface="Times New Roman"/>
                <a:sym typeface="Times New Roman"/>
              </a:rPr>
              <a:t>Hence our summarizer helps us to save that precious time by creating  short summaries of long texts and chapters . </a:t>
            </a:r>
            <a:endParaRPr sz="1800">
              <a:latin typeface="Times New Roman"/>
              <a:ea typeface="Times New Roman"/>
              <a:cs typeface="Times New Roman"/>
              <a:sym typeface="Times New Roman"/>
            </a:endParaRPr>
          </a:p>
          <a:p>
            <a:pPr indent="-381000" lvl="0" marL="457200" rtl="0" algn="just">
              <a:lnSpc>
                <a:spcPct val="115000"/>
              </a:lnSpc>
              <a:spcBef>
                <a:spcPts val="0"/>
              </a:spcBef>
              <a:spcAft>
                <a:spcPts val="0"/>
              </a:spcAft>
              <a:buClr>
                <a:schemeClr val="dk1"/>
              </a:buClr>
              <a:buSzPts val="2400"/>
              <a:buFont typeface="Noto Sans Symbols"/>
              <a:buChar char="⮚"/>
            </a:pPr>
            <a:r>
              <a:rPr lang="en" sz="1800">
                <a:latin typeface="Times New Roman"/>
                <a:ea typeface="Times New Roman"/>
                <a:cs typeface="Times New Roman"/>
                <a:sym typeface="Times New Roman"/>
              </a:rPr>
              <a:t>Our project can summarize audios and text into short summaries in order to give brief ideas of the important topics.</a:t>
            </a:r>
            <a:endParaRPr/>
          </a:p>
        </p:txBody>
      </p:sp>
      <p:sp>
        <p:nvSpPr>
          <p:cNvPr id="67" name="Google Shape;67;p4"/>
          <p:cNvSpPr txBox="1"/>
          <p:nvPr>
            <p:ph idx="12" type="sldNum"/>
          </p:nvPr>
        </p:nvSpPr>
        <p:spPr>
          <a:xfrm>
            <a:off x="8404384" y="46736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r>
              <a:rPr lang="en"/>
              <a:t>4</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5"/>
          <p:cNvSpPr txBox="1"/>
          <p:nvPr>
            <p:ph type="title"/>
          </p:nvPr>
        </p:nvSpPr>
        <p:spPr>
          <a:xfrm>
            <a:off x="855300" y="744560"/>
            <a:ext cx="7433400" cy="3963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SzPts val="3200"/>
              <a:buNone/>
            </a:pPr>
            <a:r>
              <a:rPr lang="en">
                <a:solidFill>
                  <a:srgbClr val="31343C"/>
                </a:solidFill>
                <a:latin typeface="Times New Roman"/>
                <a:ea typeface="Times New Roman"/>
                <a:cs typeface="Times New Roman"/>
                <a:sym typeface="Times New Roman"/>
              </a:rPr>
              <a:t>Problem Statement</a:t>
            </a:r>
            <a:endParaRPr/>
          </a:p>
        </p:txBody>
      </p:sp>
      <p:sp>
        <p:nvSpPr>
          <p:cNvPr id="73" name="Google Shape;73;p5"/>
          <p:cNvSpPr txBox="1"/>
          <p:nvPr>
            <p:ph idx="1" type="body"/>
          </p:nvPr>
        </p:nvSpPr>
        <p:spPr>
          <a:xfrm>
            <a:off x="855300" y="1513977"/>
            <a:ext cx="7433400" cy="3473100"/>
          </a:xfrm>
          <a:prstGeom prst="rect">
            <a:avLst/>
          </a:prstGeom>
          <a:noFill/>
          <a:ln>
            <a:noFill/>
          </a:ln>
        </p:spPr>
        <p:txBody>
          <a:bodyPr anchorCtr="0" anchor="t" bIns="0" lIns="0" spcFirstLastPara="1" rIns="0" wrap="square" tIns="0">
            <a:noAutofit/>
          </a:bodyPr>
          <a:lstStyle/>
          <a:p>
            <a:pPr indent="0" lvl="0" marL="76200" rtl="0" algn="just">
              <a:lnSpc>
                <a:spcPct val="115000"/>
              </a:lnSpc>
              <a:spcBef>
                <a:spcPts val="0"/>
              </a:spcBef>
              <a:spcAft>
                <a:spcPts val="0"/>
              </a:spcAft>
              <a:buSzPts val="2400"/>
              <a:buNone/>
            </a:pPr>
            <a:r>
              <a:rPr lang="en" sz="1800">
                <a:solidFill>
                  <a:srgbClr val="292929"/>
                </a:solidFill>
                <a:latin typeface="Times New Roman"/>
                <a:ea typeface="Times New Roman"/>
                <a:cs typeface="Times New Roman"/>
                <a:sym typeface="Times New Roman"/>
              </a:rPr>
              <a:t>Today, our world is parachuted by the gathering and dissemination of huge amount of data. With such a big amount of data circulating in the digital space, there is a need to develop machine learning algorithms that can automatically shorten longer texts and deliver accurate summaries that can fluently pass the intende</a:t>
            </a:r>
            <a:r>
              <a:rPr lang="en" sz="1800">
                <a:solidFill>
                  <a:srgbClr val="212328"/>
                </a:solidFill>
                <a:latin typeface="Times New Roman"/>
                <a:ea typeface="Times New Roman"/>
                <a:cs typeface="Times New Roman"/>
                <a:sym typeface="Times New Roman"/>
              </a:rPr>
              <a:t>d messages. So, an automated summary is an effective way to solve this problem. Hence, to produce summary without any human help while preserving the meaning of the original text document, we can use a ML model with  bi-directional RNN with </a:t>
            </a:r>
            <a:r>
              <a:rPr lang="en" sz="1800">
                <a:solidFill>
                  <a:srgbClr val="212328"/>
                </a:solidFill>
                <a:latin typeface="Times New Roman"/>
                <a:ea typeface="Times New Roman"/>
                <a:cs typeface="Times New Roman"/>
                <a:sym typeface="Times New Roman"/>
              </a:rPr>
              <a:t>LSTM</a:t>
            </a:r>
            <a:r>
              <a:rPr lang="en" sz="1800">
                <a:solidFill>
                  <a:srgbClr val="212328"/>
                </a:solidFill>
                <a:latin typeface="Times New Roman"/>
                <a:ea typeface="Times New Roman"/>
                <a:cs typeface="Times New Roman"/>
                <a:sym typeface="Times New Roman"/>
              </a:rPr>
              <a:t> in encoding and attention model in decoding layer by applying </a:t>
            </a:r>
            <a:r>
              <a:rPr lang="en" sz="1800">
                <a:solidFill>
                  <a:srgbClr val="212328"/>
                </a:solidFill>
                <a:latin typeface="Times New Roman"/>
                <a:ea typeface="Times New Roman"/>
                <a:cs typeface="Times New Roman"/>
                <a:sym typeface="Times New Roman"/>
              </a:rPr>
              <a:t>Sequence-To-Sequence model </a:t>
            </a:r>
            <a:r>
              <a:rPr lang="en" sz="1800">
                <a:solidFill>
                  <a:srgbClr val="212328"/>
                </a:solidFill>
                <a:latin typeface="Times New Roman"/>
                <a:ea typeface="Times New Roman"/>
                <a:cs typeface="Times New Roman"/>
                <a:sym typeface="Times New Roman"/>
              </a:rPr>
              <a:t>.</a:t>
            </a:r>
            <a:endParaRPr/>
          </a:p>
          <a:p>
            <a:pPr indent="0" lvl="0" marL="76200" rtl="0" algn="just">
              <a:lnSpc>
                <a:spcPct val="115000"/>
              </a:lnSpc>
              <a:spcBef>
                <a:spcPts val="0"/>
              </a:spcBef>
              <a:spcAft>
                <a:spcPts val="0"/>
              </a:spcAft>
              <a:buSzPts val="2400"/>
              <a:buNone/>
            </a:pPr>
            <a:r>
              <a:t/>
            </a:r>
            <a:endParaRPr/>
          </a:p>
        </p:txBody>
      </p:sp>
      <p:sp>
        <p:nvSpPr>
          <p:cNvPr id="74" name="Google Shape;74;p5"/>
          <p:cNvSpPr txBox="1"/>
          <p:nvPr>
            <p:ph idx="12" type="sldNum"/>
          </p:nvPr>
        </p:nvSpPr>
        <p:spPr>
          <a:xfrm>
            <a:off x="8480584" y="465079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r>
              <a:rPr lang="en"/>
              <a:t>5</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6"/>
          <p:cNvSpPr txBox="1"/>
          <p:nvPr>
            <p:ph type="ctrTitle"/>
          </p:nvPr>
        </p:nvSpPr>
        <p:spPr>
          <a:xfrm>
            <a:off x="855300" y="2004250"/>
            <a:ext cx="7433400" cy="6468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SzPts val="4800"/>
              <a:buNone/>
            </a:pPr>
            <a:r>
              <a:rPr lang="en">
                <a:latin typeface="Times New Roman"/>
                <a:ea typeface="Times New Roman"/>
                <a:cs typeface="Times New Roman"/>
                <a:sym typeface="Times New Roman"/>
              </a:rPr>
              <a:t>Literature Review</a:t>
            </a:r>
            <a:endParaRPr>
              <a:latin typeface="Times New Roman"/>
              <a:ea typeface="Times New Roman"/>
              <a:cs typeface="Times New Roman"/>
              <a:sym typeface="Times New Roman"/>
            </a:endParaRPr>
          </a:p>
        </p:txBody>
      </p:sp>
      <p:sp>
        <p:nvSpPr>
          <p:cNvPr id="80" name="Google Shape;80;p6"/>
          <p:cNvSpPr txBox="1"/>
          <p:nvPr/>
        </p:nvSpPr>
        <p:spPr>
          <a:xfrm>
            <a:off x="8480584" y="4650791"/>
            <a:ext cx="548700" cy="3936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r>
              <a:rPr lang="en"/>
              <a:t>6</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7"/>
          <p:cNvSpPr txBox="1"/>
          <p:nvPr>
            <p:ph idx="4294967295" type="sldNum"/>
          </p:nvPr>
        </p:nvSpPr>
        <p:spPr>
          <a:xfrm>
            <a:off x="8517388" y="4680688"/>
            <a:ext cx="548640" cy="3937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r>
              <a:rPr lang="en"/>
              <a:t>7</a:t>
            </a:r>
            <a:endParaRPr/>
          </a:p>
        </p:txBody>
      </p:sp>
      <p:sp>
        <p:nvSpPr>
          <p:cNvPr id="86" name="Google Shape;86;p7"/>
          <p:cNvSpPr/>
          <p:nvPr/>
        </p:nvSpPr>
        <p:spPr>
          <a:xfrm>
            <a:off x="0" y="2151288"/>
            <a:ext cx="9144000" cy="1011043"/>
          </a:xfrm>
          <a:custGeom>
            <a:rect b="b" l="l" r="r" t="t"/>
            <a:pathLst>
              <a:path extrusionOk="0" h="1348058" w="1219200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cap="flat" cmpd="sng" w="228600">
            <a:solidFill>
              <a:schemeClr val="dk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7" name="Google Shape;87;p7"/>
          <p:cNvSpPr/>
          <p:nvPr/>
        </p:nvSpPr>
        <p:spPr>
          <a:xfrm>
            <a:off x="0" y="2165318"/>
            <a:ext cx="9144000" cy="1011043"/>
          </a:xfrm>
          <a:custGeom>
            <a:rect b="b" l="l" r="r" t="t"/>
            <a:pathLst>
              <a:path extrusionOk="0" h="1348058" w="1219200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cap="flat" cmpd="sng" w="19050">
            <a:solidFill>
              <a:schemeClr val="lt1"/>
            </a:solidFill>
            <a:prstDash val="dash"/>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88" name="Google Shape;88;p7"/>
          <p:cNvGrpSpPr/>
          <p:nvPr/>
        </p:nvGrpSpPr>
        <p:grpSpPr>
          <a:xfrm>
            <a:off x="1871399" y="1483661"/>
            <a:ext cx="473400" cy="473400"/>
            <a:chOff x="1786339" y="1703401"/>
            <a:chExt cx="473400" cy="473400"/>
          </a:xfrm>
        </p:grpSpPr>
        <p:sp>
          <p:nvSpPr>
            <p:cNvPr id="89" name="Google Shape;89;p7"/>
            <p:cNvSpPr/>
            <p:nvPr/>
          </p:nvSpPr>
          <p:spPr>
            <a:xfrm rot="8100000">
              <a:off x="1855667" y="1772729"/>
              <a:ext cx="334744" cy="334744"/>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31343C"/>
                </a:solidFill>
                <a:latin typeface="Times New Roman"/>
                <a:ea typeface="Times New Roman"/>
                <a:cs typeface="Times New Roman"/>
                <a:sym typeface="Times New Roman"/>
              </a:endParaRPr>
            </a:p>
          </p:txBody>
        </p:sp>
        <p:sp>
          <p:nvSpPr>
            <p:cNvPr id="90" name="Google Shape;90;p7"/>
            <p:cNvSpPr/>
            <p:nvPr/>
          </p:nvSpPr>
          <p:spPr>
            <a:xfrm>
              <a:off x="1955989" y="1866499"/>
              <a:ext cx="134100" cy="1341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050"/>
                <a:buFont typeface="Arial"/>
                <a:buNone/>
              </a:pPr>
              <a:r>
                <a:rPr b="0" i="0" lang="en" sz="1050" u="none" cap="none" strike="noStrike">
                  <a:solidFill>
                    <a:srgbClr val="31343C"/>
                  </a:solidFill>
                  <a:latin typeface="Times New Roman"/>
                  <a:ea typeface="Times New Roman"/>
                  <a:cs typeface="Times New Roman"/>
                  <a:sym typeface="Times New Roman"/>
                </a:rPr>
                <a:t>1</a:t>
              </a:r>
              <a:endParaRPr b="0" i="0" sz="1050" u="none" cap="none" strike="noStrike">
                <a:solidFill>
                  <a:srgbClr val="31343C"/>
                </a:solidFill>
                <a:latin typeface="Times New Roman"/>
                <a:ea typeface="Times New Roman"/>
                <a:cs typeface="Times New Roman"/>
                <a:sym typeface="Times New Roman"/>
              </a:endParaRPr>
            </a:p>
          </p:txBody>
        </p:sp>
      </p:grpSp>
      <p:grpSp>
        <p:nvGrpSpPr>
          <p:cNvPr id="91" name="Google Shape;91;p7"/>
          <p:cNvGrpSpPr/>
          <p:nvPr/>
        </p:nvGrpSpPr>
        <p:grpSpPr>
          <a:xfrm>
            <a:off x="3899474" y="1483661"/>
            <a:ext cx="473400" cy="473400"/>
            <a:chOff x="3814414" y="1703401"/>
            <a:chExt cx="473400" cy="473400"/>
          </a:xfrm>
        </p:grpSpPr>
        <p:sp>
          <p:nvSpPr>
            <p:cNvPr id="92" name="Google Shape;92;p7"/>
            <p:cNvSpPr/>
            <p:nvPr/>
          </p:nvSpPr>
          <p:spPr>
            <a:xfrm rot="8100000">
              <a:off x="3883742" y="1772729"/>
              <a:ext cx="334744" cy="334744"/>
            </a:xfrm>
            <a:prstGeom prst="teardrop">
              <a:avLst>
                <a:gd fmla="val 100000"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31343C"/>
                </a:solidFill>
                <a:latin typeface="Times New Roman"/>
                <a:ea typeface="Times New Roman"/>
                <a:cs typeface="Times New Roman"/>
                <a:sym typeface="Times New Roman"/>
              </a:endParaRPr>
            </a:p>
          </p:txBody>
        </p:sp>
        <p:sp>
          <p:nvSpPr>
            <p:cNvPr id="93" name="Google Shape;93;p7"/>
            <p:cNvSpPr/>
            <p:nvPr/>
          </p:nvSpPr>
          <p:spPr>
            <a:xfrm>
              <a:off x="3984064" y="1866499"/>
              <a:ext cx="134100" cy="1341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050"/>
                <a:buFont typeface="Arial"/>
                <a:buNone/>
              </a:pPr>
              <a:r>
                <a:rPr b="0" i="0" lang="en" sz="1050" u="none" cap="none" strike="noStrike">
                  <a:solidFill>
                    <a:srgbClr val="31343C"/>
                  </a:solidFill>
                  <a:latin typeface="Times New Roman"/>
                  <a:ea typeface="Times New Roman"/>
                  <a:cs typeface="Times New Roman"/>
                  <a:sym typeface="Times New Roman"/>
                </a:rPr>
                <a:t>3</a:t>
              </a:r>
              <a:endParaRPr b="0" i="0" sz="1050" u="none" cap="none" strike="noStrike">
                <a:solidFill>
                  <a:srgbClr val="31343C"/>
                </a:solidFill>
                <a:latin typeface="Times New Roman"/>
                <a:ea typeface="Times New Roman"/>
                <a:cs typeface="Times New Roman"/>
                <a:sym typeface="Times New Roman"/>
              </a:endParaRPr>
            </a:p>
          </p:txBody>
        </p:sp>
      </p:grpSp>
      <p:grpSp>
        <p:nvGrpSpPr>
          <p:cNvPr id="94" name="Google Shape;94;p7"/>
          <p:cNvGrpSpPr/>
          <p:nvPr/>
        </p:nvGrpSpPr>
        <p:grpSpPr>
          <a:xfrm>
            <a:off x="5927549" y="1483661"/>
            <a:ext cx="473400" cy="473400"/>
            <a:chOff x="5842489" y="1703401"/>
            <a:chExt cx="473400" cy="473400"/>
          </a:xfrm>
        </p:grpSpPr>
        <p:sp>
          <p:nvSpPr>
            <p:cNvPr id="95" name="Google Shape;95;p7"/>
            <p:cNvSpPr/>
            <p:nvPr/>
          </p:nvSpPr>
          <p:spPr>
            <a:xfrm rot="8100000">
              <a:off x="5911817" y="1772729"/>
              <a:ext cx="334744" cy="334744"/>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31343C"/>
                </a:solidFill>
                <a:latin typeface="Times New Roman"/>
                <a:ea typeface="Times New Roman"/>
                <a:cs typeface="Times New Roman"/>
                <a:sym typeface="Times New Roman"/>
              </a:endParaRPr>
            </a:p>
          </p:txBody>
        </p:sp>
        <p:sp>
          <p:nvSpPr>
            <p:cNvPr id="96" name="Google Shape;96;p7"/>
            <p:cNvSpPr/>
            <p:nvPr/>
          </p:nvSpPr>
          <p:spPr>
            <a:xfrm>
              <a:off x="6012139" y="1866499"/>
              <a:ext cx="134100" cy="1341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050"/>
                <a:buFont typeface="Arial"/>
                <a:buNone/>
              </a:pPr>
              <a:r>
                <a:rPr b="0" i="0" lang="en" sz="1050" u="none" cap="none" strike="noStrike">
                  <a:solidFill>
                    <a:srgbClr val="31343C"/>
                  </a:solidFill>
                  <a:latin typeface="Times New Roman"/>
                  <a:ea typeface="Times New Roman"/>
                  <a:cs typeface="Times New Roman"/>
                  <a:sym typeface="Times New Roman"/>
                </a:rPr>
                <a:t>5</a:t>
              </a:r>
              <a:endParaRPr b="0" i="0" sz="1050" u="none" cap="none" strike="noStrike">
                <a:solidFill>
                  <a:srgbClr val="31343C"/>
                </a:solidFill>
                <a:latin typeface="Times New Roman"/>
                <a:ea typeface="Times New Roman"/>
                <a:cs typeface="Times New Roman"/>
                <a:sym typeface="Times New Roman"/>
              </a:endParaRPr>
            </a:p>
          </p:txBody>
        </p:sp>
      </p:grpSp>
      <p:grpSp>
        <p:nvGrpSpPr>
          <p:cNvPr id="97" name="Google Shape;97;p7"/>
          <p:cNvGrpSpPr/>
          <p:nvPr/>
        </p:nvGrpSpPr>
        <p:grpSpPr>
          <a:xfrm>
            <a:off x="4937799" y="3356560"/>
            <a:ext cx="473400" cy="473400"/>
            <a:chOff x="4852739" y="3576300"/>
            <a:chExt cx="473400" cy="473400"/>
          </a:xfrm>
        </p:grpSpPr>
        <p:sp>
          <p:nvSpPr>
            <p:cNvPr id="98" name="Google Shape;98;p7"/>
            <p:cNvSpPr/>
            <p:nvPr/>
          </p:nvSpPr>
          <p:spPr>
            <a:xfrm rot="-2700000">
              <a:off x="4922067" y="3645628"/>
              <a:ext cx="334744" cy="334744"/>
            </a:xfrm>
            <a:prstGeom prst="teardrop">
              <a:avLst>
                <a:gd fmla="val 10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31343C"/>
                </a:solidFill>
                <a:latin typeface="Times New Roman"/>
                <a:ea typeface="Times New Roman"/>
                <a:cs typeface="Times New Roman"/>
                <a:sym typeface="Times New Roman"/>
              </a:endParaRPr>
            </a:p>
          </p:txBody>
        </p:sp>
        <p:sp>
          <p:nvSpPr>
            <p:cNvPr id="99" name="Google Shape;99;p7"/>
            <p:cNvSpPr/>
            <p:nvPr/>
          </p:nvSpPr>
          <p:spPr>
            <a:xfrm flipH="1">
              <a:off x="5022389" y="3752502"/>
              <a:ext cx="134100" cy="1341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050"/>
                <a:buFont typeface="Arial"/>
                <a:buNone/>
              </a:pPr>
              <a:r>
                <a:rPr b="0" i="0" lang="en" sz="1050" u="none" cap="none" strike="noStrike">
                  <a:solidFill>
                    <a:srgbClr val="31343C"/>
                  </a:solidFill>
                  <a:latin typeface="Times New Roman"/>
                  <a:ea typeface="Times New Roman"/>
                  <a:cs typeface="Times New Roman"/>
                  <a:sym typeface="Times New Roman"/>
                </a:rPr>
                <a:t>4</a:t>
              </a:r>
              <a:endParaRPr b="0" i="0" sz="1050" u="none" cap="none" strike="noStrike">
                <a:solidFill>
                  <a:srgbClr val="31343C"/>
                </a:solidFill>
                <a:latin typeface="Times New Roman"/>
                <a:ea typeface="Times New Roman"/>
                <a:cs typeface="Times New Roman"/>
                <a:sym typeface="Times New Roman"/>
              </a:endParaRPr>
            </a:p>
          </p:txBody>
        </p:sp>
      </p:grpSp>
      <p:grpSp>
        <p:nvGrpSpPr>
          <p:cNvPr id="100" name="Google Shape;100;p7"/>
          <p:cNvGrpSpPr/>
          <p:nvPr/>
        </p:nvGrpSpPr>
        <p:grpSpPr>
          <a:xfrm>
            <a:off x="2909724" y="3356560"/>
            <a:ext cx="473400" cy="473400"/>
            <a:chOff x="2824664" y="3576300"/>
            <a:chExt cx="473400" cy="473400"/>
          </a:xfrm>
        </p:grpSpPr>
        <p:sp>
          <p:nvSpPr>
            <p:cNvPr id="101" name="Google Shape;101;p7"/>
            <p:cNvSpPr/>
            <p:nvPr/>
          </p:nvSpPr>
          <p:spPr>
            <a:xfrm rot="-2700000">
              <a:off x="2893992" y="3645628"/>
              <a:ext cx="334744" cy="334744"/>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31343C"/>
                </a:solidFill>
                <a:latin typeface="Times New Roman"/>
                <a:ea typeface="Times New Roman"/>
                <a:cs typeface="Times New Roman"/>
                <a:sym typeface="Times New Roman"/>
              </a:endParaRPr>
            </a:p>
          </p:txBody>
        </p:sp>
        <p:sp>
          <p:nvSpPr>
            <p:cNvPr id="102" name="Google Shape;102;p7"/>
            <p:cNvSpPr/>
            <p:nvPr/>
          </p:nvSpPr>
          <p:spPr>
            <a:xfrm flipH="1">
              <a:off x="2994314" y="3752502"/>
              <a:ext cx="134100" cy="1341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050"/>
                <a:buFont typeface="Arial"/>
                <a:buNone/>
              </a:pPr>
              <a:r>
                <a:rPr b="0" i="0" lang="en" sz="1050" u="none" cap="none" strike="noStrike">
                  <a:solidFill>
                    <a:srgbClr val="31343C"/>
                  </a:solidFill>
                  <a:latin typeface="Times New Roman"/>
                  <a:ea typeface="Times New Roman"/>
                  <a:cs typeface="Times New Roman"/>
                  <a:sym typeface="Times New Roman"/>
                </a:rPr>
                <a:t>2</a:t>
              </a:r>
              <a:endParaRPr b="0" i="0" sz="1050" u="none" cap="none" strike="noStrike">
                <a:solidFill>
                  <a:srgbClr val="31343C"/>
                </a:solidFill>
                <a:latin typeface="Times New Roman"/>
                <a:ea typeface="Times New Roman"/>
                <a:cs typeface="Times New Roman"/>
                <a:sym typeface="Times New Roman"/>
              </a:endParaRPr>
            </a:p>
          </p:txBody>
        </p:sp>
      </p:grpSp>
      <p:sp>
        <p:nvSpPr>
          <p:cNvPr id="103" name="Google Shape;103;p7"/>
          <p:cNvSpPr txBox="1"/>
          <p:nvPr/>
        </p:nvSpPr>
        <p:spPr>
          <a:xfrm>
            <a:off x="1464910" y="936360"/>
            <a:ext cx="1286400" cy="533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rgbClr val="000000"/>
              </a:buClr>
              <a:buSzPts val="1050"/>
              <a:buFont typeface="Arial"/>
              <a:buNone/>
            </a:pPr>
            <a:r>
              <a:rPr b="0" i="0" lang="en" sz="1050" u="none" cap="none" strike="noStrike">
                <a:solidFill>
                  <a:srgbClr val="31343C"/>
                </a:solidFill>
                <a:latin typeface="Times New Roman"/>
                <a:ea typeface="Times New Roman"/>
                <a:cs typeface="Times New Roman"/>
                <a:sym typeface="Times New Roman"/>
              </a:rPr>
              <a:t>Extractive Text Summarization using Sentence Ranking</a:t>
            </a:r>
            <a:endParaRPr b="0" i="0" sz="1050" u="none" cap="none" strike="noStrike">
              <a:solidFill>
                <a:srgbClr val="31343C"/>
              </a:solidFill>
              <a:latin typeface="Times New Roman"/>
              <a:ea typeface="Times New Roman"/>
              <a:cs typeface="Times New Roman"/>
              <a:sym typeface="Times New Roman"/>
            </a:endParaRPr>
          </a:p>
        </p:txBody>
      </p:sp>
      <p:sp>
        <p:nvSpPr>
          <p:cNvPr id="104" name="Google Shape;104;p7"/>
          <p:cNvSpPr txBox="1"/>
          <p:nvPr/>
        </p:nvSpPr>
        <p:spPr>
          <a:xfrm>
            <a:off x="4531299" y="3898605"/>
            <a:ext cx="1286400" cy="658984"/>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rgbClr val="000000"/>
              </a:buClr>
              <a:buSzPts val="1050"/>
              <a:buFont typeface="Arial"/>
              <a:buNone/>
            </a:pPr>
            <a:r>
              <a:rPr b="0" i="0" lang="en" sz="1050" u="none" cap="none" strike="noStrike">
                <a:solidFill>
                  <a:srgbClr val="31343C"/>
                </a:solidFill>
                <a:latin typeface="Times New Roman"/>
                <a:ea typeface="Times New Roman"/>
                <a:cs typeface="Times New Roman"/>
                <a:sym typeface="Times New Roman"/>
              </a:rPr>
              <a:t>NLP based Latent Semantic Analysis for Legal Text Summarization</a:t>
            </a:r>
            <a:endParaRPr b="0" i="0" sz="1050" u="none" cap="none" strike="noStrike">
              <a:solidFill>
                <a:srgbClr val="31343C"/>
              </a:solidFill>
              <a:latin typeface="Times New Roman"/>
              <a:ea typeface="Times New Roman"/>
              <a:cs typeface="Times New Roman"/>
              <a:sym typeface="Times New Roman"/>
            </a:endParaRPr>
          </a:p>
        </p:txBody>
      </p:sp>
      <p:sp>
        <p:nvSpPr>
          <p:cNvPr id="105" name="Google Shape;105;p7"/>
          <p:cNvSpPr txBox="1"/>
          <p:nvPr/>
        </p:nvSpPr>
        <p:spPr>
          <a:xfrm>
            <a:off x="6492324" y="3843860"/>
            <a:ext cx="1286400" cy="533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rgbClr val="31343C"/>
              </a:solidFill>
              <a:latin typeface="Times New Roman"/>
              <a:ea typeface="Times New Roman"/>
              <a:cs typeface="Times New Roman"/>
              <a:sym typeface="Times New Roman"/>
            </a:endParaRPr>
          </a:p>
        </p:txBody>
      </p:sp>
      <p:sp>
        <p:nvSpPr>
          <p:cNvPr id="106" name="Google Shape;106;p7"/>
          <p:cNvSpPr txBox="1"/>
          <p:nvPr/>
        </p:nvSpPr>
        <p:spPr>
          <a:xfrm>
            <a:off x="3585510" y="701284"/>
            <a:ext cx="1286400" cy="7137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050"/>
              <a:buFont typeface="Arial"/>
              <a:buNone/>
            </a:pPr>
            <a:r>
              <a:rPr b="0" i="0" lang="en" sz="1050" u="none" cap="none" strike="noStrike">
                <a:solidFill>
                  <a:srgbClr val="31343C"/>
                </a:solidFill>
                <a:latin typeface="Times New Roman"/>
                <a:ea typeface="Times New Roman"/>
                <a:cs typeface="Times New Roman"/>
                <a:sym typeface="Times New Roman"/>
              </a:rPr>
              <a:t>Analyzing Fuzzy Based Approach for Extractive Text Summarization</a:t>
            </a:r>
            <a:endParaRPr b="0" i="0" sz="1050" u="none" cap="none" strike="noStrike">
              <a:solidFill>
                <a:srgbClr val="31343C"/>
              </a:solidFill>
              <a:latin typeface="Times New Roman"/>
              <a:ea typeface="Times New Roman"/>
              <a:cs typeface="Times New Roman"/>
              <a:sym typeface="Times New Roman"/>
            </a:endParaRPr>
          </a:p>
        </p:txBody>
      </p:sp>
      <p:sp>
        <p:nvSpPr>
          <p:cNvPr id="107" name="Google Shape;107;p7"/>
          <p:cNvSpPr txBox="1"/>
          <p:nvPr/>
        </p:nvSpPr>
        <p:spPr>
          <a:xfrm>
            <a:off x="5521049" y="669659"/>
            <a:ext cx="1286400" cy="814001"/>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050"/>
              <a:buFont typeface="Arial"/>
              <a:buNone/>
            </a:pPr>
            <a:r>
              <a:rPr b="0" i="0" lang="en" sz="1050" u="none" cap="none" strike="noStrike">
                <a:solidFill>
                  <a:srgbClr val="31343C"/>
                </a:solidFill>
                <a:latin typeface="Times New Roman"/>
                <a:ea typeface="Times New Roman"/>
                <a:cs typeface="Times New Roman"/>
                <a:sym typeface="Times New Roman"/>
              </a:rPr>
              <a:t>Abstractive Method of Text Summarization with Sequence to Sequence RNN ’s</a:t>
            </a:r>
            <a:endParaRPr b="0" i="0" sz="1050" u="none" cap="none" strike="noStrike">
              <a:solidFill>
                <a:srgbClr val="31343C"/>
              </a:solidFill>
              <a:latin typeface="Times New Roman"/>
              <a:ea typeface="Times New Roman"/>
              <a:cs typeface="Times New Roman"/>
              <a:sym typeface="Times New Roman"/>
            </a:endParaRPr>
          </a:p>
        </p:txBody>
      </p:sp>
      <p:sp>
        <p:nvSpPr>
          <p:cNvPr id="108" name="Google Shape;108;p7"/>
          <p:cNvSpPr txBox="1"/>
          <p:nvPr/>
        </p:nvSpPr>
        <p:spPr>
          <a:xfrm>
            <a:off x="2503224" y="3871936"/>
            <a:ext cx="1286400" cy="895200"/>
          </a:xfrm>
          <a:prstGeom prst="rect">
            <a:avLst/>
          </a:prstGeom>
          <a:noFill/>
          <a:ln>
            <a:noFill/>
          </a:ln>
        </p:spPr>
        <p:txBody>
          <a:bodyPr anchorCtr="0" anchor="t" bIns="0" lIns="0" spcFirstLastPara="1" rIns="0" wrap="square" tIns="0">
            <a:noAutofit/>
          </a:bodyPr>
          <a:lstStyle/>
          <a:p>
            <a:pPr indent="0" lvl="0" marL="0" marR="0" rtl="0" algn="ctr">
              <a:lnSpc>
                <a:spcPct val="107000"/>
              </a:lnSpc>
              <a:spcBef>
                <a:spcPts val="0"/>
              </a:spcBef>
              <a:spcAft>
                <a:spcPts val="800"/>
              </a:spcAft>
              <a:buClr>
                <a:srgbClr val="000000"/>
              </a:buClr>
              <a:buSzPts val="1050"/>
              <a:buFont typeface="Arial"/>
              <a:buNone/>
            </a:pPr>
            <a:r>
              <a:rPr b="0" i="0" lang="en" sz="1050" u="none" cap="none" strike="noStrike">
                <a:solidFill>
                  <a:srgbClr val="000000"/>
                </a:solidFill>
                <a:latin typeface="Times New Roman"/>
                <a:ea typeface="Times New Roman"/>
                <a:cs typeface="Times New Roman"/>
                <a:sym typeface="Times New Roman"/>
              </a:rPr>
              <a:t>Extractive Text Summarization by Feature-Based Sentence Extraction </a:t>
            </a:r>
            <a:r>
              <a:rPr b="0" i="0" lang="en" sz="1050" u="none" cap="none" strike="noStrike">
                <a:solidFill>
                  <a:srgbClr val="31343C"/>
                </a:solidFill>
                <a:latin typeface="Times New Roman"/>
                <a:ea typeface="Times New Roman"/>
                <a:cs typeface="Times New Roman"/>
                <a:sym typeface="Times New Roman"/>
              </a:rPr>
              <a:t>using</a:t>
            </a:r>
            <a:r>
              <a:rPr b="0" i="0" lang="en" sz="1050" u="none" cap="none" strike="noStrike">
                <a:solidFill>
                  <a:srgbClr val="000000"/>
                </a:solidFill>
                <a:latin typeface="Times New Roman"/>
                <a:ea typeface="Times New Roman"/>
                <a:cs typeface="Times New Roman"/>
                <a:sym typeface="Times New Roman"/>
              </a:rPr>
              <a:t> Rule-Based concept</a:t>
            </a:r>
            <a:endParaRPr b="0" i="0" sz="105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8"/>
          <p:cNvSpPr txBox="1"/>
          <p:nvPr>
            <p:ph idx="1" type="body"/>
          </p:nvPr>
        </p:nvSpPr>
        <p:spPr>
          <a:xfrm>
            <a:off x="407675" y="815150"/>
            <a:ext cx="8415900" cy="4049100"/>
          </a:xfrm>
          <a:prstGeom prst="rect">
            <a:avLst/>
          </a:prstGeom>
          <a:noFill/>
          <a:ln>
            <a:noFill/>
          </a:ln>
        </p:spPr>
        <p:txBody>
          <a:bodyPr anchorCtr="0" anchor="t" bIns="0" lIns="0" spcFirstLastPara="1" rIns="0" wrap="square" tIns="0">
            <a:noAutofit/>
          </a:bodyPr>
          <a:lstStyle/>
          <a:p>
            <a:pPr indent="-304800" lvl="0" marL="457200" rtl="0" algn="just">
              <a:lnSpc>
                <a:spcPct val="115000"/>
              </a:lnSpc>
              <a:spcBef>
                <a:spcPts val="0"/>
              </a:spcBef>
              <a:spcAft>
                <a:spcPts val="0"/>
              </a:spcAft>
              <a:buClr>
                <a:schemeClr val="dk1"/>
              </a:buClr>
              <a:buSzPts val="1200"/>
              <a:buFont typeface="Times New Roman"/>
              <a:buChar char="➢"/>
            </a:pPr>
            <a:r>
              <a:rPr lang="en" sz="1200">
                <a:latin typeface="Times New Roman"/>
                <a:ea typeface="Times New Roman"/>
                <a:cs typeface="Times New Roman"/>
                <a:sym typeface="Times New Roman"/>
              </a:rPr>
              <a:t>Dataset : 5 documents with 20 sentences</a:t>
            </a:r>
            <a:endParaRPr/>
          </a:p>
          <a:p>
            <a:pPr indent="-304800" lvl="0" marL="457200" rtl="0" algn="just">
              <a:lnSpc>
                <a:spcPct val="115000"/>
              </a:lnSpc>
              <a:spcBef>
                <a:spcPts val="0"/>
              </a:spcBef>
              <a:spcAft>
                <a:spcPts val="0"/>
              </a:spcAft>
              <a:buClr>
                <a:schemeClr val="dk1"/>
              </a:buClr>
              <a:buSzPts val="1200"/>
              <a:buFont typeface="Times New Roman"/>
              <a:buChar char="➢"/>
            </a:pPr>
            <a:r>
              <a:rPr lang="en" sz="1200">
                <a:latin typeface="Times New Roman"/>
                <a:ea typeface="Times New Roman"/>
                <a:cs typeface="Times New Roman"/>
                <a:sym typeface="Times New Roman"/>
              </a:rPr>
              <a:t>Moto : Summarize documents using Extractive Text Summarization.</a:t>
            </a:r>
            <a:endParaRPr/>
          </a:p>
          <a:p>
            <a:pPr indent="-304800" lvl="0" marL="457200" rtl="0" algn="just">
              <a:lnSpc>
                <a:spcPct val="115000"/>
              </a:lnSpc>
              <a:spcBef>
                <a:spcPts val="0"/>
              </a:spcBef>
              <a:spcAft>
                <a:spcPts val="0"/>
              </a:spcAft>
              <a:buClr>
                <a:schemeClr val="dk1"/>
              </a:buClr>
              <a:buSzPts val="1200"/>
              <a:buFont typeface="Times New Roman"/>
              <a:buChar char="➢"/>
            </a:pPr>
            <a:r>
              <a:rPr lang="en" sz="1200">
                <a:latin typeface="Times New Roman"/>
                <a:ea typeface="Times New Roman"/>
                <a:cs typeface="Times New Roman"/>
                <a:sym typeface="Times New Roman"/>
              </a:rPr>
              <a:t>Approach : Extractive Text Summarization using Sentence Ranking [1]</a:t>
            </a:r>
            <a:endParaRPr/>
          </a:p>
          <a:p>
            <a:pPr indent="-304800" lvl="0" marL="457200" rtl="0" algn="just">
              <a:lnSpc>
                <a:spcPct val="115000"/>
              </a:lnSpc>
              <a:spcBef>
                <a:spcPts val="0"/>
              </a:spcBef>
              <a:spcAft>
                <a:spcPts val="0"/>
              </a:spcAft>
              <a:buClr>
                <a:schemeClr val="dk1"/>
              </a:buClr>
              <a:buSzPts val="1200"/>
              <a:buFont typeface="Times New Roman"/>
              <a:buChar char="➢"/>
            </a:pPr>
            <a:r>
              <a:rPr lang="en" sz="1200">
                <a:latin typeface="Times New Roman"/>
                <a:ea typeface="Times New Roman"/>
                <a:cs typeface="Times New Roman"/>
                <a:sym typeface="Times New Roman"/>
              </a:rPr>
              <a:t>Implementation : </a:t>
            </a:r>
            <a:endParaRPr sz="1200">
              <a:latin typeface="Times New Roman"/>
              <a:ea typeface="Times New Roman"/>
              <a:cs typeface="Times New Roman"/>
              <a:sym typeface="Times New Roman"/>
            </a:endParaRPr>
          </a:p>
          <a:p>
            <a:pPr indent="-304800" lvl="1" marL="914400" rtl="0" algn="just">
              <a:lnSpc>
                <a:spcPct val="115000"/>
              </a:lnSpc>
              <a:spcBef>
                <a:spcPts val="0"/>
              </a:spcBef>
              <a:spcAft>
                <a:spcPts val="0"/>
              </a:spcAft>
              <a:buClr>
                <a:schemeClr val="dk1"/>
              </a:buClr>
              <a:buSzPts val="1200"/>
              <a:buFont typeface="Times New Roman"/>
              <a:buChar char="○"/>
            </a:pPr>
            <a:r>
              <a:rPr lang="en" sz="1200">
                <a:latin typeface="Times New Roman"/>
                <a:ea typeface="Times New Roman"/>
                <a:cs typeface="Times New Roman"/>
                <a:sym typeface="Times New Roman"/>
              </a:rPr>
              <a:t>Firstly, the file which is given as input is tokenized.</a:t>
            </a:r>
            <a:endParaRPr sz="1200">
              <a:latin typeface="Times New Roman"/>
              <a:ea typeface="Times New Roman"/>
              <a:cs typeface="Times New Roman"/>
              <a:sym typeface="Times New Roman"/>
            </a:endParaRPr>
          </a:p>
          <a:p>
            <a:pPr indent="-304800" lvl="1" marL="914400" rtl="0" algn="just">
              <a:lnSpc>
                <a:spcPct val="115000"/>
              </a:lnSpc>
              <a:spcBef>
                <a:spcPts val="0"/>
              </a:spcBef>
              <a:spcAft>
                <a:spcPts val="0"/>
              </a:spcAft>
              <a:buClr>
                <a:schemeClr val="dk1"/>
              </a:buClr>
              <a:buSzPts val="1200"/>
              <a:buFont typeface="Times New Roman"/>
              <a:buChar char="○"/>
            </a:pPr>
            <a:r>
              <a:rPr lang="en" sz="1200">
                <a:latin typeface="Times New Roman"/>
                <a:ea typeface="Times New Roman"/>
                <a:cs typeface="Times New Roman"/>
                <a:sym typeface="Times New Roman"/>
              </a:rPr>
              <a:t> The stop words are removed from the text. </a:t>
            </a:r>
            <a:endParaRPr sz="1200">
              <a:latin typeface="Times New Roman"/>
              <a:ea typeface="Times New Roman"/>
              <a:cs typeface="Times New Roman"/>
              <a:sym typeface="Times New Roman"/>
            </a:endParaRPr>
          </a:p>
          <a:p>
            <a:pPr indent="-304800" lvl="1" marL="914400" rtl="0" algn="just">
              <a:lnSpc>
                <a:spcPct val="115000"/>
              </a:lnSpc>
              <a:spcBef>
                <a:spcPts val="0"/>
              </a:spcBef>
              <a:spcAft>
                <a:spcPts val="0"/>
              </a:spcAft>
              <a:buClr>
                <a:schemeClr val="dk1"/>
              </a:buClr>
              <a:buSzPts val="1200"/>
              <a:buFont typeface="Times New Roman"/>
              <a:buChar char="○"/>
            </a:pPr>
            <a:r>
              <a:rPr lang="en" sz="1200">
                <a:latin typeface="Times New Roman"/>
                <a:ea typeface="Times New Roman"/>
                <a:cs typeface="Times New Roman"/>
                <a:sym typeface="Times New Roman"/>
              </a:rPr>
              <a:t>The words which are remained are considered as a keyword. </a:t>
            </a:r>
            <a:endParaRPr sz="1200">
              <a:latin typeface="Times New Roman"/>
              <a:ea typeface="Times New Roman"/>
              <a:cs typeface="Times New Roman"/>
              <a:sym typeface="Times New Roman"/>
            </a:endParaRPr>
          </a:p>
          <a:p>
            <a:pPr indent="-304800" lvl="1" marL="914400" rtl="0" algn="just">
              <a:lnSpc>
                <a:spcPct val="115000"/>
              </a:lnSpc>
              <a:spcBef>
                <a:spcPts val="0"/>
              </a:spcBef>
              <a:spcAft>
                <a:spcPts val="0"/>
              </a:spcAft>
              <a:buClr>
                <a:schemeClr val="dk1"/>
              </a:buClr>
              <a:buSzPts val="1200"/>
              <a:buFont typeface="Times New Roman"/>
              <a:buChar char="○"/>
            </a:pPr>
            <a:r>
              <a:rPr lang="en" sz="1200">
                <a:latin typeface="Times New Roman"/>
                <a:ea typeface="Times New Roman"/>
                <a:cs typeface="Times New Roman"/>
                <a:sym typeface="Times New Roman"/>
              </a:rPr>
              <a:t>After completing this preprocessing step we are calculating frequency.</a:t>
            </a:r>
            <a:endParaRPr sz="1200">
              <a:latin typeface="Times New Roman"/>
              <a:ea typeface="Times New Roman"/>
              <a:cs typeface="Times New Roman"/>
              <a:sym typeface="Times New Roman"/>
            </a:endParaRPr>
          </a:p>
          <a:p>
            <a:pPr indent="-304800" lvl="1" marL="914400" rtl="0" algn="just">
              <a:lnSpc>
                <a:spcPct val="115000"/>
              </a:lnSpc>
              <a:spcBef>
                <a:spcPts val="0"/>
              </a:spcBef>
              <a:spcAft>
                <a:spcPts val="0"/>
              </a:spcAft>
              <a:buClr>
                <a:schemeClr val="dk1"/>
              </a:buClr>
              <a:buSzPts val="1200"/>
              <a:buFont typeface="Times New Roman"/>
              <a:buChar char="○"/>
            </a:pPr>
            <a:r>
              <a:rPr lang="en" sz="1200">
                <a:latin typeface="Times New Roman"/>
                <a:ea typeface="Times New Roman"/>
                <a:cs typeface="Times New Roman"/>
                <a:sym typeface="Times New Roman"/>
              </a:rPr>
              <a:t>Now weighted frequency of the word is calculated.</a:t>
            </a:r>
            <a:endParaRPr sz="1200">
              <a:latin typeface="Times New Roman"/>
              <a:ea typeface="Times New Roman"/>
              <a:cs typeface="Times New Roman"/>
              <a:sym typeface="Times New Roman"/>
            </a:endParaRPr>
          </a:p>
          <a:p>
            <a:pPr indent="-304800" lvl="1" marL="914400" rtl="0" algn="just">
              <a:lnSpc>
                <a:spcPct val="115000"/>
              </a:lnSpc>
              <a:spcBef>
                <a:spcPts val="0"/>
              </a:spcBef>
              <a:spcAft>
                <a:spcPts val="0"/>
              </a:spcAft>
              <a:buClr>
                <a:schemeClr val="dk1"/>
              </a:buClr>
              <a:buSzPts val="1200"/>
              <a:buFont typeface="Times New Roman"/>
              <a:buChar char="○"/>
            </a:pPr>
            <a:r>
              <a:rPr lang="en" sz="1200">
                <a:latin typeface="Times New Roman"/>
                <a:ea typeface="Times New Roman"/>
                <a:cs typeface="Times New Roman"/>
                <a:sym typeface="Times New Roman"/>
              </a:rPr>
              <a:t>Finally, summarizer will extract the high weighted frequency sentences and the extracted sentences are converted into audio form.</a:t>
            </a:r>
            <a:endParaRPr/>
          </a:p>
          <a:p>
            <a:pPr indent="0" lvl="0" marL="457200" rtl="0" algn="just">
              <a:lnSpc>
                <a:spcPct val="115000"/>
              </a:lnSpc>
              <a:spcBef>
                <a:spcPts val="0"/>
              </a:spcBef>
              <a:spcAft>
                <a:spcPts val="0"/>
              </a:spcAft>
              <a:buSzPts val="2400"/>
              <a:buNone/>
            </a:pPr>
            <a:r>
              <a:t/>
            </a:r>
            <a:endParaRPr sz="1200">
              <a:latin typeface="Times New Roman"/>
              <a:ea typeface="Times New Roman"/>
              <a:cs typeface="Times New Roman"/>
              <a:sym typeface="Times New Roman"/>
            </a:endParaRPr>
          </a:p>
          <a:p>
            <a:pPr indent="-304800" lvl="0" marL="457200" rtl="0" algn="just">
              <a:lnSpc>
                <a:spcPct val="115000"/>
              </a:lnSpc>
              <a:spcBef>
                <a:spcPts val="0"/>
              </a:spcBef>
              <a:spcAft>
                <a:spcPts val="0"/>
              </a:spcAft>
              <a:buClr>
                <a:schemeClr val="dk1"/>
              </a:buClr>
              <a:buSzPts val="1200"/>
              <a:buFont typeface="Times New Roman"/>
              <a:buChar char="➢"/>
            </a:pPr>
            <a:r>
              <a:rPr lang="en" sz="1200">
                <a:latin typeface="Times New Roman"/>
                <a:ea typeface="Times New Roman"/>
                <a:cs typeface="Times New Roman"/>
                <a:sym typeface="Times New Roman"/>
              </a:rPr>
              <a:t>DRAWBACK : Accuracy level is low.</a:t>
            </a:r>
            <a:endParaRPr/>
          </a:p>
          <a:p>
            <a:pPr indent="0" lvl="0" marL="457200" rtl="0" algn="just">
              <a:lnSpc>
                <a:spcPct val="115000"/>
              </a:lnSpc>
              <a:spcBef>
                <a:spcPts val="0"/>
              </a:spcBef>
              <a:spcAft>
                <a:spcPts val="0"/>
              </a:spcAft>
              <a:buSzPts val="2400"/>
              <a:buNone/>
            </a:pPr>
            <a:r>
              <a:t/>
            </a:r>
            <a:endParaRPr sz="1200">
              <a:latin typeface="Times New Roman"/>
              <a:ea typeface="Times New Roman"/>
              <a:cs typeface="Times New Roman"/>
              <a:sym typeface="Times New Roman"/>
            </a:endParaRPr>
          </a:p>
          <a:p>
            <a:pPr indent="-304800" lvl="0" marL="457200" rtl="0" algn="just">
              <a:lnSpc>
                <a:spcPct val="115000"/>
              </a:lnSpc>
              <a:spcBef>
                <a:spcPts val="0"/>
              </a:spcBef>
              <a:spcAft>
                <a:spcPts val="0"/>
              </a:spcAft>
              <a:buClr>
                <a:schemeClr val="dk1"/>
              </a:buClr>
              <a:buSzPts val="1200"/>
              <a:buFont typeface="Times New Roman"/>
              <a:buChar char="➢"/>
            </a:pPr>
            <a:r>
              <a:rPr lang="en" sz="1200">
                <a:latin typeface="Times New Roman"/>
                <a:ea typeface="Times New Roman"/>
                <a:cs typeface="Times New Roman"/>
                <a:sym typeface="Times New Roman"/>
              </a:rPr>
              <a:t>FUTURE SCOPE : Multiple documents of similar topic can also be summarized.</a:t>
            </a:r>
            <a:endParaRPr/>
          </a:p>
        </p:txBody>
      </p:sp>
      <p:sp>
        <p:nvSpPr>
          <p:cNvPr id="114" name="Google Shape;114;p8"/>
          <p:cNvSpPr txBox="1"/>
          <p:nvPr>
            <p:ph idx="12" type="sldNum"/>
          </p:nvPr>
        </p:nvSpPr>
        <p:spPr>
          <a:xfrm>
            <a:off x="8404384" y="46736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r>
              <a:rPr lang="en"/>
              <a:t>8</a:t>
            </a:r>
            <a:endParaRPr/>
          </a:p>
        </p:txBody>
      </p:sp>
      <p:sp>
        <p:nvSpPr>
          <p:cNvPr id="115" name="Google Shape;115;p8"/>
          <p:cNvSpPr txBox="1"/>
          <p:nvPr>
            <p:ph type="title"/>
          </p:nvPr>
        </p:nvSpPr>
        <p:spPr>
          <a:xfrm>
            <a:off x="855345" y="93345"/>
            <a:ext cx="7488555" cy="353695"/>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SzPts val="3200"/>
              <a:buNone/>
            </a:pPr>
            <a:r>
              <a:rPr lang="en" sz="1600">
                <a:solidFill>
                  <a:srgbClr val="31343C"/>
                </a:solidFill>
                <a:latin typeface="Times New Roman"/>
                <a:ea typeface="Times New Roman"/>
                <a:cs typeface="Times New Roman"/>
                <a:sym typeface="Times New Roman"/>
              </a:rPr>
              <a:t>Extractive Text Summarization using Sentence Ranking</a:t>
            </a:r>
            <a:endParaRPr sz="16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0"/>
          <p:cNvSpPr txBox="1"/>
          <p:nvPr>
            <p:ph idx="1" type="body"/>
          </p:nvPr>
        </p:nvSpPr>
        <p:spPr>
          <a:xfrm>
            <a:off x="351790" y="728345"/>
            <a:ext cx="5323840" cy="4339590"/>
          </a:xfrm>
          <a:prstGeom prst="rect">
            <a:avLst/>
          </a:prstGeom>
          <a:noFill/>
          <a:ln>
            <a:noFill/>
          </a:ln>
        </p:spPr>
        <p:txBody>
          <a:bodyPr anchorCtr="0" anchor="t" bIns="0" lIns="0" spcFirstLastPara="1" rIns="0" wrap="square" tIns="0">
            <a:noAutofit/>
          </a:bodyPr>
          <a:lstStyle/>
          <a:p>
            <a:pPr indent="-304800" lvl="0" marL="457200" rtl="0" algn="just">
              <a:lnSpc>
                <a:spcPct val="115000"/>
              </a:lnSpc>
              <a:spcBef>
                <a:spcPts val="0"/>
              </a:spcBef>
              <a:spcAft>
                <a:spcPts val="0"/>
              </a:spcAft>
              <a:buClr>
                <a:schemeClr val="dk1"/>
              </a:buClr>
              <a:buSzPts val="1200"/>
              <a:buFont typeface="Times New Roman"/>
              <a:buChar char="➢"/>
            </a:pPr>
            <a:r>
              <a:rPr lang="en" sz="1200">
                <a:latin typeface="Times New Roman"/>
                <a:ea typeface="Times New Roman"/>
                <a:cs typeface="Times New Roman"/>
                <a:sym typeface="Times New Roman"/>
              </a:rPr>
              <a:t>Dataset : Document Understanding Conferences (DUC) 2002 dataset.</a:t>
            </a:r>
            <a:endParaRPr/>
          </a:p>
          <a:p>
            <a:pPr indent="-304800" lvl="0" marL="457200" rtl="0" algn="just">
              <a:lnSpc>
                <a:spcPct val="115000"/>
              </a:lnSpc>
              <a:spcBef>
                <a:spcPts val="0"/>
              </a:spcBef>
              <a:spcAft>
                <a:spcPts val="0"/>
              </a:spcAft>
              <a:buClr>
                <a:schemeClr val="dk1"/>
              </a:buClr>
              <a:buSzPts val="1200"/>
              <a:buFont typeface="Times New Roman"/>
              <a:buChar char="➢"/>
            </a:pPr>
            <a:r>
              <a:rPr lang="en" sz="1200">
                <a:latin typeface="Times New Roman"/>
                <a:ea typeface="Times New Roman"/>
                <a:cs typeface="Times New Roman"/>
                <a:sym typeface="Times New Roman"/>
              </a:rPr>
              <a:t>Work : Summarize documents using Extractive Text Summarization.</a:t>
            </a:r>
            <a:endParaRPr/>
          </a:p>
          <a:p>
            <a:pPr indent="-304800" lvl="0" marL="457200" rtl="0" algn="just">
              <a:lnSpc>
                <a:spcPct val="115000"/>
              </a:lnSpc>
              <a:spcBef>
                <a:spcPts val="0"/>
              </a:spcBef>
              <a:spcAft>
                <a:spcPts val="0"/>
              </a:spcAft>
              <a:buClr>
                <a:schemeClr val="dk1"/>
              </a:buClr>
              <a:buSzPts val="1200"/>
              <a:buFont typeface="Times New Roman"/>
              <a:buChar char="➢"/>
            </a:pPr>
            <a:r>
              <a:rPr lang="en" sz="1200">
                <a:latin typeface="Times New Roman"/>
                <a:ea typeface="Times New Roman"/>
                <a:cs typeface="Times New Roman"/>
                <a:sym typeface="Times New Roman"/>
              </a:rPr>
              <a:t>Approach : Extractive Text Summarization using Rule-Based Summarizer [2]</a:t>
            </a:r>
            <a:endParaRPr/>
          </a:p>
          <a:p>
            <a:pPr indent="-304800" lvl="0" marL="457200" rtl="0" algn="just">
              <a:lnSpc>
                <a:spcPct val="115000"/>
              </a:lnSpc>
              <a:spcBef>
                <a:spcPts val="0"/>
              </a:spcBef>
              <a:spcAft>
                <a:spcPts val="0"/>
              </a:spcAft>
              <a:buClr>
                <a:schemeClr val="dk1"/>
              </a:buClr>
              <a:buSzPts val="1200"/>
              <a:buFont typeface="Times New Roman"/>
              <a:buChar char="➢"/>
            </a:pPr>
            <a:r>
              <a:rPr lang="en" sz="1200">
                <a:latin typeface="Times New Roman"/>
                <a:ea typeface="Times New Roman"/>
                <a:cs typeface="Times New Roman"/>
                <a:sym typeface="Times New Roman"/>
              </a:rPr>
              <a:t>Implementation : </a:t>
            </a:r>
            <a:endParaRPr sz="1200">
              <a:latin typeface="Times New Roman"/>
              <a:ea typeface="Times New Roman"/>
              <a:cs typeface="Times New Roman"/>
              <a:sym typeface="Times New Roman"/>
            </a:endParaRPr>
          </a:p>
          <a:p>
            <a:pPr indent="-304800" lvl="1" marL="914400" rtl="0" algn="just">
              <a:lnSpc>
                <a:spcPct val="115000"/>
              </a:lnSpc>
              <a:spcBef>
                <a:spcPts val="0"/>
              </a:spcBef>
              <a:spcAft>
                <a:spcPts val="0"/>
              </a:spcAft>
              <a:buClr>
                <a:schemeClr val="dk1"/>
              </a:buClr>
              <a:buSzPts val="1200"/>
              <a:buFont typeface="Times New Roman"/>
              <a:buChar char="○"/>
            </a:pPr>
            <a:r>
              <a:rPr lang="en" sz="1200">
                <a:latin typeface="Times New Roman"/>
                <a:ea typeface="Times New Roman"/>
                <a:cs typeface="Times New Roman"/>
                <a:sym typeface="Times New Roman"/>
              </a:rPr>
              <a:t>Pre-processing is the most primary step.</a:t>
            </a:r>
            <a:endParaRPr sz="1200">
              <a:latin typeface="Times New Roman"/>
              <a:ea typeface="Times New Roman"/>
              <a:cs typeface="Times New Roman"/>
              <a:sym typeface="Times New Roman"/>
            </a:endParaRPr>
          </a:p>
          <a:p>
            <a:pPr indent="-304800" lvl="1" marL="914400" rtl="0" algn="just">
              <a:lnSpc>
                <a:spcPct val="115000"/>
              </a:lnSpc>
              <a:spcBef>
                <a:spcPts val="0"/>
              </a:spcBef>
              <a:spcAft>
                <a:spcPts val="0"/>
              </a:spcAft>
              <a:buClr>
                <a:schemeClr val="dk1"/>
              </a:buClr>
              <a:buSzPts val="1200"/>
              <a:buFont typeface="Times New Roman"/>
              <a:buChar char="○"/>
            </a:pPr>
            <a:r>
              <a:rPr lang="en" sz="1200">
                <a:latin typeface="Times New Roman"/>
                <a:ea typeface="Times New Roman"/>
                <a:cs typeface="Times New Roman"/>
                <a:sym typeface="Times New Roman"/>
              </a:rPr>
              <a:t>Then, the next step is keyword extraction.</a:t>
            </a:r>
            <a:endParaRPr sz="1200">
              <a:latin typeface="Times New Roman"/>
              <a:ea typeface="Times New Roman"/>
              <a:cs typeface="Times New Roman"/>
              <a:sym typeface="Times New Roman"/>
            </a:endParaRPr>
          </a:p>
          <a:p>
            <a:pPr indent="-304800" lvl="1" marL="914400" rtl="0" algn="just">
              <a:lnSpc>
                <a:spcPct val="115000"/>
              </a:lnSpc>
              <a:spcBef>
                <a:spcPts val="0"/>
              </a:spcBef>
              <a:spcAft>
                <a:spcPts val="0"/>
              </a:spcAft>
              <a:buClr>
                <a:schemeClr val="dk1"/>
              </a:buClr>
              <a:buSzPts val="1200"/>
              <a:buFont typeface="Times New Roman"/>
              <a:buChar char="○"/>
            </a:pPr>
            <a:r>
              <a:rPr lang="en" sz="1200">
                <a:latin typeface="Times New Roman"/>
                <a:ea typeface="Times New Roman"/>
                <a:cs typeface="Times New Roman"/>
                <a:sym typeface="Times New Roman"/>
              </a:rPr>
              <a:t>Then comes the pruning, a threshold is defined. </a:t>
            </a:r>
            <a:endParaRPr sz="1200">
              <a:latin typeface="Times New Roman"/>
              <a:ea typeface="Times New Roman"/>
              <a:cs typeface="Times New Roman"/>
              <a:sym typeface="Times New Roman"/>
            </a:endParaRPr>
          </a:p>
          <a:p>
            <a:pPr indent="-304800" lvl="1" marL="914400" rtl="0" algn="just">
              <a:lnSpc>
                <a:spcPct val="115000"/>
              </a:lnSpc>
              <a:spcBef>
                <a:spcPts val="0"/>
              </a:spcBef>
              <a:spcAft>
                <a:spcPts val="0"/>
              </a:spcAft>
              <a:buClr>
                <a:schemeClr val="dk1"/>
              </a:buClr>
              <a:buSzPts val="1200"/>
              <a:buFont typeface="Times New Roman"/>
              <a:buChar char="○"/>
            </a:pPr>
            <a:r>
              <a:rPr lang="en" sz="1200">
                <a:latin typeface="Times New Roman"/>
                <a:ea typeface="Times New Roman"/>
                <a:cs typeface="Times New Roman"/>
                <a:sym typeface="Times New Roman"/>
              </a:rPr>
              <a:t>Once threshold is calculated, all terms with tf less than the threshold value are pruned off from the document. </a:t>
            </a:r>
            <a:endParaRPr sz="1200">
              <a:latin typeface="Times New Roman"/>
              <a:ea typeface="Times New Roman"/>
              <a:cs typeface="Times New Roman"/>
              <a:sym typeface="Times New Roman"/>
            </a:endParaRPr>
          </a:p>
          <a:p>
            <a:pPr indent="-304800" lvl="1" marL="914400" rtl="0" algn="just">
              <a:lnSpc>
                <a:spcPct val="115000"/>
              </a:lnSpc>
              <a:spcBef>
                <a:spcPts val="0"/>
              </a:spcBef>
              <a:spcAft>
                <a:spcPts val="0"/>
              </a:spcAft>
              <a:buClr>
                <a:schemeClr val="dk1"/>
              </a:buClr>
              <a:buSzPts val="1200"/>
              <a:buFont typeface="Times New Roman"/>
              <a:buChar char="○"/>
            </a:pPr>
            <a:r>
              <a:rPr lang="en" sz="1200">
                <a:latin typeface="Times New Roman"/>
                <a:ea typeface="Times New Roman"/>
                <a:cs typeface="Times New Roman"/>
                <a:sym typeface="Times New Roman"/>
              </a:rPr>
              <a:t>Seven features are calculated for each sentence and each feature is given a value from 0 to 1 after normalization. </a:t>
            </a:r>
            <a:endParaRPr sz="1200">
              <a:latin typeface="Times New Roman"/>
              <a:ea typeface="Times New Roman"/>
              <a:cs typeface="Times New Roman"/>
              <a:sym typeface="Times New Roman"/>
            </a:endParaRPr>
          </a:p>
          <a:p>
            <a:pPr indent="-304800" lvl="1" marL="914400" rtl="0" algn="just">
              <a:lnSpc>
                <a:spcPct val="115000"/>
              </a:lnSpc>
              <a:spcBef>
                <a:spcPts val="0"/>
              </a:spcBef>
              <a:spcAft>
                <a:spcPts val="0"/>
              </a:spcAft>
              <a:buClr>
                <a:schemeClr val="dk1"/>
              </a:buClr>
              <a:buSzPts val="1200"/>
              <a:buFont typeface="Times New Roman"/>
              <a:buChar char="○"/>
            </a:pPr>
            <a:r>
              <a:rPr lang="en" sz="1200">
                <a:latin typeface="Times New Roman"/>
                <a:ea typeface="Times New Roman"/>
                <a:cs typeface="Times New Roman"/>
                <a:sym typeface="Times New Roman"/>
              </a:rPr>
              <a:t>All sentences are sorted in ascending order based on their scores. Final extractive summary of the document will be displayed.</a:t>
            </a:r>
            <a:endParaRPr/>
          </a:p>
          <a:p>
            <a:pPr indent="0" lvl="0" marL="457200" rtl="0" algn="just">
              <a:lnSpc>
                <a:spcPct val="115000"/>
              </a:lnSpc>
              <a:spcBef>
                <a:spcPts val="0"/>
              </a:spcBef>
              <a:spcAft>
                <a:spcPts val="0"/>
              </a:spcAft>
              <a:buSzPts val="2400"/>
              <a:buNone/>
            </a:pPr>
            <a:r>
              <a:t/>
            </a:r>
            <a:endParaRPr sz="1200">
              <a:latin typeface="Times New Roman"/>
              <a:ea typeface="Times New Roman"/>
              <a:cs typeface="Times New Roman"/>
              <a:sym typeface="Times New Roman"/>
            </a:endParaRPr>
          </a:p>
          <a:p>
            <a:pPr indent="-304800" lvl="0" marL="457200" rtl="0" algn="just">
              <a:lnSpc>
                <a:spcPct val="115000"/>
              </a:lnSpc>
              <a:spcBef>
                <a:spcPts val="0"/>
              </a:spcBef>
              <a:spcAft>
                <a:spcPts val="0"/>
              </a:spcAft>
              <a:buClr>
                <a:schemeClr val="dk1"/>
              </a:buClr>
              <a:buSzPts val="1200"/>
              <a:buFont typeface="Times New Roman"/>
              <a:buChar char="➢"/>
            </a:pPr>
            <a:r>
              <a:rPr lang="en" sz="1200">
                <a:latin typeface="Times New Roman"/>
                <a:ea typeface="Times New Roman"/>
                <a:cs typeface="Times New Roman"/>
                <a:sym typeface="Times New Roman"/>
              </a:rPr>
              <a:t>DRAWBACK : Accuracy level is low.</a:t>
            </a:r>
            <a:endParaRPr/>
          </a:p>
          <a:p>
            <a:pPr indent="0" lvl="0" marL="457200" rtl="0" algn="just">
              <a:lnSpc>
                <a:spcPct val="115000"/>
              </a:lnSpc>
              <a:spcBef>
                <a:spcPts val="0"/>
              </a:spcBef>
              <a:spcAft>
                <a:spcPts val="0"/>
              </a:spcAft>
              <a:buSzPts val="2400"/>
              <a:buNone/>
            </a:pPr>
            <a:r>
              <a:t/>
            </a:r>
            <a:endParaRPr sz="1200">
              <a:latin typeface="Times New Roman"/>
              <a:ea typeface="Times New Roman"/>
              <a:cs typeface="Times New Roman"/>
              <a:sym typeface="Times New Roman"/>
            </a:endParaRPr>
          </a:p>
          <a:p>
            <a:pPr indent="-304800" lvl="0" marL="457200" rtl="0" algn="just">
              <a:lnSpc>
                <a:spcPct val="115000"/>
              </a:lnSpc>
              <a:spcBef>
                <a:spcPts val="0"/>
              </a:spcBef>
              <a:spcAft>
                <a:spcPts val="0"/>
              </a:spcAft>
              <a:buClr>
                <a:schemeClr val="dk1"/>
              </a:buClr>
              <a:buSzPts val="1200"/>
              <a:buFont typeface="Times New Roman"/>
              <a:buChar char="➢"/>
            </a:pPr>
            <a:r>
              <a:rPr lang="en" sz="1200">
                <a:latin typeface="Times New Roman"/>
                <a:ea typeface="Times New Roman"/>
                <a:cs typeface="Times New Roman"/>
                <a:sym typeface="Times New Roman"/>
              </a:rPr>
              <a:t>FUTURE SCOPE : Multiple documents of similar topic can also be summarized.</a:t>
            </a:r>
            <a:endParaRPr/>
          </a:p>
        </p:txBody>
      </p:sp>
      <p:sp>
        <p:nvSpPr>
          <p:cNvPr id="121" name="Google Shape;121;p10"/>
          <p:cNvSpPr txBox="1"/>
          <p:nvPr>
            <p:ph idx="12" type="sldNum"/>
          </p:nvPr>
        </p:nvSpPr>
        <p:spPr>
          <a:xfrm>
            <a:off x="8404384" y="46736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r>
              <a:rPr lang="en"/>
              <a:t>9</a:t>
            </a:r>
            <a:endParaRPr/>
          </a:p>
        </p:txBody>
      </p:sp>
      <p:sp>
        <p:nvSpPr>
          <p:cNvPr id="122" name="Google Shape;122;p10"/>
          <p:cNvSpPr txBox="1"/>
          <p:nvPr>
            <p:ph type="title"/>
          </p:nvPr>
        </p:nvSpPr>
        <p:spPr>
          <a:xfrm>
            <a:off x="855345" y="117475"/>
            <a:ext cx="7488555" cy="54356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SzPts val="3200"/>
              <a:buNone/>
            </a:pPr>
            <a:r>
              <a:rPr lang="en" sz="1400">
                <a:solidFill>
                  <a:srgbClr val="31343C"/>
                </a:solidFill>
                <a:latin typeface="Times New Roman"/>
                <a:ea typeface="Times New Roman"/>
                <a:cs typeface="Times New Roman"/>
                <a:sym typeface="Times New Roman"/>
              </a:rPr>
              <a:t>Extractive Text Summarization by Feature-Based Sentence Extraction</a:t>
            </a:r>
            <a:br>
              <a:rPr lang="en" sz="1400">
                <a:solidFill>
                  <a:srgbClr val="31343C"/>
                </a:solidFill>
                <a:latin typeface="Times New Roman"/>
                <a:ea typeface="Times New Roman"/>
                <a:cs typeface="Times New Roman"/>
                <a:sym typeface="Times New Roman"/>
              </a:rPr>
            </a:br>
            <a:r>
              <a:rPr lang="en" sz="1400">
                <a:solidFill>
                  <a:srgbClr val="31343C"/>
                </a:solidFill>
                <a:latin typeface="Times New Roman"/>
                <a:ea typeface="Times New Roman"/>
                <a:cs typeface="Times New Roman"/>
                <a:sym typeface="Times New Roman"/>
              </a:rPr>
              <a:t>Using Rule-Based  Concept</a:t>
            </a:r>
            <a:endParaRPr/>
          </a:p>
        </p:txBody>
      </p:sp>
      <p:pic>
        <p:nvPicPr>
          <p:cNvPr id="123" name="Google Shape;123;p10"/>
          <p:cNvPicPr preferRelativeResize="0"/>
          <p:nvPr/>
        </p:nvPicPr>
        <p:blipFill rotWithShape="1">
          <a:blip r:embed="rId3">
            <a:alphaModFix/>
          </a:blip>
          <a:srcRect b="0" l="0" r="0" t="0"/>
          <a:stretch/>
        </p:blipFill>
        <p:spPr>
          <a:xfrm>
            <a:off x="5959475" y="892810"/>
            <a:ext cx="2712720" cy="3581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Adrian template">
  <a:themeElements>
    <a:clrScheme name="Custom 347">
      <a:dk1>
        <a:srgbClr val="424650"/>
      </a:dk1>
      <a:lt1>
        <a:srgbClr val="FFFFFF"/>
      </a:lt1>
      <a:dk2>
        <a:srgbClr val="878A96"/>
      </a:dk2>
      <a:lt2>
        <a:srgbClr val="F6F6F5"/>
      </a:lt2>
      <a:accent1>
        <a:srgbClr val="ABB4B8"/>
      </a:accent1>
      <a:accent2>
        <a:srgbClr val="D6DAE0"/>
      </a:accent2>
      <a:accent3>
        <a:srgbClr val="E7ECF0"/>
      </a:accent3>
      <a:accent4>
        <a:srgbClr val="A99282"/>
      </a:accent4>
      <a:accent5>
        <a:srgbClr val="D1B8B0"/>
      </a:accent5>
      <a:accent6>
        <a:srgbClr val="DBCEC4"/>
      </a:accent6>
      <a:hlink>
        <a:srgbClr val="7E87A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