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1" r:id="rId6"/>
    <p:sldId id="263" r:id="rId7"/>
    <p:sldId id="266" r:id="rId8"/>
    <p:sldId id="264" r:id="rId9"/>
    <p:sldId id="270" r:id="rId10"/>
    <p:sldId id="274" r:id="rId11"/>
    <p:sldId id="276" r:id="rId12"/>
    <p:sldId id="277" r:id="rId13"/>
    <p:sldId id="281" r:id="rId14"/>
    <p:sldId id="282" r:id="rId15"/>
    <p:sldId id="278" r:id="rId16"/>
    <p:sldId id="280" r:id="rId17"/>
    <p:sldId id="279" r:id="rId18"/>
    <p:sldId id="283" r:id="rId19"/>
    <p:sldId id="284" r:id="rId20"/>
    <p:sldId id="271" r:id="rId21"/>
    <p:sldId id="272" r:id="rId22"/>
  </p:sldIdLst>
  <p:sldSz cx="9144000" cy="5143500" type="screen16x9"/>
  <p:notesSz cx="6858000" cy="9144000"/>
  <p:embeddedFontLst>
    <p:embeddedFont>
      <p:font typeface="Inria Sans" panose="020B0604020202020204" charset="0"/>
      <p:regular r:id="rId24"/>
      <p:bold r:id="rId25"/>
      <p:italic r:id="rId26"/>
      <p:boldItalic r:id="rId27"/>
    </p:embeddedFont>
    <p:embeddedFont>
      <p:font typeface="Inria Sans Light" panose="020B0604020202020204" charset="0"/>
      <p:regular r:id="rId28"/>
      <p:bold r:id="rId29"/>
      <p:italic r:id="rId30"/>
      <p:boldItalic r:id="rId31"/>
    </p:embeddedFont>
    <p:embeddedFont>
      <p:font typeface="Inria Serif"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iSyvvAHs2VEmIKFh+KEuHRnbkg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9CB53D-A150-4DF6-8332-AA588B84B08C}">
  <a:tblStyle styleId="{F79CB53D-A150-4DF6-8332-AA588B84B08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F2F3"/>
          </a:solidFill>
        </a:fill>
      </a:tcStyle>
    </a:wholeTbl>
    <a:band1H>
      <a:tcTxStyle b="off" i="off"/>
      <a:tcStyle>
        <a:tcBdr/>
        <a:fill>
          <a:solidFill>
            <a:srgbClr val="E2E5E6"/>
          </a:solidFill>
        </a:fill>
      </a:tcStyle>
    </a:band1H>
    <a:band2H>
      <a:tcTxStyle b="off" i="off"/>
      <a:tcStyle>
        <a:tcBdr/>
      </a:tcStyle>
    </a:band2H>
    <a:band1V>
      <a:tcTxStyle b="off" i="off"/>
      <a:tcStyle>
        <a:tcBdr/>
        <a:fill>
          <a:solidFill>
            <a:srgbClr val="E2E5E6"/>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7" d="100"/>
          <a:sy n="107" d="100"/>
        </p:scale>
        <p:origin x="173"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 name="Google Shape;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3" name="Google Shape;6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 SENTENCE RANKING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Dataset : 5 documents with 20 sentences</a:t>
            </a:r>
            <a:endParaRPr/>
          </a:p>
          <a:p>
            <a:pPr marL="0" lvl="0" indent="0" algn="l" rtl="0">
              <a:lnSpc>
                <a:spcPct val="100000"/>
              </a:lnSpc>
              <a:spcBef>
                <a:spcPts val="0"/>
              </a:spcBef>
              <a:spcAft>
                <a:spcPts val="0"/>
              </a:spcAft>
              <a:buClr>
                <a:schemeClr val="dk1"/>
              </a:buClr>
              <a:buSzPts val="1100"/>
              <a:buFont typeface="Arial"/>
              <a:buNone/>
            </a:pPr>
            <a:r>
              <a:rPr lang="en"/>
              <a:t>Moto : Summarize documents using Extractive Text Summarization.</a:t>
            </a:r>
            <a:endParaRPr/>
          </a:p>
          <a:p>
            <a:pPr marL="0" lvl="0" indent="0" algn="l" rtl="0">
              <a:lnSpc>
                <a:spcPct val="100000"/>
              </a:lnSpc>
              <a:spcBef>
                <a:spcPts val="0"/>
              </a:spcBef>
              <a:spcAft>
                <a:spcPts val="0"/>
              </a:spcAft>
              <a:buClr>
                <a:schemeClr val="dk1"/>
              </a:buClr>
              <a:buSzPts val="1100"/>
              <a:buFont typeface="Arial"/>
              <a:buNone/>
            </a:pPr>
            <a:r>
              <a:rPr lang="en"/>
              <a:t>Approach : Extractive Text Summarization using Sentence Ranking</a:t>
            </a:r>
            <a:endParaRPr/>
          </a:p>
          <a:p>
            <a:pPr marL="0" lvl="0" indent="0" algn="l" rtl="0">
              <a:lnSpc>
                <a:spcPct val="100000"/>
              </a:lnSpc>
              <a:spcBef>
                <a:spcPts val="0"/>
              </a:spcBef>
              <a:spcAft>
                <a:spcPts val="0"/>
              </a:spcAft>
              <a:buClr>
                <a:schemeClr val="dk1"/>
              </a:buClr>
              <a:buSzPts val="1100"/>
              <a:buFont typeface="Arial"/>
              <a:buNone/>
            </a:pPr>
            <a:r>
              <a:rPr lang="en"/>
              <a:t>Implementation : They are taking input as text file (.txt). Firstly, the file which is given as input is tokenized in order to get tokens of the terms. The stop words are removed from the text after tokenization. The words which are remained are considered as a keyword. The key words are taken as an input for that we are attaching a part of tag to each keyword. After completing this pre-processing step, we are calculating frequency of each keyword like how frequently that key word has occurred, from this maximum frequency of the keyword is taken. Now weighted frequency of the word is calculated by dividing frequency of the keywords by maximum frequency of the key words. In this step they are calculating the sum of weighted frequencies. Finally, summarizer will extract the high weighted frequency sentences and the extracted sentences are converted into audio form.</a:t>
            </a:r>
            <a:endParaRPr/>
          </a:p>
          <a:p>
            <a:pPr marL="0" lvl="0" indent="0" algn="l" rtl="0">
              <a:lnSpc>
                <a:spcPct val="100000"/>
              </a:lnSpc>
              <a:spcBef>
                <a:spcPts val="0"/>
              </a:spcBef>
              <a:spcAft>
                <a:spcPts val="0"/>
              </a:spcAft>
              <a:buClr>
                <a:schemeClr val="dk1"/>
              </a:buClr>
              <a:buSzPts val="1100"/>
              <a:buFont typeface="Arial"/>
              <a:buNone/>
            </a:pPr>
            <a:r>
              <a:rPr lang="en"/>
              <a:t>Drawback : Accuracy level is low.</a:t>
            </a:r>
            <a:endParaRPr/>
          </a:p>
          <a:p>
            <a:pPr marL="0" lvl="0" indent="0" algn="l" rtl="0">
              <a:lnSpc>
                <a:spcPct val="100000"/>
              </a:lnSpc>
              <a:spcBef>
                <a:spcPts val="0"/>
              </a:spcBef>
              <a:spcAft>
                <a:spcPts val="0"/>
              </a:spcAft>
              <a:buClr>
                <a:schemeClr val="dk1"/>
              </a:buClr>
              <a:buSzPts val="1100"/>
              <a:buFont typeface="Arial"/>
              <a:buNone/>
            </a:pPr>
            <a:r>
              <a:rPr lang="en"/>
              <a:t>Future Scope : Multiple documents of similar topic can also be summarized.</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After completing the pre-processing step we calculate frequency of each keyword like how frequently that key word has occurred, from that maximum frequency of the keyword is taken. Then weighted frequency of the word is calculated by dividing frequency of the keywords by maximum frequency of the key words. In this step, we calculate the sum of weighted frequencies. Finally, summarizer will extract the high weighted frequency sentences and the extracted sentences are converted into audio form.</a:t>
            </a:r>
            <a:endParaRPr/>
          </a:p>
          <a:p>
            <a:pPr marL="0" lvl="0" indent="0" algn="l" rtl="0">
              <a:lnSpc>
                <a:spcPct val="100000"/>
              </a:lnSpc>
              <a:spcBef>
                <a:spcPts val="0"/>
              </a:spcBef>
              <a:spcAft>
                <a:spcPts val="0"/>
              </a:spcAft>
              <a:buSzPts val="1400"/>
              <a:buNone/>
            </a:pPr>
            <a:endParaRPr/>
          </a:p>
        </p:txBody>
      </p:sp>
      <p:sp>
        <p:nvSpPr>
          <p:cNvPr id="111" name="Google Shape;1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34" name="Google Shape;1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 Rule-Based Concept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Dataset : Document Understanding Conferences (DUC) 2002 dataset</a:t>
            </a:r>
            <a:endParaRPr/>
          </a:p>
          <a:p>
            <a:pPr marL="0" lvl="0" indent="0" algn="l" rtl="0">
              <a:lnSpc>
                <a:spcPct val="100000"/>
              </a:lnSpc>
              <a:spcBef>
                <a:spcPts val="0"/>
              </a:spcBef>
              <a:spcAft>
                <a:spcPts val="0"/>
              </a:spcAft>
              <a:buClr>
                <a:schemeClr val="dk1"/>
              </a:buClr>
              <a:buSzPts val="1100"/>
              <a:buFont typeface="Arial"/>
              <a:buNone/>
            </a:pPr>
            <a:r>
              <a:rPr lang="en"/>
              <a:t>Moto : Summarize documents using Extractive Text Summarization.</a:t>
            </a:r>
            <a:endParaRPr/>
          </a:p>
          <a:p>
            <a:pPr marL="0" lvl="0" indent="0" algn="l" rtl="0">
              <a:lnSpc>
                <a:spcPct val="100000"/>
              </a:lnSpc>
              <a:spcBef>
                <a:spcPts val="0"/>
              </a:spcBef>
              <a:spcAft>
                <a:spcPts val="0"/>
              </a:spcAft>
              <a:buClr>
                <a:schemeClr val="dk1"/>
              </a:buClr>
              <a:buSzPts val="1100"/>
              <a:buFont typeface="Arial"/>
              <a:buNone/>
            </a:pPr>
            <a:r>
              <a:rPr lang="en"/>
              <a:t>Approach : Extractive Text Summarization using Rule-Based Summarizer</a:t>
            </a:r>
            <a:endParaRPr/>
          </a:p>
          <a:p>
            <a:pPr marL="0" lvl="0" indent="0" algn="l" rtl="0">
              <a:lnSpc>
                <a:spcPct val="100000"/>
              </a:lnSpc>
              <a:spcBef>
                <a:spcPts val="0"/>
              </a:spcBef>
              <a:spcAft>
                <a:spcPts val="0"/>
              </a:spcAft>
              <a:buClr>
                <a:schemeClr val="dk1"/>
              </a:buClr>
              <a:buSzPts val="1100"/>
              <a:buFont typeface="Arial"/>
              <a:buNone/>
            </a:pPr>
            <a:r>
              <a:rPr lang="en"/>
              <a:t>Implementation : The main focus of this paper is to summarize a single document and create its extractive summary. Pre-processing is the most primary step in any summarization method. Pre-processing methods applied are tokenization, stop word removal and stemming. Then, the next step is keyword extraction.  In keyword extraction phase, frequency count of each word or a term in a document is calculated in order to find out its importance. Then, in pruning, a threshold is defined. This value is calculated, by summing the term with lowest frequency and the term with the largest frequency thus taking their mean. Once threshold is calculated, all terms with tf less than the threshold value are pruned off from the document. After pre-processing step, each sentence of document is represented as attribute vector of features. Seven features are calculated for each sentence and each feature is given a value from 0 to 1 after normalization. Features considered are Sentence Position, Title Feature, Numerical Value, Keyword Weight, Proper Noun, Sentence To Sentence Similarity, Sentence Length. All sentences are sorted in ascending order based on their scores. Final extractive summary of the document will be displayed.</a:t>
            </a:r>
            <a:endParaRPr/>
          </a:p>
          <a:p>
            <a:pPr marL="0" lvl="0" indent="0" algn="l" rtl="0">
              <a:lnSpc>
                <a:spcPct val="100000"/>
              </a:lnSpc>
              <a:spcBef>
                <a:spcPts val="0"/>
              </a:spcBef>
              <a:spcAft>
                <a:spcPts val="0"/>
              </a:spcAft>
              <a:buClr>
                <a:schemeClr val="dk1"/>
              </a:buClr>
              <a:buSzPts val="1100"/>
              <a:buFont typeface="Arial"/>
              <a:buNone/>
            </a:pPr>
            <a:r>
              <a:rPr lang="en"/>
              <a:t>Drawback : Accuracy level is low.</a:t>
            </a:r>
            <a:endParaRPr/>
          </a:p>
          <a:p>
            <a:pPr marL="0" lvl="0" indent="0" algn="l" rtl="0">
              <a:lnSpc>
                <a:spcPct val="100000"/>
              </a:lnSpc>
              <a:spcBef>
                <a:spcPts val="0"/>
              </a:spcBef>
              <a:spcAft>
                <a:spcPts val="0"/>
              </a:spcAft>
              <a:buSzPts val="1100"/>
              <a:buNone/>
            </a:pPr>
            <a:r>
              <a:rPr lang="en"/>
              <a:t>Future Scope : Multiple documents of similar topic can also be summarized.</a:t>
            </a:r>
            <a:endParaRPr/>
          </a:p>
        </p:txBody>
      </p:sp>
      <p:sp>
        <p:nvSpPr>
          <p:cNvPr id="118" name="Google Shape;1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 name="Google Shape;11;p22"/>
          <p:cNvSpPr txBox="1">
            <a:spLocks noGrp="1"/>
          </p:cNvSpPr>
          <p:nvPr>
            <p:ph type="ctrTitle"/>
          </p:nvPr>
        </p:nvSpPr>
        <p:spPr>
          <a:xfrm>
            <a:off x="855300" y="1756525"/>
            <a:ext cx="7433400" cy="16305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6000"/>
              <a:buNone/>
              <a:defRPr sz="6000"/>
            </a:lvl1pPr>
            <a:lvl2pPr lvl="1" algn="l">
              <a:lnSpc>
                <a:spcPct val="90000"/>
              </a:lnSpc>
              <a:spcBef>
                <a:spcPts val="0"/>
              </a:spcBef>
              <a:spcAft>
                <a:spcPts val="0"/>
              </a:spcAft>
              <a:buSzPts val="6000"/>
              <a:buNone/>
              <a:defRPr sz="6000"/>
            </a:lvl2pPr>
            <a:lvl3pPr lvl="2" algn="l">
              <a:lnSpc>
                <a:spcPct val="90000"/>
              </a:lnSpc>
              <a:spcBef>
                <a:spcPts val="0"/>
              </a:spcBef>
              <a:spcAft>
                <a:spcPts val="0"/>
              </a:spcAft>
              <a:buSzPts val="6000"/>
              <a:buNone/>
              <a:defRPr sz="6000"/>
            </a:lvl3pPr>
            <a:lvl4pPr lvl="3" algn="l">
              <a:lnSpc>
                <a:spcPct val="90000"/>
              </a:lnSpc>
              <a:spcBef>
                <a:spcPts val="0"/>
              </a:spcBef>
              <a:spcAft>
                <a:spcPts val="0"/>
              </a:spcAft>
              <a:buSzPts val="6000"/>
              <a:buNone/>
              <a:defRPr sz="6000"/>
            </a:lvl4pPr>
            <a:lvl5pPr lvl="4" algn="l">
              <a:lnSpc>
                <a:spcPct val="90000"/>
              </a:lnSpc>
              <a:spcBef>
                <a:spcPts val="0"/>
              </a:spcBef>
              <a:spcAft>
                <a:spcPts val="0"/>
              </a:spcAft>
              <a:buSzPts val="6000"/>
              <a:buNone/>
              <a:defRPr sz="6000"/>
            </a:lvl5pPr>
            <a:lvl6pPr lvl="5" algn="l">
              <a:lnSpc>
                <a:spcPct val="90000"/>
              </a:lnSpc>
              <a:spcBef>
                <a:spcPts val="0"/>
              </a:spcBef>
              <a:spcAft>
                <a:spcPts val="0"/>
              </a:spcAft>
              <a:buSzPts val="6000"/>
              <a:buNone/>
              <a:defRPr sz="6000"/>
            </a:lvl6pPr>
            <a:lvl7pPr lvl="6" algn="l">
              <a:lnSpc>
                <a:spcPct val="90000"/>
              </a:lnSpc>
              <a:spcBef>
                <a:spcPts val="0"/>
              </a:spcBef>
              <a:spcAft>
                <a:spcPts val="0"/>
              </a:spcAft>
              <a:buSzPts val="6000"/>
              <a:buNone/>
              <a:defRPr sz="6000"/>
            </a:lvl7pPr>
            <a:lvl8pPr lvl="7" algn="l">
              <a:lnSpc>
                <a:spcPct val="90000"/>
              </a:lnSpc>
              <a:spcBef>
                <a:spcPts val="0"/>
              </a:spcBef>
              <a:spcAft>
                <a:spcPts val="0"/>
              </a:spcAft>
              <a:buSzPts val="6000"/>
              <a:buNone/>
              <a:defRPr sz="6000"/>
            </a:lvl8pPr>
            <a:lvl9pPr lvl="8" algn="l">
              <a:lnSpc>
                <a:spcPct val="90000"/>
              </a:lnSpc>
              <a:spcBef>
                <a:spcPts val="0"/>
              </a:spcBef>
              <a:spcAft>
                <a:spcPts val="0"/>
              </a:spcAft>
              <a:buSzPts val="6000"/>
              <a:buNone/>
              <a:defRPr sz="60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pic>
        <p:nvPicPr>
          <p:cNvPr id="13" name="Google Shape;13;p2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 name="Google Shape;14;p23"/>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5" name="Google Shape;15;p23"/>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6"/>
        <p:cNvGrpSpPr/>
        <p:nvPr/>
      </p:nvGrpSpPr>
      <p:grpSpPr>
        <a:xfrm>
          <a:off x="0" y="0"/>
          <a:ext cx="0" cy="0"/>
          <a:chOff x="0" y="0"/>
          <a:chExt cx="0" cy="0"/>
        </a:xfrm>
      </p:grpSpPr>
      <p:pic>
        <p:nvPicPr>
          <p:cNvPr id="17" name="Google Shape;17;p2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 name="Google Shape;18;p24"/>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9" name="Google Shape;19;p24"/>
          <p:cNvSpPr txBox="1">
            <a:spLocks noGrp="1"/>
          </p:cNvSpPr>
          <p:nvPr>
            <p:ph type="body" idx="1"/>
          </p:nvPr>
        </p:nvSpPr>
        <p:spPr>
          <a:xfrm>
            <a:off x="855275" y="1506350"/>
            <a:ext cx="3473100" cy="27912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600"/>
              </a:spcBef>
              <a:spcAft>
                <a:spcPts val="0"/>
              </a:spcAft>
              <a:buSzPts val="2000"/>
              <a:buChar char="◺"/>
              <a:defRPr sz="2000"/>
            </a:lvl2pPr>
            <a:lvl3pPr marL="1371600" lvl="2" indent="-355600" algn="l">
              <a:lnSpc>
                <a:spcPct val="115000"/>
              </a:lnSpc>
              <a:spcBef>
                <a:spcPts val="600"/>
              </a:spcBef>
              <a:spcAft>
                <a:spcPts val="0"/>
              </a:spcAft>
              <a:buSzPts val="2000"/>
              <a:buChar char="■"/>
              <a:defRPr sz="2000"/>
            </a:lvl3pPr>
            <a:lvl4pPr marL="1828800" lvl="3" indent="-355600" algn="l">
              <a:lnSpc>
                <a:spcPct val="115000"/>
              </a:lnSpc>
              <a:spcBef>
                <a:spcPts val="600"/>
              </a:spcBef>
              <a:spcAft>
                <a:spcPts val="0"/>
              </a:spcAft>
              <a:buSzPts val="2000"/>
              <a:buChar char="●"/>
              <a:defRPr sz="2000"/>
            </a:lvl4pPr>
            <a:lvl5pPr marL="2286000" lvl="4" indent="-355600" algn="l">
              <a:lnSpc>
                <a:spcPct val="115000"/>
              </a:lnSpc>
              <a:spcBef>
                <a:spcPts val="600"/>
              </a:spcBef>
              <a:spcAft>
                <a:spcPts val="0"/>
              </a:spcAft>
              <a:buSzPts val="2000"/>
              <a:buChar char="○"/>
              <a:defRPr sz="2000"/>
            </a:lvl5pPr>
            <a:lvl6pPr marL="2743200" lvl="5" indent="-355600" algn="l">
              <a:lnSpc>
                <a:spcPct val="115000"/>
              </a:lnSpc>
              <a:spcBef>
                <a:spcPts val="600"/>
              </a:spcBef>
              <a:spcAft>
                <a:spcPts val="0"/>
              </a:spcAft>
              <a:buSzPts val="2000"/>
              <a:buChar char="■"/>
              <a:defRPr sz="2000"/>
            </a:lvl6pPr>
            <a:lvl7pPr marL="3200400" lvl="6" indent="-355600" algn="l">
              <a:lnSpc>
                <a:spcPct val="115000"/>
              </a:lnSpc>
              <a:spcBef>
                <a:spcPts val="600"/>
              </a:spcBef>
              <a:spcAft>
                <a:spcPts val="0"/>
              </a:spcAft>
              <a:buSzPts val="2000"/>
              <a:buChar char="●"/>
              <a:defRPr sz="2000"/>
            </a:lvl7pPr>
            <a:lvl8pPr marL="3657600" lvl="7" indent="-355600" algn="l">
              <a:lnSpc>
                <a:spcPct val="115000"/>
              </a:lnSpc>
              <a:spcBef>
                <a:spcPts val="600"/>
              </a:spcBef>
              <a:spcAft>
                <a:spcPts val="0"/>
              </a:spcAft>
              <a:buSzPts val="2000"/>
              <a:buChar char="○"/>
              <a:defRPr sz="2000"/>
            </a:lvl8pPr>
            <a:lvl9pPr marL="4114800" lvl="8" indent="-355600" algn="l">
              <a:lnSpc>
                <a:spcPct val="115000"/>
              </a:lnSpc>
              <a:spcBef>
                <a:spcPts val="600"/>
              </a:spcBef>
              <a:spcAft>
                <a:spcPts val="600"/>
              </a:spcAft>
              <a:buSzPts val="2000"/>
              <a:buChar char="■"/>
              <a:defRPr sz="2000"/>
            </a:lvl9pPr>
          </a:lstStyle>
          <a:p>
            <a:endParaRPr/>
          </a:p>
        </p:txBody>
      </p:sp>
      <p:sp>
        <p:nvSpPr>
          <p:cNvPr id="20" name="Google Shape;20;p24"/>
          <p:cNvSpPr txBox="1">
            <a:spLocks noGrp="1"/>
          </p:cNvSpPr>
          <p:nvPr>
            <p:ph type="body" idx="2"/>
          </p:nvPr>
        </p:nvSpPr>
        <p:spPr>
          <a:xfrm>
            <a:off x="4815599" y="1506350"/>
            <a:ext cx="3473100" cy="27912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600"/>
              </a:spcBef>
              <a:spcAft>
                <a:spcPts val="0"/>
              </a:spcAft>
              <a:buSzPts val="2000"/>
              <a:buChar char="◺"/>
              <a:defRPr sz="2000"/>
            </a:lvl2pPr>
            <a:lvl3pPr marL="1371600" lvl="2" indent="-355600" algn="l">
              <a:lnSpc>
                <a:spcPct val="115000"/>
              </a:lnSpc>
              <a:spcBef>
                <a:spcPts val="600"/>
              </a:spcBef>
              <a:spcAft>
                <a:spcPts val="0"/>
              </a:spcAft>
              <a:buSzPts val="2000"/>
              <a:buChar char="■"/>
              <a:defRPr sz="2000"/>
            </a:lvl3pPr>
            <a:lvl4pPr marL="1828800" lvl="3" indent="-355600" algn="l">
              <a:lnSpc>
                <a:spcPct val="115000"/>
              </a:lnSpc>
              <a:spcBef>
                <a:spcPts val="600"/>
              </a:spcBef>
              <a:spcAft>
                <a:spcPts val="0"/>
              </a:spcAft>
              <a:buSzPts val="2000"/>
              <a:buChar char="●"/>
              <a:defRPr sz="2000"/>
            </a:lvl4pPr>
            <a:lvl5pPr marL="2286000" lvl="4" indent="-355600" algn="l">
              <a:lnSpc>
                <a:spcPct val="115000"/>
              </a:lnSpc>
              <a:spcBef>
                <a:spcPts val="600"/>
              </a:spcBef>
              <a:spcAft>
                <a:spcPts val="0"/>
              </a:spcAft>
              <a:buSzPts val="2000"/>
              <a:buChar char="○"/>
              <a:defRPr sz="2000"/>
            </a:lvl5pPr>
            <a:lvl6pPr marL="2743200" lvl="5" indent="-355600" algn="l">
              <a:lnSpc>
                <a:spcPct val="115000"/>
              </a:lnSpc>
              <a:spcBef>
                <a:spcPts val="600"/>
              </a:spcBef>
              <a:spcAft>
                <a:spcPts val="0"/>
              </a:spcAft>
              <a:buSzPts val="2000"/>
              <a:buChar char="■"/>
              <a:defRPr sz="2000"/>
            </a:lvl6pPr>
            <a:lvl7pPr marL="3200400" lvl="6" indent="-355600" algn="l">
              <a:lnSpc>
                <a:spcPct val="115000"/>
              </a:lnSpc>
              <a:spcBef>
                <a:spcPts val="600"/>
              </a:spcBef>
              <a:spcAft>
                <a:spcPts val="0"/>
              </a:spcAft>
              <a:buSzPts val="2000"/>
              <a:buChar char="●"/>
              <a:defRPr sz="2000"/>
            </a:lvl7pPr>
            <a:lvl8pPr marL="3657600" lvl="7" indent="-355600" algn="l">
              <a:lnSpc>
                <a:spcPct val="115000"/>
              </a:lnSpc>
              <a:spcBef>
                <a:spcPts val="600"/>
              </a:spcBef>
              <a:spcAft>
                <a:spcPts val="0"/>
              </a:spcAft>
              <a:buSzPts val="2000"/>
              <a:buChar char="○"/>
              <a:defRPr sz="2000"/>
            </a:lvl8pPr>
            <a:lvl9pPr marL="4114800" lvl="8" indent="-355600" algn="l">
              <a:lnSpc>
                <a:spcPct val="115000"/>
              </a:lnSpc>
              <a:spcBef>
                <a:spcPts val="600"/>
              </a:spcBef>
              <a:spcAft>
                <a:spcPts val="600"/>
              </a:spcAft>
              <a:buSzPts val="2000"/>
              <a:buChar char="■"/>
              <a:defRPr sz="2000"/>
            </a:lvl9pPr>
          </a:lstStyle>
          <a:p>
            <a:endParaRPr/>
          </a:p>
        </p:txBody>
      </p:sp>
      <p:sp>
        <p:nvSpPr>
          <p:cNvPr id="21" name="Google Shape;21;p24"/>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2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4" name="Google Shape;24;p25"/>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25" name="Google Shape;25;p25"/>
          <p:cNvSpPr txBox="1">
            <a:spLocks noGrp="1"/>
          </p:cNvSpPr>
          <p:nvPr>
            <p:ph type="body" idx="1"/>
          </p:nvPr>
        </p:nvSpPr>
        <p:spPr>
          <a:xfrm>
            <a:off x="855300" y="1506347"/>
            <a:ext cx="7433400" cy="30339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81000" algn="l">
              <a:lnSpc>
                <a:spcPct val="115000"/>
              </a:lnSpc>
              <a:spcBef>
                <a:spcPts val="600"/>
              </a:spcBef>
              <a:spcAft>
                <a:spcPts val="0"/>
              </a:spcAft>
              <a:buSzPts val="2400"/>
              <a:buChar char="▹"/>
              <a:defRPr/>
            </a:lvl2pPr>
            <a:lvl3pPr marL="1371600" lvl="2" indent="-381000" algn="l">
              <a:lnSpc>
                <a:spcPct val="115000"/>
              </a:lnSpc>
              <a:spcBef>
                <a:spcPts val="600"/>
              </a:spcBef>
              <a:spcAft>
                <a:spcPts val="0"/>
              </a:spcAft>
              <a:buSzPts val="2400"/>
              <a:buChar char="■"/>
              <a:defRPr/>
            </a:lvl3pPr>
            <a:lvl4pPr marL="1828800" lvl="3" indent="-381000" algn="l">
              <a:lnSpc>
                <a:spcPct val="115000"/>
              </a:lnSpc>
              <a:spcBef>
                <a:spcPts val="600"/>
              </a:spcBef>
              <a:spcAft>
                <a:spcPts val="0"/>
              </a:spcAft>
              <a:buSzPts val="2400"/>
              <a:buChar char="●"/>
              <a:defRPr/>
            </a:lvl4pPr>
            <a:lvl5pPr marL="2286000" lvl="4" indent="-381000" algn="l">
              <a:lnSpc>
                <a:spcPct val="115000"/>
              </a:lnSpc>
              <a:spcBef>
                <a:spcPts val="600"/>
              </a:spcBef>
              <a:spcAft>
                <a:spcPts val="0"/>
              </a:spcAft>
              <a:buSzPts val="2400"/>
              <a:buChar char="○"/>
              <a:defRPr/>
            </a:lvl5pPr>
            <a:lvl6pPr marL="2743200" lvl="5" indent="-381000" algn="l">
              <a:lnSpc>
                <a:spcPct val="115000"/>
              </a:lnSpc>
              <a:spcBef>
                <a:spcPts val="600"/>
              </a:spcBef>
              <a:spcAft>
                <a:spcPts val="0"/>
              </a:spcAft>
              <a:buSzPts val="2400"/>
              <a:buChar char="■"/>
              <a:defRPr/>
            </a:lvl6pPr>
            <a:lvl7pPr marL="3200400" lvl="6" indent="-381000" algn="l">
              <a:lnSpc>
                <a:spcPct val="115000"/>
              </a:lnSpc>
              <a:spcBef>
                <a:spcPts val="600"/>
              </a:spcBef>
              <a:spcAft>
                <a:spcPts val="0"/>
              </a:spcAft>
              <a:buSzPts val="2400"/>
              <a:buChar char="●"/>
              <a:defRPr/>
            </a:lvl7pPr>
            <a:lvl8pPr marL="3657600" lvl="7" indent="-381000" algn="l">
              <a:lnSpc>
                <a:spcPct val="115000"/>
              </a:lnSpc>
              <a:spcBef>
                <a:spcPts val="600"/>
              </a:spcBef>
              <a:spcAft>
                <a:spcPts val="0"/>
              </a:spcAft>
              <a:buSzPts val="2400"/>
              <a:buChar char="○"/>
              <a:defRPr/>
            </a:lvl8pPr>
            <a:lvl9pPr marL="4114800" lvl="8" indent="-381000" algn="l">
              <a:lnSpc>
                <a:spcPct val="115000"/>
              </a:lnSpc>
              <a:spcBef>
                <a:spcPts val="600"/>
              </a:spcBef>
              <a:spcAft>
                <a:spcPts val="600"/>
              </a:spcAft>
              <a:buSzPts val="2400"/>
              <a:buChar char="■"/>
              <a:defRPr/>
            </a:lvl9pPr>
          </a:lstStyle>
          <a:p>
            <a:endParaRPr/>
          </a:p>
        </p:txBody>
      </p:sp>
      <p:sp>
        <p:nvSpPr>
          <p:cNvPr id="26" name="Google Shape;26;p25"/>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50000">
              <a:schemeClr val="accent1"/>
            </a:gs>
            <a:gs pos="100000">
              <a:schemeClr val="dk2"/>
            </a:gs>
          </a:gsLst>
          <a:lin ang="13500032" scaled="0"/>
        </a:gradFill>
        <a:effectLst/>
      </p:bgPr>
    </p:bg>
    <p:spTree>
      <p:nvGrpSpPr>
        <p:cNvPr id="1" name="Shape 27"/>
        <p:cNvGrpSpPr/>
        <p:nvPr/>
      </p:nvGrpSpPr>
      <p:grpSpPr>
        <a:xfrm>
          <a:off x="0" y="0"/>
          <a:ext cx="0" cy="0"/>
          <a:chOff x="0" y="0"/>
          <a:chExt cx="0" cy="0"/>
        </a:xfrm>
      </p:grpSpPr>
      <p:pic>
        <p:nvPicPr>
          <p:cNvPr id="28" name="Google Shape;28;p2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9" name="Google Shape;29;p26"/>
          <p:cNvSpPr txBox="1">
            <a:spLocks noGrp="1"/>
          </p:cNvSpPr>
          <p:nvPr>
            <p:ph type="ctrTitle"/>
          </p:nvPr>
        </p:nvSpPr>
        <p:spPr>
          <a:xfrm>
            <a:off x="855300" y="2004250"/>
            <a:ext cx="7433400" cy="6468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4800"/>
              <a:buNone/>
              <a:defRPr sz="4800">
                <a:solidFill>
                  <a:schemeClr val="dk1"/>
                </a:solidFill>
              </a:defRPr>
            </a:lvl1pPr>
            <a:lvl2pPr lvl="1" algn="l">
              <a:lnSpc>
                <a:spcPct val="90000"/>
              </a:lnSpc>
              <a:spcBef>
                <a:spcPts val="0"/>
              </a:spcBef>
              <a:spcAft>
                <a:spcPts val="0"/>
              </a:spcAft>
              <a:buClr>
                <a:schemeClr val="dk1"/>
              </a:buClr>
              <a:buSzPts val="4800"/>
              <a:buNone/>
              <a:defRPr sz="4800">
                <a:solidFill>
                  <a:schemeClr val="dk1"/>
                </a:solidFill>
              </a:defRPr>
            </a:lvl2pPr>
            <a:lvl3pPr lvl="2" algn="l">
              <a:lnSpc>
                <a:spcPct val="90000"/>
              </a:lnSpc>
              <a:spcBef>
                <a:spcPts val="0"/>
              </a:spcBef>
              <a:spcAft>
                <a:spcPts val="0"/>
              </a:spcAft>
              <a:buClr>
                <a:schemeClr val="dk1"/>
              </a:buClr>
              <a:buSzPts val="4800"/>
              <a:buNone/>
              <a:defRPr sz="4800">
                <a:solidFill>
                  <a:schemeClr val="dk1"/>
                </a:solidFill>
              </a:defRPr>
            </a:lvl3pPr>
            <a:lvl4pPr lvl="3" algn="l">
              <a:lnSpc>
                <a:spcPct val="90000"/>
              </a:lnSpc>
              <a:spcBef>
                <a:spcPts val="0"/>
              </a:spcBef>
              <a:spcAft>
                <a:spcPts val="0"/>
              </a:spcAft>
              <a:buClr>
                <a:schemeClr val="dk1"/>
              </a:buClr>
              <a:buSzPts val="4800"/>
              <a:buNone/>
              <a:defRPr sz="4800">
                <a:solidFill>
                  <a:schemeClr val="dk1"/>
                </a:solidFill>
              </a:defRPr>
            </a:lvl4pPr>
            <a:lvl5pPr lvl="4" algn="l">
              <a:lnSpc>
                <a:spcPct val="90000"/>
              </a:lnSpc>
              <a:spcBef>
                <a:spcPts val="0"/>
              </a:spcBef>
              <a:spcAft>
                <a:spcPts val="0"/>
              </a:spcAft>
              <a:buClr>
                <a:schemeClr val="dk1"/>
              </a:buClr>
              <a:buSzPts val="4800"/>
              <a:buNone/>
              <a:defRPr sz="4800">
                <a:solidFill>
                  <a:schemeClr val="dk1"/>
                </a:solidFill>
              </a:defRPr>
            </a:lvl5pPr>
            <a:lvl6pPr lvl="5" algn="l">
              <a:lnSpc>
                <a:spcPct val="90000"/>
              </a:lnSpc>
              <a:spcBef>
                <a:spcPts val="0"/>
              </a:spcBef>
              <a:spcAft>
                <a:spcPts val="0"/>
              </a:spcAft>
              <a:buClr>
                <a:schemeClr val="dk1"/>
              </a:buClr>
              <a:buSzPts val="4800"/>
              <a:buNone/>
              <a:defRPr sz="4800">
                <a:solidFill>
                  <a:schemeClr val="dk1"/>
                </a:solidFill>
              </a:defRPr>
            </a:lvl6pPr>
            <a:lvl7pPr lvl="6" algn="l">
              <a:lnSpc>
                <a:spcPct val="90000"/>
              </a:lnSpc>
              <a:spcBef>
                <a:spcPts val="0"/>
              </a:spcBef>
              <a:spcAft>
                <a:spcPts val="0"/>
              </a:spcAft>
              <a:buClr>
                <a:schemeClr val="dk1"/>
              </a:buClr>
              <a:buSzPts val="4800"/>
              <a:buNone/>
              <a:defRPr sz="4800">
                <a:solidFill>
                  <a:schemeClr val="dk1"/>
                </a:solidFill>
              </a:defRPr>
            </a:lvl7pPr>
            <a:lvl8pPr lvl="7" algn="l">
              <a:lnSpc>
                <a:spcPct val="90000"/>
              </a:lnSpc>
              <a:spcBef>
                <a:spcPts val="0"/>
              </a:spcBef>
              <a:spcAft>
                <a:spcPts val="0"/>
              </a:spcAft>
              <a:buClr>
                <a:schemeClr val="dk1"/>
              </a:buClr>
              <a:buSzPts val="4800"/>
              <a:buNone/>
              <a:defRPr sz="4800">
                <a:solidFill>
                  <a:schemeClr val="dk1"/>
                </a:solidFill>
              </a:defRPr>
            </a:lvl8pPr>
            <a:lvl9pPr lvl="8" algn="l">
              <a:lnSpc>
                <a:spcPct val="90000"/>
              </a:lnSpc>
              <a:spcBef>
                <a:spcPts val="0"/>
              </a:spcBef>
              <a:spcAft>
                <a:spcPts val="0"/>
              </a:spcAft>
              <a:buClr>
                <a:schemeClr val="dk1"/>
              </a:buClr>
              <a:buSzPts val="4800"/>
              <a:buNone/>
              <a:defRPr sz="4800">
                <a:solidFill>
                  <a:schemeClr val="dk1"/>
                </a:solidFill>
              </a:defRPr>
            </a:lvl9pPr>
          </a:lstStyle>
          <a:p>
            <a:endParaRPr/>
          </a:p>
        </p:txBody>
      </p:sp>
      <p:sp>
        <p:nvSpPr>
          <p:cNvPr id="30" name="Google Shape;30;p26"/>
          <p:cNvSpPr txBox="1">
            <a:spLocks noGrp="1"/>
          </p:cNvSpPr>
          <p:nvPr>
            <p:ph type="subTitle" idx="1"/>
          </p:nvPr>
        </p:nvSpPr>
        <p:spPr>
          <a:xfrm>
            <a:off x="855300" y="2748052"/>
            <a:ext cx="7433400" cy="3912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lt1"/>
              </a:buClr>
              <a:buSzPts val="2400"/>
              <a:buNone/>
              <a:defRPr>
                <a:solidFill>
                  <a:schemeClr val="lt1"/>
                </a:solidFill>
              </a:defRPr>
            </a:lvl1pPr>
            <a:lvl2pPr lvl="1" algn="l">
              <a:lnSpc>
                <a:spcPct val="115000"/>
              </a:lnSpc>
              <a:spcBef>
                <a:spcPts val="600"/>
              </a:spcBef>
              <a:spcAft>
                <a:spcPts val="0"/>
              </a:spcAft>
              <a:buClr>
                <a:schemeClr val="lt1"/>
              </a:buClr>
              <a:buSzPts val="3000"/>
              <a:buNone/>
              <a:defRPr sz="3000">
                <a:solidFill>
                  <a:schemeClr val="lt1"/>
                </a:solidFill>
              </a:defRPr>
            </a:lvl2pPr>
            <a:lvl3pPr lvl="2" algn="l">
              <a:lnSpc>
                <a:spcPct val="115000"/>
              </a:lnSpc>
              <a:spcBef>
                <a:spcPts val="600"/>
              </a:spcBef>
              <a:spcAft>
                <a:spcPts val="0"/>
              </a:spcAft>
              <a:buClr>
                <a:schemeClr val="lt1"/>
              </a:buClr>
              <a:buSzPts val="3000"/>
              <a:buNone/>
              <a:defRPr sz="3000">
                <a:solidFill>
                  <a:schemeClr val="lt1"/>
                </a:solidFill>
              </a:defRPr>
            </a:lvl3pPr>
            <a:lvl4pPr lvl="3" algn="l">
              <a:lnSpc>
                <a:spcPct val="115000"/>
              </a:lnSpc>
              <a:spcBef>
                <a:spcPts val="600"/>
              </a:spcBef>
              <a:spcAft>
                <a:spcPts val="0"/>
              </a:spcAft>
              <a:buClr>
                <a:schemeClr val="lt1"/>
              </a:buClr>
              <a:buSzPts val="3000"/>
              <a:buNone/>
              <a:defRPr sz="3000">
                <a:solidFill>
                  <a:schemeClr val="lt1"/>
                </a:solidFill>
              </a:defRPr>
            </a:lvl4pPr>
            <a:lvl5pPr lvl="4" algn="l">
              <a:lnSpc>
                <a:spcPct val="115000"/>
              </a:lnSpc>
              <a:spcBef>
                <a:spcPts val="600"/>
              </a:spcBef>
              <a:spcAft>
                <a:spcPts val="0"/>
              </a:spcAft>
              <a:buClr>
                <a:schemeClr val="lt1"/>
              </a:buClr>
              <a:buSzPts val="3000"/>
              <a:buNone/>
              <a:defRPr sz="3000">
                <a:solidFill>
                  <a:schemeClr val="lt1"/>
                </a:solidFill>
              </a:defRPr>
            </a:lvl5pPr>
            <a:lvl6pPr lvl="5" algn="l">
              <a:lnSpc>
                <a:spcPct val="115000"/>
              </a:lnSpc>
              <a:spcBef>
                <a:spcPts val="600"/>
              </a:spcBef>
              <a:spcAft>
                <a:spcPts val="0"/>
              </a:spcAft>
              <a:buClr>
                <a:schemeClr val="lt1"/>
              </a:buClr>
              <a:buSzPts val="3000"/>
              <a:buNone/>
              <a:defRPr sz="3000">
                <a:solidFill>
                  <a:schemeClr val="lt1"/>
                </a:solidFill>
              </a:defRPr>
            </a:lvl6pPr>
            <a:lvl7pPr lvl="6" algn="l">
              <a:lnSpc>
                <a:spcPct val="115000"/>
              </a:lnSpc>
              <a:spcBef>
                <a:spcPts val="600"/>
              </a:spcBef>
              <a:spcAft>
                <a:spcPts val="0"/>
              </a:spcAft>
              <a:buClr>
                <a:schemeClr val="lt1"/>
              </a:buClr>
              <a:buSzPts val="3000"/>
              <a:buNone/>
              <a:defRPr sz="3000">
                <a:solidFill>
                  <a:schemeClr val="lt1"/>
                </a:solidFill>
              </a:defRPr>
            </a:lvl7pPr>
            <a:lvl8pPr lvl="7" algn="l">
              <a:lnSpc>
                <a:spcPct val="115000"/>
              </a:lnSpc>
              <a:spcBef>
                <a:spcPts val="600"/>
              </a:spcBef>
              <a:spcAft>
                <a:spcPts val="0"/>
              </a:spcAft>
              <a:buClr>
                <a:schemeClr val="lt1"/>
              </a:buClr>
              <a:buSzPts val="3000"/>
              <a:buNone/>
              <a:defRPr sz="3000">
                <a:solidFill>
                  <a:schemeClr val="lt1"/>
                </a:solidFill>
              </a:defRPr>
            </a:lvl8pPr>
            <a:lvl9pPr lvl="8" algn="l">
              <a:lnSpc>
                <a:spcPct val="115000"/>
              </a:lnSpc>
              <a:spcBef>
                <a:spcPts val="600"/>
              </a:spcBef>
              <a:spcAft>
                <a:spcPts val="600"/>
              </a:spcAft>
              <a:buClr>
                <a:schemeClr val="lt1"/>
              </a:buClr>
              <a:buSzPts val="3000"/>
              <a:buNone/>
              <a:defRPr sz="3000">
                <a:solidFill>
                  <a:schemeClr val="lt1"/>
                </a:solidFill>
              </a:defRPr>
            </a:lvl9pPr>
          </a:lstStyle>
          <a:p>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For light background colors" type="blank">
  <p:cSld name="BLANK">
    <p:spTree>
      <p:nvGrpSpPr>
        <p:cNvPr id="1" name="Shape 31"/>
        <p:cNvGrpSpPr/>
        <p:nvPr/>
      </p:nvGrpSpPr>
      <p:grpSpPr>
        <a:xfrm>
          <a:off x="0" y="0"/>
          <a:ext cx="0" cy="0"/>
          <a:chOff x="0" y="0"/>
          <a:chExt cx="0" cy="0"/>
        </a:xfrm>
      </p:grpSpPr>
      <p:sp>
        <p:nvSpPr>
          <p:cNvPr id="32" name="Google Shape;32;p27"/>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9pPr>
          </a:lstStyle>
          <a:p>
            <a:pPr marL="0" lvl="0" indent="0" algn="r" rtl="0">
              <a:spcBef>
                <a:spcPts val="0"/>
              </a:spcBef>
              <a:spcAft>
                <a:spcPts val="0"/>
              </a:spcAft>
              <a:buNone/>
            </a:pPr>
            <a:fld id="{00000000-1234-1234-1234-123412341234}" type="slidenum">
              <a:rPr lang="en"/>
              <a:t>‹#›</a:t>
            </a:fld>
            <a:endParaRPr/>
          </a:p>
        </p:txBody>
      </p:sp>
      <p:pic>
        <p:nvPicPr>
          <p:cNvPr id="33" name="Google Shape;33;p27"/>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2"/>
            </a:gs>
            <a:gs pos="100000">
              <a:schemeClr val="accent3"/>
            </a:gs>
          </a:gsLst>
          <a:lin ang="13500032" scaled="0"/>
        </a:gra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1pPr>
            <a:lvl2pPr marR="0" lvl="1"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2pPr>
            <a:lvl3pPr marR="0" lvl="2"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3pPr>
            <a:lvl4pPr marR="0" lvl="3"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4pPr>
            <a:lvl5pPr marR="0" lvl="4"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5pPr>
            <a:lvl6pPr marR="0" lvl="5"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6pPr>
            <a:lvl7pPr marR="0" lvl="6"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7pPr>
            <a:lvl8pPr marR="0" lvl="7"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8pPr>
            <a:lvl9pPr marR="0" lvl="8"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9pPr>
          </a:lstStyle>
          <a:p>
            <a:endParaRPr/>
          </a:p>
        </p:txBody>
      </p:sp>
      <p:sp>
        <p:nvSpPr>
          <p:cNvPr id="7" name="Google Shape;7;p21"/>
          <p:cNvSpPr txBox="1">
            <a:spLocks noGrp="1"/>
          </p:cNvSpPr>
          <p:nvPr>
            <p:ph type="body" idx="1"/>
          </p:nvPr>
        </p:nvSpPr>
        <p:spPr>
          <a:xfrm>
            <a:off x="855300" y="1506347"/>
            <a:ext cx="7433400" cy="30339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accent2"/>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1pPr>
            <a:lvl2pPr marL="914400" marR="0" lvl="1" indent="-381000" algn="l" rtl="0">
              <a:lnSpc>
                <a:spcPct val="115000"/>
              </a:lnSpc>
              <a:spcBef>
                <a:spcPts val="600"/>
              </a:spcBef>
              <a:spcAft>
                <a:spcPts val="0"/>
              </a:spcAft>
              <a:buClr>
                <a:schemeClr val="accent2"/>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2pPr>
            <a:lvl3pPr marL="1371600" marR="0" lvl="2" indent="-381000" algn="l" rtl="0">
              <a:lnSpc>
                <a:spcPct val="115000"/>
              </a:lnSpc>
              <a:spcBef>
                <a:spcPts val="600"/>
              </a:spcBef>
              <a:spcAft>
                <a:spcPts val="0"/>
              </a:spcAft>
              <a:buClr>
                <a:schemeClr val="accent2"/>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3pPr>
            <a:lvl4pPr marL="1828800" marR="0" lvl="3" indent="-381000" algn="l" rtl="0">
              <a:lnSpc>
                <a:spcPct val="115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4pPr>
            <a:lvl5pPr marL="2286000" marR="0" lvl="4" indent="-381000" algn="l" rtl="0">
              <a:lnSpc>
                <a:spcPct val="115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5pPr>
            <a:lvl6pPr marL="2743200" marR="0" lvl="5" indent="-381000" algn="l" rtl="0">
              <a:lnSpc>
                <a:spcPct val="115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6pPr>
            <a:lvl7pPr marL="3200400" marR="0" lvl="6" indent="-381000" algn="l" rtl="0">
              <a:lnSpc>
                <a:spcPct val="115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7pPr>
            <a:lvl8pPr marL="3657600" marR="0" lvl="7" indent="-381000" algn="l" rtl="0">
              <a:lnSpc>
                <a:spcPct val="115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8pPr>
            <a:lvl9pPr marL="4114800" marR="0" lvl="8" indent="-381000" algn="l" rtl="0">
              <a:lnSpc>
                <a:spcPct val="115000"/>
              </a:lnSpc>
              <a:spcBef>
                <a:spcPts val="600"/>
              </a:spcBef>
              <a:spcAft>
                <a:spcPts val="60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9pPr>
          </a:lstStyle>
          <a:p>
            <a:endParaRPr/>
          </a:p>
        </p:txBody>
      </p:sp>
      <p:sp>
        <p:nvSpPr>
          <p:cNvPr id="8" name="Google Shape;8;p2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Inria Sans Light"/>
                <a:ea typeface="Inria Sans Light"/>
                <a:cs typeface="Inria Sans Light"/>
                <a:sym typeface="Inria Sa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
          <p:cNvSpPr txBox="1">
            <a:spLocks noGrp="1"/>
          </p:cNvSpPr>
          <p:nvPr>
            <p:ph type="ctrTitle"/>
          </p:nvPr>
        </p:nvSpPr>
        <p:spPr>
          <a:xfrm>
            <a:off x="855300" y="1756525"/>
            <a:ext cx="7433400" cy="16305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6000"/>
              <a:buNone/>
            </a:pPr>
            <a:r>
              <a:rPr lang="en" sz="3600" u="sng" dirty="0">
                <a:solidFill>
                  <a:srgbClr val="31343C"/>
                </a:solidFill>
                <a:latin typeface="Inria Serif"/>
                <a:ea typeface="Inria Serif"/>
                <a:cs typeface="Inria Serif"/>
                <a:sym typeface="Inria Serif"/>
              </a:rPr>
              <a:t>SUMMARY GENERATOR USING NLP TECHNIQUES</a:t>
            </a:r>
            <a:endParaRPr sz="3600" dirty="0">
              <a:solidFill>
                <a:srgbClr val="31343C"/>
              </a:solidFill>
              <a:latin typeface="Inria Serif"/>
              <a:ea typeface="Inria Serif"/>
              <a:cs typeface="Inria Serif"/>
              <a:sym typeface="Inria Serif"/>
            </a:endParaRPr>
          </a:p>
        </p:txBody>
      </p:sp>
      <p:sp>
        <p:nvSpPr>
          <p:cNvPr id="39" name="Google Shape;39;p1"/>
          <p:cNvSpPr txBox="1"/>
          <p:nvPr/>
        </p:nvSpPr>
        <p:spPr>
          <a:xfrm>
            <a:off x="6837976" y="4011516"/>
            <a:ext cx="20124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31343C"/>
                </a:solidFill>
                <a:latin typeface="Arial"/>
                <a:ea typeface="Arial"/>
                <a:cs typeface="Arial"/>
                <a:sym typeface="Arial"/>
              </a:rPr>
              <a:t>Team :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31343C"/>
                </a:solidFill>
                <a:latin typeface="Arial"/>
                <a:ea typeface="Arial"/>
                <a:cs typeface="Arial"/>
                <a:sym typeface="Arial"/>
              </a:rPr>
              <a:t>Sweta Gupta</a:t>
            </a:r>
            <a:endParaRPr sz="1400" b="0" i="0" u="none" strike="noStrike" cap="none" dirty="0">
              <a:solidFill>
                <a:srgbClr val="31343C"/>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31343C"/>
                </a:solidFill>
                <a:latin typeface="Arial"/>
                <a:ea typeface="Arial"/>
                <a:cs typeface="Arial"/>
                <a:sym typeface="Arial"/>
              </a:rPr>
              <a:t>Yash Jobalia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31343C"/>
                </a:solidFill>
                <a:latin typeface="Arial"/>
                <a:ea typeface="Arial"/>
                <a:cs typeface="Arial"/>
                <a:sym typeface="Arial"/>
              </a:rPr>
              <a:t>Isheet Shetty</a:t>
            </a:r>
            <a:endParaRPr sz="1400" b="0" i="0" u="none" strike="noStrike" cap="none" dirty="0">
              <a:solidFill>
                <a:srgbClr val="000000"/>
              </a:solidFill>
              <a:latin typeface="Arial"/>
              <a:ea typeface="Arial"/>
              <a:cs typeface="Arial"/>
              <a:sym typeface="Arial"/>
            </a:endParaRPr>
          </a:p>
        </p:txBody>
      </p:sp>
      <p:sp>
        <p:nvSpPr>
          <p:cNvPr id="40" name="Google Shape;40;p1"/>
          <p:cNvSpPr txBox="1"/>
          <p:nvPr/>
        </p:nvSpPr>
        <p:spPr>
          <a:xfrm>
            <a:off x="20025" y="4657846"/>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rgbClr val="31343C"/>
                </a:solidFill>
                <a:latin typeface="Arial"/>
                <a:ea typeface="Arial"/>
                <a:cs typeface="Arial"/>
                <a:sym typeface="Arial"/>
              </a:rPr>
              <a:t>Project Guide</a:t>
            </a:r>
            <a:r>
              <a:rPr lang="en" sz="1600" b="0" i="0" u="none" strike="noStrike" cap="none">
                <a:solidFill>
                  <a:srgbClr val="31343C"/>
                </a:solidFill>
                <a:latin typeface="Arial"/>
                <a:ea typeface="Arial"/>
                <a:cs typeface="Arial"/>
                <a:sym typeface="Arial"/>
              </a:rPr>
              <a:t>: </a:t>
            </a:r>
            <a:r>
              <a:rPr lang="en" sz="1600" b="0" i="0" u="sng" strike="noStrike" cap="none">
                <a:solidFill>
                  <a:srgbClr val="31343C"/>
                </a:solidFill>
                <a:latin typeface="Arial"/>
                <a:ea typeface="Arial"/>
                <a:cs typeface="Arial"/>
                <a:sym typeface="Arial"/>
              </a:rPr>
              <a:t>Prof. Anagha Patil</a:t>
            </a:r>
            <a:endParaRPr sz="1600" b="0" i="0" u="sng" strike="noStrike" cap="none">
              <a:solidFill>
                <a:srgbClr val="31343C"/>
              </a:solidFill>
              <a:latin typeface="Arial"/>
              <a:ea typeface="Arial"/>
              <a:cs typeface="Arial"/>
              <a:sym typeface="Arial"/>
            </a:endParaRPr>
          </a:p>
        </p:txBody>
      </p:sp>
      <p:sp>
        <p:nvSpPr>
          <p:cNvPr id="41" name="Google Shape;41;p1"/>
          <p:cNvSpPr txBox="1">
            <a:spLocks noGrp="1"/>
          </p:cNvSpPr>
          <p:nvPr>
            <p:ph type="sldNum" idx="4294967295"/>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r>
              <a:rPr lang="en"/>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AF76-0943-4C4A-8312-6DF16F8A35CB}"/>
              </a:ext>
            </a:extLst>
          </p:cNvPr>
          <p:cNvSpPr>
            <a:spLocks noGrp="1"/>
          </p:cNvSpPr>
          <p:nvPr>
            <p:ph type="ctrTitle"/>
          </p:nvPr>
        </p:nvSpPr>
        <p:spPr/>
        <p:txBody>
          <a:bodyPr/>
          <a:lstStyle/>
          <a:p>
            <a:r>
              <a:rPr lang="en-IN" dirty="0"/>
              <a:t>Implementation</a:t>
            </a:r>
          </a:p>
        </p:txBody>
      </p:sp>
    </p:spTree>
    <p:extLst>
      <p:ext uri="{BB962C8B-B14F-4D97-AF65-F5344CB8AC3E}">
        <p14:creationId xmlns:p14="http://schemas.microsoft.com/office/powerpoint/2010/main" val="252482720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D6C4-483C-4CA0-A019-3071CA7AEBBE}"/>
              </a:ext>
            </a:extLst>
          </p:cNvPr>
          <p:cNvSpPr>
            <a:spLocks noGrp="1"/>
          </p:cNvSpPr>
          <p:nvPr>
            <p:ph type="ctrTitle"/>
          </p:nvPr>
        </p:nvSpPr>
        <p:spPr>
          <a:xfrm>
            <a:off x="0" y="295953"/>
            <a:ext cx="9144000" cy="646800"/>
          </a:xfrm>
        </p:spPr>
        <p:txBody>
          <a:bodyPr/>
          <a:lstStyle/>
          <a:p>
            <a:pPr algn="ctr"/>
            <a:r>
              <a:rPr lang="en-IN" dirty="0"/>
              <a:t>Speech To Text</a:t>
            </a:r>
          </a:p>
        </p:txBody>
      </p:sp>
      <p:pic>
        <p:nvPicPr>
          <p:cNvPr id="5" name="Picture 4">
            <a:extLst>
              <a:ext uri="{FF2B5EF4-FFF2-40B4-BE49-F238E27FC236}">
                <a16:creationId xmlns:a16="http://schemas.microsoft.com/office/drawing/2014/main" id="{1DC4CD32-DE92-4BBC-B9CA-1ED18AEC5333}"/>
              </a:ext>
            </a:extLst>
          </p:cNvPr>
          <p:cNvPicPr>
            <a:picLocks noChangeAspect="1"/>
          </p:cNvPicPr>
          <p:nvPr/>
        </p:nvPicPr>
        <p:blipFill>
          <a:blip r:embed="rId2"/>
          <a:stretch>
            <a:fillRect/>
          </a:stretch>
        </p:blipFill>
        <p:spPr>
          <a:xfrm>
            <a:off x="375682" y="1212945"/>
            <a:ext cx="8272131" cy="3703358"/>
          </a:xfrm>
          <a:prstGeom prst="rect">
            <a:avLst/>
          </a:prstGeom>
        </p:spPr>
      </p:pic>
    </p:spTree>
    <p:extLst>
      <p:ext uri="{BB962C8B-B14F-4D97-AF65-F5344CB8AC3E}">
        <p14:creationId xmlns:p14="http://schemas.microsoft.com/office/powerpoint/2010/main" val="4026800015"/>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9D6F1A-17A2-4945-9644-662E0D314B0F}"/>
              </a:ext>
            </a:extLst>
          </p:cNvPr>
          <p:cNvSpPr>
            <a:spLocks noGrp="1"/>
          </p:cNvSpPr>
          <p:nvPr>
            <p:ph type="title"/>
          </p:nvPr>
        </p:nvSpPr>
        <p:spPr>
          <a:xfrm>
            <a:off x="855300" y="1091609"/>
            <a:ext cx="7433400" cy="148856"/>
          </a:xfrm>
        </p:spPr>
        <p:txBody>
          <a:bodyPr>
            <a:normAutofit fontScale="90000"/>
          </a:bodyPr>
          <a:lstStyle/>
          <a:p>
            <a:r>
              <a:rPr lang="en-IN" dirty="0"/>
              <a:t>Pegasus (xsum)_Abstractive</a:t>
            </a:r>
            <a:br>
              <a:rPr lang="en-IN" dirty="0"/>
            </a:br>
            <a:r>
              <a:rPr lang="en-IN" sz="1400" dirty="0">
                <a:solidFill>
                  <a:schemeClr val="tx2">
                    <a:lumMod val="10000"/>
                  </a:schemeClr>
                </a:solidFill>
              </a:rPr>
              <a:t>This model gives very short abstractive summary of the text passage.</a:t>
            </a:r>
          </a:p>
        </p:txBody>
      </p:sp>
      <p:sp>
        <p:nvSpPr>
          <p:cNvPr id="5" name="Text Placeholder 4">
            <a:extLst>
              <a:ext uri="{FF2B5EF4-FFF2-40B4-BE49-F238E27FC236}">
                <a16:creationId xmlns:a16="http://schemas.microsoft.com/office/drawing/2014/main" id="{9D9D9176-6E47-448E-94D6-37B3A9C847E9}"/>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4ADB180D-721C-4CFB-8F5A-9445B876141C}"/>
              </a:ext>
            </a:extLst>
          </p:cNvPr>
          <p:cNvPicPr>
            <a:picLocks noChangeAspect="1"/>
          </p:cNvPicPr>
          <p:nvPr/>
        </p:nvPicPr>
        <p:blipFill>
          <a:blip r:embed="rId2"/>
          <a:stretch>
            <a:fillRect/>
          </a:stretch>
        </p:blipFill>
        <p:spPr>
          <a:xfrm>
            <a:off x="666307" y="1506347"/>
            <a:ext cx="7194698" cy="3211555"/>
          </a:xfrm>
          <a:prstGeom prst="rect">
            <a:avLst/>
          </a:prstGeom>
        </p:spPr>
      </p:pic>
    </p:spTree>
    <p:extLst>
      <p:ext uri="{BB962C8B-B14F-4D97-AF65-F5344CB8AC3E}">
        <p14:creationId xmlns:p14="http://schemas.microsoft.com/office/powerpoint/2010/main" val="4228198772"/>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E4C7-5BEB-4F67-A6AB-FC5CC1D991E1}"/>
              </a:ext>
            </a:extLst>
          </p:cNvPr>
          <p:cNvSpPr>
            <a:spLocks noGrp="1"/>
          </p:cNvSpPr>
          <p:nvPr>
            <p:ph type="title"/>
          </p:nvPr>
        </p:nvSpPr>
        <p:spPr>
          <a:xfrm>
            <a:off x="734797" y="206953"/>
            <a:ext cx="7433400" cy="396300"/>
          </a:xfrm>
        </p:spPr>
        <p:txBody>
          <a:bodyPr>
            <a:normAutofit fontScale="90000"/>
          </a:bodyPr>
          <a:lstStyle/>
          <a:p>
            <a:r>
              <a:rPr lang="en-IN" dirty="0"/>
              <a:t>Pegasus (Large)_Extractive</a:t>
            </a:r>
          </a:p>
        </p:txBody>
      </p:sp>
      <p:sp>
        <p:nvSpPr>
          <p:cNvPr id="4" name="TextBox 3">
            <a:extLst>
              <a:ext uri="{FF2B5EF4-FFF2-40B4-BE49-F238E27FC236}">
                <a16:creationId xmlns:a16="http://schemas.microsoft.com/office/drawing/2014/main" id="{3AD62F0C-90C1-4764-AA61-84B801CE468F}"/>
              </a:ext>
            </a:extLst>
          </p:cNvPr>
          <p:cNvSpPr txBox="1"/>
          <p:nvPr/>
        </p:nvSpPr>
        <p:spPr>
          <a:xfrm>
            <a:off x="1063256" y="857693"/>
            <a:ext cx="184731" cy="307777"/>
          </a:xfrm>
          <a:prstGeom prst="rect">
            <a:avLst/>
          </a:prstGeom>
          <a:noFill/>
        </p:spPr>
        <p:txBody>
          <a:bodyPr wrap="none" rtlCol="0">
            <a:spAutoFit/>
          </a:bodyPr>
          <a:lstStyle/>
          <a:p>
            <a:endParaRPr lang="en-IN" dirty="0"/>
          </a:p>
        </p:txBody>
      </p:sp>
      <p:pic>
        <p:nvPicPr>
          <p:cNvPr id="6" name="Picture 5">
            <a:extLst>
              <a:ext uri="{FF2B5EF4-FFF2-40B4-BE49-F238E27FC236}">
                <a16:creationId xmlns:a16="http://schemas.microsoft.com/office/drawing/2014/main" id="{992C9394-A244-4444-B55D-51BE761216D4}"/>
              </a:ext>
            </a:extLst>
          </p:cNvPr>
          <p:cNvPicPr>
            <a:picLocks noChangeAspect="1"/>
          </p:cNvPicPr>
          <p:nvPr/>
        </p:nvPicPr>
        <p:blipFill>
          <a:blip r:embed="rId2"/>
          <a:stretch>
            <a:fillRect/>
          </a:stretch>
        </p:blipFill>
        <p:spPr>
          <a:xfrm>
            <a:off x="283534" y="1165470"/>
            <a:ext cx="8335926" cy="3504309"/>
          </a:xfrm>
          <a:prstGeom prst="rect">
            <a:avLst/>
          </a:prstGeom>
        </p:spPr>
      </p:pic>
      <p:sp>
        <p:nvSpPr>
          <p:cNvPr id="7" name="TextBox 6">
            <a:extLst>
              <a:ext uri="{FF2B5EF4-FFF2-40B4-BE49-F238E27FC236}">
                <a16:creationId xmlns:a16="http://schemas.microsoft.com/office/drawing/2014/main" id="{4509167F-B128-4F29-8708-574507CE1A88}"/>
              </a:ext>
            </a:extLst>
          </p:cNvPr>
          <p:cNvSpPr txBox="1"/>
          <p:nvPr/>
        </p:nvSpPr>
        <p:spPr>
          <a:xfrm>
            <a:off x="734797" y="603253"/>
            <a:ext cx="7669618" cy="307777"/>
          </a:xfrm>
          <a:prstGeom prst="rect">
            <a:avLst/>
          </a:prstGeom>
          <a:noFill/>
        </p:spPr>
        <p:txBody>
          <a:bodyPr wrap="square" rtlCol="0">
            <a:spAutoFit/>
          </a:bodyPr>
          <a:lstStyle/>
          <a:p>
            <a:r>
              <a:rPr lang="en-IN" dirty="0"/>
              <a:t>This model gives brief abstractive summary of the text passage.  </a:t>
            </a:r>
          </a:p>
        </p:txBody>
      </p:sp>
    </p:spTree>
    <p:extLst>
      <p:ext uri="{BB962C8B-B14F-4D97-AF65-F5344CB8AC3E}">
        <p14:creationId xmlns:p14="http://schemas.microsoft.com/office/powerpoint/2010/main" val="609082134"/>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6401-4250-4BEA-B5A9-552AF30DBBD7}"/>
              </a:ext>
            </a:extLst>
          </p:cNvPr>
          <p:cNvSpPr>
            <a:spLocks noGrp="1"/>
          </p:cNvSpPr>
          <p:nvPr>
            <p:ph type="title"/>
          </p:nvPr>
        </p:nvSpPr>
        <p:spPr>
          <a:xfrm>
            <a:off x="585942" y="375256"/>
            <a:ext cx="7433400" cy="396300"/>
          </a:xfrm>
        </p:spPr>
        <p:txBody>
          <a:bodyPr/>
          <a:lstStyle/>
          <a:p>
            <a:r>
              <a:rPr lang="en-IN" dirty="0"/>
              <a:t>Pegasus (Reddit-</a:t>
            </a:r>
            <a:r>
              <a:rPr lang="en-IN" dirty="0" err="1"/>
              <a:t>tifu</a:t>
            </a:r>
            <a:r>
              <a:rPr lang="en-IN" dirty="0"/>
              <a:t>)_Abstractive</a:t>
            </a:r>
          </a:p>
        </p:txBody>
      </p:sp>
      <p:pic>
        <p:nvPicPr>
          <p:cNvPr id="5" name="Picture 4">
            <a:extLst>
              <a:ext uri="{FF2B5EF4-FFF2-40B4-BE49-F238E27FC236}">
                <a16:creationId xmlns:a16="http://schemas.microsoft.com/office/drawing/2014/main" id="{05AB8B94-B71D-4018-B067-67C94DEC53D0}"/>
              </a:ext>
            </a:extLst>
          </p:cNvPr>
          <p:cNvPicPr>
            <a:picLocks noChangeAspect="1"/>
          </p:cNvPicPr>
          <p:nvPr/>
        </p:nvPicPr>
        <p:blipFill>
          <a:blip r:embed="rId2"/>
          <a:stretch>
            <a:fillRect/>
          </a:stretch>
        </p:blipFill>
        <p:spPr>
          <a:xfrm>
            <a:off x="255181" y="1284015"/>
            <a:ext cx="8647814" cy="3316338"/>
          </a:xfrm>
          <a:prstGeom prst="rect">
            <a:avLst/>
          </a:prstGeom>
        </p:spPr>
      </p:pic>
      <p:sp>
        <p:nvSpPr>
          <p:cNvPr id="7" name="TextBox 6">
            <a:extLst>
              <a:ext uri="{FF2B5EF4-FFF2-40B4-BE49-F238E27FC236}">
                <a16:creationId xmlns:a16="http://schemas.microsoft.com/office/drawing/2014/main" id="{1C4A23BB-C514-4084-AE56-675EA0FCD21E}"/>
              </a:ext>
            </a:extLst>
          </p:cNvPr>
          <p:cNvSpPr txBox="1"/>
          <p:nvPr/>
        </p:nvSpPr>
        <p:spPr>
          <a:xfrm>
            <a:off x="578854" y="873897"/>
            <a:ext cx="8324141" cy="307777"/>
          </a:xfrm>
          <a:prstGeom prst="rect">
            <a:avLst/>
          </a:prstGeom>
          <a:noFill/>
        </p:spPr>
        <p:txBody>
          <a:bodyPr wrap="square" rtlCol="0">
            <a:spAutoFit/>
          </a:bodyPr>
          <a:lstStyle/>
          <a:p>
            <a:r>
              <a:rPr lang="en-IN" dirty="0"/>
              <a:t>This model gives concise abstractive summary of the text passage. </a:t>
            </a:r>
          </a:p>
        </p:txBody>
      </p:sp>
    </p:spTree>
    <p:extLst>
      <p:ext uri="{BB962C8B-B14F-4D97-AF65-F5344CB8AC3E}">
        <p14:creationId xmlns:p14="http://schemas.microsoft.com/office/powerpoint/2010/main" val="1070745930"/>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3550-076C-453E-8B60-9C1DB11FE9E6}"/>
              </a:ext>
            </a:extLst>
          </p:cNvPr>
          <p:cNvSpPr>
            <a:spLocks noGrp="1"/>
          </p:cNvSpPr>
          <p:nvPr>
            <p:ph type="title"/>
          </p:nvPr>
        </p:nvSpPr>
        <p:spPr>
          <a:xfrm>
            <a:off x="737190" y="252370"/>
            <a:ext cx="8406809" cy="396300"/>
          </a:xfrm>
        </p:spPr>
        <p:txBody>
          <a:bodyPr/>
          <a:lstStyle/>
          <a:p>
            <a:r>
              <a:rPr lang="en-IN" dirty="0"/>
              <a:t>Gensim Approach - Extractive</a:t>
            </a:r>
          </a:p>
        </p:txBody>
      </p:sp>
      <p:sp>
        <p:nvSpPr>
          <p:cNvPr id="3" name="Text Placeholder 2">
            <a:extLst>
              <a:ext uri="{FF2B5EF4-FFF2-40B4-BE49-F238E27FC236}">
                <a16:creationId xmlns:a16="http://schemas.microsoft.com/office/drawing/2014/main" id="{00761114-EDCA-4C36-94F9-B1317D84CE3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3F56A83-8075-40C6-8C7F-28A2515F16A1}"/>
              </a:ext>
            </a:extLst>
          </p:cNvPr>
          <p:cNvPicPr>
            <a:picLocks noChangeAspect="1"/>
          </p:cNvPicPr>
          <p:nvPr/>
        </p:nvPicPr>
        <p:blipFill>
          <a:blip r:embed="rId2"/>
          <a:stretch>
            <a:fillRect/>
          </a:stretch>
        </p:blipFill>
        <p:spPr>
          <a:xfrm>
            <a:off x="531627" y="1034150"/>
            <a:ext cx="7953153" cy="3856980"/>
          </a:xfrm>
          <a:prstGeom prst="rect">
            <a:avLst/>
          </a:prstGeom>
        </p:spPr>
      </p:pic>
      <p:sp>
        <p:nvSpPr>
          <p:cNvPr id="6" name="TextBox 5">
            <a:extLst>
              <a:ext uri="{FF2B5EF4-FFF2-40B4-BE49-F238E27FC236}">
                <a16:creationId xmlns:a16="http://schemas.microsoft.com/office/drawing/2014/main" id="{AF49AB8A-11CE-4C65-B720-4D8114528204}"/>
              </a:ext>
            </a:extLst>
          </p:cNvPr>
          <p:cNvSpPr txBox="1"/>
          <p:nvPr/>
        </p:nvSpPr>
        <p:spPr>
          <a:xfrm>
            <a:off x="737191" y="726373"/>
            <a:ext cx="7747589" cy="307777"/>
          </a:xfrm>
          <a:prstGeom prst="rect">
            <a:avLst/>
          </a:prstGeom>
          <a:noFill/>
        </p:spPr>
        <p:txBody>
          <a:bodyPr wrap="square" rtlCol="0">
            <a:spAutoFit/>
          </a:bodyPr>
          <a:lstStyle/>
          <a:p>
            <a:r>
              <a:rPr lang="en-IN" dirty="0"/>
              <a:t>Extracts one or more important sentences and also can extract on the basis of keywords.</a:t>
            </a:r>
          </a:p>
        </p:txBody>
      </p:sp>
    </p:spTree>
    <p:extLst>
      <p:ext uri="{BB962C8B-B14F-4D97-AF65-F5344CB8AC3E}">
        <p14:creationId xmlns:p14="http://schemas.microsoft.com/office/powerpoint/2010/main" val="3803727265"/>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29F3-6DC9-4857-9E28-B51BDFF7A045}"/>
              </a:ext>
            </a:extLst>
          </p:cNvPr>
          <p:cNvSpPr>
            <a:spLocks noGrp="1"/>
          </p:cNvSpPr>
          <p:nvPr>
            <p:ph type="title"/>
          </p:nvPr>
        </p:nvSpPr>
        <p:spPr>
          <a:xfrm>
            <a:off x="614296" y="135745"/>
            <a:ext cx="7433400" cy="396300"/>
          </a:xfrm>
        </p:spPr>
        <p:txBody>
          <a:bodyPr/>
          <a:lstStyle/>
          <a:p>
            <a:r>
              <a:rPr lang="en-IN" dirty="0"/>
              <a:t>Rulebased Model</a:t>
            </a:r>
          </a:p>
        </p:txBody>
      </p:sp>
      <p:pic>
        <p:nvPicPr>
          <p:cNvPr id="5" name="Picture 4">
            <a:extLst>
              <a:ext uri="{FF2B5EF4-FFF2-40B4-BE49-F238E27FC236}">
                <a16:creationId xmlns:a16="http://schemas.microsoft.com/office/drawing/2014/main" id="{5310DA41-F024-43F9-9DCB-E824F21EDCC3}"/>
              </a:ext>
            </a:extLst>
          </p:cNvPr>
          <p:cNvPicPr>
            <a:picLocks noChangeAspect="1"/>
          </p:cNvPicPr>
          <p:nvPr/>
        </p:nvPicPr>
        <p:blipFill>
          <a:blip r:embed="rId2"/>
          <a:stretch>
            <a:fillRect/>
          </a:stretch>
        </p:blipFill>
        <p:spPr>
          <a:xfrm>
            <a:off x="614296" y="801403"/>
            <a:ext cx="7849220" cy="4282746"/>
          </a:xfrm>
          <a:prstGeom prst="rect">
            <a:avLst/>
          </a:prstGeom>
        </p:spPr>
      </p:pic>
    </p:spTree>
    <p:extLst>
      <p:ext uri="{BB962C8B-B14F-4D97-AF65-F5344CB8AC3E}">
        <p14:creationId xmlns:p14="http://schemas.microsoft.com/office/powerpoint/2010/main" val="385638518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1DE5-63BC-44AB-9056-7EB1FCEF3F7C}"/>
              </a:ext>
            </a:extLst>
          </p:cNvPr>
          <p:cNvSpPr>
            <a:spLocks noGrp="1"/>
          </p:cNvSpPr>
          <p:nvPr>
            <p:ph type="title"/>
          </p:nvPr>
        </p:nvSpPr>
        <p:spPr>
          <a:xfrm>
            <a:off x="706445" y="297283"/>
            <a:ext cx="7433400" cy="396300"/>
          </a:xfrm>
        </p:spPr>
        <p:txBody>
          <a:bodyPr/>
          <a:lstStyle/>
          <a:p>
            <a:r>
              <a:rPr lang="en-IN" dirty="0"/>
              <a:t>Textrank Model</a:t>
            </a:r>
          </a:p>
        </p:txBody>
      </p:sp>
      <p:pic>
        <p:nvPicPr>
          <p:cNvPr id="5" name="Picture 4">
            <a:extLst>
              <a:ext uri="{FF2B5EF4-FFF2-40B4-BE49-F238E27FC236}">
                <a16:creationId xmlns:a16="http://schemas.microsoft.com/office/drawing/2014/main" id="{FD43F985-D3A8-4DB8-BE27-40751B7C81DB}"/>
              </a:ext>
            </a:extLst>
          </p:cNvPr>
          <p:cNvPicPr>
            <a:picLocks noChangeAspect="1"/>
          </p:cNvPicPr>
          <p:nvPr/>
        </p:nvPicPr>
        <p:blipFill>
          <a:blip r:embed="rId2"/>
          <a:stretch>
            <a:fillRect/>
          </a:stretch>
        </p:blipFill>
        <p:spPr>
          <a:xfrm>
            <a:off x="347330" y="829340"/>
            <a:ext cx="8569842" cy="2672317"/>
          </a:xfrm>
          <a:prstGeom prst="rect">
            <a:avLst/>
          </a:prstGeom>
        </p:spPr>
      </p:pic>
      <p:pic>
        <p:nvPicPr>
          <p:cNvPr id="7" name="Picture 6">
            <a:extLst>
              <a:ext uri="{FF2B5EF4-FFF2-40B4-BE49-F238E27FC236}">
                <a16:creationId xmlns:a16="http://schemas.microsoft.com/office/drawing/2014/main" id="{227292E6-E0A4-4C98-8122-4D6AF212022B}"/>
              </a:ext>
            </a:extLst>
          </p:cNvPr>
          <p:cNvPicPr>
            <a:picLocks noChangeAspect="1"/>
          </p:cNvPicPr>
          <p:nvPr/>
        </p:nvPicPr>
        <p:blipFill>
          <a:blip r:embed="rId3"/>
          <a:stretch>
            <a:fillRect/>
          </a:stretch>
        </p:blipFill>
        <p:spPr>
          <a:xfrm>
            <a:off x="347330" y="3585396"/>
            <a:ext cx="8711610" cy="1149637"/>
          </a:xfrm>
          <a:prstGeom prst="rect">
            <a:avLst/>
          </a:prstGeom>
        </p:spPr>
      </p:pic>
    </p:spTree>
    <p:extLst>
      <p:ext uri="{BB962C8B-B14F-4D97-AF65-F5344CB8AC3E}">
        <p14:creationId xmlns:p14="http://schemas.microsoft.com/office/powerpoint/2010/main" val="3020848436"/>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106C-ECE2-44D2-BC3A-14EED7409C32}"/>
              </a:ext>
            </a:extLst>
          </p:cNvPr>
          <p:cNvSpPr>
            <a:spLocks noGrp="1"/>
          </p:cNvSpPr>
          <p:nvPr>
            <p:ph type="title"/>
          </p:nvPr>
        </p:nvSpPr>
        <p:spPr>
          <a:xfrm>
            <a:off x="741886" y="206953"/>
            <a:ext cx="7433400" cy="396300"/>
          </a:xfrm>
        </p:spPr>
        <p:txBody>
          <a:bodyPr/>
          <a:lstStyle/>
          <a:p>
            <a:r>
              <a:rPr lang="en-IN" dirty="0"/>
              <a:t>Comparison of outputs</a:t>
            </a:r>
          </a:p>
        </p:txBody>
      </p:sp>
      <p:graphicFrame>
        <p:nvGraphicFramePr>
          <p:cNvPr id="4" name="Table 4">
            <a:extLst>
              <a:ext uri="{FF2B5EF4-FFF2-40B4-BE49-F238E27FC236}">
                <a16:creationId xmlns:a16="http://schemas.microsoft.com/office/drawing/2014/main" id="{79C3E905-B84F-4629-99D4-D04A65FCEE04}"/>
              </a:ext>
            </a:extLst>
          </p:cNvPr>
          <p:cNvGraphicFramePr>
            <a:graphicFrameLocks noGrp="1"/>
          </p:cNvGraphicFramePr>
          <p:nvPr>
            <p:extLst>
              <p:ext uri="{D42A27DB-BD31-4B8C-83A1-F6EECF244321}">
                <p14:modId xmlns:p14="http://schemas.microsoft.com/office/powerpoint/2010/main" val="3655550004"/>
              </p:ext>
            </p:extLst>
          </p:nvPr>
        </p:nvGraphicFramePr>
        <p:xfrm>
          <a:off x="661567" y="1137178"/>
          <a:ext cx="7594038" cy="3799369"/>
        </p:xfrm>
        <a:graphic>
          <a:graphicData uri="http://schemas.openxmlformats.org/drawingml/2006/table">
            <a:tbl>
              <a:tblPr firstRow="1" bandRow="1">
                <a:tableStyleId>{F79CB53D-A150-4DF6-8332-AA588B84B08C}</a:tableStyleId>
              </a:tblPr>
              <a:tblGrid>
                <a:gridCol w="2531346">
                  <a:extLst>
                    <a:ext uri="{9D8B030D-6E8A-4147-A177-3AD203B41FA5}">
                      <a16:colId xmlns:a16="http://schemas.microsoft.com/office/drawing/2014/main" val="401693017"/>
                    </a:ext>
                  </a:extLst>
                </a:gridCol>
                <a:gridCol w="2531346">
                  <a:extLst>
                    <a:ext uri="{9D8B030D-6E8A-4147-A177-3AD203B41FA5}">
                      <a16:colId xmlns:a16="http://schemas.microsoft.com/office/drawing/2014/main" val="3969913540"/>
                    </a:ext>
                  </a:extLst>
                </a:gridCol>
                <a:gridCol w="2531346">
                  <a:extLst>
                    <a:ext uri="{9D8B030D-6E8A-4147-A177-3AD203B41FA5}">
                      <a16:colId xmlns:a16="http://schemas.microsoft.com/office/drawing/2014/main" val="1290043449"/>
                    </a:ext>
                  </a:extLst>
                </a:gridCol>
              </a:tblGrid>
              <a:tr h="542767">
                <a:tc>
                  <a:txBody>
                    <a:bodyPr/>
                    <a:lstStyle/>
                    <a:p>
                      <a:r>
                        <a:rPr lang="en-IN" dirty="0"/>
                        <a:t>Models</a:t>
                      </a:r>
                    </a:p>
                  </a:txBody>
                  <a:tcPr/>
                </a:tc>
                <a:tc>
                  <a:txBody>
                    <a:bodyPr/>
                    <a:lstStyle/>
                    <a:p>
                      <a:r>
                        <a:rPr lang="en-IN" dirty="0"/>
                        <a:t>Method</a:t>
                      </a:r>
                    </a:p>
                  </a:txBody>
                  <a:tcPr/>
                </a:tc>
                <a:tc>
                  <a:txBody>
                    <a:bodyPr/>
                    <a:lstStyle/>
                    <a:p>
                      <a:r>
                        <a:rPr lang="en-IN" dirty="0"/>
                        <a:t>Output(word count)</a:t>
                      </a:r>
                    </a:p>
                  </a:txBody>
                  <a:tcPr/>
                </a:tc>
                <a:extLst>
                  <a:ext uri="{0D108BD9-81ED-4DB2-BD59-A6C34878D82A}">
                    <a16:rowId xmlns:a16="http://schemas.microsoft.com/office/drawing/2014/main" val="1168678458"/>
                  </a:ext>
                </a:extLst>
              </a:tr>
              <a:tr h="542767">
                <a:tc>
                  <a:txBody>
                    <a:bodyPr/>
                    <a:lstStyle/>
                    <a:p>
                      <a:r>
                        <a:rPr lang="en-IN" dirty="0"/>
                        <a:t>Pegasus (xsum)</a:t>
                      </a:r>
                    </a:p>
                  </a:txBody>
                  <a:tcPr/>
                </a:tc>
                <a:tc>
                  <a:txBody>
                    <a:bodyPr/>
                    <a:lstStyle/>
                    <a:p>
                      <a:r>
                        <a:rPr lang="en-IN" dirty="0"/>
                        <a:t>Abstractive</a:t>
                      </a:r>
                    </a:p>
                  </a:txBody>
                  <a:tcPr/>
                </a:tc>
                <a:tc>
                  <a:txBody>
                    <a:bodyPr/>
                    <a:lstStyle/>
                    <a:p>
                      <a:r>
                        <a:rPr lang="en-IN" dirty="0"/>
                        <a:t>96</a:t>
                      </a:r>
                    </a:p>
                  </a:txBody>
                  <a:tcPr/>
                </a:tc>
                <a:extLst>
                  <a:ext uri="{0D108BD9-81ED-4DB2-BD59-A6C34878D82A}">
                    <a16:rowId xmlns:a16="http://schemas.microsoft.com/office/drawing/2014/main" val="1833317895"/>
                  </a:ext>
                </a:extLst>
              </a:tr>
              <a:tr h="542767">
                <a:tc>
                  <a:txBody>
                    <a:bodyPr/>
                    <a:lstStyle/>
                    <a:p>
                      <a:r>
                        <a:rPr lang="en-IN" dirty="0"/>
                        <a:t>Pegasus(Large)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Extractive</a:t>
                      </a:r>
                    </a:p>
                    <a:p>
                      <a:endParaRPr lang="en-IN" dirty="0"/>
                    </a:p>
                  </a:txBody>
                  <a:tcPr/>
                </a:tc>
                <a:tc>
                  <a:txBody>
                    <a:bodyPr/>
                    <a:lstStyle/>
                    <a:p>
                      <a:r>
                        <a:rPr lang="en-IN" dirty="0"/>
                        <a:t>711</a:t>
                      </a:r>
                    </a:p>
                  </a:txBody>
                  <a:tcPr/>
                </a:tc>
                <a:extLst>
                  <a:ext uri="{0D108BD9-81ED-4DB2-BD59-A6C34878D82A}">
                    <a16:rowId xmlns:a16="http://schemas.microsoft.com/office/drawing/2014/main" val="228647120"/>
                  </a:ext>
                </a:extLst>
              </a:tr>
              <a:tr h="542767">
                <a:tc>
                  <a:txBody>
                    <a:bodyPr/>
                    <a:lstStyle/>
                    <a:p>
                      <a:r>
                        <a:rPr lang="en-IN" dirty="0"/>
                        <a:t>Pegasus(reddit-</a:t>
                      </a:r>
                      <a:r>
                        <a:rPr lang="en-IN" dirty="0" err="1"/>
                        <a:t>tifu</a:t>
                      </a: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Abstractive</a:t>
                      </a:r>
                    </a:p>
                    <a:p>
                      <a:endParaRPr lang="en-IN" dirty="0"/>
                    </a:p>
                  </a:txBody>
                  <a:tcPr/>
                </a:tc>
                <a:tc>
                  <a:txBody>
                    <a:bodyPr/>
                    <a:lstStyle/>
                    <a:p>
                      <a:r>
                        <a:rPr lang="en-IN" dirty="0"/>
                        <a:t>174</a:t>
                      </a:r>
                    </a:p>
                  </a:txBody>
                  <a:tcPr/>
                </a:tc>
                <a:extLst>
                  <a:ext uri="{0D108BD9-81ED-4DB2-BD59-A6C34878D82A}">
                    <a16:rowId xmlns:a16="http://schemas.microsoft.com/office/drawing/2014/main" val="4127901592"/>
                  </a:ext>
                </a:extLst>
              </a:tr>
              <a:tr h="542767">
                <a:tc>
                  <a:txBody>
                    <a:bodyPr/>
                    <a:lstStyle/>
                    <a:p>
                      <a:r>
                        <a:rPr lang="en-IN" dirty="0"/>
                        <a:t>Gensim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Extractive</a:t>
                      </a:r>
                    </a:p>
                    <a:p>
                      <a:endParaRPr lang="en-IN" dirty="0"/>
                    </a:p>
                  </a:txBody>
                  <a:tcPr/>
                </a:tc>
                <a:tc>
                  <a:txBody>
                    <a:bodyPr/>
                    <a:lstStyle/>
                    <a:p>
                      <a:r>
                        <a:rPr lang="en-IN" dirty="0"/>
                        <a:t>Ratio : 0.2=1545</a:t>
                      </a:r>
                    </a:p>
                    <a:p>
                      <a:r>
                        <a:rPr lang="en-IN" dirty="0"/>
                        <a:t>0.3=2298</a:t>
                      </a:r>
                    </a:p>
                  </a:txBody>
                  <a:tcPr/>
                </a:tc>
                <a:extLst>
                  <a:ext uri="{0D108BD9-81ED-4DB2-BD59-A6C34878D82A}">
                    <a16:rowId xmlns:a16="http://schemas.microsoft.com/office/drawing/2014/main" val="3498409005"/>
                  </a:ext>
                </a:extLst>
              </a:tr>
              <a:tr h="542767">
                <a:tc>
                  <a:txBody>
                    <a:bodyPr/>
                    <a:lstStyle/>
                    <a:p>
                      <a:r>
                        <a:rPr lang="en-IN" dirty="0"/>
                        <a:t>Rule Based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Extractive</a:t>
                      </a:r>
                    </a:p>
                    <a:p>
                      <a:endParaRPr lang="en-IN" dirty="0"/>
                    </a:p>
                  </a:txBody>
                  <a:tcPr/>
                </a:tc>
                <a:tc>
                  <a:txBody>
                    <a:bodyPr/>
                    <a:lstStyle/>
                    <a:p>
                      <a:r>
                        <a:rPr lang="en-IN" dirty="0"/>
                        <a:t>Depends on sentences</a:t>
                      </a:r>
                    </a:p>
                  </a:txBody>
                  <a:tcPr/>
                </a:tc>
                <a:extLst>
                  <a:ext uri="{0D108BD9-81ED-4DB2-BD59-A6C34878D82A}">
                    <a16:rowId xmlns:a16="http://schemas.microsoft.com/office/drawing/2014/main" val="266858737"/>
                  </a:ext>
                </a:extLst>
              </a:tr>
              <a:tr h="542767">
                <a:tc>
                  <a:txBody>
                    <a:bodyPr/>
                    <a:lstStyle/>
                    <a:p>
                      <a:r>
                        <a:rPr lang="en-IN" dirty="0"/>
                        <a:t>Text Rank</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Extractive</a:t>
                      </a:r>
                    </a:p>
                    <a:p>
                      <a:endParaRPr lang="en-IN" dirty="0"/>
                    </a:p>
                  </a:txBody>
                  <a:tcPr/>
                </a:tc>
                <a:tc>
                  <a:txBody>
                    <a:bodyPr/>
                    <a:lstStyle/>
                    <a:p>
                      <a:r>
                        <a:rPr lang="en-IN" dirty="0"/>
                        <a:t>Input Top-3= 490</a:t>
                      </a:r>
                    </a:p>
                  </a:txBody>
                  <a:tcPr/>
                </a:tc>
                <a:extLst>
                  <a:ext uri="{0D108BD9-81ED-4DB2-BD59-A6C34878D82A}">
                    <a16:rowId xmlns:a16="http://schemas.microsoft.com/office/drawing/2014/main" val="3825061095"/>
                  </a:ext>
                </a:extLst>
              </a:tr>
            </a:tbl>
          </a:graphicData>
        </a:graphic>
      </p:graphicFrame>
      <p:sp>
        <p:nvSpPr>
          <p:cNvPr id="6" name="TextBox 5">
            <a:extLst>
              <a:ext uri="{FF2B5EF4-FFF2-40B4-BE49-F238E27FC236}">
                <a16:creationId xmlns:a16="http://schemas.microsoft.com/office/drawing/2014/main" id="{2ABDAB0B-0994-43B8-9D4A-A85F65775894}"/>
              </a:ext>
            </a:extLst>
          </p:cNvPr>
          <p:cNvSpPr txBox="1"/>
          <p:nvPr/>
        </p:nvSpPr>
        <p:spPr>
          <a:xfrm>
            <a:off x="1261730" y="603253"/>
            <a:ext cx="3799367" cy="307777"/>
          </a:xfrm>
          <a:prstGeom prst="rect">
            <a:avLst/>
          </a:prstGeom>
          <a:noFill/>
        </p:spPr>
        <p:txBody>
          <a:bodyPr wrap="square" rtlCol="0">
            <a:spAutoFit/>
          </a:bodyPr>
          <a:lstStyle/>
          <a:p>
            <a:r>
              <a:rPr lang="en-IN" dirty="0"/>
              <a:t>Standard input text length : 5940 </a:t>
            </a:r>
          </a:p>
        </p:txBody>
      </p:sp>
    </p:spTree>
    <p:extLst>
      <p:ext uri="{BB962C8B-B14F-4D97-AF65-F5344CB8AC3E}">
        <p14:creationId xmlns:p14="http://schemas.microsoft.com/office/powerpoint/2010/main" val="2520416036"/>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106C-ECE2-44D2-BC3A-14EED7409C32}"/>
              </a:ext>
            </a:extLst>
          </p:cNvPr>
          <p:cNvSpPr>
            <a:spLocks noGrp="1"/>
          </p:cNvSpPr>
          <p:nvPr>
            <p:ph type="title"/>
          </p:nvPr>
        </p:nvSpPr>
        <p:spPr>
          <a:xfrm>
            <a:off x="741886" y="206953"/>
            <a:ext cx="7433400" cy="396300"/>
          </a:xfrm>
        </p:spPr>
        <p:txBody>
          <a:bodyPr/>
          <a:lstStyle/>
          <a:p>
            <a:r>
              <a:rPr lang="en-IN" dirty="0"/>
              <a:t>SWOC ANALYSIS</a:t>
            </a:r>
          </a:p>
        </p:txBody>
      </p:sp>
      <p:sp>
        <p:nvSpPr>
          <p:cNvPr id="5" name="Google Shape;113;p8">
            <a:extLst>
              <a:ext uri="{FF2B5EF4-FFF2-40B4-BE49-F238E27FC236}">
                <a16:creationId xmlns:a16="http://schemas.microsoft.com/office/drawing/2014/main" id="{0715BEB6-826D-4CFF-BC85-53C03E4FAABC}"/>
              </a:ext>
            </a:extLst>
          </p:cNvPr>
          <p:cNvSpPr txBox="1">
            <a:spLocks noGrp="1"/>
          </p:cNvSpPr>
          <p:nvPr>
            <p:ph type="body" idx="1"/>
          </p:nvPr>
        </p:nvSpPr>
        <p:spPr>
          <a:xfrm>
            <a:off x="407675" y="815150"/>
            <a:ext cx="8415900" cy="2570988"/>
          </a:xfrm>
          <a:prstGeom prst="rect">
            <a:avLst/>
          </a:prstGeom>
          <a:noFill/>
          <a:ln>
            <a:noFill/>
          </a:ln>
        </p:spPr>
        <p:txBody>
          <a:bodyPr spcFirstLastPara="1" wrap="square" lIns="0" tIns="0" rIns="0" bIns="0" anchor="t" anchorCtr="0">
            <a:noAutofit/>
          </a:bodyPr>
          <a:lstStyle/>
          <a:p>
            <a:pPr marL="457200" lvl="0" indent="-304800" algn="just" rtl="0">
              <a:lnSpc>
                <a:spcPct val="115000"/>
              </a:lnSpc>
              <a:spcBef>
                <a:spcPts val="0"/>
              </a:spcBef>
              <a:spcAft>
                <a:spcPts val="0"/>
              </a:spcAft>
              <a:buClr>
                <a:schemeClr val="dk1"/>
              </a:buClr>
              <a:buSzPts val="1200"/>
              <a:buFont typeface="Times New Roman"/>
              <a:buChar char="➢"/>
            </a:pPr>
            <a:r>
              <a:rPr lang="en-IN" sz="2000" dirty="0"/>
              <a:t>Strength- Speech Summarizer and user has the ability to select the summarization method and its length.</a:t>
            </a:r>
          </a:p>
          <a:p>
            <a:pPr marL="457200" lvl="0" indent="-304800" algn="just" rtl="0">
              <a:lnSpc>
                <a:spcPct val="115000"/>
              </a:lnSpc>
              <a:spcBef>
                <a:spcPts val="0"/>
              </a:spcBef>
              <a:spcAft>
                <a:spcPts val="0"/>
              </a:spcAft>
              <a:buClr>
                <a:schemeClr val="dk1"/>
              </a:buClr>
              <a:buSzPts val="1200"/>
              <a:buFont typeface="Times New Roman"/>
              <a:buChar char="➢"/>
            </a:pPr>
            <a:r>
              <a:rPr lang="en-IN" sz="2000" dirty="0"/>
              <a:t>Weakness – In abstractive methods, the accuracy may vary.</a:t>
            </a:r>
          </a:p>
          <a:p>
            <a:pPr marL="457200" lvl="0" indent="-304800" algn="just" rtl="0">
              <a:lnSpc>
                <a:spcPct val="115000"/>
              </a:lnSpc>
              <a:spcBef>
                <a:spcPts val="0"/>
              </a:spcBef>
              <a:spcAft>
                <a:spcPts val="0"/>
              </a:spcAft>
              <a:buClr>
                <a:schemeClr val="dk1"/>
              </a:buClr>
              <a:buSzPts val="1200"/>
              <a:buFont typeface="Times New Roman"/>
              <a:buChar char="➢"/>
            </a:pPr>
            <a:r>
              <a:rPr lang="en-IN" sz="2000" dirty="0"/>
              <a:t>Opportunity – No current product in the market with corporate implementation.</a:t>
            </a:r>
          </a:p>
          <a:p>
            <a:pPr marL="457200" lvl="0" indent="-304800" algn="just" rtl="0">
              <a:lnSpc>
                <a:spcPct val="115000"/>
              </a:lnSpc>
              <a:spcBef>
                <a:spcPts val="0"/>
              </a:spcBef>
              <a:spcAft>
                <a:spcPts val="0"/>
              </a:spcAft>
              <a:buClr>
                <a:schemeClr val="dk1"/>
              </a:buClr>
              <a:buSzPts val="1200"/>
              <a:buFont typeface="Times New Roman"/>
              <a:buChar char="➢"/>
            </a:pPr>
            <a:r>
              <a:rPr lang="en-IN" sz="2000" dirty="0"/>
              <a:t>Challenges – Improve accuracy.</a:t>
            </a:r>
            <a:endParaRPr sz="2000" dirty="0"/>
          </a:p>
        </p:txBody>
      </p:sp>
      <p:sp>
        <p:nvSpPr>
          <p:cNvPr id="7" name="Title 1">
            <a:extLst>
              <a:ext uri="{FF2B5EF4-FFF2-40B4-BE49-F238E27FC236}">
                <a16:creationId xmlns:a16="http://schemas.microsoft.com/office/drawing/2014/main" id="{DAD074DC-3B05-4F39-A949-42AF89E1AB02}"/>
              </a:ext>
            </a:extLst>
          </p:cNvPr>
          <p:cNvSpPr txBox="1">
            <a:spLocks/>
          </p:cNvSpPr>
          <p:nvPr/>
        </p:nvSpPr>
        <p:spPr>
          <a:xfrm>
            <a:off x="801418" y="3598035"/>
            <a:ext cx="74334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1pPr>
            <a:lvl2pPr marR="0" lvl="1"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2pPr>
            <a:lvl3pPr marR="0" lvl="2"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3pPr>
            <a:lvl4pPr marR="0" lvl="3"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4pPr>
            <a:lvl5pPr marR="0" lvl="4"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5pPr>
            <a:lvl6pPr marR="0" lvl="5"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6pPr>
            <a:lvl7pPr marR="0" lvl="6"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7pPr>
            <a:lvl8pPr marR="0" lvl="7"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8pPr>
            <a:lvl9pPr marR="0" lvl="8" algn="l" rtl="0">
              <a:lnSpc>
                <a:spcPct val="90000"/>
              </a:lnSpc>
              <a:spcBef>
                <a:spcPts val="0"/>
              </a:spcBef>
              <a:spcAft>
                <a:spcPts val="0"/>
              </a:spcAft>
              <a:buClr>
                <a:schemeClr val="dk2"/>
              </a:buClr>
              <a:buSzPts val="3200"/>
              <a:buFont typeface="Inria Serif"/>
              <a:buNone/>
              <a:defRPr sz="3200" b="1" i="0" u="none" strike="noStrike" cap="none">
                <a:solidFill>
                  <a:schemeClr val="dk2"/>
                </a:solidFill>
                <a:latin typeface="Inria Serif"/>
                <a:ea typeface="Inria Serif"/>
                <a:cs typeface="Inria Serif"/>
                <a:sym typeface="Inria Serif"/>
              </a:defRPr>
            </a:lvl9pPr>
          </a:lstStyle>
          <a:p>
            <a:r>
              <a:rPr lang="en-IN" dirty="0"/>
              <a:t>FUTURE WORK</a:t>
            </a:r>
          </a:p>
        </p:txBody>
      </p:sp>
      <p:sp>
        <p:nvSpPr>
          <p:cNvPr id="8" name="Google Shape;113;p8">
            <a:extLst>
              <a:ext uri="{FF2B5EF4-FFF2-40B4-BE49-F238E27FC236}">
                <a16:creationId xmlns:a16="http://schemas.microsoft.com/office/drawing/2014/main" id="{DE323BC6-2C4B-458D-B071-F9A7A934B2C6}"/>
              </a:ext>
            </a:extLst>
          </p:cNvPr>
          <p:cNvSpPr txBox="1">
            <a:spLocks/>
          </p:cNvSpPr>
          <p:nvPr/>
        </p:nvSpPr>
        <p:spPr>
          <a:xfrm>
            <a:off x="407675" y="4150518"/>
            <a:ext cx="8621693" cy="9354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1pPr>
            <a:lvl2pPr marL="914400" marR="0" lvl="1" indent="-381000" algn="l" rtl="0">
              <a:lnSpc>
                <a:spcPct val="115000"/>
              </a:lnSpc>
              <a:spcBef>
                <a:spcPts val="600"/>
              </a:spcBef>
              <a:spcAft>
                <a:spcPts val="0"/>
              </a:spcAft>
              <a:buClr>
                <a:schemeClr val="accent2"/>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2pPr>
            <a:lvl3pPr marL="1371600" marR="0" lvl="2" indent="-381000" algn="l" rtl="0">
              <a:lnSpc>
                <a:spcPct val="115000"/>
              </a:lnSpc>
              <a:spcBef>
                <a:spcPts val="600"/>
              </a:spcBef>
              <a:spcAft>
                <a:spcPts val="0"/>
              </a:spcAft>
              <a:buClr>
                <a:schemeClr val="accent2"/>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3pPr>
            <a:lvl4pPr marL="1828800" marR="0" lvl="3" indent="-381000" algn="l" rtl="0">
              <a:lnSpc>
                <a:spcPct val="115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4pPr>
            <a:lvl5pPr marL="2286000" marR="0" lvl="4" indent="-381000" algn="l" rtl="0">
              <a:lnSpc>
                <a:spcPct val="115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5pPr>
            <a:lvl6pPr marL="2743200" marR="0" lvl="5" indent="-381000" algn="l" rtl="0">
              <a:lnSpc>
                <a:spcPct val="115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6pPr>
            <a:lvl7pPr marL="3200400" marR="0" lvl="6" indent="-381000" algn="l" rtl="0">
              <a:lnSpc>
                <a:spcPct val="115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7pPr>
            <a:lvl8pPr marL="3657600" marR="0" lvl="7" indent="-381000" algn="l" rtl="0">
              <a:lnSpc>
                <a:spcPct val="115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8pPr>
            <a:lvl9pPr marL="4114800" marR="0" lvl="8" indent="-381000" algn="l" rtl="0">
              <a:lnSpc>
                <a:spcPct val="115000"/>
              </a:lnSpc>
              <a:spcBef>
                <a:spcPts val="600"/>
              </a:spcBef>
              <a:spcAft>
                <a:spcPts val="60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9pPr>
          </a:lstStyle>
          <a:p>
            <a:pPr indent="-304800" algn="just">
              <a:buClr>
                <a:schemeClr val="dk1"/>
              </a:buClr>
              <a:buSzPts val="1200"/>
              <a:buFont typeface="Times New Roman"/>
              <a:buChar char="➢"/>
            </a:pPr>
            <a:r>
              <a:rPr lang="en-IN" sz="2000" dirty="0"/>
              <a:t>Support multiple languages as well as multi documents at a time.</a:t>
            </a:r>
          </a:p>
        </p:txBody>
      </p:sp>
    </p:spTree>
    <p:extLst>
      <p:ext uri="{BB962C8B-B14F-4D97-AF65-F5344CB8AC3E}">
        <p14:creationId xmlns:p14="http://schemas.microsoft.com/office/powerpoint/2010/main" val="176147544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2"/>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200"/>
              <a:buNone/>
            </a:pPr>
            <a:r>
              <a:rPr lang="en">
                <a:solidFill>
                  <a:srgbClr val="31343C"/>
                </a:solidFill>
                <a:latin typeface="Times New Roman"/>
                <a:ea typeface="Times New Roman"/>
                <a:cs typeface="Times New Roman"/>
                <a:sym typeface="Times New Roman"/>
              </a:rPr>
              <a:t>Team Members</a:t>
            </a:r>
            <a:endParaRPr>
              <a:solidFill>
                <a:srgbClr val="31343C"/>
              </a:solidFill>
              <a:latin typeface="Times New Roman"/>
              <a:ea typeface="Times New Roman"/>
              <a:cs typeface="Times New Roman"/>
              <a:sym typeface="Times New Roman"/>
            </a:endParaRPr>
          </a:p>
        </p:txBody>
      </p:sp>
      <p:sp>
        <p:nvSpPr>
          <p:cNvPr id="47" name="Google Shape;47;p2"/>
          <p:cNvSpPr txBox="1"/>
          <p:nvPr/>
        </p:nvSpPr>
        <p:spPr>
          <a:xfrm>
            <a:off x="1021166" y="3462820"/>
            <a:ext cx="14892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latin typeface="Arial"/>
                <a:ea typeface="Arial"/>
                <a:cs typeface="Arial"/>
                <a:sym typeface="Arial"/>
              </a:rPr>
              <a:t>Sweta Gupta</a:t>
            </a:r>
            <a:endParaRPr sz="1200" b="0" i="0" u="none" strike="noStrike" cap="none" dirty="0">
              <a:solidFill>
                <a:schemeClr val="dk2"/>
              </a:solidFill>
              <a:latin typeface="Arial"/>
              <a:ea typeface="Arial"/>
              <a:cs typeface="Arial"/>
              <a:sym typeface="Arial"/>
            </a:endParaRPr>
          </a:p>
        </p:txBody>
      </p:sp>
      <p:sp>
        <p:nvSpPr>
          <p:cNvPr id="48" name="Google Shape;48;p2"/>
          <p:cNvSpPr txBox="1"/>
          <p:nvPr/>
        </p:nvSpPr>
        <p:spPr>
          <a:xfrm>
            <a:off x="3877849" y="3462820"/>
            <a:ext cx="14892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latin typeface="Arial"/>
                <a:ea typeface="Arial"/>
                <a:cs typeface="Arial"/>
                <a:sym typeface="Arial"/>
              </a:rPr>
              <a:t>Yash Jobalia</a:t>
            </a:r>
            <a:endParaRPr sz="1200" b="0" i="0" u="none" strike="noStrike" cap="none" dirty="0">
              <a:solidFill>
                <a:schemeClr val="dk2"/>
              </a:solidFill>
              <a:latin typeface="Arial"/>
              <a:ea typeface="Arial"/>
              <a:cs typeface="Arial"/>
              <a:sym typeface="Arial"/>
            </a:endParaRPr>
          </a:p>
        </p:txBody>
      </p:sp>
      <p:sp>
        <p:nvSpPr>
          <p:cNvPr id="49" name="Google Shape;49;p2"/>
          <p:cNvSpPr txBox="1"/>
          <p:nvPr/>
        </p:nvSpPr>
        <p:spPr>
          <a:xfrm>
            <a:off x="6633635" y="3462820"/>
            <a:ext cx="14892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Isheet Shetty</a:t>
            </a:r>
            <a:endParaRPr sz="1200" b="0" i="0" u="none" strike="noStrike" cap="none" dirty="0">
              <a:solidFill>
                <a:schemeClr val="dk2"/>
              </a:solidFill>
              <a:latin typeface="Arial"/>
              <a:ea typeface="Arial"/>
              <a:cs typeface="Arial"/>
              <a:sym typeface="Arial"/>
            </a:endParaRPr>
          </a:p>
        </p:txBody>
      </p:sp>
      <p:pic>
        <p:nvPicPr>
          <p:cNvPr id="50" name="Google Shape;50;p2"/>
          <p:cNvPicPr preferRelativeResize="0"/>
          <p:nvPr/>
        </p:nvPicPr>
        <p:blipFill rotWithShape="1">
          <a:blip r:embed="rId3">
            <a:alphaModFix/>
          </a:blip>
          <a:srcRect/>
          <a:stretch/>
        </p:blipFill>
        <p:spPr>
          <a:xfrm>
            <a:off x="3776951" y="1673314"/>
            <a:ext cx="1590098" cy="1590098"/>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51" name="Google Shape;51;p2"/>
          <p:cNvPicPr preferRelativeResize="0"/>
          <p:nvPr/>
        </p:nvPicPr>
        <p:blipFill rotWithShape="1">
          <a:blip r:embed="rId4">
            <a:alphaModFix/>
          </a:blip>
          <a:srcRect/>
          <a:stretch/>
        </p:blipFill>
        <p:spPr>
          <a:xfrm>
            <a:off x="6583186" y="1673314"/>
            <a:ext cx="1590098" cy="1590098"/>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52" name="Google Shape;52;p2"/>
          <p:cNvPicPr preferRelativeResize="0"/>
          <p:nvPr/>
        </p:nvPicPr>
        <p:blipFill rotWithShape="1">
          <a:blip r:embed="rId5">
            <a:alphaModFix/>
          </a:blip>
          <a:srcRect/>
          <a:stretch/>
        </p:blipFill>
        <p:spPr>
          <a:xfrm>
            <a:off x="970717" y="1673314"/>
            <a:ext cx="1590098" cy="1590098"/>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53" name="Google Shape;53;p2"/>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r>
              <a:rPr lang="en"/>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9"/>
          <p:cNvSpPr txBox="1">
            <a:spLocks noGrp="1"/>
          </p:cNvSpPr>
          <p:nvPr>
            <p:ph type="ctrTitle"/>
          </p:nvPr>
        </p:nvSpPr>
        <p:spPr>
          <a:xfrm>
            <a:off x="350873" y="0"/>
            <a:ext cx="8399700" cy="616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6000"/>
              <a:buNone/>
            </a:pPr>
            <a:br>
              <a:rPr lang="en" sz="2800">
                <a:latin typeface="Times New Roman"/>
                <a:ea typeface="Times New Roman"/>
                <a:cs typeface="Times New Roman"/>
                <a:sym typeface="Times New Roman"/>
              </a:rPr>
            </a:br>
            <a:r>
              <a:rPr lang="en" sz="2800">
                <a:latin typeface="Times New Roman"/>
                <a:ea typeface="Times New Roman"/>
                <a:cs typeface="Times New Roman"/>
                <a:sym typeface="Times New Roman"/>
              </a:rPr>
              <a:t>REFERENCES</a:t>
            </a:r>
            <a:endParaRPr/>
          </a:p>
        </p:txBody>
      </p:sp>
      <p:sp>
        <p:nvSpPr>
          <p:cNvPr id="191" name="Google Shape;191;p19"/>
          <p:cNvSpPr txBox="1"/>
          <p:nvPr/>
        </p:nvSpPr>
        <p:spPr>
          <a:xfrm>
            <a:off x="4114800" y="2115879"/>
            <a:ext cx="914400" cy="914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9"/>
          <p:cNvSpPr txBox="1"/>
          <p:nvPr/>
        </p:nvSpPr>
        <p:spPr>
          <a:xfrm>
            <a:off x="350875" y="956925"/>
            <a:ext cx="8399700" cy="307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a:latin typeface="Times New Roman"/>
              <a:ea typeface="Times New Roman"/>
              <a:cs typeface="Times New Roman"/>
              <a:sym typeface="Times New Roman"/>
            </a:endParaRPr>
          </a:p>
        </p:txBody>
      </p:sp>
      <p:sp>
        <p:nvSpPr>
          <p:cNvPr id="193" name="Google Shape;193;p19"/>
          <p:cNvSpPr txBox="1"/>
          <p:nvPr/>
        </p:nvSpPr>
        <p:spPr>
          <a:xfrm>
            <a:off x="8638800" y="4621150"/>
            <a:ext cx="442500" cy="3849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300"/>
              <a:buFont typeface="Arial"/>
              <a:buNone/>
            </a:pPr>
            <a:r>
              <a:rPr lang="en" sz="1300" b="0" i="0" u="none" strike="noStrike" cap="none" dirty="0">
                <a:solidFill>
                  <a:schemeClr val="dk2"/>
                </a:solidFill>
                <a:latin typeface="Inria Sans Light"/>
                <a:ea typeface="Inria Sans Light"/>
                <a:cs typeface="Inria Sans Light"/>
                <a:sym typeface="Inria Sans Light"/>
              </a:rPr>
              <a:t>22</a:t>
            </a:r>
            <a:endParaRPr sz="1300" b="0" i="0" u="none" strike="noStrike" cap="none" dirty="0">
              <a:solidFill>
                <a:schemeClr val="dk2"/>
              </a:solidFill>
              <a:latin typeface="Inria Sans Light"/>
              <a:ea typeface="Inria Sans Light"/>
              <a:cs typeface="Inria Sans Light"/>
              <a:sym typeface="Inria Sans Light"/>
            </a:endParaRPr>
          </a:p>
        </p:txBody>
      </p:sp>
      <p:sp>
        <p:nvSpPr>
          <p:cNvPr id="194" name="Google Shape;194;p19"/>
          <p:cNvSpPr txBox="1"/>
          <p:nvPr/>
        </p:nvSpPr>
        <p:spPr>
          <a:xfrm>
            <a:off x="350875" y="853725"/>
            <a:ext cx="7968600" cy="2813047"/>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Clr>
                <a:srgbClr val="292929"/>
              </a:buClr>
              <a:buSzPts val="1400"/>
              <a:buAutoNum type="arabicPeriod"/>
            </a:pPr>
            <a:r>
              <a:rPr lang="en" dirty="0">
                <a:solidFill>
                  <a:srgbClr val="292929"/>
                </a:solidFill>
              </a:rPr>
              <a:t>J.N.Madhuri,Ganesh Kumar.R “Extractive Text Summarization Using Sentence          Ranking,”Institute of Electrical and Electronics Engineers (IEEE),2019.\</a:t>
            </a:r>
          </a:p>
          <a:p>
            <a:pPr marL="457200" indent="-317500" algn="just">
              <a:lnSpc>
                <a:spcPct val="115000"/>
              </a:lnSpc>
              <a:buClr>
                <a:srgbClr val="292929"/>
              </a:buClr>
              <a:buSzPts val="1400"/>
              <a:buFont typeface="Arial"/>
              <a:buAutoNum type="arabicPeriod"/>
            </a:pPr>
            <a:r>
              <a:rPr lang="en-IN" dirty="0" err="1">
                <a:solidFill>
                  <a:srgbClr val="292929"/>
                </a:solidFill>
              </a:rPr>
              <a:t>Siya</a:t>
            </a:r>
            <a:r>
              <a:rPr lang="en-IN" dirty="0">
                <a:solidFill>
                  <a:srgbClr val="292929"/>
                </a:solidFill>
              </a:rPr>
              <a:t> Sadashiv Naik, Manisha Naik </a:t>
            </a:r>
            <a:r>
              <a:rPr lang="en-IN" dirty="0" err="1">
                <a:solidFill>
                  <a:srgbClr val="292929"/>
                </a:solidFill>
              </a:rPr>
              <a:t>Gaonkar</a:t>
            </a:r>
            <a:r>
              <a:rPr lang="en-IN" dirty="0">
                <a:solidFill>
                  <a:srgbClr val="292929"/>
                </a:solidFill>
              </a:rPr>
              <a:t>,” Extractive Text Summarization by Feature based sentence extraction using rule </a:t>
            </a:r>
            <a:r>
              <a:rPr lang="en-IN" dirty="0" err="1">
                <a:solidFill>
                  <a:srgbClr val="292929"/>
                </a:solidFill>
              </a:rPr>
              <a:t>based,”IEEE</a:t>
            </a:r>
            <a:r>
              <a:rPr lang="en-IN" dirty="0">
                <a:solidFill>
                  <a:srgbClr val="292929"/>
                </a:solidFill>
              </a:rPr>
              <a:t> International Conference On Recent Trends in Electronics Information &amp; Communication Technology (RTEICT),2017.</a:t>
            </a:r>
          </a:p>
          <a:p>
            <a:pPr marL="457200" indent="-317500" algn="just">
              <a:lnSpc>
                <a:spcPct val="115000"/>
              </a:lnSpc>
              <a:buClr>
                <a:srgbClr val="292929"/>
              </a:buClr>
              <a:buSzPts val="1400"/>
              <a:buFont typeface="Arial"/>
              <a:buAutoNum type="arabicPeriod"/>
            </a:pPr>
            <a:r>
              <a:rPr lang="en-IN" dirty="0" err="1">
                <a:solidFill>
                  <a:srgbClr val="292929"/>
                </a:solidFill>
              </a:rPr>
              <a:t>Kaiz</a:t>
            </a:r>
            <a:r>
              <a:rPr lang="en-IN" dirty="0">
                <a:solidFill>
                  <a:srgbClr val="292929"/>
                </a:solidFill>
              </a:rPr>
              <a:t> Merchant, Yash Pande ,” NLP Based Latent Semantic Analysis for Legal Text Summarization,”IEEE,2018.</a:t>
            </a:r>
          </a:p>
          <a:p>
            <a:pPr marL="457200" lvl="0" indent="0" algn="just" rtl="0">
              <a:lnSpc>
                <a:spcPct val="115000"/>
              </a:lnSpc>
              <a:spcBef>
                <a:spcPts val="0"/>
              </a:spcBef>
              <a:spcAft>
                <a:spcPts val="0"/>
              </a:spcAft>
              <a:buNone/>
            </a:pPr>
            <a:endParaRPr dirty="0">
              <a:solidFill>
                <a:srgbClr val="292929"/>
              </a:solidFill>
            </a:endParaRPr>
          </a:p>
          <a:p>
            <a:pPr marL="457200" lvl="0" indent="0" algn="just" rtl="0">
              <a:spcBef>
                <a:spcPts val="0"/>
              </a:spcBef>
              <a:spcAft>
                <a:spcPts val="0"/>
              </a:spcAft>
              <a:buNone/>
            </a:pPr>
            <a:endParaRPr dirty="0">
              <a:solidFill>
                <a:srgbClr val="292929"/>
              </a:solidFill>
            </a:endParaRPr>
          </a:p>
          <a:p>
            <a:pPr marL="457200" lvl="0" indent="0" algn="just" rtl="0">
              <a:spcBef>
                <a:spcPts val="0"/>
              </a:spcBef>
              <a:spcAft>
                <a:spcPts val="0"/>
              </a:spcAft>
              <a:buNone/>
            </a:pPr>
            <a:endParaRPr lang="en-IN" dirty="0">
              <a:solidFill>
                <a:srgbClr val="292929"/>
              </a:solidFill>
            </a:endParaRPr>
          </a:p>
          <a:p>
            <a:pPr marL="457200" lvl="0" indent="0" algn="just" rtl="0">
              <a:spcBef>
                <a:spcPts val="0"/>
              </a:spcBef>
              <a:spcAft>
                <a:spcPts val="0"/>
              </a:spcAft>
              <a:buNone/>
            </a:pPr>
            <a:endParaRPr dirty="0">
              <a:solidFill>
                <a:srgbClr val="292929"/>
              </a:solidFill>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r>
              <a:rPr lang="en" dirty="0"/>
              <a:t>23</a:t>
            </a:r>
            <a:endParaRPr dirty="0"/>
          </a:p>
        </p:txBody>
      </p:sp>
      <p:sp>
        <p:nvSpPr>
          <p:cNvPr id="200" name="Google Shape;200;p20"/>
          <p:cNvSpPr txBox="1">
            <a:spLocks noGrp="1"/>
          </p:cNvSpPr>
          <p:nvPr>
            <p:ph type="ctrTitle" idx="4294967295"/>
          </p:nvPr>
        </p:nvSpPr>
        <p:spPr>
          <a:xfrm>
            <a:off x="2026500" y="2050950"/>
            <a:ext cx="5091000" cy="1041600"/>
          </a:xfrm>
          <a:prstGeom prst="rect">
            <a:avLst/>
          </a:prstGeom>
          <a:noFill/>
          <a:ln>
            <a:noFill/>
          </a:ln>
        </p:spPr>
        <p:txBody>
          <a:bodyPr spcFirstLastPara="1" wrap="square" lIns="0" tIns="0" rIns="0" bIns="0" anchor="b" anchorCtr="0">
            <a:noAutofit/>
          </a:bodyPr>
          <a:lstStyle/>
          <a:p>
            <a:pPr marL="0" marR="0" lvl="0" indent="0" algn="ctr" rtl="0">
              <a:lnSpc>
                <a:spcPct val="90000"/>
              </a:lnSpc>
              <a:spcBef>
                <a:spcPts val="0"/>
              </a:spcBef>
              <a:spcAft>
                <a:spcPts val="0"/>
              </a:spcAft>
              <a:buClr>
                <a:schemeClr val="dk2"/>
              </a:buClr>
              <a:buSzPts val="3200"/>
              <a:buFont typeface="Inria Serif"/>
              <a:buNone/>
            </a:pPr>
            <a:r>
              <a:rPr lang="en" sz="7200" b="1" i="0" u="none" strike="noStrike" cap="none">
                <a:solidFill>
                  <a:schemeClr val="dk2"/>
                </a:solidFill>
                <a:latin typeface="Times New Roman"/>
                <a:ea typeface="Times New Roman"/>
                <a:cs typeface="Times New Roman"/>
                <a:sym typeface="Times New Roman"/>
              </a:rPr>
              <a:t>Thank You</a:t>
            </a:r>
            <a:endParaRPr sz="7200" b="1"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en">
                <a:solidFill>
                  <a:srgbClr val="31343C"/>
                </a:solidFill>
                <a:latin typeface="Times New Roman"/>
                <a:ea typeface="Times New Roman"/>
                <a:cs typeface="Times New Roman"/>
                <a:sym typeface="Times New Roman"/>
              </a:rPr>
              <a:t>Introduction</a:t>
            </a:r>
            <a:endParaRPr>
              <a:solidFill>
                <a:srgbClr val="31343C"/>
              </a:solidFill>
              <a:latin typeface="Times New Roman"/>
              <a:ea typeface="Times New Roman"/>
              <a:cs typeface="Times New Roman"/>
              <a:sym typeface="Times New Roman"/>
            </a:endParaRPr>
          </a:p>
        </p:txBody>
      </p:sp>
      <p:sp>
        <p:nvSpPr>
          <p:cNvPr id="59" name="Google Shape;59;p3"/>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r>
              <a:rPr lang="en"/>
              <a:t>3</a:t>
            </a:r>
            <a:endParaRPr/>
          </a:p>
        </p:txBody>
      </p:sp>
      <p:sp>
        <p:nvSpPr>
          <p:cNvPr id="60" name="Google Shape;60;p3"/>
          <p:cNvSpPr txBox="1">
            <a:spLocks noGrp="1"/>
          </p:cNvSpPr>
          <p:nvPr>
            <p:ph type="body" idx="1"/>
          </p:nvPr>
        </p:nvSpPr>
        <p:spPr>
          <a:xfrm>
            <a:off x="467221" y="1555147"/>
            <a:ext cx="8209500" cy="3118500"/>
          </a:xfrm>
          <a:prstGeom prst="rect">
            <a:avLst/>
          </a:prstGeom>
          <a:noFill/>
          <a:ln>
            <a:noFill/>
          </a:ln>
        </p:spPr>
        <p:txBody>
          <a:bodyPr spcFirstLastPara="1" wrap="square" lIns="0" tIns="0" rIns="0" bIns="0" anchor="t" anchorCtr="0">
            <a:noAutofit/>
          </a:bodyPr>
          <a:lstStyle/>
          <a:p>
            <a:pPr marL="0" lvl="0" indent="0" algn="just" rtl="0">
              <a:lnSpc>
                <a:spcPct val="115000"/>
              </a:lnSpc>
              <a:spcBef>
                <a:spcPts val="0"/>
              </a:spcBef>
              <a:spcAft>
                <a:spcPts val="0"/>
              </a:spcAft>
              <a:buNone/>
            </a:pPr>
            <a:r>
              <a:rPr lang="en" sz="1800">
                <a:latin typeface="Times New Roman"/>
                <a:ea typeface="Times New Roman"/>
                <a:cs typeface="Times New Roman"/>
                <a:sym typeface="Times New Roman"/>
              </a:rPr>
              <a:t>When we generally open news sites, we do not read every news article. We typically glance at the short news summary and then read more details if interested. Similarly, when we read a long paragraph, we generally list down the important points or  important phrases in our minds, they are a form of short summaries of the passage. As we can see that summarization is an important aspect in our day to day lives, it saves our time and efforts. Now imagine what if these short summaries were generated automatically for you for the given texts. Reducing the number of  text or generating short summaries with a computer program that retains the most important points of the original text would be a great tool to come in handy. </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a:latin typeface="Times New Roman"/>
              <a:ea typeface="Times New Roman"/>
              <a:cs typeface="Times New Roman"/>
              <a:sym typeface="Times New Roman"/>
            </a:endParaRPr>
          </a:p>
          <a:p>
            <a:pPr marL="457200" lvl="0" indent="-228600" algn="just" rtl="0">
              <a:lnSpc>
                <a:spcPct val="115000"/>
              </a:lnSpc>
              <a:spcBef>
                <a:spcPts val="0"/>
              </a:spcBef>
              <a:spcAft>
                <a:spcPts val="0"/>
              </a:spcAft>
              <a:buSzPts val="2000"/>
              <a:buNone/>
            </a:pPr>
            <a:endParaRPr sz="1800">
              <a:latin typeface="Times New Roman"/>
              <a:ea typeface="Times New Roman"/>
              <a:cs typeface="Times New Roman"/>
              <a:sym typeface="Times New Roman"/>
            </a:endParaRPr>
          </a:p>
          <a:p>
            <a:pPr marL="457200" lvl="0" indent="-228600" algn="just" rtl="0">
              <a:lnSpc>
                <a:spcPct val="115000"/>
              </a:lnSpc>
              <a:spcBef>
                <a:spcPts val="0"/>
              </a:spcBef>
              <a:spcAft>
                <a:spcPts val="0"/>
              </a:spcAft>
              <a:buSzPts val="2000"/>
              <a:buNone/>
            </a:pPr>
            <a:endParaRPr sz="18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Char char="◺"/>
            </a:pP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a:spLocks noGrp="1"/>
          </p:cNvSpPr>
          <p:nvPr>
            <p:ph type="title"/>
          </p:nvPr>
        </p:nvSpPr>
        <p:spPr>
          <a:xfrm>
            <a:off x="855300" y="589980"/>
            <a:ext cx="74334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en">
                <a:solidFill>
                  <a:srgbClr val="31343C"/>
                </a:solidFill>
                <a:latin typeface="Times New Roman"/>
                <a:ea typeface="Times New Roman"/>
                <a:cs typeface="Times New Roman"/>
                <a:sym typeface="Times New Roman"/>
              </a:rPr>
              <a:t>Motivation</a:t>
            </a:r>
            <a:endParaRPr/>
          </a:p>
        </p:txBody>
      </p:sp>
      <p:sp>
        <p:nvSpPr>
          <p:cNvPr id="66" name="Google Shape;66;p4"/>
          <p:cNvSpPr txBox="1">
            <a:spLocks noGrp="1"/>
          </p:cNvSpPr>
          <p:nvPr>
            <p:ph type="body" idx="1"/>
          </p:nvPr>
        </p:nvSpPr>
        <p:spPr>
          <a:xfrm>
            <a:off x="855300" y="1519620"/>
            <a:ext cx="7433400" cy="3033900"/>
          </a:xfrm>
          <a:prstGeom prst="rect">
            <a:avLst/>
          </a:prstGeom>
          <a:noFill/>
          <a:ln>
            <a:noFill/>
          </a:ln>
        </p:spPr>
        <p:txBody>
          <a:bodyPr spcFirstLastPara="1" wrap="square" lIns="0" tIns="0" rIns="0" bIns="0" anchor="t" anchorCtr="0">
            <a:noAutofit/>
          </a:bodyPr>
          <a:lstStyle/>
          <a:p>
            <a:pPr marL="457200" lvl="0" indent="-381000" algn="just" rtl="0">
              <a:lnSpc>
                <a:spcPct val="115000"/>
              </a:lnSpc>
              <a:spcBef>
                <a:spcPts val="0"/>
              </a:spcBef>
              <a:spcAft>
                <a:spcPts val="0"/>
              </a:spcAft>
              <a:buClr>
                <a:schemeClr val="dk1"/>
              </a:buClr>
              <a:buSzPts val="2400"/>
              <a:buFont typeface="Noto Sans Symbols"/>
              <a:buChar char="⮚"/>
            </a:pPr>
            <a:r>
              <a:rPr lang="en" sz="1800">
                <a:latin typeface="Times New Roman"/>
                <a:ea typeface="Times New Roman"/>
                <a:cs typeface="Times New Roman"/>
                <a:sym typeface="Times New Roman"/>
              </a:rPr>
              <a:t>In today’s world, time is precious and equivalent to money, so no one has the time to read long reports.</a:t>
            </a:r>
            <a:endParaRPr/>
          </a:p>
          <a:p>
            <a:pPr marL="457200" lvl="0" indent="-381000" algn="just" rtl="0">
              <a:lnSpc>
                <a:spcPct val="115000"/>
              </a:lnSpc>
              <a:spcBef>
                <a:spcPts val="0"/>
              </a:spcBef>
              <a:spcAft>
                <a:spcPts val="0"/>
              </a:spcAft>
              <a:buClr>
                <a:schemeClr val="dk1"/>
              </a:buClr>
              <a:buSzPts val="2400"/>
              <a:buFont typeface="Noto Sans Symbols"/>
              <a:buChar char="⮚"/>
            </a:pPr>
            <a:r>
              <a:rPr lang="en" sz="1800">
                <a:latin typeface="Times New Roman"/>
                <a:ea typeface="Times New Roman"/>
                <a:cs typeface="Times New Roman"/>
                <a:sym typeface="Times New Roman"/>
              </a:rPr>
              <a:t>Hence our summarizer helps us to save that precious time by creating  short summaries of long texts and chapters . </a:t>
            </a:r>
            <a:endParaRPr sz="1800">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chemeClr val="dk1"/>
              </a:buClr>
              <a:buSzPts val="2400"/>
              <a:buFont typeface="Noto Sans Symbols"/>
              <a:buChar char="⮚"/>
            </a:pPr>
            <a:r>
              <a:rPr lang="en" sz="1800">
                <a:latin typeface="Times New Roman"/>
                <a:ea typeface="Times New Roman"/>
                <a:cs typeface="Times New Roman"/>
                <a:sym typeface="Times New Roman"/>
              </a:rPr>
              <a:t>Our project can summarize audios and text into short summaries in order to give brief ideas of the important topics.</a:t>
            </a:r>
            <a:endParaRPr/>
          </a:p>
        </p:txBody>
      </p:sp>
      <p:sp>
        <p:nvSpPr>
          <p:cNvPr id="67" name="Google Shape;67;p4"/>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r>
              <a:rPr lang="en"/>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ctrTitle"/>
          </p:nvPr>
        </p:nvSpPr>
        <p:spPr>
          <a:xfrm>
            <a:off x="855300" y="2004250"/>
            <a:ext cx="7433400" cy="6468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4800"/>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80" name="Google Shape;80;p6"/>
          <p:cNvSpPr txBox="1"/>
          <p:nvPr/>
        </p:nvSpPr>
        <p:spPr>
          <a:xfrm>
            <a:off x="8480584" y="4650791"/>
            <a:ext cx="548700" cy="393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body" idx="1"/>
          </p:nvPr>
        </p:nvSpPr>
        <p:spPr>
          <a:xfrm>
            <a:off x="407675" y="815150"/>
            <a:ext cx="8415900" cy="4049100"/>
          </a:xfrm>
          <a:prstGeom prst="rect">
            <a:avLst/>
          </a:prstGeom>
          <a:noFill/>
          <a:ln>
            <a:noFill/>
          </a:ln>
        </p:spPr>
        <p:txBody>
          <a:bodyPr spcFirstLastPara="1" wrap="square" lIns="0" tIns="0" rIns="0" bIns="0" anchor="t" anchorCtr="0">
            <a:noAutofit/>
          </a:bodyPr>
          <a:lstStyle/>
          <a:p>
            <a:pPr marL="457200" lvl="0" indent="-304800" algn="just" rtl="0">
              <a:lnSpc>
                <a:spcPct val="115000"/>
              </a:lnSpc>
              <a:spcBef>
                <a:spcPts val="0"/>
              </a:spcBef>
              <a:spcAft>
                <a:spcPts val="0"/>
              </a:spcAft>
              <a:buClr>
                <a:schemeClr val="dk1"/>
              </a:buClr>
              <a:buSzPts val="1200"/>
              <a:buFont typeface="Times New Roman"/>
              <a:buChar char="➢"/>
            </a:pPr>
            <a:r>
              <a:rPr lang="en" sz="1200" dirty="0">
                <a:latin typeface="Times New Roman"/>
                <a:ea typeface="Times New Roman"/>
                <a:cs typeface="Times New Roman"/>
                <a:sym typeface="Times New Roman"/>
              </a:rPr>
              <a:t>Dataset : 5 documents with 20 sentences</a:t>
            </a:r>
            <a:endParaRPr dirty="0"/>
          </a:p>
          <a:p>
            <a:pPr marL="457200" lvl="0" indent="-304800" algn="just" rtl="0">
              <a:lnSpc>
                <a:spcPct val="115000"/>
              </a:lnSpc>
              <a:spcBef>
                <a:spcPts val="0"/>
              </a:spcBef>
              <a:spcAft>
                <a:spcPts val="0"/>
              </a:spcAft>
              <a:buClr>
                <a:schemeClr val="dk1"/>
              </a:buClr>
              <a:buSzPts val="1200"/>
              <a:buFont typeface="Times New Roman"/>
              <a:buChar char="➢"/>
            </a:pPr>
            <a:r>
              <a:rPr lang="en" sz="1200" dirty="0">
                <a:latin typeface="Times New Roman"/>
                <a:ea typeface="Times New Roman"/>
                <a:cs typeface="Times New Roman"/>
                <a:sym typeface="Times New Roman"/>
              </a:rPr>
              <a:t>Moto : Summarize documents using Extractive Text Summarization.</a:t>
            </a:r>
            <a:endParaRPr dirty="0"/>
          </a:p>
          <a:p>
            <a:pPr marL="457200" lvl="0" indent="-304800" algn="just" rtl="0">
              <a:lnSpc>
                <a:spcPct val="115000"/>
              </a:lnSpc>
              <a:spcBef>
                <a:spcPts val="0"/>
              </a:spcBef>
              <a:spcAft>
                <a:spcPts val="0"/>
              </a:spcAft>
              <a:buClr>
                <a:schemeClr val="dk1"/>
              </a:buClr>
              <a:buSzPts val="1200"/>
              <a:buFont typeface="Times New Roman"/>
              <a:buChar char="➢"/>
            </a:pPr>
            <a:r>
              <a:rPr lang="en" sz="1200" dirty="0">
                <a:latin typeface="Times New Roman"/>
                <a:ea typeface="Times New Roman"/>
                <a:cs typeface="Times New Roman"/>
                <a:sym typeface="Times New Roman"/>
              </a:rPr>
              <a:t>Approach : Extractive Text Summarization using Sentence Ranking [1]</a:t>
            </a:r>
            <a:endParaRPr dirty="0"/>
          </a:p>
          <a:p>
            <a:pPr marL="457200" lvl="0" indent="-304800" algn="just" rtl="0">
              <a:lnSpc>
                <a:spcPct val="115000"/>
              </a:lnSpc>
              <a:spcBef>
                <a:spcPts val="0"/>
              </a:spcBef>
              <a:spcAft>
                <a:spcPts val="0"/>
              </a:spcAft>
              <a:buClr>
                <a:schemeClr val="dk1"/>
              </a:buClr>
              <a:buSzPts val="1200"/>
              <a:buFont typeface="Times New Roman"/>
              <a:buChar char="➢"/>
            </a:pPr>
            <a:r>
              <a:rPr lang="en" sz="1200" dirty="0">
                <a:latin typeface="Times New Roman"/>
                <a:ea typeface="Times New Roman"/>
                <a:cs typeface="Times New Roman"/>
                <a:sym typeface="Times New Roman"/>
              </a:rPr>
              <a:t>Implementation : </a:t>
            </a:r>
            <a:endParaRPr sz="1200" dirty="0">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latin typeface="Times New Roman"/>
                <a:ea typeface="Times New Roman"/>
                <a:cs typeface="Times New Roman"/>
                <a:sym typeface="Times New Roman"/>
              </a:rPr>
              <a:t>Firstly, the file which is given as input is tokenized.</a:t>
            </a:r>
            <a:endParaRPr sz="1200" dirty="0">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latin typeface="Times New Roman"/>
                <a:ea typeface="Times New Roman"/>
                <a:cs typeface="Times New Roman"/>
                <a:sym typeface="Times New Roman"/>
              </a:rPr>
              <a:t> The stop words are removed from the text. </a:t>
            </a:r>
            <a:endParaRPr sz="1200" dirty="0">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latin typeface="Times New Roman"/>
                <a:ea typeface="Times New Roman"/>
                <a:cs typeface="Times New Roman"/>
                <a:sym typeface="Times New Roman"/>
              </a:rPr>
              <a:t>The words which are remained are considered as a keyword. </a:t>
            </a:r>
            <a:endParaRPr sz="1200" dirty="0">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latin typeface="Times New Roman"/>
                <a:ea typeface="Times New Roman"/>
                <a:cs typeface="Times New Roman"/>
                <a:sym typeface="Times New Roman"/>
              </a:rPr>
              <a:t>After completing this preprocessing step we are calculating frequency.</a:t>
            </a:r>
            <a:endParaRPr sz="1200" dirty="0">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latin typeface="Times New Roman"/>
                <a:ea typeface="Times New Roman"/>
                <a:cs typeface="Times New Roman"/>
                <a:sym typeface="Times New Roman"/>
              </a:rPr>
              <a:t>Now weighted frequency of the word is calculated.</a:t>
            </a:r>
            <a:endParaRPr sz="1200" dirty="0">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latin typeface="Times New Roman"/>
                <a:ea typeface="Times New Roman"/>
                <a:cs typeface="Times New Roman"/>
                <a:sym typeface="Times New Roman"/>
              </a:rPr>
              <a:t>Finally, summarizer will extract the high weighted frequency sentences and the extracted sentences are converted into audio form.</a:t>
            </a:r>
            <a:endParaRPr dirty="0"/>
          </a:p>
          <a:p>
            <a:pPr marL="457200" lvl="0" indent="0" algn="just" rtl="0">
              <a:lnSpc>
                <a:spcPct val="115000"/>
              </a:lnSpc>
              <a:spcBef>
                <a:spcPts val="0"/>
              </a:spcBef>
              <a:spcAft>
                <a:spcPts val="0"/>
              </a:spcAft>
              <a:buSzPts val="2400"/>
              <a:buNone/>
            </a:pPr>
            <a:endParaRPr sz="1200" dirty="0">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 sz="1200" dirty="0">
                <a:latin typeface="Times New Roman"/>
                <a:ea typeface="Times New Roman"/>
                <a:cs typeface="Times New Roman"/>
                <a:sym typeface="Times New Roman"/>
              </a:rPr>
              <a:t>DRAWBACK : Accuracy level is low.</a:t>
            </a:r>
            <a:endParaRPr dirty="0"/>
          </a:p>
          <a:p>
            <a:pPr marL="457200" lvl="0" indent="0" algn="just" rtl="0">
              <a:lnSpc>
                <a:spcPct val="115000"/>
              </a:lnSpc>
              <a:spcBef>
                <a:spcPts val="0"/>
              </a:spcBef>
              <a:spcAft>
                <a:spcPts val="0"/>
              </a:spcAft>
              <a:buSzPts val="2400"/>
              <a:buNone/>
            </a:pPr>
            <a:endParaRPr sz="1200" dirty="0">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 sz="1200" dirty="0">
                <a:latin typeface="Times New Roman"/>
                <a:ea typeface="Times New Roman"/>
                <a:cs typeface="Times New Roman"/>
                <a:sym typeface="Times New Roman"/>
              </a:rPr>
              <a:t>FUTURE SCOPE : Multiple documents of similar topic can also be summarized.</a:t>
            </a:r>
            <a:endParaRPr dirty="0"/>
          </a:p>
        </p:txBody>
      </p:sp>
      <p:sp>
        <p:nvSpPr>
          <p:cNvPr id="114" name="Google Shape;114;p8"/>
          <p:cNvSpPr txBox="1">
            <a:spLocks noGrp="1"/>
          </p:cNvSpPr>
          <p:nvPr>
            <p:ph type="sldNum" idx="12"/>
          </p:nvPr>
        </p:nvSpPr>
        <p:spPr>
          <a:xfrm>
            <a:off x="8411528"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r>
              <a:rPr lang="en" dirty="0"/>
              <a:t>7</a:t>
            </a:r>
            <a:endParaRPr dirty="0"/>
          </a:p>
        </p:txBody>
      </p:sp>
      <p:sp>
        <p:nvSpPr>
          <p:cNvPr id="115" name="Google Shape;115;p8"/>
          <p:cNvSpPr txBox="1">
            <a:spLocks noGrp="1"/>
          </p:cNvSpPr>
          <p:nvPr>
            <p:ph type="title"/>
          </p:nvPr>
        </p:nvSpPr>
        <p:spPr>
          <a:xfrm>
            <a:off x="855345" y="93345"/>
            <a:ext cx="7488555" cy="353695"/>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200"/>
              <a:buNone/>
            </a:pPr>
            <a:r>
              <a:rPr lang="en" sz="1600">
                <a:solidFill>
                  <a:srgbClr val="31343C"/>
                </a:solidFill>
                <a:latin typeface="Times New Roman"/>
                <a:ea typeface="Times New Roman"/>
                <a:cs typeface="Times New Roman"/>
                <a:sym typeface="Times New Roman"/>
              </a:rPr>
              <a:t>Extractive Text Summarization using Sentence Ranking</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1"/>
          <p:cNvSpPr txBox="1">
            <a:spLocks noGrp="1"/>
          </p:cNvSpPr>
          <p:nvPr>
            <p:ph type="body" idx="1"/>
          </p:nvPr>
        </p:nvSpPr>
        <p:spPr>
          <a:xfrm>
            <a:off x="386725" y="551175"/>
            <a:ext cx="5487000" cy="4592400"/>
          </a:xfrm>
          <a:prstGeom prst="rect">
            <a:avLst/>
          </a:prstGeom>
          <a:noFill/>
          <a:ln>
            <a:noFill/>
          </a:ln>
        </p:spPr>
        <p:txBody>
          <a:bodyPr spcFirstLastPara="1" wrap="square" lIns="0" tIns="0" rIns="0" bIns="0" anchor="t" anchorCtr="0">
            <a:noAutofit/>
          </a:bodyPr>
          <a:lstStyle/>
          <a:p>
            <a:pPr marL="457200" lvl="0" indent="-317500" algn="just" rtl="0">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Dataset : They used data set from supreme high and district court cases</a:t>
            </a:r>
            <a:endParaRPr>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Work  : summarise legal documents and judgements passed in courts </a:t>
            </a:r>
            <a:endParaRPr>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Approach : Latent semantic analysis i.e creating short summaries on basis of similar words [4]</a:t>
            </a:r>
            <a:endParaRPr>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Implementation : </a:t>
            </a:r>
            <a:endParaRPr sz="1400">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They use 2 approaches depending on the type of case if it is a criminal case  single document untrained  approach is used and for civil case multi-document trained approach is used. </a:t>
            </a:r>
            <a:endParaRPr sz="1400">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Firstly pre-process the data.</a:t>
            </a:r>
            <a:endParaRPr sz="1400">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Then passing it through the model depending on the type finally judgement passed and then final summary output is generated.</a:t>
            </a:r>
            <a:endParaRPr>
              <a:latin typeface="Times New Roman"/>
              <a:ea typeface="Times New Roman"/>
              <a:cs typeface="Times New Roman"/>
              <a:sym typeface="Times New Roman"/>
            </a:endParaRPr>
          </a:p>
          <a:p>
            <a:pPr marL="457200" lvl="0" indent="0" algn="just" rtl="0">
              <a:lnSpc>
                <a:spcPct val="115000"/>
              </a:lnSpc>
              <a:spcBef>
                <a:spcPts val="0"/>
              </a:spcBef>
              <a:spcAft>
                <a:spcPts val="0"/>
              </a:spcAft>
              <a:buSzPts val="2400"/>
              <a:buNone/>
            </a:pP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DRAWBACK : Extractive and not completely effective. </a:t>
            </a:r>
            <a:endParaRPr>
              <a:latin typeface="Times New Roman"/>
              <a:ea typeface="Times New Roman"/>
              <a:cs typeface="Times New Roman"/>
              <a:sym typeface="Times New Roman"/>
            </a:endParaRPr>
          </a:p>
          <a:p>
            <a:pPr marL="457200" lvl="0" indent="0" algn="just" rtl="0">
              <a:lnSpc>
                <a:spcPct val="115000"/>
              </a:lnSpc>
              <a:spcBef>
                <a:spcPts val="0"/>
              </a:spcBef>
              <a:spcAft>
                <a:spcPts val="0"/>
              </a:spcAft>
              <a:buSzPts val="2400"/>
              <a:buNone/>
            </a:pP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FUTURE SCOPE : Aims to improve summary generated not only on the basis of similar words but also similar concepts.</a:t>
            </a:r>
            <a:endParaRPr>
              <a:latin typeface="Times New Roman"/>
              <a:ea typeface="Times New Roman"/>
              <a:cs typeface="Times New Roman"/>
              <a:sym typeface="Times New Roman"/>
            </a:endParaRPr>
          </a:p>
        </p:txBody>
      </p:sp>
      <p:sp>
        <p:nvSpPr>
          <p:cNvPr id="137" name="Google Shape;137;p1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r>
              <a:rPr lang="en" dirty="0"/>
              <a:t>8</a:t>
            </a:r>
            <a:endParaRPr dirty="0"/>
          </a:p>
        </p:txBody>
      </p:sp>
      <p:sp>
        <p:nvSpPr>
          <p:cNvPr id="138" name="Google Shape;138;p11"/>
          <p:cNvSpPr txBox="1">
            <a:spLocks noGrp="1"/>
          </p:cNvSpPr>
          <p:nvPr>
            <p:ph type="title"/>
          </p:nvPr>
        </p:nvSpPr>
        <p:spPr>
          <a:xfrm>
            <a:off x="855345" y="51125"/>
            <a:ext cx="7488555" cy="381635"/>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SzPts val="3200"/>
              <a:buNone/>
            </a:pPr>
            <a:r>
              <a:rPr lang="en" sz="1600">
                <a:solidFill>
                  <a:srgbClr val="31343C"/>
                </a:solidFill>
                <a:latin typeface="Times New Roman"/>
                <a:ea typeface="Times New Roman"/>
                <a:cs typeface="Times New Roman"/>
                <a:sym typeface="Times New Roman"/>
              </a:rPr>
              <a:t>NLP based Latent Semantic Analysis for Legal Text Summarization</a:t>
            </a:r>
            <a:endParaRPr/>
          </a:p>
        </p:txBody>
      </p:sp>
      <p:pic>
        <p:nvPicPr>
          <p:cNvPr id="139" name="Google Shape;139;p11" descr="WhatsApp Image 2021-04-22 at 4.26.41 PM"/>
          <p:cNvPicPr preferRelativeResize="0"/>
          <p:nvPr/>
        </p:nvPicPr>
        <p:blipFill rotWithShape="1">
          <a:blip r:embed="rId3">
            <a:alphaModFix/>
          </a:blip>
          <a:srcRect/>
          <a:stretch/>
        </p:blipFill>
        <p:spPr>
          <a:xfrm>
            <a:off x="6055995" y="1059815"/>
            <a:ext cx="3044825" cy="31946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0"/>
          <p:cNvSpPr txBox="1">
            <a:spLocks noGrp="1"/>
          </p:cNvSpPr>
          <p:nvPr>
            <p:ph type="body" idx="1"/>
          </p:nvPr>
        </p:nvSpPr>
        <p:spPr>
          <a:xfrm>
            <a:off x="351790" y="728345"/>
            <a:ext cx="5323840" cy="4339590"/>
          </a:xfrm>
          <a:prstGeom prst="rect">
            <a:avLst/>
          </a:prstGeom>
          <a:noFill/>
          <a:ln>
            <a:noFill/>
          </a:ln>
        </p:spPr>
        <p:txBody>
          <a:bodyPr spcFirstLastPara="1" wrap="square" lIns="0" tIns="0" rIns="0" bIns="0" anchor="t" anchorCtr="0">
            <a:noAutofit/>
          </a:bodyPr>
          <a:lstStyle/>
          <a:p>
            <a:pPr marL="457200" lvl="0" indent="-304800" algn="just"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Dataset : Document Understanding Conferences (DUC) 2002 dataset.</a:t>
            </a:r>
            <a:endParaRPr/>
          </a:p>
          <a:p>
            <a:pPr marL="457200" lvl="0" indent="-304800" algn="just"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Work : Summarize documents using Extractive Text Summarization.</a:t>
            </a:r>
            <a:endParaRPr/>
          </a:p>
          <a:p>
            <a:pPr marL="457200" lvl="0" indent="-304800" algn="just"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Approach : Extractive Text Summarization using Rule-Based Summarizer [2]</a:t>
            </a:r>
            <a:endParaRPr/>
          </a:p>
          <a:p>
            <a:pPr marL="457200" lvl="0" indent="-304800" algn="just"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Implementation : </a:t>
            </a:r>
            <a:endParaRPr sz="1200">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Pre-processing is the most primary step.</a:t>
            </a:r>
            <a:endParaRPr sz="1200">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Then, the next step is keyword extraction.</a:t>
            </a:r>
            <a:endParaRPr sz="1200">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Then comes the pruning, a threshold is defined. </a:t>
            </a:r>
            <a:endParaRPr sz="1200">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Once threshold is calculated, all terms with tf less than the threshold value are pruned off from the document. </a:t>
            </a:r>
            <a:endParaRPr sz="1200">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Seven features are calculated for each sentence and each feature is given a value from 0 to 1 after normalization. </a:t>
            </a:r>
            <a:endParaRPr sz="1200">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All sentences are sorted in ascending order based on their scores. Final extractive summary of the document will be displayed.</a:t>
            </a:r>
            <a:endParaRPr/>
          </a:p>
          <a:p>
            <a:pPr marL="457200" lvl="0" indent="0" algn="just" rtl="0">
              <a:lnSpc>
                <a:spcPct val="115000"/>
              </a:lnSpc>
              <a:spcBef>
                <a:spcPts val="0"/>
              </a:spcBef>
              <a:spcAft>
                <a:spcPts val="0"/>
              </a:spcAft>
              <a:buSzPts val="2400"/>
              <a:buNone/>
            </a:pP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DRAWBACK : Accuracy level is low.</a:t>
            </a:r>
            <a:endParaRPr/>
          </a:p>
          <a:p>
            <a:pPr marL="457200" lvl="0" indent="0" algn="just" rtl="0">
              <a:lnSpc>
                <a:spcPct val="115000"/>
              </a:lnSpc>
              <a:spcBef>
                <a:spcPts val="0"/>
              </a:spcBef>
              <a:spcAft>
                <a:spcPts val="0"/>
              </a:spcAft>
              <a:buSzPts val="2400"/>
              <a:buNone/>
            </a:pP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FUTURE SCOPE : Multiple documents of similar topic can also be summarized.</a:t>
            </a:r>
            <a:endParaRPr/>
          </a:p>
        </p:txBody>
      </p:sp>
      <p:sp>
        <p:nvSpPr>
          <p:cNvPr id="121" name="Google Shape;121;p10"/>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r>
              <a:rPr lang="en" dirty="0"/>
              <a:t>10</a:t>
            </a:r>
            <a:endParaRPr dirty="0"/>
          </a:p>
        </p:txBody>
      </p:sp>
      <p:sp>
        <p:nvSpPr>
          <p:cNvPr id="122" name="Google Shape;122;p10"/>
          <p:cNvSpPr txBox="1">
            <a:spLocks noGrp="1"/>
          </p:cNvSpPr>
          <p:nvPr>
            <p:ph type="title"/>
          </p:nvPr>
        </p:nvSpPr>
        <p:spPr>
          <a:xfrm>
            <a:off x="855345" y="117475"/>
            <a:ext cx="7488555" cy="54356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SzPts val="3200"/>
              <a:buNone/>
            </a:pPr>
            <a:r>
              <a:rPr lang="en" sz="1400">
                <a:solidFill>
                  <a:srgbClr val="31343C"/>
                </a:solidFill>
                <a:latin typeface="Times New Roman"/>
                <a:ea typeface="Times New Roman"/>
                <a:cs typeface="Times New Roman"/>
                <a:sym typeface="Times New Roman"/>
              </a:rPr>
              <a:t>Extractive Text Summarization by Feature-Based Sentence Extraction</a:t>
            </a:r>
            <a:br>
              <a:rPr lang="en" sz="1400">
                <a:solidFill>
                  <a:srgbClr val="31343C"/>
                </a:solidFill>
                <a:latin typeface="Times New Roman"/>
                <a:ea typeface="Times New Roman"/>
                <a:cs typeface="Times New Roman"/>
                <a:sym typeface="Times New Roman"/>
              </a:rPr>
            </a:br>
            <a:r>
              <a:rPr lang="en" sz="1400">
                <a:solidFill>
                  <a:srgbClr val="31343C"/>
                </a:solidFill>
                <a:latin typeface="Times New Roman"/>
                <a:ea typeface="Times New Roman"/>
                <a:cs typeface="Times New Roman"/>
                <a:sym typeface="Times New Roman"/>
              </a:rPr>
              <a:t>Using Rule-Based  Concept</a:t>
            </a:r>
            <a:endParaRPr/>
          </a:p>
        </p:txBody>
      </p:sp>
      <p:pic>
        <p:nvPicPr>
          <p:cNvPr id="123" name="Google Shape;123;p10"/>
          <p:cNvPicPr preferRelativeResize="0"/>
          <p:nvPr/>
        </p:nvPicPr>
        <p:blipFill rotWithShape="1">
          <a:blip r:embed="rId3">
            <a:alphaModFix/>
          </a:blip>
          <a:srcRect/>
          <a:stretch/>
        </p:blipFill>
        <p:spPr>
          <a:xfrm>
            <a:off x="5959475" y="892810"/>
            <a:ext cx="2712720" cy="358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p:nvPr/>
        </p:nvSpPr>
        <p:spPr>
          <a:xfrm>
            <a:off x="-53575" y="173625"/>
            <a:ext cx="9144000" cy="677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 sz="3200" b="0" i="0" u="none" strike="noStrike" cap="none" dirty="0">
                <a:solidFill>
                  <a:schemeClr val="dk1"/>
                </a:solidFill>
                <a:latin typeface="Arial"/>
                <a:ea typeface="Arial"/>
                <a:cs typeface="Arial"/>
                <a:sym typeface="Arial"/>
              </a:rPr>
              <a:t>Methodology / Project Implementation Flow</a:t>
            </a:r>
            <a:endParaRPr sz="1400" b="0" i="0" u="none" strike="noStrike" cap="none" dirty="0">
              <a:solidFill>
                <a:srgbClr val="000000"/>
              </a:solidFill>
              <a:latin typeface="Arial"/>
              <a:ea typeface="Arial"/>
              <a:cs typeface="Arial"/>
              <a:sym typeface="Arial"/>
            </a:endParaRPr>
          </a:p>
        </p:txBody>
      </p:sp>
      <p:sp>
        <p:nvSpPr>
          <p:cNvPr id="168" name="Google Shape;168;p17"/>
          <p:cNvSpPr/>
          <p:nvPr/>
        </p:nvSpPr>
        <p:spPr>
          <a:xfrm>
            <a:off x="1725475" y="2980352"/>
            <a:ext cx="1005600" cy="369300"/>
          </a:xfrm>
          <a:prstGeom prst="rect">
            <a:avLst/>
          </a:prstGeom>
          <a:solidFill>
            <a:srgbClr val="EDE8E5"/>
          </a:solidFill>
          <a:ln w="25400" cap="flat" cmpd="sng">
            <a:solidFill>
              <a:srgbClr val="7C838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E30000"/>
                </a:solidFill>
                <a:latin typeface="Arial"/>
                <a:ea typeface="Arial"/>
                <a:cs typeface="Arial"/>
                <a:sym typeface="Arial"/>
              </a:rPr>
              <a:t>Audio </a:t>
            </a:r>
            <a:endParaRPr sz="1400" b="0" i="0" u="none" strike="noStrike" cap="none">
              <a:solidFill>
                <a:srgbClr val="000000"/>
              </a:solidFill>
              <a:latin typeface="Arial"/>
              <a:ea typeface="Arial"/>
              <a:cs typeface="Arial"/>
              <a:sym typeface="Arial"/>
            </a:endParaRPr>
          </a:p>
        </p:txBody>
      </p:sp>
      <p:sp>
        <p:nvSpPr>
          <p:cNvPr id="169" name="Google Shape;169;p17"/>
          <p:cNvSpPr/>
          <p:nvPr/>
        </p:nvSpPr>
        <p:spPr>
          <a:xfrm>
            <a:off x="3630100" y="2074225"/>
            <a:ext cx="1402200" cy="369300"/>
          </a:xfrm>
          <a:prstGeom prst="rect">
            <a:avLst/>
          </a:prstGeom>
          <a:solidFill>
            <a:srgbClr val="EDE8E5"/>
          </a:solidFill>
          <a:ln w="25400" cap="flat" cmpd="sng">
            <a:solidFill>
              <a:srgbClr val="7C8386"/>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800"/>
              <a:buFont typeface="Arial"/>
              <a:buNone/>
            </a:pPr>
            <a:r>
              <a:rPr lang="en" sz="1800">
                <a:solidFill>
                  <a:srgbClr val="E30000"/>
                </a:solidFill>
              </a:rPr>
              <a:t>Document</a:t>
            </a:r>
            <a:endParaRPr/>
          </a:p>
        </p:txBody>
      </p:sp>
      <p:sp>
        <p:nvSpPr>
          <p:cNvPr id="170" name="Google Shape;170;p17"/>
          <p:cNvSpPr/>
          <p:nvPr/>
        </p:nvSpPr>
        <p:spPr>
          <a:xfrm>
            <a:off x="3828397" y="2974349"/>
            <a:ext cx="1005600" cy="381300"/>
          </a:xfrm>
          <a:prstGeom prst="rect">
            <a:avLst/>
          </a:prstGeom>
          <a:solidFill>
            <a:srgbClr val="EDE8E5"/>
          </a:solidFill>
          <a:ln w="25400" cap="flat" cmpd="sng">
            <a:solidFill>
              <a:srgbClr val="7C838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E30000"/>
                </a:solidFill>
                <a:latin typeface="Arial"/>
                <a:ea typeface="Arial"/>
                <a:cs typeface="Arial"/>
                <a:sym typeface="Arial"/>
              </a:rPr>
              <a:t>Text</a:t>
            </a:r>
            <a:endParaRPr sz="1400" b="0" i="0" u="none" strike="noStrike" cap="none">
              <a:solidFill>
                <a:srgbClr val="000000"/>
              </a:solidFill>
              <a:latin typeface="Arial"/>
              <a:ea typeface="Arial"/>
              <a:cs typeface="Arial"/>
              <a:sym typeface="Arial"/>
            </a:endParaRPr>
          </a:p>
        </p:txBody>
      </p:sp>
      <p:cxnSp>
        <p:nvCxnSpPr>
          <p:cNvPr id="171" name="Google Shape;171;p17"/>
          <p:cNvCxnSpPr>
            <a:stCxn id="169" idx="2"/>
          </p:cNvCxnSpPr>
          <p:nvPr/>
        </p:nvCxnSpPr>
        <p:spPr>
          <a:xfrm>
            <a:off x="4331200" y="2443525"/>
            <a:ext cx="8700" cy="524100"/>
          </a:xfrm>
          <a:prstGeom prst="straightConnector1">
            <a:avLst/>
          </a:prstGeom>
          <a:noFill/>
          <a:ln w="38100" cap="flat" cmpd="sng">
            <a:solidFill>
              <a:schemeClr val="dk1"/>
            </a:solidFill>
            <a:prstDash val="solid"/>
            <a:round/>
            <a:headEnd type="none" w="sm" len="sm"/>
            <a:tailEnd type="stealth" w="med" len="med"/>
          </a:ln>
          <a:effectLst>
            <a:outerShdw blurRad="40000" dist="23000" dir="5400000" rotWithShape="0">
              <a:srgbClr val="000000">
                <a:alpha val="34117"/>
              </a:srgbClr>
            </a:outerShdw>
          </a:effectLst>
        </p:spPr>
      </p:cxnSp>
      <p:cxnSp>
        <p:nvCxnSpPr>
          <p:cNvPr id="172" name="Google Shape;172;p17"/>
          <p:cNvCxnSpPr>
            <a:stCxn id="170" idx="2"/>
            <a:endCxn id="173" idx="0"/>
          </p:cNvCxnSpPr>
          <p:nvPr/>
        </p:nvCxnSpPr>
        <p:spPr>
          <a:xfrm>
            <a:off x="4331197" y="3355649"/>
            <a:ext cx="0" cy="595500"/>
          </a:xfrm>
          <a:prstGeom prst="straightConnector1">
            <a:avLst/>
          </a:prstGeom>
          <a:noFill/>
          <a:ln w="38100" cap="flat" cmpd="sng">
            <a:solidFill>
              <a:srgbClr val="424650"/>
            </a:solidFill>
            <a:prstDash val="solid"/>
            <a:round/>
            <a:headEnd type="none" w="sm" len="sm"/>
            <a:tailEnd type="stealth" w="med" len="med"/>
          </a:ln>
          <a:effectLst>
            <a:outerShdw blurRad="40000" dist="23000" dir="5400000" rotWithShape="0">
              <a:srgbClr val="000000">
                <a:alpha val="34117"/>
              </a:srgbClr>
            </a:outerShdw>
          </a:effectLst>
        </p:spPr>
      </p:cxnSp>
      <p:sp>
        <p:nvSpPr>
          <p:cNvPr id="173" name="Google Shape;173;p17"/>
          <p:cNvSpPr/>
          <p:nvPr/>
        </p:nvSpPr>
        <p:spPr>
          <a:xfrm>
            <a:off x="3121457" y="3951133"/>
            <a:ext cx="2419500" cy="403800"/>
          </a:xfrm>
          <a:prstGeom prst="rect">
            <a:avLst/>
          </a:prstGeom>
          <a:solidFill>
            <a:srgbClr val="EDE8E5"/>
          </a:solidFill>
          <a:ln w="25400" cap="flat" cmpd="sng">
            <a:solidFill>
              <a:srgbClr val="7C838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E30000"/>
                </a:solidFill>
                <a:latin typeface="Arial"/>
                <a:ea typeface="Arial"/>
                <a:cs typeface="Arial"/>
                <a:sym typeface="Arial"/>
              </a:rPr>
              <a:t>Summarized Text</a:t>
            </a:r>
            <a:endParaRPr sz="1400" b="0" i="0" u="none" strike="noStrike" cap="none">
              <a:solidFill>
                <a:srgbClr val="000000"/>
              </a:solidFill>
              <a:latin typeface="Arial"/>
              <a:ea typeface="Arial"/>
              <a:cs typeface="Arial"/>
              <a:sym typeface="Arial"/>
            </a:endParaRPr>
          </a:p>
        </p:txBody>
      </p:sp>
      <p:cxnSp>
        <p:nvCxnSpPr>
          <p:cNvPr id="174" name="Google Shape;174;p17"/>
          <p:cNvCxnSpPr>
            <a:stCxn id="168" idx="3"/>
            <a:endCxn id="170" idx="1"/>
          </p:cNvCxnSpPr>
          <p:nvPr/>
        </p:nvCxnSpPr>
        <p:spPr>
          <a:xfrm>
            <a:off x="2731075" y="3165002"/>
            <a:ext cx="1097400" cy="0"/>
          </a:xfrm>
          <a:prstGeom prst="straightConnector1">
            <a:avLst/>
          </a:prstGeom>
          <a:noFill/>
          <a:ln w="38100" cap="flat" cmpd="sng">
            <a:solidFill>
              <a:schemeClr val="dk1"/>
            </a:solidFill>
            <a:prstDash val="solid"/>
            <a:round/>
            <a:headEnd type="none" w="sm" len="sm"/>
            <a:tailEnd type="stealth" w="med" len="med"/>
          </a:ln>
          <a:effectLst>
            <a:outerShdw blurRad="40000" dist="23000" dir="5400000" rotWithShape="0">
              <a:srgbClr val="000000">
                <a:alpha val="34117"/>
              </a:srgbClr>
            </a:outerShdw>
          </a:effectLst>
        </p:spPr>
      </p:cxnSp>
      <p:sp>
        <p:nvSpPr>
          <p:cNvPr id="175" name="Google Shape;175;p17"/>
          <p:cNvSpPr txBox="1"/>
          <p:nvPr/>
        </p:nvSpPr>
        <p:spPr>
          <a:xfrm>
            <a:off x="6223734" y="3182872"/>
            <a:ext cx="23814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a:solidFill>
                  <a:srgbClr val="424650"/>
                </a:solidFill>
                <a:latin typeface="Arial"/>
                <a:ea typeface="Arial"/>
                <a:cs typeface="Arial"/>
                <a:sym typeface="Arial"/>
              </a:rPr>
              <a:t>Additional Feature</a:t>
            </a:r>
            <a:endParaRPr sz="1400" b="0" i="0" u="none" strike="noStrike" cap="none">
              <a:solidFill>
                <a:srgbClr val="000000"/>
              </a:solidFill>
              <a:latin typeface="Arial"/>
              <a:ea typeface="Arial"/>
              <a:cs typeface="Arial"/>
              <a:sym typeface="Arial"/>
            </a:endParaRPr>
          </a:p>
        </p:txBody>
      </p:sp>
      <p:sp>
        <p:nvSpPr>
          <p:cNvPr id="176" name="Google Shape;176;p17"/>
          <p:cNvSpPr/>
          <p:nvPr/>
        </p:nvSpPr>
        <p:spPr>
          <a:xfrm>
            <a:off x="6385753" y="3746371"/>
            <a:ext cx="2164500" cy="813300"/>
          </a:xfrm>
          <a:prstGeom prst="rect">
            <a:avLst/>
          </a:prstGeom>
          <a:gradFill>
            <a:gsLst>
              <a:gs pos="0">
                <a:srgbClr val="E6CEBF"/>
              </a:gs>
              <a:gs pos="35000">
                <a:srgbClr val="EDDAD1"/>
              </a:gs>
              <a:gs pos="100000">
                <a:srgbClr val="F7F0ED"/>
              </a:gs>
            </a:gsLst>
            <a:lin ang="16200038" scaled="0"/>
          </a:gradFill>
          <a:ln w="9525" cap="flat" cmpd="sng">
            <a:solidFill>
              <a:srgbClr val="A58D7E"/>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424650"/>
                </a:solidFill>
                <a:latin typeface="Arial"/>
                <a:ea typeface="Arial"/>
                <a:cs typeface="Arial"/>
                <a:sym typeface="Arial"/>
              </a:rPr>
              <a:t>Further summary can be converted to speech </a:t>
            </a:r>
            <a:endParaRPr sz="1400" b="0" i="0" u="none" strike="noStrike" cap="none">
              <a:solidFill>
                <a:srgbClr val="000000"/>
              </a:solidFill>
              <a:latin typeface="Arial"/>
              <a:ea typeface="Arial"/>
              <a:cs typeface="Arial"/>
              <a:sym typeface="Arial"/>
            </a:endParaRPr>
          </a:p>
        </p:txBody>
      </p:sp>
      <p:cxnSp>
        <p:nvCxnSpPr>
          <p:cNvPr id="177" name="Google Shape;177;p17"/>
          <p:cNvCxnSpPr>
            <a:stCxn id="173" idx="3"/>
          </p:cNvCxnSpPr>
          <p:nvPr/>
        </p:nvCxnSpPr>
        <p:spPr>
          <a:xfrm>
            <a:off x="5540957" y="4153033"/>
            <a:ext cx="844800" cy="0"/>
          </a:xfrm>
          <a:prstGeom prst="straightConnector1">
            <a:avLst/>
          </a:prstGeom>
          <a:noFill/>
          <a:ln w="25400" cap="flat" cmpd="sng">
            <a:solidFill>
              <a:srgbClr val="424650"/>
            </a:solidFill>
            <a:prstDash val="solid"/>
            <a:round/>
            <a:headEnd type="none" w="sm" len="sm"/>
            <a:tailEnd type="triangle" w="med" len="med"/>
          </a:ln>
          <a:effectLst>
            <a:outerShdw blurRad="40000" dist="20000" dir="5400000" rotWithShape="0">
              <a:srgbClr val="000000">
                <a:alpha val="37254"/>
              </a:srgbClr>
            </a:outerShdw>
          </a:effectLst>
        </p:spPr>
      </p:cxnSp>
      <p:sp>
        <p:nvSpPr>
          <p:cNvPr id="178" name="Google Shape;178;p17"/>
          <p:cNvSpPr txBox="1"/>
          <p:nvPr/>
        </p:nvSpPr>
        <p:spPr>
          <a:xfrm>
            <a:off x="580150" y="534188"/>
            <a:ext cx="6099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dirty="0">
                <a:solidFill>
                  <a:srgbClr val="42465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179" name="Google Shape;179;p17"/>
          <p:cNvSpPr txBox="1"/>
          <p:nvPr/>
        </p:nvSpPr>
        <p:spPr>
          <a:xfrm>
            <a:off x="8541713" y="4718356"/>
            <a:ext cx="548700" cy="393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dk2"/>
                </a:solidFill>
                <a:latin typeface="Arial"/>
                <a:ea typeface="Arial"/>
                <a:cs typeface="Arial"/>
                <a:sym typeface="Arial"/>
              </a:rPr>
              <a:t>11</a:t>
            </a:r>
            <a:endParaRPr sz="1400" b="0" i="0" u="none" strike="noStrike" cap="none" dirty="0">
              <a:solidFill>
                <a:schemeClr val="dk2"/>
              </a:solidFill>
              <a:latin typeface="Arial"/>
              <a:ea typeface="Arial"/>
              <a:cs typeface="Arial"/>
              <a:sym typeface="Arial"/>
            </a:endParaRPr>
          </a:p>
        </p:txBody>
      </p:sp>
      <p:sp>
        <p:nvSpPr>
          <p:cNvPr id="180" name="Google Shape;180;p17"/>
          <p:cNvSpPr/>
          <p:nvPr/>
        </p:nvSpPr>
        <p:spPr>
          <a:xfrm>
            <a:off x="2731100" y="1216477"/>
            <a:ext cx="1005600" cy="369300"/>
          </a:xfrm>
          <a:prstGeom prst="rect">
            <a:avLst/>
          </a:prstGeom>
          <a:solidFill>
            <a:srgbClr val="EDE8E5"/>
          </a:solidFill>
          <a:ln w="25400" cap="flat" cmpd="sng">
            <a:solidFill>
              <a:srgbClr val="7C838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rgbClr val="E30000"/>
                </a:solidFill>
              </a:rPr>
              <a:t>  Input</a:t>
            </a:r>
            <a:endParaRPr sz="1800">
              <a:solidFill>
                <a:srgbClr val="E30000"/>
              </a:solidFill>
            </a:endParaRPr>
          </a:p>
        </p:txBody>
      </p:sp>
      <p:sp>
        <p:nvSpPr>
          <p:cNvPr id="181" name="Google Shape;181;p17"/>
          <p:cNvSpPr txBox="1"/>
          <p:nvPr/>
        </p:nvSpPr>
        <p:spPr>
          <a:xfrm>
            <a:off x="4595400" y="1401100"/>
            <a:ext cx="3430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u="sng" dirty="0">
                <a:latin typeface="Inria Sans Light"/>
                <a:ea typeface="Inria Sans Light"/>
                <a:cs typeface="Inria Sans Light"/>
                <a:sym typeface="Inria Sans Light"/>
              </a:rPr>
              <a:t>User can select any one of the methods for input: Audio or Document</a:t>
            </a:r>
            <a:endParaRPr u="sng" dirty="0">
              <a:latin typeface="Inria Sans Light"/>
              <a:ea typeface="Inria Sans Light"/>
              <a:cs typeface="Inria Sans Light"/>
              <a:sym typeface="Inria Sans Light"/>
            </a:endParaRPr>
          </a:p>
        </p:txBody>
      </p:sp>
      <p:cxnSp>
        <p:nvCxnSpPr>
          <p:cNvPr id="182" name="Google Shape;182;p17"/>
          <p:cNvCxnSpPr>
            <a:stCxn id="168" idx="0"/>
            <a:endCxn id="180" idx="1"/>
          </p:cNvCxnSpPr>
          <p:nvPr/>
        </p:nvCxnSpPr>
        <p:spPr>
          <a:xfrm rot="-5400000">
            <a:off x="1690075" y="1939352"/>
            <a:ext cx="1579200" cy="502800"/>
          </a:xfrm>
          <a:prstGeom prst="bentConnector2">
            <a:avLst/>
          </a:prstGeom>
          <a:noFill/>
          <a:ln w="38100" cap="flat" cmpd="sng">
            <a:solidFill>
              <a:schemeClr val="dk1"/>
            </a:solidFill>
            <a:prstDash val="solid"/>
            <a:round/>
            <a:headEnd type="triangle" w="med" len="med"/>
            <a:tailEnd type="none" w="med" len="med"/>
          </a:ln>
        </p:spPr>
      </p:cxnSp>
      <p:cxnSp>
        <p:nvCxnSpPr>
          <p:cNvPr id="183" name="Google Shape;183;p17"/>
          <p:cNvCxnSpPr>
            <a:stCxn id="169" idx="0"/>
            <a:endCxn id="180" idx="3"/>
          </p:cNvCxnSpPr>
          <p:nvPr/>
        </p:nvCxnSpPr>
        <p:spPr>
          <a:xfrm rot="5400000" flipH="1">
            <a:off x="3697300" y="1440325"/>
            <a:ext cx="673200" cy="594600"/>
          </a:xfrm>
          <a:prstGeom prst="bentConnector2">
            <a:avLst/>
          </a:prstGeom>
          <a:noFill/>
          <a:ln w="38100" cap="flat" cmpd="sng">
            <a:solidFill>
              <a:schemeClr val="dk1"/>
            </a:solidFill>
            <a:prstDash val="solid"/>
            <a:round/>
            <a:headEnd type="triangle" w="med" len="med"/>
            <a:tailEnd type="none" w="med" len="med"/>
          </a:ln>
        </p:spPr>
      </p:cxnSp>
      <p:sp>
        <p:nvSpPr>
          <p:cNvPr id="184" name="Google Shape;184;p17"/>
          <p:cNvSpPr txBox="1"/>
          <p:nvPr/>
        </p:nvSpPr>
        <p:spPr>
          <a:xfrm>
            <a:off x="2532700" y="2175800"/>
            <a:ext cx="1097400" cy="1185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Inria Sans Light"/>
                <a:ea typeface="Inria Sans Light"/>
                <a:cs typeface="Inria Sans Light"/>
                <a:sym typeface="Inria Sans Light"/>
              </a:rPr>
              <a:t>Using P</a:t>
            </a:r>
            <a:r>
              <a:rPr lang="en" sz="1000">
                <a:solidFill>
                  <a:srgbClr val="292929"/>
                </a:solidFill>
                <a:latin typeface="Inria Sans"/>
                <a:ea typeface="Inria Sans"/>
                <a:cs typeface="Inria Sans"/>
                <a:sym typeface="Inria Sans"/>
              </a:rPr>
              <a:t>ython Speech Recognition/</a:t>
            </a:r>
            <a:r>
              <a:rPr lang="en" sz="1000">
                <a:solidFill>
                  <a:srgbClr val="292929"/>
                </a:solidFill>
                <a:latin typeface="Inria Sans Light"/>
                <a:ea typeface="Inria Sans Light"/>
                <a:cs typeface="Inria Sans Light"/>
                <a:sym typeface="Inria Sans Light"/>
              </a:rPr>
              <a:t> </a:t>
            </a:r>
            <a:r>
              <a:rPr lang="en" sz="1000">
                <a:solidFill>
                  <a:srgbClr val="292929"/>
                </a:solidFill>
                <a:latin typeface="Inria Sans"/>
                <a:ea typeface="Inria Sans"/>
                <a:cs typeface="Inria Sans"/>
                <a:sym typeface="Inria Sans"/>
              </a:rPr>
              <a:t>Google Speech To Text API </a:t>
            </a:r>
            <a:endParaRPr sz="1000">
              <a:solidFill>
                <a:schemeClr val="dk1"/>
              </a:solidFill>
              <a:latin typeface="Inria Sans Light"/>
              <a:ea typeface="Inria Sans Light"/>
              <a:cs typeface="Inria Sans Light"/>
              <a:sym typeface="Inria Sans Light"/>
            </a:endParaRPr>
          </a:p>
          <a:p>
            <a:pPr marL="0" lvl="0" indent="0" algn="ctr" rtl="0">
              <a:spcBef>
                <a:spcPts val="0"/>
              </a:spcBef>
              <a:spcAft>
                <a:spcPts val="0"/>
              </a:spcAft>
              <a:buNone/>
            </a:pPr>
            <a:endParaRPr sz="1500">
              <a:latin typeface="Inria Sans Light"/>
              <a:ea typeface="Inria Sans Light"/>
              <a:cs typeface="Inria Sans Light"/>
              <a:sym typeface="Inria Sans Light"/>
            </a:endParaRPr>
          </a:p>
        </p:txBody>
      </p:sp>
      <p:sp>
        <p:nvSpPr>
          <p:cNvPr id="185" name="Google Shape;185;p17"/>
          <p:cNvSpPr txBox="1"/>
          <p:nvPr/>
        </p:nvSpPr>
        <p:spPr>
          <a:xfrm>
            <a:off x="4518447" y="2508850"/>
            <a:ext cx="1402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Inria Sans Light"/>
                <a:ea typeface="Inria Sans Light"/>
                <a:cs typeface="Inria Sans Light"/>
                <a:sym typeface="Inria Sans Light"/>
              </a:rPr>
              <a:t>Text Extraction</a:t>
            </a:r>
            <a:endParaRPr>
              <a:latin typeface="Inria Sans Light"/>
              <a:ea typeface="Inria Sans Light"/>
              <a:cs typeface="Inria Sans Light"/>
              <a:sym typeface="Inria Sans Light"/>
            </a:endParaRPr>
          </a:p>
        </p:txBody>
      </p:sp>
    </p:spTree>
  </p:cSld>
  <p:clrMapOvr>
    <a:masterClrMapping/>
  </p:clrMapOvr>
</p:sld>
</file>

<file path=ppt/theme/theme1.xml><?xml version="1.0" encoding="utf-8"?>
<a:theme xmlns:a="http://schemas.openxmlformats.org/drawingml/2006/main" name="Adrian template">
  <a:themeElements>
    <a:clrScheme name="Custom 347">
      <a:dk1>
        <a:srgbClr val="424650"/>
      </a:dk1>
      <a:lt1>
        <a:srgbClr val="FFFFFF"/>
      </a:lt1>
      <a:dk2>
        <a:srgbClr val="878A96"/>
      </a:dk2>
      <a:lt2>
        <a:srgbClr val="F6F6F5"/>
      </a:lt2>
      <a:accent1>
        <a:srgbClr val="ABB4B8"/>
      </a:accent1>
      <a:accent2>
        <a:srgbClr val="D6DAE0"/>
      </a:accent2>
      <a:accent3>
        <a:srgbClr val="E7ECF0"/>
      </a:accent3>
      <a:accent4>
        <a:srgbClr val="A99282"/>
      </a:accent4>
      <a:accent5>
        <a:srgbClr val="D1B8B0"/>
      </a:accent5>
      <a:accent6>
        <a:srgbClr val="DBCEC4"/>
      </a:accent6>
      <a:hlink>
        <a:srgbClr val="7E87A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1560</Words>
  <Application>Microsoft Office PowerPoint</Application>
  <PresentationFormat>On-screen Show (16:9)</PresentationFormat>
  <Paragraphs>155</Paragraphs>
  <Slides>21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Inria Serif</vt:lpstr>
      <vt:lpstr>Arial</vt:lpstr>
      <vt:lpstr>Inria Sans Light</vt:lpstr>
      <vt:lpstr>Times New Roman</vt:lpstr>
      <vt:lpstr>Inria Sans</vt:lpstr>
      <vt:lpstr>Noto Sans Symbols</vt:lpstr>
      <vt:lpstr>Adrian template</vt:lpstr>
      <vt:lpstr>SUMMARY GENERATOR USING NLP TECHNIQUES</vt:lpstr>
      <vt:lpstr>Team Members</vt:lpstr>
      <vt:lpstr>Introduction</vt:lpstr>
      <vt:lpstr>Motivation</vt:lpstr>
      <vt:lpstr>Literature Review</vt:lpstr>
      <vt:lpstr>Extractive Text Summarization using Sentence Ranking</vt:lpstr>
      <vt:lpstr>NLP based Latent Semantic Analysis for Legal Text Summarization</vt:lpstr>
      <vt:lpstr>Extractive Text Summarization by Feature-Based Sentence Extraction Using Rule-Based  Concept</vt:lpstr>
      <vt:lpstr>PowerPoint Presentation</vt:lpstr>
      <vt:lpstr>Implementation</vt:lpstr>
      <vt:lpstr>Speech To Text</vt:lpstr>
      <vt:lpstr>Pegasus (xsum)_Abstractive This model gives very short abstractive summary of the text passage.</vt:lpstr>
      <vt:lpstr>Pegasus (Large)_Extractive</vt:lpstr>
      <vt:lpstr>Pegasus (Reddit-tifu)_Abstractive</vt:lpstr>
      <vt:lpstr>Gensim Approach - Extractive</vt:lpstr>
      <vt:lpstr>Rulebased Model</vt:lpstr>
      <vt:lpstr>Textrank Model</vt:lpstr>
      <vt:lpstr>Comparison of outputs</vt:lpstr>
      <vt:lpstr>SWOC ANALYSIS</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 ENFORCED COMPUTERIZED SYNOPSIS BUILDER</dc:title>
  <cp:lastModifiedBy>Yash Jobalia</cp:lastModifiedBy>
  <cp:revision>28</cp:revision>
  <dcterms:modified xsi:type="dcterms:W3CDTF">2022-02-10T09:27:41Z</dcterms:modified>
</cp:coreProperties>
</file>