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8" r:id="rId3"/>
    <p:sldId id="259" r:id="rId4"/>
    <p:sldId id="269" r:id="rId5"/>
    <p:sldId id="260" r:id="rId6"/>
    <p:sldId id="261" r:id="rId7"/>
    <p:sldId id="270" r:id="rId8"/>
    <p:sldId id="273" r:id="rId9"/>
    <p:sldId id="262" r:id="rId10"/>
    <p:sldId id="263" r:id="rId11"/>
    <p:sldId id="271" r:id="rId12"/>
    <p:sldId id="272" r:id="rId13"/>
    <p:sldId id="264" r:id="rId14"/>
    <p:sldId id="265" r:id="rId15"/>
    <p:sldId id="266" r:id="rId16"/>
    <p:sldId id="274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FB65-B3E5-40F0-A37F-E4C4A30CF4F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1717-2527-4638-939C-F7AF173AF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5D50DA-D357-4608-9385-F09601E027FC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5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6265-3729-4D56-84BB-A015CD7E956A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B4C-97F2-49F4-9634-4D057E70B556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4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343-FA57-4FF0-91F7-073A0716D2F9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03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9426-86D4-4BA9-BD3D-A674B7FB3C93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4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30FE-A87D-48B8-8842-0FB59D88868A}" type="datetime1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8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DC7-BDC8-43A4-BAF2-EEE9A69BE5BA}" type="datetime1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5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5870-CCE5-41B6-912F-1694A6E99E46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1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3F38-4FF1-4F4D-9859-D80624BCD481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18ED-7B5F-4AF9-A3AE-68BE14756818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3DE6-45D0-4BAC-B5E6-5768191645F5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8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38FC-28C9-4B32-B140-723691BDACA2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C2BE-AB89-4ADD-A422-6814EC6343E4}" type="datetime1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CFD7-46A3-4D2E-8146-B2FA8DB81BD8}" type="datetime1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7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405D-DE26-4555-9D5C-67341D2C0B5F}" type="datetime1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3E7D-62F5-41FC-800D-8C5C40DCC0C4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9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35E-C5DE-4A75-AE24-8CB8A6E09523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FCF4-7097-4C92-A283-65B25531F014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F759-2E14-4594-8961-FF928186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3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7941" y="0"/>
            <a:ext cx="7874466" cy="642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>
              <a:lnSpc>
                <a:spcPct val="90000"/>
              </a:lnSpc>
            </a:pPr>
            <a:r>
              <a:rPr lang="en-US" sz="2200" dirty="0"/>
              <a:t>A</a:t>
            </a:r>
          </a:p>
          <a:p>
            <a:pPr marR="0" algn="ctr">
              <a:lnSpc>
                <a:spcPct val="90000"/>
              </a:lnSpc>
            </a:pPr>
            <a:r>
              <a:rPr lang="en-US" sz="2200" dirty="0"/>
              <a:t>Project</a:t>
            </a:r>
          </a:p>
          <a:p>
            <a:pPr marR="0" algn="ctr">
              <a:lnSpc>
                <a:spcPct val="90000"/>
              </a:lnSpc>
            </a:pPr>
            <a:r>
              <a:rPr lang="en-US" sz="2200" dirty="0"/>
              <a:t>On</a:t>
            </a:r>
          </a:p>
          <a:p>
            <a:pPr marR="0" algn="ctr">
              <a:lnSpc>
                <a:spcPct val="90000"/>
              </a:lnSpc>
            </a:pPr>
            <a:r>
              <a:rPr lang="en-US" sz="2200" b="1" dirty="0">
                <a:latin typeface="Cambria" pitchFamily="18" charset="0"/>
                <a:cs typeface="Times New Roman" pitchFamily="18" charset="0"/>
              </a:rPr>
              <a:t>“ </a:t>
            </a:r>
            <a:r>
              <a:rPr lang="en-US" sz="2200" b="1" u="sng" dirty="0">
                <a:latin typeface="Cambria" pitchFamily="18" charset="0"/>
                <a:cs typeface="Times New Roman" pitchFamily="18" charset="0"/>
              </a:rPr>
              <a:t>Airlines : We Seek Profit And Trust </a:t>
            </a:r>
            <a:r>
              <a:rPr lang="en-US" sz="2200" b="1" dirty="0">
                <a:latin typeface="Cambria" pitchFamily="18" charset="0"/>
                <a:cs typeface="Times New Roman" pitchFamily="18" charset="0"/>
              </a:rPr>
              <a:t>”</a:t>
            </a:r>
            <a:endParaRPr lang="en-US" sz="2200" b="1" dirty="0"/>
          </a:p>
          <a:p>
            <a:pPr algn="ctr">
              <a:lnSpc>
                <a:spcPct val="120000"/>
              </a:lnSpc>
            </a:pPr>
            <a:r>
              <a:rPr lang="en-US" sz="2200" dirty="0">
                <a:latin typeface="Cambria" pitchFamily="18" charset="0"/>
                <a:cs typeface="Times New Roman" pitchFamily="18" charset="0"/>
              </a:rPr>
              <a:t>Presented by</a:t>
            </a:r>
          </a:p>
          <a:p>
            <a:pPr marL="0"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  <a:cs typeface="Times New Roman" pitchFamily="18" charset="0"/>
              </a:rPr>
              <a:t>Mr.  Shivam Borse              Roll No. [BE-19]</a:t>
            </a:r>
          </a:p>
          <a:p>
            <a:pPr marL="0"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  <a:cs typeface="Times New Roman" pitchFamily="18" charset="0"/>
              </a:rPr>
              <a:t>Ms. Shraddha </a:t>
            </a:r>
            <a:r>
              <a:rPr lang="en-US" sz="2000" dirty="0" err="1">
                <a:latin typeface="Cambria" pitchFamily="18" charset="0"/>
                <a:cs typeface="Times New Roman" pitchFamily="18" charset="0"/>
              </a:rPr>
              <a:t>Lokhande</a:t>
            </a:r>
            <a:r>
              <a:rPr lang="en-US" sz="2000" dirty="0">
                <a:latin typeface="Cambria" pitchFamily="18" charset="0"/>
                <a:cs typeface="Times New Roman" pitchFamily="18" charset="0"/>
              </a:rPr>
              <a:t>  Roll No. [BE-20]</a:t>
            </a:r>
          </a:p>
          <a:p>
            <a:pPr marL="0"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  <a:cs typeface="Times New Roman" pitchFamily="18" charset="0"/>
              </a:rPr>
              <a:t>Mr. Sarvdnya </a:t>
            </a:r>
            <a:r>
              <a:rPr lang="en-US" sz="2000" dirty="0" err="1">
                <a:latin typeface="Cambria" pitchFamily="18" charset="0"/>
                <a:cs typeface="Times New Roman" pitchFamily="18" charset="0"/>
              </a:rPr>
              <a:t>Dhamale</a:t>
            </a:r>
            <a:r>
              <a:rPr lang="en-US" sz="2000" dirty="0">
                <a:latin typeface="Cambria" pitchFamily="18" charset="0"/>
                <a:cs typeface="Times New Roman" pitchFamily="18" charset="0"/>
              </a:rPr>
              <a:t>     Roll No. [BE-46]</a:t>
            </a:r>
          </a:p>
          <a:p>
            <a:pPr marL="0"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  <a:cs typeface="Times New Roman" pitchFamily="18" charset="0"/>
              </a:rPr>
              <a:t>Ms. Urmila Dholi                Roll No. [BE-52]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200" dirty="0">
              <a:latin typeface="Cambria" pitchFamily="18" charset="0"/>
              <a:cs typeface="Times New Roman" pitchFamily="18" charset="0"/>
            </a:endParaRPr>
          </a:p>
          <a:p>
            <a:pPr marR="0" algn="ctr">
              <a:lnSpc>
                <a:spcPct val="90000"/>
              </a:lnSpc>
            </a:pPr>
            <a:r>
              <a:rPr lang="en-US" sz="2400" b="1" dirty="0"/>
              <a:t>Department of Artificial Intelligence and Data Science</a:t>
            </a:r>
          </a:p>
          <a:p>
            <a:pPr marR="0" algn="ctr">
              <a:lnSpc>
                <a:spcPct val="90000"/>
              </a:lnSpc>
            </a:pPr>
            <a:r>
              <a:rPr lang="en-US" sz="2400" b="1" dirty="0"/>
              <a:t> </a:t>
            </a:r>
          </a:p>
          <a:p>
            <a:pPr marR="0" algn="ctr">
              <a:lnSpc>
                <a:spcPct val="90000"/>
              </a:lnSpc>
            </a:pPr>
            <a:endParaRPr lang="en-US" sz="2400" dirty="0"/>
          </a:p>
          <a:p>
            <a:pPr marR="0" algn="ctr"/>
            <a:endParaRPr lang="en-US" sz="2400" b="1" dirty="0"/>
          </a:p>
          <a:p>
            <a:pPr marR="0" algn="ctr"/>
            <a:r>
              <a:rPr lang="en-US" sz="2400" b="1" dirty="0"/>
              <a:t>Dr. D. Y. </a:t>
            </a:r>
            <a:r>
              <a:rPr lang="en-US" sz="2400" b="1" dirty="0" err="1"/>
              <a:t>Patil</a:t>
            </a:r>
            <a:r>
              <a:rPr lang="en-US" sz="2400" b="1" dirty="0"/>
              <a:t> Institute of Engineering, Management &amp;</a:t>
            </a:r>
            <a:endParaRPr lang="en-US" sz="2400" dirty="0"/>
          </a:p>
          <a:p>
            <a:pPr marR="0" algn="ctr"/>
            <a:r>
              <a:rPr lang="en-US" sz="2400" b="1" dirty="0"/>
              <a:t>Research, </a:t>
            </a:r>
            <a:r>
              <a:rPr lang="en-US" sz="2400" b="1" dirty="0" err="1"/>
              <a:t>Akurdi</a:t>
            </a:r>
            <a:r>
              <a:rPr lang="en-US" sz="2400" b="1" dirty="0"/>
              <a:t>, Pune-44</a:t>
            </a:r>
            <a:endParaRPr lang="en-US" sz="2400" dirty="0"/>
          </a:p>
          <a:p>
            <a:pPr marR="0" algn="ctr"/>
            <a:r>
              <a:rPr lang="en-US" sz="2400" b="1" dirty="0"/>
              <a:t>Academic Year 2023-24</a:t>
            </a:r>
            <a:endParaRPr lang="en-US" sz="2400" dirty="0"/>
          </a:p>
          <a:p>
            <a:pPr marR="0" algn="ctr">
              <a:lnSpc>
                <a:spcPct val="90000"/>
              </a:lnSpc>
              <a:spcBef>
                <a:spcPct val="0"/>
              </a:spcBef>
            </a:pPr>
            <a:endParaRPr lang="en-US" sz="2400" dirty="0"/>
          </a:p>
          <a:p>
            <a:pPr algn="ctr">
              <a:lnSpc>
                <a:spcPct val="30000"/>
              </a:lnSpc>
            </a:pPr>
            <a:r>
              <a:rPr lang="en-US" sz="1900" b="1" dirty="0">
                <a:latin typeface="Cambria" pitchFamily="18" charset="0"/>
                <a:cs typeface="Times New Roman" pitchFamily="18" charset="0"/>
              </a:rPr>
              <a:t>B.E. SEM I</a:t>
            </a:r>
          </a:p>
        </p:txBody>
      </p:sp>
      <p:pic>
        <p:nvPicPr>
          <p:cNvPr id="3" name="Picture 3" descr="C:\Users\HOD\Downloads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2274" y="3779241"/>
            <a:ext cx="68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F26F6-9A8C-1C1F-7C53-2BF8F2E0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407" y="6168684"/>
            <a:ext cx="592822" cy="551245"/>
          </a:xfrm>
        </p:spPr>
        <p:txBody>
          <a:bodyPr/>
          <a:lstStyle/>
          <a:p>
            <a:fld id="{635AF759-2E14-4594-8961-FF928186C43F}" type="slidenum">
              <a:rPr lang="en-IN" sz="1800" smtClean="0"/>
              <a:t>1</a:t>
            </a:fld>
            <a:endParaRPr lang="en-IN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0A3B-C6BA-C0CA-3949-EFA602D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8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94" y="0"/>
            <a:ext cx="5737559" cy="916667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architecture:</a:t>
            </a: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B61B42-C738-BDC0-0499-77ABBF0F7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96" y="1293142"/>
            <a:ext cx="7136404" cy="390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76CA43-51D3-2114-41B0-B78BC5394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" y="1125362"/>
            <a:ext cx="4330928" cy="490632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1D6A035-8B3F-6D3E-9EEE-5FEEBEBE8950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10</a:t>
            </a:fld>
            <a:endParaRPr lang="en-IN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53D7FB-B182-A953-9486-A9C4E56F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53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1478570"/>
          </a:xfrm>
        </p:spPr>
        <p:txBody>
          <a:bodyPr>
            <a:normAutofit/>
          </a:bodyPr>
          <a:lstStyle/>
          <a:p>
            <a:r>
              <a:rPr lang="en-US" b="1" u="sng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UML Diagram : </a:t>
            </a:r>
            <a:endParaRPr lang="en-IN" b="1" u="sng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407A6-2654-EEF1-52C3-7E4525D5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46" y="2445241"/>
            <a:ext cx="1879279" cy="24845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A1043-DB46-1FA5-B251-364D7E3E8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74" y="0"/>
            <a:ext cx="5274850" cy="6861858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ACFE5D4-05AA-81A0-41C4-F173A8C1EE36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11</a:t>
            </a:fld>
            <a:endParaRPr lang="en-IN" sz="20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DAC310-4C02-B90D-A81C-2F84DA4E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4075" y="648528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4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91" y="96781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748" y="2266265"/>
            <a:ext cx="5141942" cy="3186579"/>
          </a:xfrm>
        </p:spPr>
        <p:txBody>
          <a:bodyPr/>
          <a:lstStyle/>
          <a:p>
            <a:r>
              <a:rPr lang="en-US" dirty="0"/>
              <a:t>Fusion of Innovation and Trust</a:t>
            </a:r>
          </a:p>
          <a:p>
            <a:r>
              <a:rPr lang="en-US" dirty="0"/>
              <a:t>Revolutionizing Airline Operations</a:t>
            </a:r>
          </a:p>
          <a:p>
            <a:r>
              <a:rPr lang="en-US" dirty="0"/>
              <a:t>Empowering Decision-Making</a:t>
            </a:r>
          </a:p>
          <a:p>
            <a:r>
              <a:rPr lang="en-US" dirty="0"/>
              <a:t>Data Ethics and Transparency</a:t>
            </a:r>
          </a:p>
          <a:p>
            <a:r>
              <a:rPr lang="en-US" dirty="0"/>
              <a:t>Shaping Tomorrow's Aviation</a:t>
            </a:r>
          </a:p>
        </p:txBody>
      </p:sp>
      <p:pic>
        <p:nvPicPr>
          <p:cNvPr id="5124" name="Picture 4" descr="Airline Call Center and IT Solutions | Airline BPO Service Provider | IGT  Solutions">
            <a:extLst>
              <a:ext uri="{FF2B5EF4-FFF2-40B4-BE49-F238E27FC236}">
                <a16:creationId xmlns:a16="http://schemas.microsoft.com/office/drawing/2014/main" id="{E3096B17-8CE4-DD4A-51A6-1E787A0A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346" y="2414625"/>
            <a:ext cx="4280742" cy="27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A63DBEA-A0B0-064E-941B-8F9D50DDE330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12</a:t>
            </a:fld>
            <a:endParaRPr lang="en-IN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BCD5E4-2FAC-DB45-A356-5069E0C9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82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5722"/>
            <a:ext cx="9905999" cy="3541714"/>
          </a:xfrm>
        </p:spPr>
        <p:txBody>
          <a:bodyPr/>
          <a:lstStyle/>
          <a:p>
            <a:r>
              <a:rPr lang="en-US" b="1" dirty="0">
                <a:latin typeface="Söhne"/>
              </a:rPr>
              <a:t>Demand Forecasting</a:t>
            </a:r>
          </a:p>
          <a:p>
            <a:r>
              <a:rPr lang="en-US" b="1" i="0" dirty="0">
                <a:effectLst/>
                <a:latin typeface="Söhne"/>
              </a:rPr>
              <a:t>Predictive Maintenance</a:t>
            </a:r>
          </a:p>
          <a:p>
            <a:r>
              <a:rPr lang="en-US" b="1" dirty="0">
                <a:latin typeface="Söhne"/>
              </a:rPr>
              <a:t>Route Optimization</a:t>
            </a:r>
          </a:p>
          <a:p>
            <a:r>
              <a:rPr lang="en-US" b="1" i="0" dirty="0">
                <a:effectLst/>
                <a:latin typeface="Söhne"/>
              </a:rPr>
              <a:t>Pricing</a:t>
            </a:r>
          </a:p>
          <a:p>
            <a:r>
              <a:rPr lang="en-US" b="1" dirty="0">
                <a:latin typeface="Söhne"/>
              </a:rPr>
              <a:t>Revenue Management</a:t>
            </a:r>
            <a:endParaRPr lang="en-US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A3E439B-3C13-3F54-6198-710E2DB70C23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13</a:t>
            </a:fld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57DA-B373-B863-812F-399F5057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33" y="1935722"/>
            <a:ext cx="6302256" cy="3001073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08D8C3-F44A-1E7B-E354-EC038BA9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0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 &amp; Limitations:</a:t>
            </a: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Embedding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Growth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Experience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5A47A33-8DE0-13C1-051F-665981BCA450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14</a:t>
            </a:fld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C006-7313-7E39-22EB-B6CB05DC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69" y="2097088"/>
            <a:ext cx="6578050" cy="2892964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8464BC-8A43-F88F-3885-D2EF8FC5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6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661" y="337139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E5B322-1F21-0855-5C51-11EDD422A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41" y="1441549"/>
            <a:ext cx="9427883" cy="4861175"/>
          </a:xfr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28AC060-AA70-6E26-2A4E-8744206A113F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15</a:t>
            </a:fld>
            <a:endParaRPr lang="en-IN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702EBF-9E47-A847-C155-68916008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34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spcBef>
                <a:spcPts val="600"/>
              </a:spcBef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[1]	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Time-Optimal Trajectory Algorithm Based on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 Analysis , 2021 5th International Conference on Robotics and Automation Sciences.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600"/>
              </a:spcBef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	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Framework for Airfare Price Prediction: A Machine Learning Approach</a:t>
            </a:r>
            <a:r>
              <a:rPr lang="en-US" sz="20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sz="20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July 2021 </a:t>
            </a:r>
          </a:p>
          <a:p>
            <a:pPr marL="514350" indent="-514350" algn="just">
              <a:spcBef>
                <a:spcPts val="600"/>
              </a:spcBef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[3]  Airline ticket price and demand prediction: A survey , IEEE Available online 5 February 2019 </a:t>
            </a:r>
          </a:p>
          <a:p>
            <a:endParaRPr lang="en-IN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28AC060-AA70-6E26-2A4E-8744206A113F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16</a:t>
            </a:fld>
            <a:endParaRPr lang="en-IN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702EBF-9E47-A847-C155-68916008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85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42" y="1807639"/>
            <a:ext cx="10292781" cy="3668256"/>
          </a:xfrm>
        </p:spPr>
        <p:txBody>
          <a:bodyPr>
            <a:normAutofit/>
          </a:bodyPr>
          <a:lstStyle/>
          <a:p>
            <a:pPr algn="ctr"/>
            <a:r>
              <a:rPr lang="en-US" sz="7200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7200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D2FF6-5874-E18C-F23F-2D0E8EE362D4}"/>
              </a:ext>
            </a:extLst>
          </p:cNvPr>
          <p:cNvSpPr txBox="1"/>
          <p:nvPr/>
        </p:nvSpPr>
        <p:spPr>
          <a:xfrm>
            <a:off x="1549341" y="1723749"/>
            <a:ext cx="90933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 Aviation is proof that given the will, we have the capacity to achieve the impossible . ”</a:t>
            </a:r>
          </a:p>
          <a:p>
            <a:r>
              <a:rPr lang="en-US" sz="2000" dirty="0"/>
              <a:t> 							 - Eddie Rickenbacker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1897A15-29A1-E82D-FE89-01EDBF6881D6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17</a:t>
            </a:fld>
            <a:endParaRPr lang="en-IN" sz="20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1196A8-94E2-5B50-7250-3AC2008D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4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86396" cy="4884660"/>
          </a:xfrm>
        </p:spPr>
        <p:txBody>
          <a:bodyPr/>
          <a:lstStyle/>
          <a:p>
            <a:pPr algn="ctr"/>
            <a:r>
              <a:rPr lang="en-US" sz="7200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  <a:r>
              <a:rPr lang="en-US" b="1" dirty="0">
                <a:solidFill>
                  <a:schemeClr val="bg1"/>
                </a:solidFill>
                <a:latin typeface="Cambria" pitchFamily="18" charset="0"/>
              </a:rPr>
              <a:t>……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A3F89D3-E767-F47E-41E0-D51166BA5AC7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18</a:t>
            </a:fld>
            <a:endParaRPr lang="en-IN" sz="20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03E358F-ADBE-4557-FE3C-36B926F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34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1776"/>
          </a:xfrm>
        </p:spPr>
        <p:txBody>
          <a:bodyPr/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00" y="1426128"/>
            <a:ext cx="9905999" cy="48488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to the Domain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UML Diagram(Flow Diagram, Activity Diagram,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Diagram and Sequence Diagram)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Results and Discussion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 &amp; Limitations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CB8E6-5436-44AE-B2B8-28B1D831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0211" y="6400800"/>
            <a:ext cx="771089" cy="365125"/>
          </a:xfrm>
        </p:spPr>
        <p:txBody>
          <a:bodyPr/>
          <a:lstStyle/>
          <a:p>
            <a:fld id="{635AF759-2E14-4594-8961-FF928186C43F}" type="slidenum">
              <a:rPr lang="en-IN" sz="2000" smtClean="0"/>
              <a:t>2</a:t>
            </a:fld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C49D-1947-5D18-BD58-65805CEA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54144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9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4845"/>
            <a:ext cx="9905998" cy="1478570"/>
          </a:xfrm>
        </p:spPr>
        <p:txBody>
          <a:bodyPr/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The Domain:</a:t>
            </a: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49" y="1326698"/>
            <a:ext cx="10183725" cy="448494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Airlines face the dual challenge of optimizing profitability while maintaining passenger trust.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integration of machine learning techniques to achieve both financial success and enhanced customer confidence.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in optimizing various aspects of airline operations.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and route optimization to predictive maintenance and customer experience enhancement, project seeks to identify opportunities where machine learning can drive operational efficiency and revenue growth.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to the project is the notion of trust, a pivotal factor influencing passengers' decisions in choosing an airline.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to enhance safety measures, personalize passenger experiences, and address customer concerns proactively, airlines can foster trust and loyalty among their clientele.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models, ranging from regression and clustering algorithms to neural networks and natural language processing, are applied to extract insights and patterns from the collected data.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8EA4C-9111-EBA6-2367-B15A8774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19502"/>
            <a:ext cx="771090" cy="365125"/>
          </a:xfrm>
        </p:spPr>
        <p:txBody>
          <a:bodyPr/>
          <a:lstStyle/>
          <a:p>
            <a:fld id="{635AF759-2E14-4594-8961-FF928186C43F}" type="slidenum">
              <a:rPr lang="en-IN" sz="1600" smtClean="0"/>
              <a:t>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28E3-82A1-B942-46DC-573D82A2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47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Motivation: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58142"/>
            <a:ext cx="2818191" cy="35933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Complexity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Abundance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Evolution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08E55-03B3-468C-244C-265069CA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07" y="956345"/>
            <a:ext cx="6430275" cy="4362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1317B-A887-425D-2A6A-45AA0C8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203999"/>
            <a:ext cx="771089" cy="365125"/>
          </a:xfrm>
        </p:spPr>
        <p:txBody>
          <a:bodyPr/>
          <a:lstStyle/>
          <a:p>
            <a:fld id="{635AF759-2E14-4594-8961-FF928186C43F}" type="slidenum">
              <a:rPr lang="en-IN" sz="1800" smtClean="0"/>
              <a:t>4</a:t>
            </a:fld>
            <a:endParaRPr lang="en-IN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6A3D-8E9A-D8C3-9247-6611F363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6534"/>
            <a:ext cx="9905999" cy="130744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effectLst/>
              </a:rPr>
              <a:t>For Scheduling the flight as per customer demand by developin</a:t>
            </a:r>
            <a:r>
              <a:rPr lang="en-US" b="1" i="1" dirty="0"/>
              <a:t>g ML model which train on airline industry real time data .</a:t>
            </a:r>
            <a:endParaRPr lang="en-US" b="1" i="1" dirty="0">
              <a:effectLst/>
            </a:endParaRPr>
          </a:p>
          <a:p>
            <a:pPr marL="0" indent="0">
              <a:buNone/>
            </a:pPr>
            <a:endParaRPr lang="en-US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AA318-CADF-D737-2BC1-3BBC2D157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9" y="3764021"/>
            <a:ext cx="4679762" cy="2225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1D3A9-6D39-2691-EED4-5B73E1155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60" y="3764020"/>
            <a:ext cx="4679761" cy="222571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B236E26-3F83-13EA-57A2-B4FB945A5916}"/>
              </a:ext>
            </a:extLst>
          </p:cNvPr>
          <p:cNvSpPr/>
          <p:nvPr/>
        </p:nvSpPr>
        <p:spPr>
          <a:xfrm>
            <a:off x="5746459" y="4597167"/>
            <a:ext cx="713064" cy="6207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9291-0632-405A-8B82-CA9109CC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275950"/>
            <a:ext cx="771089" cy="365125"/>
          </a:xfrm>
        </p:spPr>
        <p:txBody>
          <a:bodyPr/>
          <a:lstStyle/>
          <a:p>
            <a:fld id="{635AF759-2E14-4594-8961-FF928186C43F}" type="slidenum">
              <a:rPr lang="en-IN" sz="2000" smtClean="0"/>
              <a:t>5</a:t>
            </a:fld>
            <a:endParaRPr lang="en-IN" sz="20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DB133A-F82F-6B95-56D0-C2674992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4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570" y="436571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570" y="1501629"/>
            <a:ext cx="9445114" cy="37163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Operational Efficiency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Demand Forecasting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and Risk Mitigation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Driven Decision-Making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Passenger Trust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Differentiation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Sustainability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14710-D2AF-2C1D-B46F-49C5CBA4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59" y="947956"/>
            <a:ext cx="6430275" cy="43622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37C2C-70E7-29A9-A1B0-24B52752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1139" y="6230477"/>
            <a:ext cx="771089" cy="365125"/>
          </a:xfrm>
        </p:spPr>
        <p:txBody>
          <a:bodyPr/>
          <a:lstStyle/>
          <a:p>
            <a:fld id="{635AF759-2E14-4594-8961-FF928186C43F}" type="slidenum">
              <a:rPr lang="en-IN" sz="2000" smtClean="0"/>
              <a:t>6</a:t>
            </a:fld>
            <a:endParaRPr lang="en-IN" sz="20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BF4EC0-BE61-F469-B1DC-BF891780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2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936" y="1188198"/>
            <a:ext cx="4530056" cy="715331"/>
          </a:xfrm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review: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627D9-BC87-B9B4-11D4-B7A65BBDE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9214"/>
              </p:ext>
            </p:extLst>
          </p:nvPr>
        </p:nvGraphicFramePr>
        <p:xfrm>
          <a:off x="910936" y="2260392"/>
          <a:ext cx="10577563" cy="27207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5">
                  <a:extLst>
                    <a:ext uri="{9D8B030D-6E8A-4147-A177-3AD203B41FA5}">
                      <a16:colId xmlns:a16="http://schemas.microsoft.com/office/drawing/2014/main" val="4103556973"/>
                    </a:ext>
                  </a:extLst>
                </a:gridCol>
                <a:gridCol w="1514341">
                  <a:extLst>
                    <a:ext uri="{9D8B030D-6E8A-4147-A177-3AD203B41FA5}">
                      <a16:colId xmlns:a16="http://schemas.microsoft.com/office/drawing/2014/main" val="2966226752"/>
                    </a:ext>
                  </a:extLst>
                </a:gridCol>
                <a:gridCol w="1603420">
                  <a:extLst>
                    <a:ext uri="{9D8B030D-6E8A-4147-A177-3AD203B41FA5}">
                      <a16:colId xmlns:a16="http://schemas.microsoft.com/office/drawing/2014/main" val="408570681"/>
                    </a:ext>
                  </a:extLst>
                </a:gridCol>
                <a:gridCol w="2094460">
                  <a:extLst>
                    <a:ext uri="{9D8B030D-6E8A-4147-A177-3AD203B41FA5}">
                      <a16:colId xmlns:a16="http://schemas.microsoft.com/office/drawing/2014/main" val="2493839807"/>
                    </a:ext>
                  </a:extLst>
                </a:gridCol>
                <a:gridCol w="2185193">
                  <a:extLst>
                    <a:ext uri="{9D8B030D-6E8A-4147-A177-3AD203B41FA5}">
                      <a16:colId xmlns:a16="http://schemas.microsoft.com/office/drawing/2014/main" val="892874180"/>
                    </a:ext>
                  </a:extLst>
                </a:gridCol>
                <a:gridCol w="2780344">
                  <a:extLst>
                    <a:ext uri="{9D8B030D-6E8A-4147-A177-3AD203B41FA5}">
                      <a16:colId xmlns:a16="http://schemas.microsoft.com/office/drawing/2014/main" val="2455016401"/>
                    </a:ext>
                  </a:extLst>
                </a:gridCol>
              </a:tblGrid>
              <a:tr h="175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Sr No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Paper Title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Journal Name, Year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Objective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Methodology/Technology/Algorithm used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Conclusion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extLst>
                  <a:ext uri="{0D108BD9-81ED-4DB2-BD59-A6C34878D82A}">
                    <a16:rowId xmlns:a16="http://schemas.microsoft.com/office/drawing/2014/main" val="1430854721"/>
                  </a:ext>
                </a:extLst>
              </a:tr>
              <a:tr h="18066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800" dirty="0">
                          <a:effectLst/>
                        </a:rPr>
                        <a:t>A Framework for Airfare Price Prediction: A Machine Learning Approach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IEEE Trans. </a:t>
                      </a:r>
                      <a:r>
                        <a:rPr lang="en-US" sz="1100" kern="100" dirty="0" err="1">
                          <a:effectLst/>
                        </a:rPr>
                        <a:t>Intell</a:t>
                      </a:r>
                      <a:r>
                        <a:rPr lang="en-US" sz="1100" kern="100" dirty="0">
                          <a:effectLst/>
                        </a:rPr>
                        <a:t>.. July 2021.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Prediction Accuracy Assessment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Feature Significance Analysis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Practical Implications and Industry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Applications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build the airline ticket price model at the market segment level, information about both the airline traffic and passenger volume for each market segment is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Data collected during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2019 are used to train and evaluate the proposed model. Table I summarizes the information of these two datasets.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machine learning framework was de-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veloped</a:t>
                      </a:r>
                      <a:r>
                        <a:rPr lang="en-US" sz="1100" kern="100" dirty="0">
                          <a:effectLst/>
                        </a:rPr>
                        <a:t> to predict the quarterly average airfare price on the market segment level.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Combination of the U.S. domestic airline tickets sales data and non-stop segment data from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two public datasets (DB1B and T-100). Several features were extracted from the datasets and combined together with macroeconomic data, to model the air travel market Segments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90" marR="23690" marT="0" marB="0"/>
                </a:tc>
                <a:extLst>
                  <a:ext uri="{0D108BD9-81ED-4DB2-BD59-A6C34878D82A}">
                    <a16:rowId xmlns:a16="http://schemas.microsoft.com/office/drawing/2014/main" val="39883831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FA080-1695-8947-584A-6D685BE7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6989" y="6302724"/>
            <a:ext cx="771089" cy="365125"/>
          </a:xfrm>
        </p:spPr>
        <p:txBody>
          <a:bodyPr/>
          <a:lstStyle/>
          <a:p>
            <a:fld id="{635AF759-2E14-4594-8961-FF928186C43F}" type="slidenum">
              <a:rPr lang="en-IN" sz="2000" smtClean="0"/>
              <a:t>7</a:t>
            </a:fld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3D39-E9F1-9902-601D-8CD4CCA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71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01" y="165513"/>
            <a:ext cx="4530056" cy="715331"/>
          </a:xfrm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review: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15C308-78B4-00C3-BC06-48280EE8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921065"/>
              </p:ext>
            </p:extLst>
          </p:nvPr>
        </p:nvGraphicFramePr>
        <p:xfrm>
          <a:off x="755008" y="880844"/>
          <a:ext cx="10681983" cy="55639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6252">
                  <a:extLst>
                    <a:ext uri="{9D8B030D-6E8A-4147-A177-3AD203B41FA5}">
                      <a16:colId xmlns:a16="http://schemas.microsoft.com/office/drawing/2014/main" val="1442274271"/>
                    </a:ext>
                  </a:extLst>
                </a:gridCol>
                <a:gridCol w="1430471">
                  <a:extLst>
                    <a:ext uri="{9D8B030D-6E8A-4147-A177-3AD203B41FA5}">
                      <a16:colId xmlns:a16="http://schemas.microsoft.com/office/drawing/2014/main" val="1242081307"/>
                    </a:ext>
                  </a:extLst>
                </a:gridCol>
                <a:gridCol w="1760580">
                  <a:extLst>
                    <a:ext uri="{9D8B030D-6E8A-4147-A177-3AD203B41FA5}">
                      <a16:colId xmlns:a16="http://schemas.microsoft.com/office/drawing/2014/main" val="1833420912"/>
                    </a:ext>
                  </a:extLst>
                </a:gridCol>
                <a:gridCol w="2437727">
                  <a:extLst>
                    <a:ext uri="{9D8B030D-6E8A-4147-A177-3AD203B41FA5}">
                      <a16:colId xmlns:a16="http://schemas.microsoft.com/office/drawing/2014/main" val="4246138007"/>
                    </a:ext>
                  </a:extLst>
                </a:gridCol>
                <a:gridCol w="2335916">
                  <a:extLst>
                    <a:ext uri="{9D8B030D-6E8A-4147-A177-3AD203B41FA5}">
                      <a16:colId xmlns:a16="http://schemas.microsoft.com/office/drawing/2014/main" val="2064372176"/>
                    </a:ext>
                  </a:extLst>
                </a:gridCol>
                <a:gridCol w="2421037">
                  <a:extLst>
                    <a:ext uri="{9D8B030D-6E8A-4147-A177-3AD203B41FA5}">
                      <a16:colId xmlns:a16="http://schemas.microsoft.com/office/drawing/2014/main" val="1970473610"/>
                    </a:ext>
                  </a:extLst>
                </a:gridCol>
              </a:tblGrid>
              <a:tr h="3017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 Time-Optimal Trajectory Algorithm Based on Accessibility Analysis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2021 5th International Conference on Robotics and Automation Sciences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Industrial robots Deceleration point determination Safety optimization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Validate the effectiveness of the developed algorithm.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Apply the algorithm to various path types (straight line, arc, spline curve) to demonstrate its practical utility.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Time-optimal trajectory Accessibility analysis Path-velocity decomposition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Path parameters Cartesian space planning Interpolation point distribution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Straight line path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1.value of the number of interpolation points is discussed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2.corresponding principles are put forward to make the distribution of interpolation points more reasonable.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3.positive and negative search algorithm is proposed to determine the reachable set, which improves computational efficiency.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4.program is written for simulation experiments, and the feasibility and superiority of the time-optimal trajectory algorithm are verified based on the simple path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extLst>
                  <a:ext uri="{0D108BD9-81ED-4DB2-BD59-A6C34878D82A}">
                    <a16:rowId xmlns:a16="http://schemas.microsoft.com/office/drawing/2014/main" val="3656220663"/>
                  </a:ext>
                </a:extLst>
              </a:tr>
              <a:tr h="1608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Airline ticket price and demand prediction: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 survey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Article history: Received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 September 2018 Revised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 January 2019Accepted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 February 2019 Available online 5 February 2019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 The main goal is increasing revenue and maximizing profit.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2.Present -comprehensive literature review of existing studies related to this topic which can be utilized by future researchers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 The machine learning methods consisted of </a:t>
                      </a:r>
                      <a:r>
                        <a:rPr lang="en-US" sz="1100" kern="100" dirty="0" err="1">
                          <a:effectLst/>
                        </a:rPr>
                        <a:t>REPTree</a:t>
                      </a:r>
                      <a:r>
                        <a:rPr lang="en-US" sz="1100" kern="100" dirty="0">
                          <a:effectLst/>
                        </a:rPr>
                        <a:t> classifier and-regression-model (PLS regression, </a:t>
                      </a:r>
                      <a:r>
                        <a:rPr lang="en-US" sz="1100" kern="100" dirty="0" err="1">
                          <a:effectLst/>
                        </a:rPr>
                        <a:t>Ridgeregression</a:t>
                      </a:r>
                      <a:r>
                        <a:rPr lang="en-US" sz="1100" kern="100" dirty="0">
                          <a:effectLst/>
                        </a:rPr>
                        <a:t>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                                                                                               2.optimal ticket purchase time optimizing model based on a special preprocessing step known as marked point processes (MPP)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                         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Ticket prediction and demand prediction models. the strengths and weaknesses of existing work.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Our analysis result showed that this research area has not been greatly explored and that there exist several aspects which contain media data and search engine query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4" marR="19964" marT="0" marB="0"/>
                </a:tc>
                <a:extLst>
                  <a:ext uri="{0D108BD9-81ED-4DB2-BD59-A6C34878D82A}">
                    <a16:rowId xmlns:a16="http://schemas.microsoft.com/office/drawing/2014/main" val="170713708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E1AB7-993B-1B37-5F6F-ED688CA0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F759-2E14-4594-8961-FF928186C43F}" type="slidenum">
              <a:rPr lang="en-IN" smtClean="0"/>
              <a:t>8</a:t>
            </a:fld>
            <a:endParaRPr lang="en-IN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FA79908-241E-E78B-0853-45A7FA5BA0E4}"/>
              </a:ext>
            </a:extLst>
          </p:cNvPr>
          <p:cNvSpPr txBox="1">
            <a:spLocks/>
          </p:cNvSpPr>
          <p:nvPr/>
        </p:nvSpPr>
        <p:spPr>
          <a:xfrm>
            <a:off x="10368600" y="6444842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8</a:t>
            </a:fld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15B6-F3A8-E74E-DC1A-C3CD65EC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7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 Used:</a:t>
            </a:r>
            <a:br>
              <a:rPr lang="en-US" b="1" cap="small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cap="small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DA8EE-1B0C-128C-75E4-B06E417A7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72" y="1988172"/>
            <a:ext cx="2518898" cy="37078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91265-FED7-E304-1132-DBDAEFAF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65" y="1988172"/>
            <a:ext cx="2518899" cy="3707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A1531-0CB3-AE4A-AF6E-87F9D41F67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7"/>
          <a:stretch/>
        </p:blipFill>
        <p:spPr>
          <a:xfrm>
            <a:off x="7993737" y="1988171"/>
            <a:ext cx="2518899" cy="3707811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D83A5D5-713E-5B68-0AD9-7902A5F451B1}"/>
              </a:ext>
            </a:extLst>
          </p:cNvPr>
          <p:cNvSpPr txBox="1">
            <a:spLocks/>
          </p:cNvSpPr>
          <p:nvPr/>
        </p:nvSpPr>
        <p:spPr>
          <a:xfrm>
            <a:off x="10376989" y="63027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AF759-2E14-4594-8961-FF928186C43F}" type="slidenum">
              <a:rPr lang="en-IN" sz="2000" smtClean="0"/>
              <a:pPr/>
              <a:t>9</a:t>
            </a:fld>
            <a:endParaRPr lang="en-IN" sz="200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D76439-D1B9-0B2D-E536-38EC117E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521" y="6537366"/>
            <a:ext cx="2666912" cy="365125"/>
          </a:xfrm>
        </p:spPr>
        <p:txBody>
          <a:bodyPr/>
          <a:lstStyle/>
          <a:p>
            <a:r>
              <a:rPr lang="en-US" dirty="0"/>
              <a:t>Airlines : We Seek Profit And Trust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60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</TotalTime>
  <Words>1156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Söhne</vt:lpstr>
      <vt:lpstr>Times New Roman</vt:lpstr>
      <vt:lpstr>Tw Cen MT</vt:lpstr>
      <vt:lpstr>Circuit</vt:lpstr>
      <vt:lpstr>PowerPoint Presentation</vt:lpstr>
      <vt:lpstr>Outlines:</vt:lpstr>
      <vt:lpstr>Introduction To The Domain:</vt:lpstr>
      <vt:lpstr>Motivation: </vt:lpstr>
      <vt:lpstr>Problem Statement: </vt:lpstr>
      <vt:lpstr>Objective: </vt:lpstr>
      <vt:lpstr>Literature review: </vt:lpstr>
      <vt:lpstr>Literature review: </vt:lpstr>
      <vt:lpstr>Technologies Used: </vt:lpstr>
      <vt:lpstr>System architecture:</vt:lpstr>
      <vt:lpstr>UML Diagram : </vt:lpstr>
      <vt:lpstr>Results and Discussion  </vt:lpstr>
      <vt:lpstr>Applications: </vt:lpstr>
      <vt:lpstr>Advantages &amp; Limitations:</vt:lpstr>
      <vt:lpstr>Output: </vt:lpstr>
      <vt:lpstr>References: </vt:lpstr>
      <vt:lpstr>Thank You!</vt:lpstr>
      <vt:lpstr>Q&amp;A……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shivam</cp:lastModifiedBy>
  <cp:revision>23</cp:revision>
  <dcterms:created xsi:type="dcterms:W3CDTF">2023-03-15T10:51:29Z</dcterms:created>
  <dcterms:modified xsi:type="dcterms:W3CDTF">2023-11-08T04:07:08Z</dcterms:modified>
</cp:coreProperties>
</file>