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6" r:id="rId1"/>
  </p:sldMasterIdLst>
  <p:notesMasterIdLst>
    <p:notesMasterId r:id="rId6"/>
  </p:notesMasterIdLst>
  <p:sldIdLst>
    <p:sldId id="256" r:id="rId2"/>
    <p:sldId id="277" r:id="rId3"/>
    <p:sldId id="350" r:id="rId4"/>
    <p:sldId id="351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2F3840-5766-4B08-ACEE-F394280217EE}">
  <a:tblStyle styleId="{DD2F3840-5766-4B08-ACEE-F394280217E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8" autoAdjust="0"/>
    <p:restoredTop sz="94833" autoAdjust="0"/>
  </p:normalViewPr>
  <p:slideViewPr>
    <p:cSldViewPr snapToGrid="0">
      <p:cViewPr varScale="1">
        <p:scale>
          <a:sx n="97" d="100"/>
          <a:sy n="97" d="100"/>
        </p:scale>
        <p:origin x="20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ff2303159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g3ff230315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ff2303159_1_1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3ff2303159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ff2303159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3ff2303159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726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ff2303159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3ff2303159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9062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0309-79A5-4606-A95B-5D960D375FC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154862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0309-79A5-4606-A95B-5D960D375FC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64167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0309-79A5-4606-A95B-5D960D375FC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09625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567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0309-79A5-4606-A95B-5D960D375FC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0258985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014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0309-79A5-4606-A95B-5D960D375FC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107958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0309-79A5-4606-A95B-5D960D375FC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72397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0309-79A5-4606-A95B-5D960D375FC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213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0309-79A5-4606-A95B-5D960D375FC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621104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0309-79A5-4606-A95B-5D960D375FC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62495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00309-79A5-4606-A95B-5D960D375FC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38683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/>
          </p:nvPr>
        </p:nvSpPr>
        <p:spPr>
          <a:xfrm>
            <a:off x="1143000" y="2571750"/>
            <a:ext cx="6858000" cy="9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lang="en" sz="240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Spring 2021</a:t>
            </a:r>
            <a:br>
              <a:rPr lang="en" sz="320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3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Jake Vestal</a:t>
            </a:r>
            <a:endParaRPr sz="3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1143000" y="3846089"/>
            <a:ext cx="6858000" cy="70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en" sz="1800" b="1" i="0" u="none" strike="noStrike" cap="none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Lecture 6</a:t>
            </a:r>
            <a:r>
              <a:rPr lang="en" sz="1800" b="1" i="0" u="none" strike="noStrike" cap="none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en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Web Scraping &amp; Bonds</a:t>
            </a:r>
            <a:endParaRPr sz="1800" i="0" u="none" strike="noStrike" cap="none" dirty="0">
              <a:solidFill>
                <a:schemeClr val="accent6">
                  <a:lumMod val="20000"/>
                  <a:lumOff val="8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4C89A9-7583-4044-9B50-554AAF71BF18}"/>
              </a:ext>
            </a:extLst>
          </p:cNvPr>
          <p:cNvSpPr/>
          <p:nvPr/>
        </p:nvSpPr>
        <p:spPr>
          <a:xfrm>
            <a:off x="1077686" y="511598"/>
            <a:ext cx="7146603" cy="1571625"/>
          </a:xfrm>
          <a:prstGeom prst="roundRect">
            <a:avLst/>
          </a:prstGeom>
          <a:blipFill dpi="0" rotWithShape="1">
            <a:blip r:embed="rId3">
              <a:alphaModFix amt="25000"/>
            </a:blip>
            <a:srcRect/>
            <a:stretch>
              <a:fillRect/>
            </a:stretch>
          </a:blipFill>
          <a:ln w="31750">
            <a:solidFill>
              <a:srgbClr val="8A8700"/>
            </a:solidFill>
          </a:ln>
          <a:effectLst>
            <a:glow>
              <a:schemeClr val="accent6">
                <a:alpha val="87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721-B47E-4D65-90F5-2059925AD9F9}"/>
              </a:ext>
            </a:extLst>
          </p:cNvPr>
          <p:cNvSpPr txBox="1"/>
          <p:nvPr/>
        </p:nvSpPr>
        <p:spPr>
          <a:xfrm>
            <a:off x="2074955" y="606230"/>
            <a:ext cx="5152051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400" b="1" dirty="0">
                <a:latin typeface="Cambria Math" panose="02040503050406030204" pitchFamily="18" charset="0"/>
                <a:ea typeface="Cambria Math" panose="02040503050406030204" pitchFamily="18" charset="0"/>
                <a:cs typeface="Angsana New" panose="020B0502040204020203" pitchFamily="18" charset="-34"/>
              </a:rPr>
              <a:t>Financial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2AFBD-C46C-40FB-8885-F0A52AB8375D}"/>
              </a:ext>
            </a:extLst>
          </p:cNvPr>
          <p:cNvSpPr txBox="1"/>
          <p:nvPr/>
        </p:nvSpPr>
        <p:spPr>
          <a:xfrm>
            <a:off x="4044341" y="1341392"/>
            <a:ext cx="121328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C5CDD9"/>
                </a:solidFill>
              </a:rPr>
              <a:t>FINTECH 533</a:t>
            </a:r>
          </a:p>
          <a:p>
            <a:pPr algn="ctr"/>
            <a:r>
              <a:rPr lang="en-US" b="1" dirty="0">
                <a:solidFill>
                  <a:srgbClr val="C5CDD9"/>
                </a:solidFill>
              </a:rPr>
              <a:t>Spring 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>
            <a:spLocks noGrp="1"/>
          </p:cNvSpPr>
          <p:nvPr>
            <p:ph type="title"/>
          </p:nvPr>
        </p:nvSpPr>
        <p:spPr>
          <a:xfrm>
            <a:off x="628650" y="19950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 b="1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Homework 1:</a:t>
            </a:r>
            <a:endParaRPr sz="3300" b="1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6"/>
          <p:cNvSpPr txBox="1">
            <a:spLocks noGrp="1"/>
          </p:cNvSpPr>
          <p:nvPr>
            <p:ph type="body" idx="4294967295"/>
          </p:nvPr>
        </p:nvSpPr>
        <p:spPr>
          <a:xfrm>
            <a:off x="2869581" y="1366528"/>
            <a:ext cx="4138613" cy="2035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3"/>
              </a:buClr>
              <a:buSzPts val="1900"/>
            </a:pPr>
            <a:r>
              <a:rPr lang="en-US" sz="1900" dirty="0">
                <a:solidFill>
                  <a:schemeClr val="accent3"/>
                </a:solidFill>
              </a:rPr>
              <a:t>Be sure to read Brenda’s Announcement!</a:t>
            </a:r>
            <a:endParaRPr lang="en-US" sz="1900" dirty="0">
              <a:solidFill>
                <a:schemeClr val="accent3"/>
              </a:solidFill>
              <a:latin typeface="Calibri"/>
              <a:cs typeface="Calibri"/>
              <a:sym typeface="Calibri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3"/>
              </a:buClr>
              <a:buSzPts val="1900"/>
            </a:pPr>
            <a:r>
              <a:rPr lang="en-US" sz="1900" dirty="0">
                <a:solidFill>
                  <a:schemeClr val="accent3"/>
                </a:solidFill>
                <a:latin typeface="Calibri"/>
                <a:cs typeface="Calibri"/>
                <a:sym typeface="Calibri"/>
              </a:rPr>
              <a:t>Look for the “mini-HW1” on Sakai</a:t>
            </a:r>
            <a:endParaRPr lang="en-US" sz="19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83357F-6FD2-4913-9EE9-D68E98541CA6}"/>
              </a:ext>
            </a:extLst>
          </p:cNvPr>
          <p:cNvCxnSpPr/>
          <p:nvPr/>
        </p:nvCxnSpPr>
        <p:spPr>
          <a:xfrm>
            <a:off x="228600" y="617599"/>
            <a:ext cx="8591266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Google Shape;84;p17">
            <a:extLst>
              <a:ext uri="{FF2B5EF4-FFF2-40B4-BE49-F238E27FC236}">
                <a16:creationId xmlns:a16="http://schemas.microsoft.com/office/drawing/2014/main" id="{A8150279-F468-4934-877F-5404216B6BF6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228600" y="992549"/>
            <a:ext cx="8591266" cy="315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fontAlgn="base"/>
            <a:r>
              <a:rPr lang="en-US" sz="2400" dirty="0"/>
              <a:t>See flyer in Git!</a:t>
            </a:r>
          </a:p>
          <a:p>
            <a:pPr fontAlgn="base"/>
            <a:r>
              <a:rPr lang="en-US" sz="2400" dirty="0"/>
              <a:t>Send far and wide </a:t>
            </a:r>
          </a:p>
          <a:p>
            <a:pPr lvl="1" fontAlgn="base"/>
            <a:r>
              <a:rPr lang="en-US" sz="2100" dirty="0"/>
              <a:t>Other schools</a:t>
            </a:r>
          </a:p>
          <a:p>
            <a:pPr lvl="1" fontAlgn="base"/>
            <a:r>
              <a:rPr lang="en-US" sz="2100" dirty="0"/>
              <a:t>Other departments at Duke</a:t>
            </a:r>
          </a:p>
          <a:p>
            <a:pPr lvl="1" fontAlgn="base"/>
            <a:r>
              <a:rPr lang="en-US" sz="2100" dirty="0"/>
              <a:t>Etc.</a:t>
            </a:r>
          </a:p>
          <a:p>
            <a:pPr lvl="1" fontAlgn="base"/>
            <a:endParaRPr lang="en-US" sz="2100" dirty="0"/>
          </a:p>
        </p:txBody>
      </p:sp>
      <p:sp>
        <p:nvSpPr>
          <p:cNvPr id="5" name="Google Shape;83;p17">
            <a:extLst>
              <a:ext uri="{FF2B5EF4-FFF2-40B4-BE49-F238E27FC236}">
                <a16:creationId xmlns:a16="http://schemas.microsoft.com/office/drawing/2014/main" id="{57E2CE59-B984-4E0D-85BC-F4B126BD346C}"/>
              </a:ext>
            </a:extLst>
          </p:cNvPr>
          <p:cNvSpPr txBox="1">
            <a:spLocks/>
          </p:cNvSpPr>
          <p:nvPr/>
        </p:nvSpPr>
        <p:spPr>
          <a:xfrm>
            <a:off x="228601" y="46655"/>
            <a:ext cx="8591265" cy="5709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Trading Competition</a:t>
            </a:r>
          </a:p>
        </p:txBody>
      </p:sp>
    </p:spTree>
    <p:extLst>
      <p:ext uri="{BB962C8B-B14F-4D97-AF65-F5344CB8AC3E}">
        <p14:creationId xmlns:p14="http://schemas.microsoft.com/office/powerpoint/2010/main" val="329482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83357F-6FD2-4913-9EE9-D68E98541CA6}"/>
              </a:ext>
            </a:extLst>
          </p:cNvPr>
          <p:cNvCxnSpPr/>
          <p:nvPr/>
        </p:nvCxnSpPr>
        <p:spPr>
          <a:xfrm>
            <a:off x="228600" y="617599"/>
            <a:ext cx="8591266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Google Shape;84;p17">
            <a:extLst>
              <a:ext uri="{FF2B5EF4-FFF2-40B4-BE49-F238E27FC236}">
                <a16:creationId xmlns:a16="http://schemas.microsoft.com/office/drawing/2014/main" id="{A8150279-F468-4934-877F-5404216B6BF6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228600" y="992549"/>
            <a:ext cx="8591266" cy="315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fontAlgn="base"/>
            <a:r>
              <a:rPr lang="en-US" sz="2400" dirty="0"/>
              <a:t>Review of HW1, answer questions</a:t>
            </a:r>
          </a:p>
          <a:p>
            <a:pPr fontAlgn="base"/>
            <a:r>
              <a:rPr lang="en-US" sz="2400" dirty="0"/>
              <a:t>Review of Bonds </a:t>
            </a:r>
            <a:endParaRPr lang="en-US" dirty="0"/>
          </a:p>
          <a:p>
            <a:pPr fontAlgn="base"/>
            <a:r>
              <a:rPr lang="en-US" sz="2400" dirty="0"/>
              <a:t>Web scraping intro with </a:t>
            </a:r>
            <a:r>
              <a:rPr lang="en-US" sz="2400" dirty="0" err="1"/>
              <a:t>BeautifulSoup</a:t>
            </a:r>
            <a:endParaRPr lang="en-US" sz="2400" dirty="0"/>
          </a:p>
          <a:p>
            <a:pPr fontAlgn="base"/>
            <a:r>
              <a:rPr lang="en-US" sz="2400" dirty="0"/>
              <a:t>3d graphing</a:t>
            </a:r>
          </a:p>
          <a:p>
            <a:pPr fontAlgn="base"/>
            <a:r>
              <a:rPr lang="en-US" sz="2400" dirty="0"/>
              <a:t>HW2 will be faster and easier than HW1 (plotting surfaces, calculating metrics)</a:t>
            </a:r>
          </a:p>
        </p:txBody>
      </p:sp>
      <p:sp>
        <p:nvSpPr>
          <p:cNvPr id="5" name="Google Shape;83;p17">
            <a:extLst>
              <a:ext uri="{FF2B5EF4-FFF2-40B4-BE49-F238E27FC236}">
                <a16:creationId xmlns:a16="http://schemas.microsoft.com/office/drawing/2014/main" id="{57E2CE59-B984-4E0D-85BC-F4B126BD346C}"/>
              </a:ext>
            </a:extLst>
          </p:cNvPr>
          <p:cNvSpPr txBox="1">
            <a:spLocks/>
          </p:cNvSpPr>
          <p:nvPr/>
        </p:nvSpPr>
        <p:spPr>
          <a:xfrm>
            <a:off x="228601" y="46655"/>
            <a:ext cx="8591265" cy="5709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3300"/>
              <a:buFont typeface="Calibri"/>
              <a:buNone/>
            </a:pPr>
            <a:r>
              <a:rPr lang="en-US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408785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5259</TotalTime>
  <Words>87</Words>
  <Application>Microsoft Office PowerPoint</Application>
  <PresentationFormat>On-screen Show (16:9)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Spring 2021 Jake Vestal</vt:lpstr>
      <vt:lpstr>Homework 1: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Finance Fall 2018 Jake Vestal Prashanth Rajendran</dc:title>
  <cp:lastModifiedBy>Jacob Vestal</cp:lastModifiedBy>
  <cp:revision>156</cp:revision>
  <dcterms:modified xsi:type="dcterms:W3CDTF">2021-03-02T23:22:36Z</dcterms:modified>
</cp:coreProperties>
</file>