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CC8"/>
    <a:srgbClr val="024E71"/>
    <a:srgbClr val="1E1E1E"/>
    <a:srgbClr val="242424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9EF501-E839-4CF4-86BB-B240F31DCF6A}" type="datetimeFigureOut">
              <a:rPr lang="en-US"/>
              <a:pPr>
                <a:defRPr/>
              </a:pPr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2B26D2-8799-4FB9-8EED-B0A72518B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22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766D1A1-4161-4D10-827F-C64B46476658}" type="datetimeFigureOut">
              <a:rPr lang="en-US"/>
              <a:pPr>
                <a:defRPr/>
              </a:pPr>
              <a:t>12/15/2010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E4C8186-3FD3-4ACE-8D2C-F1E02E0D2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4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54B16F-6CF4-4E4E-AFB5-BEA311121ACA}" type="slidenum">
              <a:rPr lang="en-US"/>
              <a:pPr/>
              <a:t>1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C8186-3FD3-4ACE-8D2C-F1E02E0D2A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74C65-4523-4D5E-A24E-D4E458613961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9F6F0-0218-4F4E-8451-CB4EBB63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FF54A-AC94-4F13-9C18-9E211967914C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C1FC0-8B34-4921-9567-DD388C6AE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EF9A-135E-4DD5-9132-2614D73397FD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A568-0D90-4829-A08B-33072CFDF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4BD1-0645-4290-94E2-BE51230D798A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3D59-04EE-47F1-9D22-7718F1B04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4957-47D9-4B96-9C54-CE1D2173A334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CFF5-BB27-4DAE-9128-47F975BE3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C875-9A3C-49C0-943A-325102028F65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8ECA-B777-4E06-8E14-D74A6BA09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665C8-365A-4E27-A28E-EF3A8E7985E4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FD8C-B9AB-46BE-80D9-B49CE9BCD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8177B-B088-42FC-A6DB-1E47D6B68D52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6FB77-B144-445D-9939-15FD2D9F6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E13F-0258-4EE0-AEB4-FC1A0005251D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883A-1C33-4346-88B4-6F7337B96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D9010-5CB0-4628-AFFD-6E4BF085346D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43DDD-866A-49C7-BCFA-CBB710FB0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5329-108B-4CEB-903E-9DE7B84E7170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0DE99-3343-4561-9205-10CB1F817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04483D-736A-408F-B87D-22C314AE411C}" type="datetime4">
              <a:rPr lang="en-AU" smtClean="0"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2009 - Razor Risk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15C34D-659F-4F8F-B47E-C77E6BA3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home-backgroun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071688"/>
            <a:ext cx="7343775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kern="900" spc="-100" dirty="0" smtClean="0">
                <a:solidFill>
                  <a:srgbClr val="004E71"/>
                </a:solidFill>
                <a:latin typeface="Arial" pitchFamily="34" charset="0"/>
              </a:rPr>
              <a:t>Velocity Engine</a:t>
            </a:r>
            <a:endParaRPr lang="en-US" sz="4000" b="1" kern="900" spc="-100" dirty="0" smtClean="0">
              <a:solidFill>
                <a:srgbClr val="004E7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3714750"/>
            <a:ext cx="6400800" cy="1752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024E71"/>
                </a:solidFill>
                <a:latin typeface="Arial" pitchFamily="34" charset="0"/>
                <a:cs typeface="Arial" pitchFamily="34" charset="0"/>
              </a:rPr>
              <a:t>2/06/2009</a:t>
            </a:r>
            <a:endParaRPr lang="en-US" sz="2000" b="1" dirty="0" smtClean="0">
              <a:solidFill>
                <a:srgbClr val="024E71"/>
              </a:solidFill>
              <a:latin typeface="Arial" pitchFamily="34" charset="0"/>
              <a:cs typeface="Arial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dirty="0" smtClean="0">
                <a:solidFill>
                  <a:srgbClr val="024E71"/>
                </a:solidFill>
                <a:latin typeface="Arial" pitchFamily="34" charset="0"/>
                <a:cs typeface="Arial" pitchFamily="34" charset="0"/>
              </a:rPr>
              <a:t>Richard Lewis</a:t>
            </a:r>
            <a:endParaRPr lang="en-US" sz="2000" b="1" dirty="0" smtClean="0">
              <a:solidFill>
                <a:srgbClr val="024E71"/>
              </a:solidFill>
              <a:latin typeface="Arial" pitchFamily="34" charset="0"/>
              <a:cs typeface="Arial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latin typeface="Swis721 Ex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Path Simulation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 smtClean="0"/>
              <a:t>The </a:t>
            </a:r>
            <a:r>
              <a:rPr lang="en-US" sz="3400" dirty="0"/>
              <a:t>following Monte Carlo simulation frameworks are supported in the Razor Velocity </a:t>
            </a:r>
            <a:r>
              <a:rPr lang="en-US" sz="3400" dirty="0" smtClean="0"/>
              <a:t>Engine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2400" dirty="0"/>
              <a:t>Standard Geometric Brownian Motion 1 and 2 </a:t>
            </a:r>
            <a:r>
              <a:rPr lang="en-US" sz="2400" dirty="0" smtClean="0"/>
              <a:t>factor without </a:t>
            </a:r>
            <a:r>
              <a:rPr lang="en-US" sz="2400" dirty="0"/>
              <a:t>mean reversion (Black-Scholes</a:t>
            </a:r>
            <a:r>
              <a:rPr lang="en-US" sz="2400" dirty="0" smtClean="0"/>
              <a:t>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2400" dirty="0"/>
              <a:t>Normal and lognormal mean-reverting processes (</a:t>
            </a:r>
            <a:r>
              <a:rPr lang="en-US" sz="2400" dirty="0" err="1"/>
              <a:t>Vasicek</a:t>
            </a:r>
            <a:r>
              <a:rPr lang="en-US" sz="2400" dirty="0"/>
              <a:t>, Hull &amp; White, </a:t>
            </a:r>
            <a:r>
              <a:rPr lang="en-US" sz="2400" dirty="0" smtClean="0"/>
              <a:t>CIR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endParaRPr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3400" dirty="0"/>
              <a:t>The following Variance-Reduction techniques </a:t>
            </a:r>
            <a:r>
              <a:rPr lang="en-US" sz="3400" dirty="0" smtClean="0"/>
              <a:t>can be associated </a:t>
            </a:r>
            <a:r>
              <a:rPr lang="en-US" sz="3400" dirty="0"/>
              <a:t>with each Stochastic Process </a:t>
            </a:r>
            <a:r>
              <a:rPr lang="en-US" sz="3400" dirty="0" smtClean="0"/>
              <a:t>Generator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Antithetic </a:t>
            </a:r>
            <a:r>
              <a:rPr lang="en-US" sz="2200" kern="1600" dirty="0" err="1">
                <a:latin typeface="Arial" pitchFamily="34" charset="0"/>
                <a:cs typeface="Arial" pitchFamily="34" charset="0"/>
              </a:rPr>
              <a:t>Variate</a:t>
            </a: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Control </a:t>
            </a:r>
            <a:r>
              <a:rPr lang="en-US" sz="2200" kern="1600" dirty="0" err="1" smtClean="0">
                <a:latin typeface="Arial" pitchFamily="34" charset="0"/>
                <a:cs typeface="Arial" pitchFamily="34" charset="0"/>
              </a:rPr>
              <a:t>Variate</a:t>
            </a: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Brownian Bridge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Low Discrepancy Random numbe</a:t>
            </a: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r generation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 smtClean="0"/>
              <a:t>Short rate models: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Two-Additive-Factor Gaussian Models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Multi-factor Hull &amp; </a:t>
            </a: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White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/>
              <a:t>LIBOR Market Models (BGM):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Lognormal Forward-LIBOR model (LFM)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Lognormal Forward-swap model (LSM</a:t>
            </a: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>Milstein-Euler approximation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2400" dirty="0"/>
              <a:t>Predictor-Corrector approximation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2400" dirty="0" smtClean="0"/>
              <a:t>Complete </a:t>
            </a:r>
            <a:r>
              <a:rPr lang="en-US" sz="2400" dirty="0"/>
              <a:t>parametric and non-</a:t>
            </a:r>
            <a:r>
              <a:rPr lang="en-US" sz="2400" dirty="0" err="1"/>
              <a:t>parameric</a:t>
            </a:r>
            <a:r>
              <a:rPr lang="en-US" sz="2400" dirty="0"/>
              <a:t> calibration to caps and/or swaptions</a:t>
            </a:r>
          </a:p>
          <a:p>
            <a:pPr lvl="2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Goal</a:t>
            </a:r>
            <a:endParaRPr lang="en-US" sz="4200" b="1" kern="500" spc="-200" dirty="0" smtClean="0">
              <a:solidFill>
                <a:srgbClr val="024E7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3"/>
              </a:buBlip>
              <a:defRPr/>
            </a:pPr>
            <a:r>
              <a:rPr lang="en-US" sz="2400" dirty="0"/>
              <a:t>Provide a generalized Monte Carlo framework for pricing financial </a:t>
            </a:r>
            <a:r>
              <a:rPr lang="en-US" sz="2400" dirty="0" smtClean="0"/>
              <a:t>derivatives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3"/>
              </a:buBlip>
              <a:defRPr/>
            </a:pPr>
            <a:r>
              <a:rPr lang="en-US" sz="2400" dirty="0"/>
              <a:t>The Framework consists of</a:t>
            </a:r>
            <a:r>
              <a:rPr lang="en-US" sz="2400" dirty="0" smtClean="0"/>
              <a:t>: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Path Generation Engine, i.e.:</a:t>
            </a:r>
          </a:p>
          <a:p>
            <a:pPr marL="1200150" lvl="2" indent="-285750" eaLnBrk="1" hangingPunct="1">
              <a:buFont typeface="Wingdings" pitchFamily="2" charset="2"/>
              <a:buChar char="q"/>
            </a:pPr>
            <a:r>
              <a:rPr lang="en-US" dirty="0"/>
              <a:t>A vector-based engine </a:t>
            </a:r>
            <a:r>
              <a:rPr lang="en-US" dirty="0" smtClean="0"/>
              <a:t>that </a:t>
            </a:r>
            <a:r>
              <a:rPr lang="en-US" dirty="0"/>
              <a:t>generates uncorrelated random numbers and simulates paths for a given stochastic process.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/>
              <a:t>Razor Pricing Adapter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/>
              <a:t>User-Defined payoff function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/>
              <a:t>Ability to select different stochastic models 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/>
              <a:t>Maintenance and reuse of scripts via a template manager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dirty="0"/>
              <a:t>GUI front end as part of the Razor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DAA20670-D381-45AF-9777-6B76406F71D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2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Advantages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3100" dirty="0"/>
              <a:t>Easy to implement new pricing models or modify existing one</a:t>
            </a: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sz="2600" dirty="0"/>
              <a:t>Payoff functions and stochastic processes are defined outside Razor C++ in a scripted </a:t>
            </a:r>
            <a:r>
              <a:rPr lang="en-US" sz="2600" dirty="0" smtClean="0"/>
              <a:t>language</a:t>
            </a:r>
          </a:p>
          <a:p>
            <a:pPr lvl="1" eaLnBrk="1" hangingPunct="1"/>
            <a:endParaRPr lang="en-US" sz="2600" dirty="0"/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sz="2600" dirty="0"/>
              <a:t>Scripts are written in a high-level language (subset of </a:t>
            </a:r>
            <a:r>
              <a:rPr lang="en-US" sz="2600" dirty="0" err="1"/>
              <a:t>Matlab</a:t>
            </a:r>
            <a:r>
              <a:rPr lang="en-US" sz="2600" dirty="0"/>
              <a:t>) known by most financial engineers</a:t>
            </a:r>
            <a:r>
              <a:rPr lang="en-US" sz="2600" dirty="0" smtClean="0"/>
              <a:t>.</a:t>
            </a:r>
          </a:p>
          <a:p>
            <a:pPr lvl="1" eaLnBrk="1" hangingPunct="1"/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3100" dirty="0"/>
              <a:t>For the client, it means </a:t>
            </a:r>
            <a:r>
              <a:rPr lang="en-US" sz="2200" kern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eaLnBrk="1" hangingPunct="1">
              <a:buFont typeface="Wingdings" pitchFamily="2" charset="2"/>
              <a:buChar char="q"/>
            </a:pPr>
            <a:r>
              <a:rPr lang="en-US" sz="2900" dirty="0"/>
              <a:t>Shorter time to delivery and easier </a:t>
            </a:r>
            <a:r>
              <a:rPr lang="en-US" sz="2900" dirty="0" smtClean="0"/>
              <a:t>maintenance</a:t>
            </a:r>
          </a:p>
          <a:p>
            <a:pPr marL="800100" lvl="1" indent="-342900" eaLnBrk="1" hangingPunct="1">
              <a:buFont typeface="Wingdings" pitchFamily="2" charset="2"/>
              <a:buChar char="q"/>
            </a:pPr>
            <a:endParaRPr lang="en-US" sz="2300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900" b="1" dirty="0" smtClean="0"/>
              <a:t> </a:t>
            </a:r>
            <a:r>
              <a:rPr lang="en-US" sz="2500" dirty="0" smtClean="0"/>
              <a:t>Pricing </a:t>
            </a:r>
            <a:r>
              <a:rPr lang="en-US" sz="2500" dirty="0"/>
              <a:t>models can be rapidly prototyped and deployed for variety of option </a:t>
            </a:r>
            <a:r>
              <a:rPr lang="en-US" sz="2500" dirty="0" smtClean="0"/>
              <a:t>types</a:t>
            </a:r>
          </a:p>
          <a:p>
            <a:pPr marL="1200150" lvl="2" indent="-285750" eaLnBrk="1" hangingPunct="1">
              <a:buFont typeface="Wingdings" pitchFamily="2" charset="2"/>
              <a:buChar char="q"/>
            </a:pPr>
            <a:endParaRPr lang="en-US" sz="1400" dirty="0"/>
          </a:p>
          <a:p>
            <a:pPr marL="800100" lvl="1" indent="-342900" eaLnBrk="1" hangingPunct="1">
              <a:buFont typeface="Wingdings" pitchFamily="2" charset="2"/>
              <a:buChar char="q"/>
            </a:pPr>
            <a:r>
              <a:rPr lang="en-US" sz="2900" dirty="0"/>
              <a:t>Higher </a:t>
            </a:r>
            <a:r>
              <a:rPr lang="en-US" sz="2900" dirty="0" smtClean="0"/>
              <a:t>flexibility</a:t>
            </a:r>
          </a:p>
          <a:p>
            <a:pPr marL="800100" lvl="1" indent="-342900" eaLnBrk="1" hangingPunct="1">
              <a:buFont typeface="Wingdings" pitchFamily="2" charset="2"/>
              <a:buChar char="q"/>
            </a:pPr>
            <a:endParaRPr lang="en-US" sz="2500" dirty="0"/>
          </a:p>
          <a:p>
            <a:pPr marL="1200150" lvl="2" indent="-285750" eaLnBrk="1" hangingPunct="1">
              <a:buFont typeface="Wingdings" pitchFamily="2" charset="2"/>
              <a:buChar char="q"/>
            </a:pPr>
            <a:r>
              <a:rPr lang="en-US" sz="2500" dirty="0"/>
              <a:t>Clients can modify pricing models and assign them to existing option types in Razor. Therefore, the services of a Razor developer is not needed.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 typeface="Arial" pitchFamily="34" charset="0"/>
              <a:buChar char="•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3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Script Structure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5100" dirty="0"/>
              <a:t>Payoff scripts are saved as templates which can be shared and reused by </a:t>
            </a:r>
            <a:r>
              <a:rPr lang="en-US" sz="5100" dirty="0" smtClean="0"/>
              <a:t>others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5100" dirty="0"/>
              <a:t>Model scripts are written in an embedded scripting language that is a subset of </a:t>
            </a:r>
            <a:r>
              <a:rPr lang="en-US" sz="5100" dirty="0" err="1" smtClean="0"/>
              <a:t>Matlab</a:t>
            </a:r>
            <a:endParaRPr lang="en-US" sz="51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500" dirty="0" smtClean="0"/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900" dirty="0"/>
              <a:t>Easy to learn 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900" dirty="0"/>
              <a:t>Platform independent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900" dirty="0"/>
              <a:t>Extends the MATLAB syntax to make it easier to prototype financial options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900" dirty="0"/>
              <a:t>It is compiled and linked into Razor dynamically. There is no need to restart Razor.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5100" dirty="0"/>
              <a:t>A typical script includes the following components</a:t>
            </a:r>
            <a:r>
              <a:rPr lang="en-US" sz="5100" dirty="0" smtClean="0"/>
              <a:t>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500" dirty="0"/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Template name (identifies the type of option)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Imports (controls which random generators and variance reduction techniques are used)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Variables (deterministic and stochastic)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Stochastic process models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Analytical models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4500" dirty="0"/>
              <a:t>A user defined payoff function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 typeface="Arial" pitchFamily="34" charset="0"/>
              <a:buChar char="•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>
                <a:solidFill>
                  <a:srgbClr val="024E71"/>
                </a:solidFill>
                <a:latin typeface="Arial" pitchFamily="34" charset="0"/>
              </a:rPr>
              <a:t>Script </a:t>
            </a: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Structure</a:t>
            </a:r>
            <a:b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</a:br>
            <a:r>
              <a:rPr lang="en-US" sz="2400" b="1" kern="500" spc="-200" dirty="0" smtClean="0">
                <a:solidFill>
                  <a:srgbClr val="024E71"/>
                </a:solidFill>
                <a:latin typeface="Arial" pitchFamily="34" charset="0"/>
              </a:rPr>
              <a:t>Example – European Up and Out Call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 typeface="Arial" pitchFamily="34" charset="0"/>
              <a:buChar char="•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5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06 June 2009</a:t>
            </a: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1317" y="2132856"/>
            <a:ext cx="3960439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EuroBarrierUOCall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process::Black;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random::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Sobol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distribution::Lognormal;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S = 100;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K = 100;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VOL = .20;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 = .05;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 = 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SEED = 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N = 1000000;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[payoff]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[p]=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barrier_payoff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(S,K,H)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(S &lt; H)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p = max(S - K, 0);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p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end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3275856" y="2348880"/>
            <a:ext cx="88900" cy="648072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491880" y="2288195"/>
            <a:ext cx="23762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/>
              <a:t>Specify the process type,</a:t>
            </a:r>
          </a:p>
          <a:p>
            <a:r>
              <a:rPr lang="en-US" sz="1000" dirty="0"/>
              <a:t>Random number generator,</a:t>
            </a:r>
          </a:p>
          <a:p>
            <a:r>
              <a:rPr lang="en-US" sz="1000" dirty="0"/>
              <a:t>and distribution which together defines:</a:t>
            </a:r>
          </a:p>
          <a:p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16195"/>
              </p:ext>
            </p:extLst>
          </p:nvPr>
        </p:nvGraphicFramePr>
        <p:xfrm>
          <a:off x="5857875" y="2428875"/>
          <a:ext cx="1329531" cy="32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46200" imgH="330200" progId="Equation.3">
                  <p:embed/>
                </p:oleObj>
              </mc:Choice>
              <mc:Fallback>
                <p:oleObj name="Equation" r:id="rId5" imgW="13462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428875"/>
                        <a:ext cx="1329531" cy="326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24"/>
          <p:cNvSpPr>
            <a:spLocks/>
          </p:cNvSpPr>
          <p:nvPr/>
        </p:nvSpPr>
        <p:spPr bwMode="auto">
          <a:xfrm>
            <a:off x="3275856" y="3057636"/>
            <a:ext cx="88900" cy="1118696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491880" y="3416929"/>
            <a:ext cx="1744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/>
              <a:t>Define variables used to </a:t>
            </a:r>
          </a:p>
          <a:p>
            <a:r>
              <a:rPr lang="en-US" sz="1000" dirty="0"/>
              <a:t>generate the MC simulation</a:t>
            </a:r>
          </a:p>
        </p:txBody>
      </p:sp>
      <p:sp>
        <p:nvSpPr>
          <p:cNvPr id="14" name="Freeform 21"/>
          <p:cNvSpPr>
            <a:spLocks/>
          </p:cNvSpPr>
          <p:nvPr/>
        </p:nvSpPr>
        <p:spPr bwMode="auto">
          <a:xfrm>
            <a:off x="3275856" y="4365104"/>
            <a:ext cx="88900" cy="1285875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3491880" y="4884930"/>
            <a:ext cx="22156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/>
              <a:t>Payoff of European Up and Out Call</a:t>
            </a:r>
          </a:p>
        </p:txBody>
      </p:sp>
    </p:spTree>
    <p:extLst>
      <p:ext uri="{BB962C8B-B14F-4D97-AF65-F5344CB8AC3E}">
        <p14:creationId xmlns:p14="http://schemas.microsoft.com/office/powerpoint/2010/main" val="23532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Pricing Adapters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/>
              <a:t>Payoff scripts can be associated with a </a:t>
            </a:r>
            <a:r>
              <a:rPr lang="en-US" sz="3400" dirty="0" smtClean="0"/>
              <a:t>trade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Tx/>
              <a:buBlip>
                <a:blip r:embed="rId4"/>
              </a:buBlip>
              <a:defRPr/>
            </a:pPr>
            <a:r>
              <a:rPr lang="en-US" sz="3400" dirty="0"/>
              <a:t>Trade mapping rules allow overriding static pricing adaptor binding to existing option types</a:t>
            </a:r>
            <a:endParaRPr lang="en-US" sz="25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/>
              <a:t>Support both </a:t>
            </a:r>
            <a:r>
              <a:rPr lang="en-US" sz="3400" dirty="0" err="1"/>
              <a:t>FpmlGenericOption</a:t>
            </a:r>
            <a:r>
              <a:rPr lang="en-US" sz="3400" dirty="0"/>
              <a:t> and any option type that has a payoff script associated with the trade as a trade extension:</a:t>
            </a:r>
            <a:endParaRPr lang="en-US" sz="3400" dirty="0" smtClean="0"/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Font typeface="Arial" pitchFamily="34" charset="0"/>
              <a:buChar char="•"/>
              <a:defRPr/>
            </a:pPr>
            <a:endParaRPr lang="en-US" sz="2200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err="1" smtClean="0">
                <a:solidFill>
                  <a:srgbClr val="024E71"/>
                </a:solidFill>
                <a:latin typeface="Arial" pitchFamily="34" charset="0"/>
              </a:rPr>
              <a:t>FpML</a:t>
            </a: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 Extensions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buBlip>
                <a:blip r:embed="rId4"/>
              </a:buBlip>
              <a:defRPr/>
            </a:pPr>
            <a:r>
              <a:rPr lang="en-US" sz="3400" dirty="0"/>
              <a:t>The </a:t>
            </a:r>
            <a:r>
              <a:rPr lang="en-US" sz="3400" dirty="0" err="1"/>
              <a:t>FpML</a:t>
            </a:r>
            <a:r>
              <a:rPr lang="en-US" sz="3400" dirty="0"/>
              <a:t> template </a:t>
            </a:r>
            <a:r>
              <a:rPr lang="en-US" sz="3400" dirty="0" err="1"/>
              <a:t>SimpleOption</a:t>
            </a:r>
            <a:r>
              <a:rPr lang="en-US" sz="3400" dirty="0"/>
              <a:t> is extended to</a:t>
            </a:r>
            <a:r>
              <a:rPr lang="en-US" sz="3400" dirty="0" smtClean="0"/>
              <a:t>:</a:t>
            </a:r>
            <a:endParaRPr lang="en-US" sz="3400" dirty="0"/>
          </a:p>
          <a:p>
            <a:pPr marL="800100" lvl="1" indent="-342900" eaLnBrk="1" hangingPunct="1">
              <a:buFont typeface="Wingdings" pitchFamily="2" charset="2"/>
              <a:buChar char="q"/>
            </a:pPr>
            <a:r>
              <a:rPr lang="en-US" dirty="0"/>
              <a:t>Accept a new exercise type called “Scripted”.</a:t>
            </a:r>
          </a:p>
          <a:p>
            <a:pPr marL="800100" lvl="1" indent="-342900" eaLnBrk="1" hangingPunct="1">
              <a:buFont typeface="Wingdings" pitchFamily="2" charset="2"/>
              <a:buChar char="q"/>
            </a:pPr>
            <a:r>
              <a:rPr lang="en-US" dirty="0"/>
              <a:t>Add a new attribute “</a:t>
            </a:r>
            <a:r>
              <a:rPr lang="en-US" dirty="0" err="1"/>
              <a:t>PayoffScript</a:t>
            </a:r>
            <a:r>
              <a:rPr lang="en-US" dirty="0"/>
              <a:t>” which refers to the corresponding the scripted template</a:t>
            </a:r>
            <a:endParaRPr lang="en-US" kern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r>
              <a:rPr lang="en-US" sz="2200" kern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kern="1600" dirty="0">
                <a:latin typeface="Arial" pitchFamily="34" charset="0"/>
                <a:cs typeface="Arial" pitchFamily="34" charset="0"/>
              </a:rPr>
            </a:b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7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9" name="Picture 4" descr="fpmlGenericOp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89040"/>
            <a:ext cx="4052664" cy="254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Razor Client Screen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8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700808"/>
            <a:ext cx="3096344" cy="462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5"/>
          <p:cNvSpPr>
            <a:spLocks/>
          </p:cNvSpPr>
          <p:nvPr/>
        </p:nvSpPr>
        <p:spPr bwMode="auto">
          <a:xfrm>
            <a:off x="4355976" y="2038374"/>
            <a:ext cx="45719" cy="775717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355608" y="2933326"/>
            <a:ext cx="45719" cy="567681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4355976" y="3624659"/>
            <a:ext cx="45719" cy="1604541"/>
          </a:xfrm>
          <a:custGeom>
            <a:avLst/>
            <a:gdLst>
              <a:gd name="T0" fmla="*/ 0 w 56"/>
              <a:gd name="T1" fmla="*/ 0 h 632"/>
              <a:gd name="T2" fmla="*/ 48 w 56"/>
              <a:gd name="T3" fmla="*/ 48 h 632"/>
              <a:gd name="T4" fmla="*/ 48 w 56"/>
              <a:gd name="T5" fmla="*/ 288 h 632"/>
              <a:gd name="T6" fmla="*/ 48 w 56"/>
              <a:gd name="T7" fmla="*/ 576 h 632"/>
              <a:gd name="T8" fmla="*/ 0 w 56"/>
              <a:gd name="T9" fmla="*/ 62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32"/>
              <a:gd name="T17" fmla="*/ 56 w 56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32">
                <a:moveTo>
                  <a:pt x="0" y="0"/>
                </a:moveTo>
                <a:cubicBezTo>
                  <a:pt x="20" y="0"/>
                  <a:pt x="40" y="0"/>
                  <a:pt x="48" y="48"/>
                </a:cubicBezTo>
                <a:cubicBezTo>
                  <a:pt x="56" y="96"/>
                  <a:pt x="48" y="200"/>
                  <a:pt x="48" y="288"/>
                </a:cubicBezTo>
                <a:cubicBezTo>
                  <a:pt x="48" y="376"/>
                  <a:pt x="56" y="520"/>
                  <a:pt x="48" y="576"/>
                </a:cubicBezTo>
                <a:cubicBezTo>
                  <a:pt x="40" y="632"/>
                  <a:pt x="8" y="616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01691" y="2118455"/>
            <a:ext cx="23762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 smtClean="0"/>
              <a:t>Specify the script template and trade details</a:t>
            </a:r>
            <a:endParaRPr lang="en-US" sz="1000" dirty="0"/>
          </a:p>
          <a:p>
            <a:endParaRPr lang="en-US" sz="14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501691" y="2885454"/>
            <a:ext cx="23762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 smtClean="0"/>
              <a:t>Attributes that control path generation including choice </a:t>
            </a:r>
            <a:r>
              <a:rPr lang="en-US" sz="1000" smtClean="0"/>
              <a:t>and selection of </a:t>
            </a:r>
            <a:r>
              <a:rPr lang="en-US" sz="1000" dirty="0" smtClean="0"/>
              <a:t>random seeds</a:t>
            </a:r>
            <a:endParaRPr lang="en-US" sz="1000" dirty="0"/>
          </a:p>
          <a:p>
            <a:endParaRPr lang="en-US" sz="1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501691" y="4009293"/>
            <a:ext cx="23762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 smtClean="0"/>
              <a:t>Specify the script template and trade details. Define payoff functions and customized stochastic processes</a:t>
            </a:r>
            <a:endParaRPr lang="en-US" sz="10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6" descr="content-background-2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715803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200" b="1" kern="500" spc="-200" dirty="0" smtClean="0">
                <a:solidFill>
                  <a:srgbClr val="024E71"/>
                </a:solidFill>
                <a:latin typeface="Arial" pitchFamily="34" charset="0"/>
              </a:rPr>
              <a:t>General Design Schematic</a:t>
            </a:r>
            <a:endParaRPr lang="en-US" sz="4200" b="1" kern="500" spc="-200" dirty="0" smtClean="0">
              <a:solidFill>
                <a:srgbClr val="0A8CC8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63" y="2000250"/>
            <a:ext cx="8286750" cy="4429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1000"/>
              <a:defRPr/>
            </a:pPr>
            <a:endParaRPr lang="en-US" sz="2200" kern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6500"/>
            <a:ext cx="2133600" cy="365125"/>
          </a:xfrm>
        </p:spPr>
        <p:txBody>
          <a:bodyPr/>
          <a:lstStyle/>
          <a:p>
            <a:pPr>
              <a:defRPr/>
            </a:pPr>
            <a:fld id="{67A75681-C28C-42AE-923B-BF394EAEC919}" type="slidenum">
              <a:rPr lang="en-US" b="1" smtClean="0">
                <a:solidFill>
                  <a:srgbClr val="1E1E1E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rgbClr val="1E1E1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1E1E1E"/>
                </a:solidFill>
              </a:rPr>
              <a:t>Copyright © 2009 - Razor Risk Technologies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>
          <a:xfrm>
            <a:off x="457200" y="62865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rgbClr val="1E1E1E"/>
                </a:solidFill>
              </a:rPr>
              <a:t>2 June 2009</a:t>
            </a:r>
            <a:endParaRPr lang="en-US" dirty="0">
              <a:solidFill>
                <a:srgbClr val="1E1E1E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46354"/>
              </p:ext>
            </p:extLst>
          </p:nvPr>
        </p:nvGraphicFramePr>
        <p:xfrm>
          <a:off x="3779014" y="2132856"/>
          <a:ext cx="5007799" cy="262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5901324" imgH="3097710" progId="Visio.Drawing.11">
                  <p:embed/>
                </p:oleObj>
              </mc:Choice>
              <mc:Fallback>
                <p:oleObj name="Visio" r:id="rId5" imgW="5901324" imgH="309771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14" y="2132856"/>
                        <a:ext cx="5007799" cy="2625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85776" y="2000250"/>
            <a:ext cx="315012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28600" indent="-228600">
              <a:buAutoNum type="arabicPeriod"/>
            </a:pPr>
            <a:r>
              <a:rPr lang="en-US" sz="1000" dirty="0" smtClean="0"/>
              <a:t>Client sends request to price a scripted option trade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Razor pricing adapter forwards request to the Monte Carlo simulation engine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Monte Carlo engine determines if the template script needs to be compiled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Template manager recalls the compiled script from the template cache or compiles it into a DLL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The template compiler generates a DLL from the script code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The template loader loads the DLL into  memory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The payoff kernel is dynamically linked to the Monte Carlo Simulation Engine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Paths are generated from either Intel MKL library functions or offloaded onto an </a:t>
            </a:r>
            <a:r>
              <a:rPr lang="en-US" sz="1000" dirty="0" err="1" smtClean="0"/>
              <a:t>nVidia</a:t>
            </a:r>
            <a:r>
              <a:rPr lang="en-US" sz="1000" dirty="0" smtClean="0"/>
              <a:t> GPU via the CUDA library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Path generation is </a:t>
            </a:r>
            <a:r>
              <a:rPr lang="en-US" sz="1000" dirty="0" err="1" smtClean="0"/>
              <a:t>vectorized</a:t>
            </a:r>
            <a:r>
              <a:rPr lang="en-US" sz="1000" dirty="0" smtClean="0"/>
              <a:t> and run on either a CPU or GPU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66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859</Words>
  <Application>Microsoft Office PowerPoint</Application>
  <PresentationFormat>On-screen Show (4:3)</PresentationFormat>
  <Paragraphs>176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Microsoft Equation</vt:lpstr>
      <vt:lpstr>Microsoft Visio Drawing</vt:lpstr>
      <vt:lpstr>Velocity Engine</vt:lpstr>
      <vt:lpstr>Goal</vt:lpstr>
      <vt:lpstr>Advantages</vt:lpstr>
      <vt:lpstr>Script Structure</vt:lpstr>
      <vt:lpstr>Script Structure Example – European Up and Out Call</vt:lpstr>
      <vt:lpstr>Pricing Adapters</vt:lpstr>
      <vt:lpstr>FpML Extensions</vt:lpstr>
      <vt:lpstr>Razor Client Screen</vt:lpstr>
      <vt:lpstr>General Design Schematic</vt:lpstr>
      <vt:lpstr>Path Simulation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Elspeth Boyd</dc:creator>
  <cp:lastModifiedBy>Richard Lewis</cp:lastModifiedBy>
  <cp:revision>55</cp:revision>
  <dcterms:created xsi:type="dcterms:W3CDTF">2009-06-03T12:05:49Z</dcterms:created>
  <dcterms:modified xsi:type="dcterms:W3CDTF">2010-12-15T04:23:32Z</dcterms:modified>
</cp:coreProperties>
</file>