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slideLayouts/slideLayout6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slideLayouts/slideLayout67.xml" ContentType="application/vnd.openxmlformats-officedocument.presentationml.slideLayout+xml"/>
  <Override PartName="/ppt/slideLayouts/slideLayout76.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Layouts/slideLayout74.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72.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Masters/slideMaster7.xml" ContentType="application/vnd.openxmlformats-officedocument.presentationml.slideMaster+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Default Extension="xls" ContentType="application/vnd.ms-exce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Masters/slideMaster6.xml" ContentType="application/vnd.openxmlformats-officedocument.presentationml.slideMaster+xml"/>
  <Override PartName="/ppt/theme/theme8.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5" r:id="rId2"/>
    <p:sldMasterId id="2147483705" r:id="rId3"/>
    <p:sldMasterId id="2147483706" r:id="rId4"/>
    <p:sldMasterId id="2147483708" r:id="rId5"/>
    <p:sldMasterId id="2147483709" r:id="rId6"/>
    <p:sldMasterId id="2147483710" r:id="rId7"/>
  </p:sldMasterIdLst>
  <p:notesMasterIdLst>
    <p:notesMasterId r:id="rId36"/>
  </p:notesMasterIdLst>
  <p:sldIdLst>
    <p:sldId id="256" r:id="rId8"/>
    <p:sldId id="301" r:id="rId9"/>
    <p:sldId id="330" r:id="rId10"/>
    <p:sldId id="331" r:id="rId11"/>
    <p:sldId id="332" r:id="rId12"/>
    <p:sldId id="354" r:id="rId13"/>
    <p:sldId id="280" r:id="rId14"/>
    <p:sldId id="282" r:id="rId15"/>
    <p:sldId id="285" r:id="rId16"/>
    <p:sldId id="284" r:id="rId17"/>
    <p:sldId id="286" r:id="rId18"/>
    <p:sldId id="305" r:id="rId19"/>
    <p:sldId id="307" r:id="rId20"/>
    <p:sldId id="325" r:id="rId21"/>
    <p:sldId id="314" r:id="rId22"/>
    <p:sldId id="311" r:id="rId23"/>
    <p:sldId id="324" r:id="rId24"/>
    <p:sldId id="355" r:id="rId25"/>
    <p:sldId id="356" r:id="rId26"/>
    <p:sldId id="317" r:id="rId27"/>
    <p:sldId id="323" r:id="rId28"/>
    <p:sldId id="320" r:id="rId29"/>
    <p:sldId id="319" r:id="rId30"/>
    <p:sldId id="326" r:id="rId31"/>
    <p:sldId id="357" r:id="rId32"/>
    <p:sldId id="327" r:id="rId33"/>
    <p:sldId id="328" r:id="rId34"/>
    <p:sldId id="299" r:id="rId3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showPr>
  <p:clrMru>
    <a:srgbClr val="E9EDF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35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9218" name="页眉占位符 1"/>
          <p:cNvSpPr>
            <a:spLocks noGrp="1" noChangeArrowheads="1"/>
          </p:cNvSpPr>
          <p:nvPr>
            <p:ph type="hdr" sz="quarter"/>
          </p:nvPr>
        </p:nvSpPr>
        <p:spPr bwMode="auto">
          <a:xfrm>
            <a:off x="0" y="0"/>
            <a:ext cx="2971800" cy="457200"/>
          </a:xfrm>
          <a:prstGeom prst="rect">
            <a:avLst/>
          </a:prstGeom>
          <a:noFill/>
          <a:ln>
            <a:noFill/>
          </a:ln>
          <a:extLst>
            <a:ext uri="{909E8E84-426E-40DD-AFC4-6F175D3DCCD1}"/>
            <a:ext uri="{91240B29-F687-4F45-9708-019B960494DF}"/>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atin typeface="Calibri" panose="020F0502020204030204" pitchFamily="34" charset="0"/>
              </a:defRPr>
            </a:lvl1pPr>
          </a:lstStyle>
          <a:p>
            <a:pPr>
              <a:defRPr/>
            </a:pPr>
            <a:endParaRPr lang="zh-CN" altLang="en-US"/>
          </a:p>
        </p:txBody>
      </p:sp>
      <p:sp>
        <p:nvSpPr>
          <p:cNvPr id="9219"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ext uri="{91240B29-F687-4F45-9708-019B960494DF}"/>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atin typeface="Calibri" panose="020F0502020204030204" pitchFamily="34" charset="0"/>
              </a:defRPr>
            </a:lvl1pPr>
          </a:lstStyle>
          <a:p>
            <a:pPr>
              <a:defRPr/>
            </a:pPr>
            <a:fld id="{52CFCD2B-2939-4EB8-B97D-1AD0075EFB4B}" type="datetimeFigureOut">
              <a:rPr lang="zh-CN" altLang="en-US"/>
              <a:pPr>
                <a:defRPr/>
              </a:pPr>
              <a:t>2015/7/22</a:t>
            </a:fld>
            <a:endParaRPr lang="zh-CN" altLang="en-US"/>
          </a:p>
        </p:txBody>
      </p:sp>
      <p:sp>
        <p:nvSpPr>
          <p:cNvPr id="38916" name="幻灯片图像占位符 3"/>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9221" name="备注占位符 4"/>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ext uri="{91240B29-F687-4F45-9708-019B960494DF}"/>
          </a:ex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ext uri="{91240B29-F687-4F45-9708-019B960494DF}"/>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atin typeface="Calibri" panose="020F0502020204030204" pitchFamily="34" charset="0"/>
              </a:defRPr>
            </a:lvl1pPr>
          </a:lstStyle>
          <a:p>
            <a:pPr>
              <a:defRPr/>
            </a:pPr>
            <a:endParaRPr lang="zh-CN" altLang="en-US"/>
          </a:p>
        </p:txBody>
      </p:sp>
      <p:sp>
        <p:nvSpPr>
          <p:cNvPr id="9223"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ext uri="{91240B29-F687-4F45-9708-019B960494DF}"/>
          </a:extLst>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sz="1200">
                <a:latin typeface="Calibri" pitchFamily="34" charset="0"/>
              </a:defRPr>
            </a:lvl1pPr>
          </a:lstStyle>
          <a:p>
            <a:pPr>
              <a:defRPr/>
            </a:pPr>
            <a:fld id="{3BD8F73C-46E8-4779-AA87-DE7D2E66D3A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ABA632F2-E514-4E2D-B403-5F6B1E9564BE}" type="datetime1">
              <a:rPr lang="zh-CN" altLang="en-US"/>
              <a:pPr>
                <a:defRPr/>
              </a:pPr>
              <a:t>2015/7/22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FEC4B657-21EB-415D-A2EE-2CD569741690}"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EABE411D-D8E5-4BC1-9D16-E9B16C291550}" type="datetime1">
              <a:rPr lang="zh-CN" altLang="en-US"/>
              <a:pPr>
                <a:defRPr/>
              </a:pPr>
              <a:t>2015/7/22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AD189382-CBFD-4C12-8D97-645C835A758C}"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20AC490F-78B3-4FD1-8527-FF2F1A387D46}" type="datetime1">
              <a:rPr lang="zh-CN" altLang="en-US"/>
              <a:pPr>
                <a:defRPr/>
              </a:pPr>
              <a:t>2015/7/22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796822C2-84EE-4B5F-B16F-15D4315D4CC3}"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1B77B2CB-A3A0-48BA-818E-AF7590E44ACD}" type="datetime1">
              <a:rPr lang="zh-CN" altLang="en-US"/>
              <a:pPr>
                <a:defRPr/>
              </a:pPr>
              <a:t>2015/7/22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776C9FBE-B9DB-405B-8706-610D6F4BE406}"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36A39F5A-7031-4A61-A669-57FC92E6E30F}" type="datetime1">
              <a:rPr lang="zh-CN" altLang="en-US"/>
              <a:pPr>
                <a:defRPr/>
              </a:pPr>
              <a:t>2015/7/22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324FF9B7-D913-4184-98AE-0620FF130D20}"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EA86B256-5A26-4588-B22E-C8E55F8A45F9}" type="datetime1">
              <a:rPr lang="zh-CN" altLang="en-US"/>
              <a:pPr>
                <a:defRPr/>
              </a:pPr>
              <a:t>2015/7/22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40A65F65-0A22-4080-AA2F-DA5711C33E2F}"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13438F84-C384-4A42-A7CF-23F4ACB8C8FF}" type="datetime1">
              <a:rPr lang="zh-CN" altLang="en-US"/>
              <a:pPr>
                <a:defRPr/>
              </a:pPr>
              <a:t>2015/7/22</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DEAC960B-5D2B-48AD-9ADB-281CE8EA2A2E}"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C06178AF-EA52-42F8-82A2-F635919B7AA3}" type="datetime1">
              <a:rPr lang="zh-CN" altLang="en-US"/>
              <a:pPr>
                <a:defRPr/>
              </a:pPr>
              <a:t>2015/7/22</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AE21FB7B-64A7-40E6-A619-DF53390F4F18}" type="slidenum">
              <a:rPr lang="zh-CN" altLang="en-US"/>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87B93B0F-9A01-4707-B833-1408847AB940}" type="datetime1">
              <a:rPr lang="zh-CN" altLang="en-US"/>
              <a:pPr>
                <a:defRPr/>
              </a:pPr>
              <a:t>2015/7/22</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AE2F782A-AE14-414E-8D4D-142489F7BBA6}" type="slidenum">
              <a:rPr lang="zh-CN" altLang="en-US"/>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2571065D-F12A-4C55-B057-89C9691CC9CA}" type="datetime1">
              <a:rPr lang="zh-CN" altLang="en-US"/>
              <a:pPr>
                <a:defRPr/>
              </a:pPr>
              <a:t>2015/7/22</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BF2011F6-83A3-4959-94C0-1DD4B0C8D667}" type="slidenum">
              <a:rPr lang="zh-CN" altLang="en-US"/>
              <a:pPr>
                <a:defRPr/>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B9CD1DA8-5008-44E6-AA88-95B187DB1853}" type="datetime1">
              <a:rPr lang="zh-CN" altLang="en-US"/>
              <a:pPr>
                <a:defRPr/>
              </a:pPr>
              <a:t>2015/7/22</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930EA70B-797A-45EC-AC7C-1DB9D39F3FF8}"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02A393F-2654-4C5D-BADD-BC8529218DF9}" type="datetime1">
              <a:rPr lang="zh-CN" altLang="en-US"/>
              <a:pPr>
                <a:defRPr/>
              </a:pPr>
              <a:t>2015/7/22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7213E3F3-8A37-400F-AA9D-0FC8288B419E}" type="slidenum">
              <a:rPr lang="zh-CN" altLang="en-US"/>
              <a:pPr>
                <a:defRPr/>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B9A177CB-78FF-4415-A3A7-923F5EA3FD1E}" type="datetime1">
              <a:rPr lang="zh-CN" altLang="en-US"/>
              <a:pPr>
                <a:defRPr/>
              </a:pPr>
              <a:t>2015/7/22</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AE6FED4C-03AB-4BC4-B83D-C2BA6CEBAD3F}" type="slidenum">
              <a:rPr lang="zh-CN" altLang="en-US"/>
              <a:pPr>
                <a:defRPr/>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F983DD74-F3A7-43FC-9BD1-F6E8EE53BF40}" type="datetime1">
              <a:rPr lang="zh-CN" altLang="en-US"/>
              <a:pPr>
                <a:defRPr/>
              </a:pPr>
              <a:t>2015/7/22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87662007-61EC-49F5-98E3-A8D4B8C13EDB}" type="slidenum">
              <a:rPr lang="zh-CN" altLang="en-US"/>
              <a:pPr>
                <a:defRPr/>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1CC3D996-71CF-4306-B55A-2DB9799882B8}" type="datetime1">
              <a:rPr lang="zh-CN" altLang="en-US"/>
              <a:pPr>
                <a:defRPr/>
              </a:pPr>
              <a:t>2015/7/22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2EDEA034-3BB4-478E-829C-3CD94BF18F99}" type="slidenum">
              <a:rPr lang="zh-CN" altLang="en-US"/>
              <a:pPr>
                <a:defRPr/>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8FECAAB8-30D2-408F-9B58-2F832E319F39}" type="datetime1">
              <a:rPr lang="zh-CN" altLang="en-US"/>
              <a:pPr>
                <a:defRPr/>
              </a:pPr>
              <a:t>2015/7/22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48AD82DF-FA55-4E21-82EA-C9CB227C0324}" type="slidenum">
              <a:rPr lang="zh-CN" altLang="en-US"/>
              <a:pPr>
                <a:defRPr/>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9"/>
          <p:cNvSpPr>
            <a:spLocks noGrp="1" noChangeArrowheads="1"/>
          </p:cNvSpPr>
          <p:nvPr>
            <p:ph type="dt" sz="half" idx="10"/>
          </p:nvPr>
        </p:nvSpPr>
        <p:spPr>
          <a:ln/>
        </p:spPr>
        <p:txBody>
          <a:bodyPr/>
          <a:lstStyle>
            <a:lvl1pPr>
              <a:defRPr/>
            </a:lvl1pPr>
          </a:lstStyle>
          <a:p>
            <a:pPr>
              <a:defRPr/>
            </a:pPr>
            <a:fld id="{4EDFC1BE-3D98-40DC-9B39-F1160572BEFC}" type="datetime1">
              <a:rPr lang="zh-CN" altLang="en-US"/>
              <a:pPr>
                <a:defRPr/>
              </a:pPr>
              <a:t>2015/7/22</a:t>
            </a:fld>
            <a:endParaRPr lang="zh-CN" altLang="en-US"/>
          </a:p>
        </p:txBody>
      </p:sp>
      <p:sp>
        <p:nvSpPr>
          <p:cNvPr id="5" name="页脚占位符 10"/>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11"/>
          <p:cNvSpPr>
            <a:spLocks noGrp="1" noChangeArrowheads="1"/>
          </p:cNvSpPr>
          <p:nvPr>
            <p:ph type="sldNum" sz="quarter" idx="12"/>
          </p:nvPr>
        </p:nvSpPr>
        <p:spPr>
          <a:ln/>
        </p:spPr>
        <p:txBody>
          <a:bodyPr/>
          <a:lstStyle>
            <a:lvl1pPr>
              <a:defRPr/>
            </a:lvl1pPr>
          </a:lstStyle>
          <a:p>
            <a:pPr>
              <a:defRPr/>
            </a:pPr>
            <a:fld id="{937EF359-8619-4A84-A191-7B2840A7124C}" type="slidenum">
              <a:rPr lang="zh-CN" altLang="en-US"/>
              <a:pPr>
                <a:defRPr/>
              </a:pPr>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9"/>
          <p:cNvSpPr>
            <a:spLocks noGrp="1" noChangeArrowheads="1"/>
          </p:cNvSpPr>
          <p:nvPr>
            <p:ph type="dt" sz="half" idx="10"/>
          </p:nvPr>
        </p:nvSpPr>
        <p:spPr>
          <a:ln/>
        </p:spPr>
        <p:txBody>
          <a:bodyPr/>
          <a:lstStyle>
            <a:lvl1pPr>
              <a:defRPr/>
            </a:lvl1pPr>
          </a:lstStyle>
          <a:p>
            <a:pPr>
              <a:defRPr/>
            </a:pPr>
            <a:fld id="{C6E6BC2C-2CB5-4B2D-81F3-CF549E479265}" type="datetime1">
              <a:rPr lang="zh-CN" altLang="en-US"/>
              <a:pPr>
                <a:defRPr/>
              </a:pPr>
              <a:t>2015/7/22</a:t>
            </a:fld>
            <a:endParaRPr lang="zh-CN" altLang="en-US"/>
          </a:p>
        </p:txBody>
      </p:sp>
      <p:sp>
        <p:nvSpPr>
          <p:cNvPr id="5" name="页脚占位符 10"/>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11"/>
          <p:cNvSpPr>
            <a:spLocks noGrp="1" noChangeArrowheads="1"/>
          </p:cNvSpPr>
          <p:nvPr>
            <p:ph type="sldNum" sz="quarter" idx="12"/>
          </p:nvPr>
        </p:nvSpPr>
        <p:spPr>
          <a:ln/>
        </p:spPr>
        <p:txBody>
          <a:bodyPr/>
          <a:lstStyle>
            <a:lvl1pPr>
              <a:defRPr/>
            </a:lvl1pPr>
          </a:lstStyle>
          <a:p>
            <a:pPr>
              <a:defRPr/>
            </a:pPr>
            <a:fld id="{5A7A2A42-46AF-4B8A-A1DF-5EF9734504CF}" type="slidenum">
              <a:rPr lang="zh-CN" altLang="en-US"/>
              <a:pPr>
                <a:defRPr/>
              </a:pPr>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9"/>
          <p:cNvSpPr>
            <a:spLocks noGrp="1" noChangeArrowheads="1"/>
          </p:cNvSpPr>
          <p:nvPr>
            <p:ph type="dt" sz="half" idx="10"/>
          </p:nvPr>
        </p:nvSpPr>
        <p:spPr>
          <a:ln/>
        </p:spPr>
        <p:txBody>
          <a:bodyPr/>
          <a:lstStyle>
            <a:lvl1pPr>
              <a:defRPr/>
            </a:lvl1pPr>
          </a:lstStyle>
          <a:p>
            <a:pPr>
              <a:defRPr/>
            </a:pPr>
            <a:fld id="{C7FD3D60-1361-4B0B-AD4D-90B504DB6CF3}" type="datetime1">
              <a:rPr lang="zh-CN" altLang="en-US"/>
              <a:pPr>
                <a:defRPr/>
              </a:pPr>
              <a:t>2015/7/22</a:t>
            </a:fld>
            <a:endParaRPr lang="zh-CN" altLang="en-US"/>
          </a:p>
        </p:txBody>
      </p:sp>
      <p:sp>
        <p:nvSpPr>
          <p:cNvPr id="5" name="页脚占位符 10"/>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11"/>
          <p:cNvSpPr>
            <a:spLocks noGrp="1" noChangeArrowheads="1"/>
          </p:cNvSpPr>
          <p:nvPr>
            <p:ph type="sldNum" sz="quarter" idx="12"/>
          </p:nvPr>
        </p:nvSpPr>
        <p:spPr>
          <a:ln/>
        </p:spPr>
        <p:txBody>
          <a:bodyPr/>
          <a:lstStyle>
            <a:lvl1pPr>
              <a:defRPr/>
            </a:lvl1pPr>
          </a:lstStyle>
          <a:p>
            <a:pPr>
              <a:defRPr/>
            </a:pPr>
            <a:fld id="{B9638EA0-3960-4DE5-9F8C-C05B73E901F5}" type="slidenum">
              <a:rPr lang="zh-CN" altLang="en-US"/>
              <a:pPr>
                <a:defRPr/>
              </a:pPr>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9"/>
          <p:cNvSpPr>
            <a:spLocks noGrp="1" noChangeArrowheads="1"/>
          </p:cNvSpPr>
          <p:nvPr>
            <p:ph type="dt" sz="half" idx="10"/>
          </p:nvPr>
        </p:nvSpPr>
        <p:spPr>
          <a:ln/>
        </p:spPr>
        <p:txBody>
          <a:bodyPr/>
          <a:lstStyle>
            <a:lvl1pPr>
              <a:defRPr/>
            </a:lvl1pPr>
          </a:lstStyle>
          <a:p>
            <a:pPr>
              <a:defRPr/>
            </a:pPr>
            <a:fld id="{0FD93397-EE95-4B0E-9FAE-924EC45EDB85}" type="datetime1">
              <a:rPr lang="zh-CN" altLang="en-US"/>
              <a:pPr>
                <a:defRPr/>
              </a:pPr>
              <a:t>2015/7/22</a:t>
            </a:fld>
            <a:endParaRPr lang="zh-CN" altLang="en-US"/>
          </a:p>
        </p:txBody>
      </p:sp>
      <p:sp>
        <p:nvSpPr>
          <p:cNvPr id="6" name="页脚占位符 10"/>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11"/>
          <p:cNvSpPr>
            <a:spLocks noGrp="1" noChangeArrowheads="1"/>
          </p:cNvSpPr>
          <p:nvPr>
            <p:ph type="sldNum" sz="quarter" idx="12"/>
          </p:nvPr>
        </p:nvSpPr>
        <p:spPr>
          <a:ln/>
        </p:spPr>
        <p:txBody>
          <a:bodyPr/>
          <a:lstStyle>
            <a:lvl1pPr>
              <a:defRPr/>
            </a:lvl1pPr>
          </a:lstStyle>
          <a:p>
            <a:pPr>
              <a:defRPr/>
            </a:pPr>
            <a:fld id="{B1482183-9ABE-45A0-AB70-CB26AE926175}" type="slidenum">
              <a:rPr lang="zh-CN" altLang="en-US"/>
              <a:pPr>
                <a:defRPr/>
              </a:pPr>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9"/>
          <p:cNvSpPr>
            <a:spLocks noGrp="1" noChangeArrowheads="1"/>
          </p:cNvSpPr>
          <p:nvPr>
            <p:ph type="dt" sz="half" idx="10"/>
          </p:nvPr>
        </p:nvSpPr>
        <p:spPr>
          <a:ln/>
        </p:spPr>
        <p:txBody>
          <a:bodyPr/>
          <a:lstStyle>
            <a:lvl1pPr>
              <a:defRPr/>
            </a:lvl1pPr>
          </a:lstStyle>
          <a:p>
            <a:pPr>
              <a:defRPr/>
            </a:pPr>
            <a:fld id="{7915E0FD-B54F-4971-9ABF-BC196576771A}" type="datetime1">
              <a:rPr lang="zh-CN" altLang="en-US"/>
              <a:pPr>
                <a:defRPr/>
              </a:pPr>
              <a:t>2015/7/22</a:t>
            </a:fld>
            <a:endParaRPr lang="zh-CN" altLang="en-US"/>
          </a:p>
        </p:txBody>
      </p:sp>
      <p:sp>
        <p:nvSpPr>
          <p:cNvPr id="8" name="页脚占位符 10"/>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11"/>
          <p:cNvSpPr>
            <a:spLocks noGrp="1" noChangeArrowheads="1"/>
          </p:cNvSpPr>
          <p:nvPr>
            <p:ph type="sldNum" sz="quarter" idx="12"/>
          </p:nvPr>
        </p:nvSpPr>
        <p:spPr>
          <a:ln/>
        </p:spPr>
        <p:txBody>
          <a:bodyPr/>
          <a:lstStyle>
            <a:lvl1pPr>
              <a:defRPr/>
            </a:lvl1pPr>
          </a:lstStyle>
          <a:p>
            <a:pPr>
              <a:defRPr/>
            </a:pPr>
            <a:fld id="{338038C5-8042-48FD-A979-F112934FA1E3}" type="slidenum">
              <a:rPr lang="zh-CN" altLang="en-US"/>
              <a:pPr>
                <a:defRPr/>
              </a:pPr>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9"/>
          <p:cNvSpPr>
            <a:spLocks noGrp="1" noChangeArrowheads="1"/>
          </p:cNvSpPr>
          <p:nvPr>
            <p:ph type="dt" sz="half" idx="10"/>
          </p:nvPr>
        </p:nvSpPr>
        <p:spPr>
          <a:ln/>
        </p:spPr>
        <p:txBody>
          <a:bodyPr/>
          <a:lstStyle>
            <a:lvl1pPr>
              <a:defRPr/>
            </a:lvl1pPr>
          </a:lstStyle>
          <a:p>
            <a:pPr>
              <a:defRPr/>
            </a:pPr>
            <a:fld id="{A1249FD3-C43D-42DF-B06D-EA968F75A197}" type="datetime1">
              <a:rPr lang="zh-CN" altLang="en-US"/>
              <a:pPr>
                <a:defRPr/>
              </a:pPr>
              <a:t>2015/7/22</a:t>
            </a:fld>
            <a:endParaRPr lang="zh-CN" altLang="en-US"/>
          </a:p>
        </p:txBody>
      </p:sp>
      <p:sp>
        <p:nvSpPr>
          <p:cNvPr id="4" name="页脚占位符 10"/>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11"/>
          <p:cNvSpPr>
            <a:spLocks noGrp="1" noChangeArrowheads="1"/>
          </p:cNvSpPr>
          <p:nvPr>
            <p:ph type="sldNum" sz="quarter" idx="12"/>
          </p:nvPr>
        </p:nvSpPr>
        <p:spPr>
          <a:ln/>
        </p:spPr>
        <p:txBody>
          <a:bodyPr/>
          <a:lstStyle>
            <a:lvl1pPr>
              <a:defRPr/>
            </a:lvl1pPr>
          </a:lstStyle>
          <a:p>
            <a:pPr>
              <a:defRPr/>
            </a:pPr>
            <a:fld id="{18A0B1F2-3878-4CEE-8EFE-992FA7CFE089}"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D461220B-E4C7-4B33-83A7-D5E46200CB0F}" type="datetime1">
              <a:rPr lang="zh-CN" altLang="en-US"/>
              <a:pPr>
                <a:defRPr/>
              </a:pPr>
              <a:t>2015/7/22</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0F38F010-90FD-47A6-9814-06DCBB46F7B9}" type="slidenum">
              <a:rPr lang="zh-CN" altLang="en-US"/>
              <a:pPr>
                <a:defRPr/>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noChangeArrowheads="1"/>
          </p:cNvSpPr>
          <p:nvPr>
            <p:ph type="dt" sz="half" idx="10"/>
          </p:nvPr>
        </p:nvSpPr>
        <p:spPr>
          <a:ln/>
        </p:spPr>
        <p:txBody>
          <a:bodyPr/>
          <a:lstStyle>
            <a:lvl1pPr>
              <a:defRPr/>
            </a:lvl1pPr>
          </a:lstStyle>
          <a:p>
            <a:pPr>
              <a:defRPr/>
            </a:pPr>
            <a:fld id="{7F39F397-EF04-40E2-BC55-327ADCD0092E}" type="datetime1">
              <a:rPr lang="zh-CN" altLang="en-US"/>
              <a:pPr>
                <a:defRPr/>
              </a:pPr>
              <a:t>2015/7/22</a:t>
            </a:fld>
            <a:endParaRPr lang="zh-CN" altLang="en-US"/>
          </a:p>
        </p:txBody>
      </p:sp>
      <p:sp>
        <p:nvSpPr>
          <p:cNvPr id="3" name="页脚占位符 10"/>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11"/>
          <p:cNvSpPr>
            <a:spLocks noGrp="1" noChangeArrowheads="1"/>
          </p:cNvSpPr>
          <p:nvPr>
            <p:ph type="sldNum" sz="quarter" idx="12"/>
          </p:nvPr>
        </p:nvSpPr>
        <p:spPr>
          <a:ln/>
        </p:spPr>
        <p:txBody>
          <a:bodyPr/>
          <a:lstStyle>
            <a:lvl1pPr>
              <a:defRPr/>
            </a:lvl1pPr>
          </a:lstStyle>
          <a:p>
            <a:pPr>
              <a:defRPr/>
            </a:pPr>
            <a:fld id="{D281D643-A7DA-4348-9BC8-33CD5CB54CAF}" type="slidenum">
              <a:rPr lang="zh-CN" altLang="en-US"/>
              <a:pPr>
                <a:defRPr/>
              </a:pPr>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9"/>
          <p:cNvSpPr>
            <a:spLocks noGrp="1" noChangeArrowheads="1"/>
          </p:cNvSpPr>
          <p:nvPr>
            <p:ph type="dt" sz="half" idx="10"/>
          </p:nvPr>
        </p:nvSpPr>
        <p:spPr>
          <a:ln/>
        </p:spPr>
        <p:txBody>
          <a:bodyPr/>
          <a:lstStyle>
            <a:lvl1pPr>
              <a:defRPr/>
            </a:lvl1pPr>
          </a:lstStyle>
          <a:p>
            <a:pPr>
              <a:defRPr/>
            </a:pPr>
            <a:fld id="{CE0504A5-5F83-4A35-9B23-93E49473CBF9}" type="datetime1">
              <a:rPr lang="zh-CN" altLang="en-US"/>
              <a:pPr>
                <a:defRPr/>
              </a:pPr>
              <a:t>2015/7/22</a:t>
            </a:fld>
            <a:endParaRPr lang="zh-CN" altLang="en-US"/>
          </a:p>
        </p:txBody>
      </p:sp>
      <p:sp>
        <p:nvSpPr>
          <p:cNvPr id="6" name="页脚占位符 10"/>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11"/>
          <p:cNvSpPr>
            <a:spLocks noGrp="1" noChangeArrowheads="1"/>
          </p:cNvSpPr>
          <p:nvPr>
            <p:ph type="sldNum" sz="quarter" idx="12"/>
          </p:nvPr>
        </p:nvSpPr>
        <p:spPr>
          <a:ln/>
        </p:spPr>
        <p:txBody>
          <a:bodyPr/>
          <a:lstStyle>
            <a:lvl1pPr>
              <a:defRPr/>
            </a:lvl1pPr>
          </a:lstStyle>
          <a:p>
            <a:pPr>
              <a:defRPr/>
            </a:pPr>
            <a:fld id="{8F2033CC-2AF6-4EF9-8AAE-2763199E522C}" type="slidenum">
              <a:rPr lang="zh-CN" altLang="en-US"/>
              <a:pPr>
                <a:defRPr/>
              </a:pPr>
              <a:t>‹#›</a:t>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9"/>
          <p:cNvSpPr>
            <a:spLocks noGrp="1" noChangeArrowheads="1"/>
          </p:cNvSpPr>
          <p:nvPr>
            <p:ph type="dt" sz="half" idx="10"/>
          </p:nvPr>
        </p:nvSpPr>
        <p:spPr>
          <a:ln/>
        </p:spPr>
        <p:txBody>
          <a:bodyPr/>
          <a:lstStyle>
            <a:lvl1pPr>
              <a:defRPr/>
            </a:lvl1pPr>
          </a:lstStyle>
          <a:p>
            <a:pPr>
              <a:defRPr/>
            </a:pPr>
            <a:fld id="{CD454193-FD34-428B-94A2-1890F04D0A89}" type="datetime1">
              <a:rPr lang="zh-CN" altLang="en-US"/>
              <a:pPr>
                <a:defRPr/>
              </a:pPr>
              <a:t>2015/7/22</a:t>
            </a:fld>
            <a:endParaRPr lang="zh-CN" altLang="en-US"/>
          </a:p>
        </p:txBody>
      </p:sp>
      <p:sp>
        <p:nvSpPr>
          <p:cNvPr id="6" name="页脚占位符 10"/>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11"/>
          <p:cNvSpPr>
            <a:spLocks noGrp="1" noChangeArrowheads="1"/>
          </p:cNvSpPr>
          <p:nvPr>
            <p:ph type="sldNum" sz="quarter" idx="12"/>
          </p:nvPr>
        </p:nvSpPr>
        <p:spPr>
          <a:ln/>
        </p:spPr>
        <p:txBody>
          <a:bodyPr/>
          <a:lstStyle>
            <a:lvl1pPr>
              <a:defRPr/>
            </a:lvl1pPr>
          </a:lstStyle>
          <a:p>
            <a:pPr>
              <a:defRPr/>
            </a:pPr>
            <a:fld id="{3C1C3E53-1A46-4A84-923B-2A3C20A3A94F}" type="slidenum">
              <a:rPr lang="zh-CN" altLang="en-US"/>
              <a:pPr>
                <a:defRPr/>
              </a:pPr>
              <a:t>‹#›</a:t>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9"/>
          <p:cNvSpPr>
            <a:spLocks noGrp="1" noChangeArrowheads="1"/>
          </p:cNvSpPr>
          <p:nvPr>
            <p:ph type="dt" sz="half" idx="10"/>
          </p:nvPr>
        </p:nvSpPr>
        <p:spPr>
          <a:ln/>
        </p:spPr>
        <p:txBody>
          <a:bodyPr/>
          <a:lstStyle>
            <a:lvl1pPr>
              <a:defRPr/>
            </a:lvl1pPr>
          </a:lstStyle>
          <a:p>
            <a:pPr>
              <a:defRPr/>
            </a:pPr>
            <a:fld id="{F2F41598-92F7-4CE4-A40B-6B819D6ADD79}" type="datetime1">
              <a:rPr lang="zh-CN" altLang="en-US"/>
              <a:pPr>
                <a:defRPr/>
              </a:pPr>
              <a:t>2015/7/22</a:t>
            </a:fld>
            <a:endParaRPr lang="zh-CN" altLang="en-US"/>
          </a:p>
        </p:txBody>
      </p:sp>
      <p:sp>
        <p:nvSpPr>
          <p:cNvPr id="5" name="页脚占位符 10"/>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11"/>
          <p:cNvSpPr>
            <a:spLocks noGrp="1" noChangeArrowheads="1"/>
          </p:cNvSpPr>
          <p:nvPr>
            <p:ph type="sldNum" sz="quarter" idx="12"/>
          </p:nvPr>
        </p:nvSpPr>
        <p:spPr>
          <a:ln/>
        </p:spPr>
        <p:txBody>
          <a:bodyPr/>
          <a:lstStyle>
            <a:lvl1pPr>
              <a:defRPr/>
            </a:lvl1pPr>
          </a:lstStyle>
          <a:p>
            <a:pPr>
              <a:defRPr/>
            </a:pPr>
            <a:fld id="{1E0CDA01-C06B-4B84-84B8-207ABF22C30F}" type="slidenum">
              <a:rPr lang="zh-CN" altLang="en-US"/>
              <a:pPr>
                <a:defRPr/>
              </a:pPr>
              <a:t>‹#›</a:t>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9"/>
          <p:cNvSpPr>
            <a:spLocks noGrp="1" noChangeArrowheads="1"/>
          </p:cNvSpPr>
          <p:nvPr>
            <p:ph type="dt" sz="half" idx="10"/>
          </p:nvPr>
        </p:nvSpPr>
        <p:spPr>
          <a:ln/>
        </p:spPr>
        <p:txBody>
          <a:bodyPr/>
          <a:lstStyle>
            <a:lvl1pPr>
              <a:defRPr/>
            </a:lvl1pPr>
          </a:lstStyle>
          <a:p>
            <a:pPr>
              <a:defRPr/>
            </a:pPr>
            <a:fld id="{0BE69352-EF57-4ED3-9418-DAE182A152DE}" type="datetime1">
              <a:rPr lang="zh-CN" altLang="en-US"/>
              <a:pPr>
                <a:defRPr/>
              </a:pPr>
              <a:t>2015/7/22</a:t>
            </a:fld>
            <a:endParaRPr lang="zh-CN" altLang="en-US"/>
          </a:p>
        </p:txBody>
      </p:sp>
      <p:sp>
        <p:nvSpPr>
          <p:cNvPr id="5" name="页脚占位符 10"/>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11"/>
          <p:cNvSpPr>
            <a:spLocks noGrp="1" noChangeArrowheads="1"/>
          </p:cNvSpPr>
          <p:nvPr>
            <p:ph type="sldNum" sz="quarter" idx="12"/>
          </p:nvPr>
        </p:nvSpPr>
        <p:spPr>
          <a:ln/>
        </p:spPr>
        <p:txBody>
          <a:bodyPr/>
          <a:lstStyle>
            <a:lvl1pPr>
              <a:defRPr/>
            </a:lvl1pPr>
          </a:lstStyle>
          <a:p>
            <a:pPr>
              <a:defRPr/>
            </a:pPr>
            <a:fld id="{D1C364BD-1E89-4D43-8F98-7B2CD92817EF}" type="slidenum">
              <a:rPr lang="zh-CN" altLang="en-US"/>
              <a:pPr>
                <a:defRPr/>
              </a:pPr>
              <a:t>‹#›</a:t>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EDC89795-B85A-4A54-9C37-31B1DF763903}" type="datetime1">
              <a:rPr lang="zh-CN" altLang="en-US"/>
              <a:pPr>
                <a:defRPr/>
              </a:pPr>
              <a:t>2015/7/22</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3FE6151E-7881-4232-8373-A217882E30B7}" type="slidenum">
              <a:rPr lang="zh-CN" altLang="en-US"/>
              <a:pPr>
                <a:defRPr/>
              </a:pPr>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9"/>
          <p:cNvSpPr>
            <a:spLocks noGrp="1" noChangeArrowheads="1"/>
          </p:cNvSpPr>
          <p:nvPr>
            <p:ph type="dt" sz="half" idx="10"/>
          </p:nvPr>
        </p:nvSpPr>
        <p:spPr>
          <a:ln/>
        </p:spPr>
        <p:txBody>
          <a:bodyPr/>
          <a:lstStyle>
            <a:lvl1pPr>
              <a:defRPr/>
            </a:lvl1pPr>
          </a:lstStyle>
          <a:p>
            <a:pPr>
              <a:defRPr/>
            </a:pPr>
            <a:fld id="{9EB62874-2707-42CB-97B3-0565EBB81D96}" type="datetime1">
              <a:rPr lang="zh-CN" altLang="en-US"/>
              <a:pPr>
                <a:defRPr/>
              </a:pPr>
              <a:t>2015/7/22</a:t>
            </a:fld>
            <a:endParaRPr lang="zh-CN" altLang="en-US"/>
          </a:p>
        </p:txBody>
      </p:sp>
      <p:sp>
        <p:nvSpPr>
          <p:cNvPr id="5" name="页脚占位符 10"/>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11"/>
          <p:cNvSpPr>
            <a:spLocks noGrp="1" noChangeArrowheads="1"/>
          </p:cNvSpPr>
          <p:nvPr>
            <p:ph type="sldNum" sz="quarter" idx="12"/>
          </p:nvPr>
        </p:nvSpPr>
        <p:spPr>
          <a:ln/>
        </p:spPr>
        <p:txBody>
          <a:bodyPr/>
          <a:lstStyle>
            <a:lvl1pPr>
              <a:defRPr/>
            </a:lvl1pPr>
          </a:lstStyle>
          <a:p>
            <a:pPr>
              <a:defRPr/>
            </a:pPr>
            <a:fld id="{6B7D5720-E199-4143-9DB9-CFA866118570}" type="slidenum">
              <a:rPr lang="zh-CN" altLang="en-US"/>
              <a:pPr>
                <a:defRPr/>
              </a:pPr>
              <a:t>‹#›</a:t>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9"/>
          <p:cNvSpPr>
            <a:spLocks noGrp="1" noChangeArrowheads="1"/>
          </p:cNvSpPr>
          <p:nvPr>
            <p:ph type="dt" sz="half" idx="10"/>
          </p:nvPr>
        </p:nvSpPr>
        <p:spPr>
          <a:ln/>
        </p:spPr>
        <p:txBody>
          <a:bodyPr/>
          <a:lstStyle>
            <a:lvl1pPr>
              <a:defRPr/>
            </a:lvl1pPr>
          </a:lstStyle>
          <a:p>
            <a:pPr>
              <a:defRPr/>
            </a:pPr>
            <a:fld id="{22B267B5-6D30-491A-88D2-717F3671F44D}" type="datetime1">
              <a:rPr lang="zh-CN" altLang="en-US"/>
              <a:pPr>
                <a:defRPr/>
              </a:pPr>
              <a:t>2015/7/22</a:t>
            </a:fld>
            <a:endParaRPr lang="zh-CN" altLang="en-US"/>
          </a:p>
        </p:txBody>
      </p:sp>
      <p:sp>
        <p:nvSpPr>
          <p:cNvPr id="5" name="页脚占位符 10"/>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11"/>
          <p:cNvSpPr>
            <a:spLocks noGrp="1" noChangeArrowheads="1"/>
          </p:cNvSpPr>
          <p:nvPr>
            <p:ph type="sldNum" sz="quarter" idx="12"/>
          </p:nvPr>
        </p:nvSpPr>
        <p:spPr>
          <a:ln/>
        </p:spPr>
        <p:txBody>
          <a:bodyPr/>
          <a:lstStyle>
            <a:lvl1pPr>
              <a:defRPr/>
            </a:lvl1pPr>
          </a:lstStyle>
          <a:p>
            <a:pPr>
              <a:defRPr/>
            </a:pPr>
            <a:fld id="{753A99B6-CAF7-4249-B5EB-1190C579F116}" type="slidenum">
              <a:rPr lang="zh-CN" altLang="en-US"/>
              <a:pPr>
                <a:defRPr/>
              </a:pPr>
              <a:t>‹#›</a:t>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9"/>
          <p:cNvSpPr>
            <a:spLocks noGrp="1" noChangeArrowheads="1"/>
          </p:cNvSpPr>
          <p:nvPr>
            <p:ph type="dt" sz="half" idx="10"/>
          </p:nvPr>
        </p:nvSpPr>
        <p:spPr>
          <a:ln/>
        </p:spPr>
        <p:txBody>
          <a:bodyPr/>
          <a:lstStyle>
            <a:lvl1pPr>
              <a:defRPr/>
            </a:lvl1pPr>
          </a:lstStyle>
          <a:p>
            <a:pPr>
              <a:defRPr/>
            </a:pPr>
            <a:fld id="{33004262-FD50-4065-8D72-1167E43836F6}" type="datetime1">
              <a:rPr lang="zh-CN" altLang="en-US"/>
              <a:pPr>
                <a:defRPr/>
              </a:pPr>
              <a:t>2015/7/22</a:t>
            </a:fld>
            <a:endParaRPr lang="zh-CN" altLang="en-US"/>
          </a:p>
        </p:txBody>
      </p:sp>
      <p:sp>
        <p:nvSpPr>
          <p:cNvPr id="5" name="页脚占位符 10"/>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11"/>
          <p:cNvSpPr>
            <a:spLocks noGrp="1" noChangeArrowheads="1"/>
          </p:cNvSpPr>
          <p:nvPr>
            <p:ph type="sldNum" sz="quarter" idx="12"/>
          </p:nvPr>
        </p:nvSpPr>
        <p:spPr>
          <a:ln/>
        </p:spPr>
        <p:txBody>
          <a:bodyPr/>
          <a:lstStyle>
            <a:lvl1pPr>
              <a:defRPr/>
            </a:lvl1pPr>
          </a:lstStyle>
          <a:p>
            <a:pPr>
              <a:defRPr/>
            </a:pPr>
            <a:fld id="{650D0044-65E4-49B5-94DC-4991F9BC4155}" type="slidenum">
              <a:rPr lang="zh-CN" altLang="en-US"/>
              <a:pPr>
                <a:defRPr/>
              </a:pPr>
              <a:t>‹#›</a:t>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9"/>
          <p:cNvSpPr>
            <a:spLocks noGrp="1" noChangeArrowheads="1"/>
          </p:cNvSpPr>
          <p:nvPr>
            <p:ph type="dt" sz="half" idx="10"/>
          </p:nvPr>
        </p:nvSpPr>
        <p:spPr>
          <a:ln/>
        </p:spPr>
        <p:txBody>
          <a:bodyPr/>
          <a:lstStyle>
            <a:lvl1pPr>
              <a:defRPr/>
            </a:lvl1pPr>
          </a:lstStyle>
          <a:p>
            <a:pPr>
              <a:defRPr/>
            </a:pPr>
            <a:fld id="{6B1BB062-1A41-4EE6-93B2-DEFFC9E8C53C}" type="datetime1">
              <a:rPr lang="zh-CN" altLang="en-US"/>
              <a:pPr>
                <a:defRPr/>
              </a:pPr>
              <a:t>2015/7/22</a:t>
            </a:fld>
            <a:endParaRPr lang="zh-CN" altLang="en-US"/>
          </a:p>
        </p:txBody>
      </p:sp>
      <p:sp>
        <p:nvSpPr>
          <p:cNvPr id="6" name="页脚占位符 10"/>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11"/>
          <p:cNvSpPr>
            <a:spLocks noGrp="1" noChangeArrowheads="1"/>
          </p:cNvSpPr>
          <p:nvPr>
            <p:ph type="sldNum" sz="quarter" idx="12"/>
          </p:nvPr>
        </p:nvSpPr>
        <p:spPr>
          <a:ln/>
        </p:spPr>
        <p:txBody>
          <a:bodyPr/>
          <a:lstStyle>
            <a:lvl1pPr>
              <a:defRPr/>
            </a:lvl1pPr>
          </a:lstStyle>
          <a:p>
            <a:pPr>
              <a:defRPr/>
            </a:pPr>
            <a:fld id="{39B65C43-DA2C-4F74-9286-43FBE8065B1F}"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E11224CB-189A-47B0-802E-1BB370B0C54E}" type="datetime1">
              <a:rPr lang="zh-CN" altLang="en-US"/>
              <a:pPr>
                <a:defRPr/>
              </a:pPr>
              <a:t>2015/7/22</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7590A0B7-FD4D-4FA4-A06B-1A2F9965B7BE}" type="slidenum">
              <a:rPr lang="zh-CN" altLang="en-US"/>
              <a:pPr>
                <a:defRPr/>
              </a:pPr>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9"/>
          <p:cNvSpPr>
            <a:spLocks noGrp="1" noChangeArrowheads="1"/>
          </p:cNvSpPr>
          <p:nvPr>
            <p:ph type="dt" sz="half" idx="10"/>
          </p:nvPr>
        </p:nvSpPr>
        <p:spPr>
          <a:ln/>
        </p:spPr>
        <p:txBody>
          <a:bodyPr/>
          <a:lstStyle>
            <a:lvl1pPr>
              <a:defRPr/>
            </a:lvl1pPr>
          </a:lstStyle>
          <a:p>
            <a:pPr>
              <a:defRPr/>
            </a:pPr>
            <a:fld id="{DC802360-FA16-4EC3-88CE-6881A4AF90EC}" type="datetime1">
              <a:rPr lang="zh-CN" altLang="en-US"/>
              <a:pPr>
                <a:defRPr/>
              </a:pPr>
              <a:t>2015/7/22</a:t>
            </a:fld>
            <a:endParaRPr lang="zh-CN" altLang="en-US"/>
          </a:p>
        </p:txBody>
      </p:sp>
      <p:sp>
        <p:nvSpPr>
          <p:cNvPr id="8" name="页脚占位符 10"/>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11"/>
          <p:cNvSpPr>
            <a:spLocks noGrp="1" noChangeArrowheads="1"/>
          </p:cNvSpPr>
          <p:nvPr>
            <p:ph type="sldNum" sz="quarter" idx="12"/>
          </p:nvPr>
        </p:nvSpPr>
        <p:spPr>
          <a:ln/>
        </p:spPr>
        <p:txBody>
          <a:bodyPr/>
          <a:lstStyle>
            <a:lvl1pPr>
              <a:defRPr/>
            </a:lvl1pPr>
          </a:lstStyle>
          <a:p>
            <a:pPr>
              <a:defRPr/>
            </a:pPr>
            <a:fld id="{A88CC986-A456-4FDF-A8B2-4B558A217332}" type="slidenum">
              <a:rPr lang="zh-CN" altLang="en-US"/>
              <a:pPr>
                <a:defRPr/>
              </a:pPr>
              <a:t>‹#›</a:t>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9"/>
          <p:cNvSpPr>
            <a:spLocks noGrp="1" noChangeArrowheads="1"/>
          </p:cNvSpPr>
          <p:nvPr>
            <p:ph type="dt" sz="half" idx="10"/>
          </p:nvPr>
        </p:nvSpPr>
        <p:spPr>
          <a:ln/>
        </p:spPr>
        <p:txBody>
          <a:bodyPr/>
          <a:lstStyle>
            <a:lvl1pPr>
              <a:defRPr/>
            </a:lvl1pPr>
          </a:lstStyle>
          <a:p>
            <a:pPr>
              <a:defRPr/>
            </a:pPr>
            <a:fld id="{2250D83F-CA7E-4047-9AF4-8D22CEBD2092}" type="datetime1">
              <a:rPr lang="zh-CN" altLang="en-US"/>
              <a:pPr>
                <a:defRPr/>
              </a:pPr>
              <a:t>2015/7/22</a:t>
            </a:fld>
            <a:endParaRPr lang="zh-CN" altLang="en-US"/>
          </a:p>
        </p:txBody>
      </p:sp>
      <p:sp>
        <p:nvSpPr>
          <p:cNvPr id="4" name="页脚占位符 10"/>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11"/>
          <p:cNvSpPr>
            <a:spLocks noGrp="1" noChangeArrowheads="1"/>
          </p:cNvSpPr>
          <p:nvPr>
            <p:ph type="sldNum" sz="quarter" idx="12"/>
          </p:nvPr>
        </p:nvSpPr>
        <p:spPr>
          <a:ln/>
        </p:spPr>
        <p:txBody>
          <a:bodyPr/>
          <a:lstStyle>
            <a:lvl1pPr>
              <a:defRPr/>
            </a:lvl1pPr>
          </a:lstStyle>
          <a:p>
            <a:pPr>
              <a:defRPr/>
            </a:pPr>
            <a:fld id="{CED78F0E-EB98-4CFB-9E8F-AAC629DCEF8C}" type="slidenum">
              <a:rPr lang="zh-CN" altLang="en-US"/>
              <a:pPr>
                <a:defRPr/>
              </a:pPr>
              <a:t>‹#›</a:t>
            </a:fld>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noChangeArrowheads="1"/>
          </p:cNvSpPr>
          <p:nvPr>
            <p:ph type="dt" sz="half" idx="10"/>
          </p:nvPr>
        </p:nvSpPr>
        <p:spPr>
          <a:ln/>
        </p:spPr>
        <p:txBody>
          <a:bodyPr/>
          <a:lstStyle>
            <a:lvl1pPr>
              <a:defRPr/>
            </a:lvl1pPr>
          </a:lstStyle>
          <a:p>
            <a:pPr>
              <a:defRPr/>
            </a:pPr>
            <a:fld id="{A5940AF5-FFC5-4EE3-BF66-1ABCDA1D0EAF}" type="datetime1">
              <a:rPr lang="zh-CN" altLang="en-US"/>
              <a:pPr>
                <a:defRPr/>
              </a:pPr>
              <a:t>2015/7/22</a:t>
            </a:fld>
            <a:endParaRPr lang="zh-CN" altLang="en-US"/>
          </a:p>
        </p:txBody>
      </p:sp>
      <p:sp>
        <p:nvSpPr>
          <p:cNvPr id="3" name="页脚占位符 10"/>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11"/>
          <p:cNvSpPr>
            <a:spLocks noGrp="1" noChangeArrowheads="1"/>
          </p:cNvSpPr>
          <p:nvPr>
            <p:ph type="sldNum" sz="quarter" idx="12"/>
          </p:nvPr>
        </p:nvSpPr>
        <p:spPr>
          <a:ln/>
        </p:spPr>
        <p:txBody>
          <a:bodyPr/>
          <a:lstStyle>
            <a:lvl1pPr>
              <a:defRPr/>
            </a:lvl1pPr>
          </a:lstStyle>
          <a:p>
            <a:pPr>
              <a:defRPr/>
            </a:pPr>
            <a:fld id="{C070DD16-1AB3-457E-81D6-01DBA2302066}" type="slidenum">
              <a:rPr lang="zh-CN" altLang="en-US"/>
              <a:pPr>
                <a:defRPr/>
              </a:pPr>
              <a:t>‹#›</a:t>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9"/>
          <p:cNvSpPr>
            <a:spLocks noGrp="1" noChangeArrowheads="1"/>
          </p:cNvSpPr>
          <p:nvPr>
            <p:ph type="dt" sz="half" idx="10"/>
          </p:nvPr>
        </p:nvSpPr>
        <p:spPr>
          <a:ln/>
        </p:spPr>
        <p:txBody>
          <a:bodyPr/>
          <a:lstStyle>
            <a:lvl1pPr>
              <a:defRPr/>
            </a:lvl1pPr>
          </a:lstStyle>
          <a:p>
            <a:pPr>
              <a:defRPr/>
            </a:pPr>
            <a:fld id="{CDC0E400-3972-4F13-A38A-E533C9CC88EF}" type="datetime1">
              <a:rPr lang="zh-CN" altLang="en-US"/>
              <a:pPr>
                <a:defRPr/>
              </a:pPr>
              <a:t>2015/7/22</a:t>
            </a:fld>
            <a:endParaRPr lang="zh-CN" altLang="en-US"/>
          </a:p>
        </p:txBody>
      </p:sp>
      <p:sp>
        <p:nvSpPr>
          <p:cNvPr id="6" name="页脚占位符 10"/>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11"/>
          <p:cNvSpPr>
            <a:spLocks noGrp="1" noChangeArrowheads="1"/>
          </p:cNvSpPr>
          <p:nvPr>
            <p:ph type="sldNum" sz="quarter" idx="12"/>
          </p:nvPr>
        </p:nvSpPr>
        <p:spPr>
          <a:ln/>
        </p:spPr>
        <p:txBody>
          <a:bodyPr/>
          <a:lstStyle>
            <a:lvl1pPr>
              <a:defRPr/>
            </a:lvl1pPr>
          </a:lstStyle>
          <a:p>
            <a:pPr>
              <a:defRPr/>
            </a:pPr>
            <a:fld id="{62530ADE-C8DC-41A7-BB5E-59CF34D21290}" type="slidenum">
              <a:rPr lang="zh-CN" altLang="en-US"/>
              <a:pPr>
                <a:defRPr/>
              </a:pPr>
              <a:t>‹#›</a:t>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9"/>
          <p:cNvSpPr>
            <a:spLocks noGrp="1" noChangeArrowheads="1"/>
          </p:cNvSpPr>
          <p:nvPr>
            <p:ph type="dt" sz="half" idx="10"/>
          </p:nvPr>
        </p:nvSpPr>
        <p:spPr>
          <a:ln/>
        </p:spPr>
        <p:txBody>
          <a:bodyPr/>
          <a:lstStyle>
            <a:lvl1pPr>
              <a:defRPr/>
            </a:lvl1pPr>
          </a:lstStyle>
          <a:p>
            <a:pPr>
              <a:defRPr/>
            </a:pPr>
            <a:fld id="{4C1769D7-5329-4F0A-AACD-AF3841B1CEDA}" type="datetime1">
              <a:rPr lang="zh-CN" altLang="en-US"/>
              <a:pPr>
                <a:defRPr/>
              </a:pPr>
              <a:t>2015/7/22</a:t>
            </a:fld>
            <a:endParaRPr lang="zh-CN" altLang="en-US"/>
          </a:p>
        </p:txBody>
      </p:sp>
      <p:sp>
        <p:nvSpPr>
          <p:cNvPr id="6" name="页脚占位符 10"/>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11"/>
          <p:cNvSpPr>
            <a:spLocks noGrp="1" noChangeArrowheads="1"/>
          </p:cNvSpPr>
          <p:nvPr>
            <p:ph type="sldNum" sz="quarter" idx="12"/>
          </p:nvPr>
        </p:nvSpPr>
        <p:spPr>
          <a:ln/>
        </p:spPr>
        <p:txBody>
          <a:bodyPr/>
          <a:lstStyle>
            <a:lvl1pPr>
              <a:defRPr/>
            </a:lvl1pPr>
          </a:lstStyle>
          <a:p>
            <a:pPr>
              <a:defRPr/>
            </a:pPr>
            <a:fld id="{6B5117AD-E178-4D3A-A685-55052AA99157}" type="slidenum">
              <a:rPr lang="zh-CN" altLang="en-US"/>
              <a:pPr>
                <a:defRPr/>
              </a:pPr>
              <a:t>‹#›</a:t>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9"/>
          <p:cNvSpPr>
            <a:spLocks noGrp="1" noChangeArrowheads="1"/>
          </p:cNvSpPr>
          <p:nvPr>
            <p:ph type="dt" sz="half" idx="10"/>
          </p:nvPr>
        </p:nvSpPr>
        <p:spPr>
          <a:ln/>
        </p:spPr>
        <p:txBody>
          <a:bodyPr/>
          <a:lstStyle>
            <a:lvl1pPr>
              <a:defRPr/>
            </a:lvl1pPr>
          </a:lstStyle>
          <a:p>
            <a:pPr>
              <a:defRPr/>
            </a:pPr>
            <a:fld id="{5D8CC74E-6100-42FD-874F-38214E69E368}" type="datetime1">
              <a:rPr lang="zh-CN" altLang="en-US"/>
              <a:pPr>
                <a:defRPr/>
              </a:pPr>
              <a:t>2015/7/22</a:t>
            </a:fld>
            <a:endParaRPr lang="zh-CN" altLang="en-US"/>
          </a:p>
        </p:txBody>
      </p:sp>
      <p:sp>
        <p:nvSpPr>
          <p:cNvPr id="5" name="页脚占位符 10"/>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11"/>
          <p:cNvSpPr>
            <a:spLocks noGrp="1" noChangeArrowheads="1"/>
          </p:cNvSpPr>
          <p:nvPr>
            <p:ph type="sldNum" sz="quarter" idx="12"/>
          </p:nvPr>
        </p:nvSpPr>
        <p:spPr>
          <a:ln/>
        </p:spPr>
        <p:txBody>
          <a:bodyPr/>
          <a:lstStyle>
            <a:lvl1pPr>
              <a:defRPr/>
            </a:lvl1pPr>
          </a:lstStyle>
          <a:p>
            <a:pPr>
              <a:defRPr/>
            </a:pPr>
            <a:fld id="{FCD77B43-422C-4C67-9429-E83E372FCFD1}" type="slidenum">
              <a:rPr lang="zh-CN" altLang="en-US"/>
              <a:pPr>
                <a:defRPr/>
              </a:pPr>
              <a:t>‹#›</a:t>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9"/>
          <p:cNvSpPr>
            <a:spLocks noGrp="1" noChangeArrowheads="1"/>
          </p:cNvSpPr>
          <p:nvPr>
            <p:ph type="dt" sz="half" idx="10"/>
          </p:nvPr>
        </p:nvSpPr>
        <p:spPr>
          <a:ln/>
        </p:spPr>
        <p:txBody>
          <a:bodyPr/>
          <a:lstStyle>
            <a:lvl1pPr>
              <a:defRPr/>
            </a:lvl1pPr>
          </a:lstStyle>
          <a:p>
            <a:pPr>
              <a:defRPr/>
            </a:pPr>
            <a:fld id="{0BF2D443-782F-4126-91AC-8A997353C83F}" type="datetime1">
              <a:rPr lang="zh-CN" altLang="en-US"/>
              <a:pPr>
                <a:defRPr/>
              </a:pPr>
              <a:t>2015/7/22</a:t>
            </a:fld>
            <a:endParaRPr lang="zh-CN" altLang="en-US"/>
          </a:p>
        </p:txBody>
      </p:sp>
      <p:sp>
        <p:nvSpPr>
          <p:cNvPr id="5" name="页脚占位符 10"/>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11"/>
          <p:cNvSpPr>
            <a:spLocks noGrp="1" noChangeArrowheads="1"/>
          </p:cNvSpPr>
          <p:nvPr>
            <p:ph type="sldNum" sz="quarter" idx="12"/>
          </p:nvPr>
        </p:nvSpPr>
        <p:spPr>
          <a:ln/>
        </p:spPr>
        <p:txBody>
          <a:bodyPr/>
          <a:lstStyle>
            <a:lvl1pPr>
              <a:defRPr/>
            </a:lvl1pPr>
          </a:lstStyle>
          <a:p>
            <a:pPr>
              <a:defRPr/>
            </a:pPr>
            <a:fld id="{0C7DCE42-DCAA-4ECD-9FA5-86D3D3A9E51C}" type="slidenum">
              <a:rPr lang="zh-CN" altLang="en-US"/>
              <a:pPr>
                <a:defRPr/>
              </a:pPr>
              <a:t>‹#›</a:t>
            </a:fld>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295B54AD-6EFA-4D31-AE24-EFD407FE57C8}" type="datetime1">
              <a:rPr lang="zh-CN" altLang="en-US"/>
              <a:pPr>
                <a:defRPr/>
              </a:pPr>
              <a:t>2015/7/22</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D4D538AA-2052-43C6-904A-D0B78A274DCE}" type="slidenum">
              <a:rPr lang="zh-CN" altLang="en-US"/>
              <a:pPr>
                <a:defRPr/>
              </a:pPr>
              <a:t>‹#›</a:t>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68492376-A166-44B0-A510-A4BDDCFDB9EA}" type="datetime1">
              <a:rPr lang="zh-CN" altLang="en-US"/>
              <a:pPr>
                <a:defRPr/>
              </a:pPr>
              <a:t>2015/7/22</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A12D8D22-CD9E-467D-A2C4-D76BBDFFAC10}"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17A9D928-4C9B-43FE-8E3A-93BDB9F4338F}" type="datetime1">
              <a:rPr lang="zh-CN" altLang="en-US"/>
              <a:pPr>
                <a:defRPr/>
              </a:pPr>
              <a:t>2015/7/22</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477A3A91-D1C1-47A2-9EAE-22CA4A9C21D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2.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3.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标题占位符 1"/>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文本占位符 2"/>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日期占位符 3"/>
          <p:cNvSpPr>
            <a:spLocks noGrp="1" noChangeArrowheads="1"/>
          </p:cNvSpPr>
          <p:nvPr>
            <p:ph type="dt" sz="half" idx="2"/>
          </p:nvPr>
        </p:nvSpPr>
        <p:spPr bwMode="auto">
          <a:xfrm>
            <a:off x="457200" y="6356350"/>
            <a:ext cx="2133600" cy="365125"/>
          </a:xfrm>
          <a:prstGeom prst="rect">
            <a:avLst/>
          </a:prstGeom>
          <a:noFill/>
          <a:ln>
            <a:noFill/>
          </a:ln>
          <a:extLst>
            <a:ext uri="{909E8E84-426E-40DD-AFC4-6F175D3DCCD1}"/>
            <a:ext uri="{91240B29-F687-4F45-9708-019B960494DF}"/>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latin typeface="+mn-lt"/>
              </a:defRPr>
            </a:lvl1pPr>
          </a:lstStyle>
          <a:p>
            <a:pPr>
              <a:defRPr/>
            </a:pPr>
            <a:fld id="{60BCB699-2397-4F25-9B70-D9553B733176}" type="datetime1">
              <a:rPr lang="zh-CN" altLang="en-US"/>
              <a:pPr>
                <a:defRPr/>
              </a:pPr>
              <a:t>2015/7/22</a:t>
            </a:fld>
            <a:endParaRPr lang="zh-CN" altLang="en-US"/>
          </a:p>
        </p:txBody>
      </p:sp>
      <p:sp>
        <p:nvSpPr>
          <p:cNvPr id="1029" name="页脚占位符 4"/>
          <p:cNvSpPr>
            <a:spLocks noGrp="1" noChangeArrowheads="1"/>
          </p:cNvSpPr>
          <p:nvPr>
            <p:ph type="ftr" sz="quarter" idx="3"/>
          </p:nvPr>
        </p:nvSpPr>
        <p:spPr bwMode="auto">
          <a:xfrm>
            <a:off x="3124200" y="6356350"/>
            <a:ext cx="2895600" cy="365125"/>
          </a:xfrm>
          <a:prstGeom prst="rect">
            <a:avLst/>
          </a:prstGeom>
          <a:noFill/>
          <a:ln>
            <a:noFill/>
          </a:ln>
          <a:extLst>
            <a:ext uri="{909E8E84-426E-40DD-AFC4-6F175D3DCCD1}"/>
            <a:ext uri="{91240B29-F687-4F45-9708-019B960494DF}"/>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latin typeface="+mn-lt"/>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6553200" y="6356350"/>
            <a:ext cx="2133600" cy="365125"/>
          </a:xfrm>
          <a:prstGeom prst="rect">
            <a:avLst/>
          </a:prstGeom>
          <a:noFill/>
          <a:ln>
            <a:noFill/>
          </a:ln>
          <a:extLst>
            <a:ext uri="{909E8E84-426E-40DD-AFC4-6F175D3DCCD1}"/>
            <a:ext uri="{91240B29-F687-4F45-9708-019B960494DF}"/>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latin typeface="Calibri" pitchFamily="34" charset="0"/>
              </a:defRPr>
            </a:lvl1pPr>
          </a:lstStyle>
          <a:p>
            <a:pPr>
              <a:defRPr/>
            </a:pPr>
            <a:fld id="{EFBC0D1B-394E-437E-BCBD-C175217132B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标题占位符 1"/>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4099" name="文本占位符 2"/>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2052" name="日期占位符 3"/>
          <p:cNvSpPr>
            <a:spLocks noGrp="1" noChangeArrowheads="1"/>
          </p:cNvSpPr>
          <p:nvPr>
            <p:ph type="dt" sz="half" idx="2"/>
          </p:nvPr>
        </p:nvSpPr>
        <p:spPr bwMode="auto">
          <a:xfrm>
            <a:off x="457200" y="6356350"/>
            <a:ext cx="2133600" cy="365125"/>
          </a:xfrm>
          <a:prstGeom prst="rect">
            <a:avLst/>
          </a:prstGeom>
          <a:noFill/>
          <a:ln>
            <a:noFill/>
          </a:ln>
          <a:extLst>
            <a:ext uri="{909E8E84-426E-40DD-AFC4-6F175D3DCCD1}"/>
            <a:ext uri="{91240B29-F687-4F45-9708-019B960494DF}"/>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latin typeface="+mn-lt"/>
                <a:ea typeface="+mn-ea"/>
              </a:defRPr>
            </a:lvl1pPr>
          </a:lstStyle>
          <a:p>
            <a:pPr>
              <a:defRPr/>
            </a:pPr>
            <a:fld id="{44EBA121-5AAE-4BD2-BC14-587E9FC75534}" type="datetime1">
              <a:rPr lang="zh-CN" altLang="en-US"/>
              <a:pPr>
                <a:defRPr/>
              </a:pPr>
              <a:t>2015/7/22</a:t>
            </a:fld>
            <a:endParaRPr lang="zh-CN" altLang="en-US"/>
          </a:p>
        </p:txBody>
      </p:sp>
      <p:sp>
        <p:nvSpPr>
          <p:cNvPr id="2053" name="页脚占位符 4"/>
          <p:cNvSpPr>
            <a:spLocks noGrp="1" noChangeArrowheads="1"/>
          </p:cNvSpPr>
          <p:nvPr>
            <p:ph type="ftr" sz="quarter" idx="3"/>
          </p:nvPr>
        </p:nvSpPr>
        <p:spPr bwMode="auto">
          <a:xfrm>
            <a:off x="3124200" y="6356350"/>
            <a:ext cx="2895600" cy="365125"/>
          </a:xfrm>
          <a:prstGeom prst="rect">
            <a:avLst/>
          </a:prstGeom>
          <a:noFill/>
          <a:ln>
            <a:noFill/>
          </a:ln>
          <a:extLst>
            <a:ext uri="{909E8E84-426E-40DD-AFC4-6F175D3DCCD1}"/>
            <a:ext uri="{91240B29-F687-4F45-9708-019B960494DF}"/>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latin typeface="+mn-lt"/>
                <a:ea typeface="+mn-ea"/>
              </a:defRPr>
            </a:lvl1pPr>
          </a:lstStyle>
          <a:p>
            <a:pPr>
              <a:defRPr/>
            </a:pPr>
            <a:endParaRPr lang="zh-CN" altLang="en-US"/>
          </a:p>
        </p:txBody>
      </p:sp>
      <p:sp>
        <p:nvSpPr>
          <p:cNvPr id="2054" name="灯片编号占位符 5"/>
          <p:cNvSpPr>
            <a:spLocks noGrp="1" noChangeArrowheads="1"/>
          </p:cNvSpPr>
          <p:nvPr>
            <p:ph type="sldNum" sz="quarter" idx="4"/>
          </p:nvPr>
        </p:nvSpPr>
        <p:spPr bwMode="auto">
          <a:xfrm>
            <a:off x="6553200" y="6356350"/>
            <a:ext cx="2133600" cy="365125"/>
          </a:xfrm>
          <a:prstGeom prst="rect">
            <a:avLst/>
          </a:prstGeom>
          <a:noFill/>
          <a:ln>
            <a:noFill/>
          </a:ln>
          <a:extLst>
            <a:ext uri="{909E8E84-426E-40DD-AFC4-6F175D3DCCD1}"/>
            <a:ext uri="{91240B29-F687-4F45-9708-019B960494DF}"/>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latin typeface="Franklin Gothic Book" pitchFamily="34" charset="0"/>
                <a:ea typeface="黑体" pitchFamily="49" charset="-122"/>
              </a:defRPr>
            </a:lvl1pPr>
          </a:lstStyle>
          <a:p>
            <a:pPr>
              <a:defRPr/>
            </a:pPr>
            <a:fld id="{8D8806F2-6650-4CB2-819A-983C19E6E87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Franklin Gothic Medium" panose="020B060302010202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Franklin Gothic Medium" panose="020B060302010202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Franklin Gothic Medium" panose="020B060302010202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Franklin Gothic Medium" panose="020B0603020102020204" pitchFamily="34" charset="0"/>
          <a:ea typeface="微软雅黑" panose="020B0503020204020204" pitchFamily="34" charset="-122"/>
        </a:defRPr>
      </a:lvl5pPr>
      <a:lvl6pPr marL="457200" algn="ctr" rtl="0" eaLnBrk="0" fontAlgn="base" hangingPunct="0">
        <a:spcBef>
          <a:spcPct val="0"/>
        </a:spcBef>
        <a:spcAft>
          <a:spcPct val="0"/>
        </a:spcAft>
        <a:defRPr sz="4400">
          <a:solidFill>
            <a:schemeClr val="tx1"/>
          </a:solidFill>
          <a:latin typeface="Franklin Gothic Medium" panose="020B0603020102020204" pitchFamily="34" charset="0"/>
          <a:ea typeface="微软雅黑" panose="020B0503020204020204" pitchFamily="34" charset="-122"/>
        </a:defRPr>
      </a:lvl6pPr>
      <a:lvl7pPr marL="914400" algn="ctr" rtl="0" eaLnBrk="0" fontAlgn="base" hangingPunct="0">
        <a:spcBef>
          <a:spcPct val="0"/>
        </a:spcBef>
        <a:spcAft>
          <a:spcPct val="0"/>
        </a:spcAft>
        <a:defRPr sz="4400">
          <a:solidFill>
            <a:schemeClr val="tx1"/>
          </a:solidFill>
          <a:latin typeface="Franklin Gothic Medium" panose="020B0603020102020204" pitchFamily="34" charset="0"/>
          <a:ea typeface="微软雅黑" panose="020B0503020204020204" pitchFamily="34" charset="-122"/>
        </a:defRPr>
      </a:lvl7pPr>
      <a:lvl8pPr marL="1371600" algn="ctr" rtl="0" eaLnBrk="0" fontAlgn="base" hangingPunct="0">
        <a:spcBef>
          <a:spcPct val="0"/>
        </a:spcBef>
        <a:spcAft>
          <a:spcPct val="0"/>
        </a:spcAft>
        <a:defRPr sz="4400">
          <a:solidFill>
            <a:schemeClr val="tx1"/>
          </a:solidFill>
          <a:latin typeface="Franklin Gothic Medium" panose="020B0603020102020204" pitchFamily="34" charset="0"/>
          <a:ea typeface="微软雅黑" panose="020B0503020204020204" pitchFamily="34" charset="-122"/>
        </a:defRPr>
      </a:lvl8pPr>
      <a:lvl9pPr marL="1828800" algn="ctr" rtl="0" eaLnBrk="0" fontAlgn="base" hangingPunct="0">
        <a:spcBef>
          <a:spcPct val="0"/>
        </a:spcBef>
        <a:spcAft>
          <a:spcPct val="0"/>
        </a:spcAft>
        <a:defRPr sz="4400">
          <a:solidFill>
            <a:schemeClr val="tx1"/>
          </a:solidFill>
          <a:latin typeface="Franklin Gothic Medium" panose="020B06030201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5122" name="标题占位符 1"/>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5123" name="文本占位符 2"/>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6146" name="标题占位符 1"/>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6147" name="文本占位符 2"/>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4100" name="日期占位符 9"/>
          <p:cNvSpPr>
            <a:spLocks noGrp="1" noChangeArrowheads="1"/>
          </p:cNvSpPr>
          <p:nvPr>
            <p:ph type="dt" sz="half" idx="2"/>
          </p:nvPr>
        </p:nvSpPr>
        <p:spPr bwMode="auto">
          <a:xfrm>
            <a:off x="457200" y="6356350"/>
            <a:ext cx="2133600" cy="365125"/>
          </a:xfrm>
          <a:prstGeom prst="rect">
            <a:avLst/>
          </a:prstGeom>
          <a:noFill/>
          <a:ln>
            <a:noFill/>
          </a:ln>
          <a:extLst>
            <a:ext uri="{909E8E84-426E-40DD-AFC4-6F175D3DCCD1}"/>
            <a:ext uri="{91240B29-F687-4F45-9708-019B960494DF}"/>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latin typeface="+mn-lt"/>
              </a:defRPr>
            </a:lvl1pPr>
          </a:lstStyle>
          <a:p>
            <a:pPr>
              <a:defRPr/>
            </a:pPr>
            <a:fld id="{75174FF8-0D2D-4442-8E21-6E11A135A306}" type="datetime1">
              <a:rPr lang="zh-CN" altLang="en-US"/>
              <a:pPr>
                <a:defRPr/>
              </a:pPr>
              <a:t>2015/7/22</a:t>
            </a:fld>
            <a:endParaRPr lang="zh-CN" altLang="en-US"/>
          </a:p>
        </p:txBody>
      </p:sp>
      <p:sp>
        <p:nvSpPr>
          <p:cNvPr id="4101" name="页脚占位符 10"/>
          <p:cNvSpPr>
            <a:spLocks noGrp="1" noChangeArrowheads="1"/>
          </p:cNvSpPr>
          <p:nvPr>
            <p:ph type="ftr" sz="quarter" idx="3"/>
          </p:nvPr>
        </p:nvSpPr>
        <p:spPr bwMode="auto">
          <a:xfrm>
            <a:off x="6875463" y="6356350"/>
            <a:ext cx="1960562" cy="365125"/>
          </a:xfrm>
          <a:prstGeom prst="rect">
            <a:avLst/>
          </a:prstGeom>
          <a:noFill/>
          <a:ln>
            <a:noFill/>
          </a:ln>
          <a:extLst>
            <a:ext uri="{909E8E84-426E-40DD-AFC4-6F175D3DCCD1}"/>
            <a:ext uri="{91240B29-F687-4F45-9708-019B960494DF}"/>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latin typeface="+mn-lt"/>
              </a:defRPr>
            </a:lvl1pPr>
          </a:lstStyle>
          <a:p>
            <a:pPr>
              <a:defRPr/>
            </a:pPr>
            <a:endParaRPr lang="zh-CN" altLang="en-US"/>
          </a:p>
        </p:txBody>
      </p:sp>
      <p:sp>
        <p:nvSpPr>
          <p:cNvPr id="4102" name="灯片编号占位符 11"/>
          <p:cNvSpPr>
            <a:spLocks noGrp="1" noChangeArrowheads="1"/>
          </p:cNvSpPr>
          <p:nvPr>
            <p:ph type="sldNum" sz="quarter" idx="4"/>
          </p:nvPr>
        </p:nvSpPr>
        <p:spPr bwMode="auto">
          <a:xfrm>
            <a:off x="3492500" y="6356350"/>
            <a:ext cx="2133600" cy="365125"/>
          </a:xfrm>
          <a:prstGeom prst="rect">
            <a:avLst/>
          </a:prstGeom>
          <a:noFill/>
          <a:ln>
            <a:noFill/>
          </a:ln>
          <a:extLst>
            <a:ext uri="{909E8E84-426E-40DD-AFC4-6F175D3DCCD1}"/>
            <a:ext uri="{91240B29-F687-4F45-9708-019B960494DF}"/>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latin typeface="Calibri" pitchFamily="34" charset="0"/>
              </a:defRPr>
            </a:lvl1pPr>
          </a:lstStyle>
          <a:p>
            <a:pPr>
              <a:defRPr/>
            </a:pPr>
            <a:fld id="{8AD067D0-5564-4574-A0FA-BABF970652B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8194" name="标题占位符 1"/>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8195" name="文本占位符 2"/>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Franklin Gothic Medium" panose="020B060302010202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Franklin Gothic Medium" panose="020B060302010202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Franklin Gothic Medium" panose="020B060302010202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Franklin Gothic Medium" panose="020B0603020102020204" pitchFamily="34" charset="0"/>
          <a:ea typeface="微软雅黑" panose="020B0503020204020204" pitchFamily="34" charset="-122"/>
        </a:defRPr>
      </a:lvl5pPr>
      <a:lvl6pPr marL="457200" algn="ctr" rtl="0" eaLnBrk="0" fontAlgn="base" hangingPunct="0">
        <a:spcBef>
          <a:spcPct val="0"/>
        </a:spcBef>
        <a:spcAft>
          <a:spcPct val="0"/>
        </a:spcAft>
        <a:defRPr sz="4400">
          <a:solidFill>
            <a:schemeClr val="tx1"/>
          </a:solidFill>
          <a:latin typeface="Franklin Gothic Medium" panose="020B0603020102020204" pitchFamily="34" charset="0"/>
          <a:ea typeface="微软雅黑" panose="020B0503020204020204" pitchFamily="34" charset="-122"/>
        </a:defRPr>
      </a:lvl6pPr>
      <a:lvl7pPr marL="914400" algn="ctr" rtl="0" eaLnBrk="0" fontAlgn="base" hangingPunct="0">
        <a:spcBef>
          <a:spcPct val="0"/>
        </a:spcBef>
        <a:spcAft>
          <a:spcPct val="0"/>
        </a:spcAft>
        <a:defRPr sz="4400">
          <a:solidFill>
            <a:schemeClr val="tx1"/>
          </a:solidFill>
          <a:latin typeface="Franklin Gothic Medium" panose="020B0603020102020204" pitchFamily="34" charset="0"/>
          <a:ea typeface="微软雅黑" panose="020B0503020204020204" pitchFamily="34" charset="-122"/>
        </a:defRPr>
      </a:lvl7pPr>
      <a:lvl8pPr marL="1371600" algn="ctr" rtl="0" eaLnBrk="0" fontAlgn="base" hangingPunct="0">
        <a:spcBef>
          <a:spcPct val="0"/>
        </a:spcBef>
        <a:spcAft>
          <a:spcPct val="0"/>
        </a:spcAft>
        <a:defRPr sz="4400">
          <a:solidFill>
            <a:schemeClr val="tx1"/>
          </a:solidFill>
          <a:latin typeface="Franklin Gothic Medium" panose="020B0603020102020204" pitchFamily="34" charset="0"/>
          <a:ea typeface="微软雅黑" panose="020B0503020204020204" pitchFamily="34" charset="-122"/>
        </a:defRPr>
      </a:lvl8pPr>
      <a:lvl9pPr marL="1828800" algn="ctr" rtl="0" eaLnBrk="0" fontAlgn="base" hangingPunct="0">
        <a:spcBef>
          <a:spcPct val="0"/>
        </a:spcBef>
        <a:spcAft>
          <a:spcPct val="0"/>
        </a:spcAft>
        <a:defRPr sz="4400">
          <a:solidFill>
            <a:schemeClr val="tx1"/>
          </a:solidFill>
          <a:latin typeface="Franklin Gothic Medium" panose="020B06030201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9218" name="标题占位符 1"/>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9219" name="文本占位符 2"/>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7172" name="日期占位符 9"/>
          <p:cNvSpPr>
            <a:spLocks noGrp="1" noChangeArrowheads="1"/>
          </p:cNvSpPr>
          <p:nvPr>
            <p:ph type="dt" sz="half" idx="2"/>
          </p:nvPr>
        </p:nvSpPr>
        <p:spPr bwMode="auto">
          <a:xfrm>
            <a:off x="457200" y="6356350"/>
            <a:ext cx="2133600" cy="365125"/>
          </a:xfrm>
          <a:prstGeom prst="rect">
            <a:avLst/>
          </a:prstGeom>
          <a:noFill/>
          <a:ln>
            <a:noFill/>
          </a:ln>
          <a:extLst>
            <a:ext uri="{909E8E84-426E-40DD-AFC4-6F175D3DCCD1}"/>
            <a:ext uri="{91240B29-F687-4F45-9708-019B960494DF}"/>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latin typeface="+mn-lt"/>
                <a:ea typeface="+mn-ea"/>
              </a:defRPr>
            </a:lvl1pPr>
          </a:lstStyle>
          <a:p>
            <a:pPr>
              <a:defRPr/>
            </a:pPr>
            <a:fld id="{AC164557-3857-4DA5-8A48-65DE5D886983}" type="datetime1">
              <a:rPr lang="zh-CN" altLang="en-US"/>
              <a:pPr>
                <a:defRPr/>
              </a:pPr>
              <a:t>2015/7/22</a:t>
            </a:fld>
            <a:endParaRPr lang="zh-CN" altLang="en-US"/>
          </a:p>
        </p:txBody>
      </p:sp>
      <p:sp>
        <p:nvSpPr>
          <p:cNvPr id="7173" name="页脚占位符 10"/>
          <p:cNvSpPr>
            <a:spLocks noGrp="1" noChangeArrowheads="1"/>
          </p:cNvSpPr>
          <p:nvPr>
            <p:ph type="ftr" sz="quarter" idx="3"/>
          </p:nvPr>
        </p:nvSpPr>
        <p:spPr bwMode="auto">
          <a:xfrm>
            <a:off x="6875463" y="6356350"/>
            <a:ext cx="1960562" cy="365125"/>
          </a:xfrm>
          <a:prstGeom prst="rect">
            <a:avLst/>
          </a:prstGeom>
          <a:noFill/>
          <a:ln>
            <a:noFill/>
          </a:ln>
          <a:extLst>
            <a:ext uri="{909E8E84-426E-40DD-AFC4-6F175D3DCCD1}"/>
            <a:ext uri="{91240B29-F687-4F45-9708-019B960494DF}"/>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latin typeface="+mn-lt"/>
                <a:ea typeface="+mn-ea"/>
              </a:defRPr>
            </a:lvl1pPr>
          </a:lstStyle>
          <a:p>
            <a:pPr>
              <a:defRPr/>
            </a:pPr>
            <a:endParaRPr lang="zh-CN" altLang="en-US"/>
          </a:p>
        </p:txBody>
      </p:sp>
      <p:sp>
        <p:nvSpPr>
          <p:cNvPr id="7174" name="灯片编号占位符 11"/>
          <p:cNvSpPr>
            <a:spLocks noGrp="1" noChangeArrowheads="1"/>
          </p:cNvSpPr>
          <p:nvPr>
            <p:ph type="sldNum" sz="quarter" idx="4"/>
          </p:nvPr>
        </p:nvSpPr>
        <p:spPr bwMode="auto">
          <a:xfrm>
            <a:off x="3492500" y="6356350"/>
            <a:ext cx="2133600" cy="365125"/>
          </a:xfrm>
          <a:prstGeom prst="rect">
            <a:avLst/>
          </a:prstGeom>
          <a:noFill/>
          <a:ln>
            <a:noFill/>
          </a:ln>
          <a:extLst>
            <a:ext uri="{909E8E84-426E-40DD-AFC4-6F175D3DCCD1}"/>
            <a:ext uri="{91240B29-F687-4F45-9708-019B960494DF}"/>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latin typeface="Franklin Gothic Book" pitchFamily="34" charset="0"/>
                <a:ea typeface="黑体" pitchFamily="49" charset="-122"/>
              </a:defRPr>
            </a:lvl1pPr>
          </a:lstStyle>
          <a:p>
            <a:pPr>
              <a:defRPr/>
            </a:pPr>
            <a:fld id="{7F4AC433-0A96-45E8-8635-FA72730AE7B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Franklin Gothic Medium" panose="020B060302010202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Franklin Gothic Medium" panose="020B060302010202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Franklin Gothic Medium" panose="020B060302010202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Franklin Gothic Medium" panose="020B0603020102020204" pitchFamily="34" charset="0"/>
          <a:ea typeface="微软雅黑" panose="020B0503020204020204" pitchFamily="34" charset="-122"/>
        </a:defRPr>
      </a:lvl5pPr>
      <a:lvl6pPr marL="457200" algn="ctr" rtl="0" eaLnBrk="0" fontAlgn="base" hangingPunct="0">
        <a:spcBef>
          <a:spcPct val="0"/>
        </a:spcBef>
        <a:spcAft>
          <a:spcPct val="0"/>
        </a:spcAft>
        <a:defRPr sz="4400">
          <a:solidFill>
            <a:schemeClr val="tx1"/>
          </a:solidFill>
          <a:latin typeface="Franklin Gothic Medium" panose="020B0603020102020204" pitchFamily="34" charset="0"/>
          <a:ea typeface="微软雅黑" panose="020B0503020204020204" pitchFamily="34" charset="-122"/>
        </a:defRPr>
      </a:lvl6pPr>
      <a:lvl7pPr marL="914400" algn="ctr" rtl="0" eaLnBrk="0" fontAlgn="base" hangingPunct="0">
        <a:spcBef>
          <a:spcPct val="0"/>
        </a:spcBef>
        <a:spcAft>
          <a:spcPct val="0"/>
        </a:spcAft>
        <a:defRPr sz="4400">
          <a:solidFill>
            <a:schemeClr val="tx1"/>
          </a:solidFill>
          <a:latin typeface="Franklin Gothic Medium" panose="020B0603020102020204" pitchFamily="34" charset="0"/>
          <a:ea typeface="微软雅黑" panose="020B0503020204020204" pitchFamily="34" charset="-122"/>
        </a:defRPr>
      </a:lvl7pPr>
      <a:lvl8pPr marL="1371600" algn="ctr" rtl="0" eaLnBrk="0" fontAlgn="base" hangingPunct="0">
        <a:spcBef>
          <a:spcPct val="0"/>
        </a:spcBef>
        <a:spcAft>
          <a:spcPct val="0"/>
        </a:spcAft>
        <a:defRPr sz="4400">
          <a:solidFill>
            <a:schemeClr val="tx1"/>
          </a:solidFill>
          <a:latin typeface="Franklin Gothic Medium" panose="020B0603020102020204" pitchFamily="34" charset="0"/>
          <a:ea typeface="微软雅黑" panose="020B0503020204020204" pitchFamily="34" charset="-122"/>
        </a:defRPr>
      </a:lvl8pPr>
      <a:lvl9pPr marL="1828800" algn="ctr" rtl="0" eaLnBrk="0" fontAlgn="base" hangingPunct="0">
        <a:spcBef>
          <a:spcPct val="0"/>
        </a:spcBef>
        <a:spcAft>
          <a:spcPct val="0"/>
        </a:spcAft>
        <a:defRPr sz="4400">
          <a:solidFill>
            <a:schemeClr val="tx1"/>
          </a:solidFill>
          <a:latin typeface="Franklin Gothic Medium" panose="020B06030201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8194" name="TextBox 6"/>
          <p:cNvSpPr txBox="1">
            <a:spLocks noChangeArrowheads="1"/>
          </p:cNvSpPr>
          <p:nvPr userDrawn="1"/>
        </p:nvSpPr>
        <p:spPr bwMode="auto">
          <a:xfrm>
            <a:off x="0" y="6381750"/>
            <a:ext cx="9144000" cy="320675"/>
          </a:xfrm>
          <a:prstGeom prst="rect">
            <a:avLst/>
          </a:prstGeom>
          <a:noFill/>
          <a:ln>
            <a:noFill/>
          </a:ln>
          <a:extLst>
            <a:ext uri="{909E8E84-426E-40DD-AFC4-6F175D3DCCD1}"/>
            <a:ext uri="{91240B29-F687-4F45-9708-019B960494DF}"/>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zh-CN" altLang="en-US" sz="1500" smtClean="0">
                <a:solidFill>
                  <a:srgbClr val="FFFFFF"/>
                </a:solidFill>
                <a:latin typeface="微软雅黑" panose="020B0503020204020204" pitchFamily="34" charset="-122"/>
                <a:ea typeface="微软雅黑" panose="020B0503020204020204" pitchFamily="34" charset="-122"/>
              </a:rPr>
              <a:t>上海市杨浦区秦皇岛路</a:t>
            </a:r>
            <a:r>
              <a:rPr lang="en-US" sz="1500" smtClean="0">
                <a:solidFill>
                  <a:srgbClr val="FFFFFF"/>
                </a:solidFill>
                <a:latin typeface="微软雅黑" panose="020B0503020204020204" pitchFamily="34" charset="-122"/>
                <a:ea typeface="微软雅黑" panose="020B0503020204020204" pitchFamily="34" charset="-122"/>
              </a:rPr>
              <a:t>32</a:t>
            </a:r>
            <a:r>
              <a:rPr lang="zh-CN" altLang="en-US" sz="1500" smtClean="0">
                <a:solidFill>
                  <a:srgbClr val="FFFFFF"/>
                </a:solidFill>
                <a:latin typeface="微软雅黑" panose="020B0503020204020204" pitchFamily="34" charset="-122"/>
                <a:ea typeface="微软雅黑" panose="020B0503020204020204" pitchFamily="34" charset="-122"/>
              </a:rPr>
              <a:t>号</a:t>
            </a:r>
            <a:r>
              <a:rPr lang="en-US" sz="1500" smtClean="0">
                <a:solidFill>
                  <a:srgbClr val="FFFFFF"/>
                </a:solidFill>
                <a:latin typeface="微软雅黑" panose="020B0503020204020204" pitchFamily="34" charset="-122"/>
                <a:ea typeface="微软雅黑" panose="020B0503020204020204" pitchFamily="34" charset="-122"/>
              </a:rPr>
              <a:t>A</a:t>
            </a:r>
            <a:r>
              <a:rPr lang="zh-CN" altLang="en-US" sz="1500" smtClean="0">
                <a:solidFill>
                  <a:srgbClr val="FFFFFF"/>
                </a:solidFill>
                <a:latin typeface="微软雅黑" panose="020B0503020204020204" pitchFamily="34" charset="-122"/>
                <a:ea typeface="微软雅黑" panose="020B0503020204020204" pitchFamily="34" charset="-122"/>
              </a:rPr>
              <a:t>楼</a:t>
            </a:r>
            <a:r>
              <a:rPr lang="en-US" sz="1500" smtClean="0">
                <a:solidFill>
                  <a:srgbClr val="FFFFFF"/>
                </a:solidFill>
                <a:latin typeface="微软雅黑" panose="020B0503020204020204" pitchFamily="34" charset="-122"/>
                <a:ea typeface="微软雅黑" panose="020B0503020204020204" pitchFamily="34" charset="-122"/>
              </a:rPr>
              <a:t>1-2</a:t>
            </a:r>
            <a:r>
              <a:rPr lang="zh-CN" altLang="en-US" sz="1500" smtClean="0">
                <a:solidFill>
                  <a:srgbClr val="FFFFFF"/>
                </a:solidFill>
                <a:latin typeface="微软雅黑" panose="020B0503020204020204" pitchFamily="34" charset="-122"/>
                <a:ea typeface="微软雅黑" panose="020B0503020204020204" pitchFamily="34" charset="-122"/>
              </a:rPr>
              <a:t>层       </a:t>
            </a:r>
            <a:r>
              <a:rPr lang="en-US" sz="1500" smtClean="0">
                <a:solidFill>
                  <a:srgbClr val="FFFFFF"/>
                </a:solidFill>
                <a:latin typeface="微软雅黑" panose="020B0503020204020204" pitchFamily="34" charset="-122"/>
                <a:ea typeface="微软雅黑" panose="020B0503020204020204" pitchFamily="34" charset="-122"/>
              </a:rPr>
              <a:t>T</a:t>
            </a:r>
            <a:r>
              <a:rPr lang="zh-CN" altLang="en-US" sz="1500" smtClean="0">
                <a:solidFill>
                  <a:srgbClr val="FFFFFF"/>
                </a:solidFill>
                <a:latin typeface="微软雅黑" panose="020B0503020204020204" pitchFamily="34" charset="-122"/>
                <a:ea typeface="微软雅黑" panose="020B0503020204020204" pitchFamily="34" charset="-122"/>
              </a:rPr>
              <a:t>：</a:t>
            </a:r>
            <a:r>
              <a:rPr lang="en-US" sz="1500" smtClean="0">
                <a:solidFill>
                  <a:srgbClr val="FFFFFF"/>
                </a:solidFill>
                <a:latin typeface="微软雅黑" panose="020B0503020204020204" pitchFamily="34" charset="-122"/>
                <a:ea typeface="微软雅黑" panose="020B0503020204020204" pitchFamily="34" charset="-122"/>
              </a:rPr>
              <a:t>021-60168300     </a:t>
            </a:r>
            <a:r>
              <a:rPr lang="zh-CN" altLang="en-US" sz="1500" smtClean="0">
                <a:solidFill>
                  <a:srgbClr val="FFFFFF"/>
                </a:solidFill>
                <a:latin typeface="微软雅黑" panose="020B0503020204020204" pitchFamily="34" charset="-122"/>
                <a:ea typeface="微软雅黑" panose="020B0503020204020204" pitchFamily="34" charset="-122"/>
              </a:rPr>
              <a:t> </a:t>
            </a:r>
            <a:r>
              <a:rPr lang="en-US" sz="1500" smtClean="0">
                <a:solidFill>
                  <a:srgbClr val="FFFFFF"/>
                </a:solidFill>
                <a:latin typeface="微软雅黑" panose="020B0503020204020204" pitchFamily="34" charset="-122"/>
                <a:ea typeface="微软雅黑" panose="020B0503020204020204" pitchFamily="34" charset="-122"/>
              </a:rPr>
              <a:t>www.haoamc.com</a:t>
            </a:r>
            <a:endParaRPr lang="zh-CN" altLang="en-US" sz="1500" smtClean="0">
              <a:solidFill>
                <a:srgbClr val="FFFFFF"/>
              </a:solidFill>
              <a:latin typeface="微软雅黑" panose="020B0503020204020204" pitchFamily="34" charset="-122"/>
              <a:ea typeface="微软雅黑" panose="020B0503020204020204" pitchFamily="34" charset="-122"/>
            </a:endParaRPr>
          </a:p>
        </p:txBody>
      </p:sp>
      <p:sp>
        <p:nvSpPr>
          <p:cNvPr id="10243" name="标题占位符 1"/>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44" name="文本占位符 2"/>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Franklin Gothic Medium" panose="020B060302010202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Franklin Gothic Medium" panose="020B060302010202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Franklin Gothic Medium" panose="020B060302010202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Franklin Gothic Medium" panose="020B0603020102020204" pitchFamily="34" charset="0"/>
          <a:ea typeface="微软雅黑" panose="020B0503020204020204" pitchFamily="34" charset="-122"/>
        </a:defRPr>
      </a:lvl5pPr>
      <a:lvl6pPr marL="457200" algn="ctr" rtl="0" eaLnBrk="0" fontAlgn="base" hangingPunct="0">
        <a:spcBef>
          <a:spcPct val="0"/>
        </a:spcBef>
        <a:spcAft>
          <a:spcPct val="0"/>
        </a:spcAft>
        <a:defRPr sz="4400">
          <a:solidFill>
            <a:schemeClr val="tx1"/>
          </a:solidFill>
          <a:latin typeface="Franklin Gothic Medium" panose="020B0603020102020204" pitchFamily="34" charset="0"/>
          <a:ea typeface="微软雅黑" panose="020B0503020204020204" pitchFamily="34" charset="-122"/>
        </a:defRPr>
      </a:lvl6pPr>
      <a:lvl7pPr marL="914400" algn="ctr" rtl="0" eaLnBrk="0" fontAlgn="base" hangingPunct="0">
        <a:spcBef>
          <a:spcPct val="0"/>
        </a:spcBef>
        <a:spcAft>
          <a:spcPct val="0"/>
        </a:spcAft>
        <a:defRPr sz="4400">
          <a:solidFill>
            <a:schemeClr val="tx1"/>
          </a:solidFill>
          <a:latin typeface="Franklin Gothic Medium" panose="020B0603020102020204" pitchFamily="34" charset="0"/>
          <a:ea typeface="微软雅黑" panose="020B0503020204020204" pitchFamily="34" charset="-122"/>
        </a:defRPr>
      </a:lvl7pPr>
      <a:lvl8pPr marL="1371600" algn="ctr" rtl="0" eaLnBrk="0" fontAlgn="base" hangingPunct="0">
        <a:spcBef>
          <a:spcPct val="0"/>
        </a:spcBef>
        <a:spcAft>
          <a:spcPct val="0"/>
        </a:spcAft>
        <a:defRPr sz="4400">
          <a:solidFill>
            <a:schemeClr val="tx1"/>
          </a:solidFill>
          <a:latin typeface="Franklin Gothic Medium" panose="020B0603020102020204" pitchFamily="34" charset="0"/>
          <a:ea typeface="微软雅黑" panose="020B0503020204020204" pitchFamily="34" charset="-122"/>
        </a:defRPr>
      </a:lvl8pPr>
      <a:lvl9pPr marL="1828800" algn="ctr" rtl="0" eaLnBrk="0" fontAlgn="base" hangingPunct="0">
        <a:spcBef>
          <a:spcPct val="0"/>
        </a:spcBef>
        <a:spcAft>
          <a:spcPct val="0"/>
        </a:spcAft>
        <a:defRPr sz="4400">
          <a:solidFill>
            <a:schemeClr val="tx1"/>
          </a:solidFill>
          <a:latin typeface="Franklin Gothic Medium" panose="020B06030201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0.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3" Type="http://schemas.openxmlformats.org/officeDocument/2006/relationships/oleObject" Target="../embeddings/Microsoft_Office_Excel_97-2003____1.xls"/><Relationship Id="rId2" Type="http://schemas.openxmlformats.org/officeDocument/2006/relationships/slideLayout" Target="../slideLayouts/slideLayout40.xml"/><Relationship Id="rId1" Type="http://schemas.openxmlformats.org/officeDocument/2006/relationships/vmlDrawing" Target="../drawings/vmlDrawing1.v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5.xml"/><Relationship Id="rId1" Type="http://schemas.openxmlformats.org/officeDocument/2006/relationships/vmlDrawing" Target="../drawings/vmlDrawing2.v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ctrTitle" idx="4294967295"/>
          </p:nvPr>
        </p:nvSpPr>
        <p:spPr>
          <a:xfrm>
            <a:off x="685800" y="2852738"/>
            <a:ext cx="7772400" cy="431800"/>
          </a:xfrm>
        </p:spPr>
        <p:txBody>
          <a:bodyPr/>
          <a:lstStyle/>
          <a:p>
            <a:pPr eaLnBrk="1" hangingPunct="1"/>
            <a:r>
              <a:rPr lang="zh-CN" sz="2500" b="1" smtClean="0">
                <a:solidFill>
                  <a:schemeClr val="bg1"/>
                </a:solidFill>
                <a:latin typeface="微软雅黑" pitchFamily="34" charset="-122"/>
                <a:ea typeface="微软雅黑" pitchFamily="34" charset="-122"/>
              </a:rPr>
              <a:t>嘉合量化简介</a:t>
            </a:r>
          </a:p>
        </p:txBody>
      </p:sp>
      <p:sp>
        <p:nvSpPr>
          <p:cNvPr id="11267" name="副标题 2"/>
          <p:cNvSpPr>
            <a:spLocks noGrp="1"/>
          </p:cNvSpPr>
          <p:nvPr>
            <p:ph type="subTitle" idx="4294967295"/>
          </p:nvPr>
        </p:nvSpPr>
        <p:spPr>
          <a:xfrm>
            <a:off x="1371600" y="3644900"/>
            <a:ext cx="6400800" cy="360363"/>
          </a:xfrm>
        </p:spPr>
        <p:txBody>
          <a:bodyPr/>
          <a:lstStyle/>
          <a:p>
            <a:pPr marL="0" indent="0" algn="ctr" eaLnBrk="1" hangingPunct="1">
              <a:lnSpc>
                <a:spcPct val="90000"/>
              </a:lnSpc>
              <a:buFont typeface="Arial" charset="0"/>
              <a:buNone/>
            </a:pPr>
            <a:r>
              <a:rPr lang="en-US" altLang="zh-CN" sz="1800" dirty="0" smtClean="0">
                <a:solidFill>
                  <a:schemeClr val="bg1"/>
                </a:solidFill>
                <a:latin typeface="黑体" pitchFamily="49" charset="-122"/>
                <a:ea typeface="黑体" pitchFamily="49" charset="-122"/>
                <a:cs typeface="Arial" charset="0"/>
              </a:rPr>
              <a:t>2015</a:t>
            </a:r>
            <a:r>
              <a:rPr lang="zh-CN" altLang="en-US" sz="1800" dirty="0" smtClean="0">
                <a:solidFill>
                  <a:schemeClr val="bg1"/>
                </a:solidFill>
                <a:latin typeface="黑体" pitchFamily="49" charset="-122"/>
                <a:ea typeface="黑体" pitchFamily="49" charset="-122"/>
                <a:cs typeface="Arial" charset="0"/>
              </a:rPr>
              <a:t>年</a:t>
            </a:r>
            <a:r>
              <a:rPr lang="en-US" altLang="zh-CN" sz="1800" dirty="0" smtClean="0">
                <a:solidFill>
                  <a:schemeClr val="bg1"/>
                </a:solidFill>
                <a:latin typeface="黑体" pitchFamily="49" charset="-122"/>
                <a:ea typeface="黑体" pitchFamily="49" charset="-122"/>
                <a:cs typeface="Arial" charset="0"/>
              </a:rPr>
              <a:t>7</a:t>
            </a:r>
            <a:r>
              <a:rPr lang="zh-CN" altLang="en-US" sz="1800" dirty="0" smtClean="0">
                <a:solidFill>
                  <a:schemeClr val="bg1"/>
                </a:solidFill>
                <a:latin typeface="黑体" pitchFamily="49" charset="-122"/>
                <a:ea typeface="黑体" pitchFamily="49" charset="-122"/>
                <a:cs typeface="Arial" charset="0"/>
              </a:rPr>
              <a:t>月</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idx="4294967295"/>
          </p:nvPr>
        </p:nvSpPr>
        <p:spPr>
          <a:xfrm>
            <a:off x="539750" y="620713"/>
            <a:ext cx="3168650" cy="504825"/>
          </a:xfrm>
          <a:effectLst>
            <a:outerShdw dist="38100" dir="2700000" algn="ctr" rotWithShape="0">
              <a:srgbClr val="000000">
                <a:alpha val="37999"/>
              </a:srgbClr>
            </a:outerShdw>
          </a:effectLst>
        </p:spPr>
        <p:txBody>
          <a:bodyPr/>
          <a:lstStyle/>
          <a:p>
            <a:pPr algn="l" eaLnBrk="1" hangingPunct="1">
              <a:defRPr/>
            </a:pPr>
            <a:r>
              <a:rPr lang="zh-CN" sz="2600" b="1" smtClean="0">
                <a:solidFill>
                  <a:srgbClr val="C00000"/>
                </a:solidFill>
                <a:latin typeface="黑体" pitchFamily="49" charset="-122"/>
                <a:ea typeface="黑体" pitchFamily="49" charset="-122"/>
              </a:rPr>
              <a:t>嘉合量化</a:t>
            </a:r>
          </a:p>
        </p:txBody>
      </p:sp>
      <p:sp>
        <p:nvSpPr>
          <p:cNvPr id="18435" name="灯片编号占位符 2"/>
          <p:cNvSpPr txBox="1">
            <a:spLocks noGrp="1" noChangeArrowheads="1"/>
          </p:cNvSpPr>
          <p:nvPr/>
        </p:nvSpPr>
        <p:spPr bwMode="auto">
          <a:xfrm>
            <a:off x="3492500" y="6356350"/>
            <a:ext cx="2133600" cy="365125"/>
          </a:xfrm>
          <a:prstGeom prst="rect">
            <a:avLst/>
          </a:prstGeom>
          <a:noFill/>
          <a:ln w="9525">
            <a:noFill/>
            <a:miter lim="800000"/>
            <a:headEnd/>
            <a:tailEnd/>
          </a:ln>
        </p:spPr>
        <p:txBody>
          <a:bodyPr anchor="ctr"/>
          <a:lstStyle/>
          <a:p>
            <a:pPr algn="ctr" eaLnBrk="1" hangingPunct="1">
              <a:buFont typeface="Arial" charset="0"/>
              <a:buNone/>
            </a:pPr>
            <a:fld id="{8C873191-1647-493E-9D62-8D9F6BAE5968}" type="slidenum">
              <a:rPr lang="zh-CN" altLang="zh-CN" sz="1200">
                <a:solidFill>
                  <a:srgbClr val="898989"/>
                </a:solidFill>
                <a:latin typeface="Calibri" pitchFamily="34" charset="0"/>
              </a:rPr>
              <a:pPr algn="ctr" eaLnBrk="1" hangingPunct="1">
                <a:buFont typeface="Arial" charset="0"/>
                <a:buNone/>
              </a:pPr>
              <a:t>10</a:t>
            </a:fld>
            <a:endParaRPr lang="zh-CN" altLang="zh-CN" sz="1200">
              <a:solidFill>
                <a:srgbClr val="898989"/>
              </a:solidFill>
              <a:latin typeface="Calibri" pitchFamily="34" charset="0"/>
            </a:endParaRPr>
          </a:p>
        </p:txBody>
      </p:sp>
      <p:sp>
        <p:nvSpPr>
          <p:cNvPr id="18436" name="矩形 3"/>
          <p:cNvSpPr>
            <a:spLocks noChangeArrowheads="1"/>
          </p:cNvSpPr>
          <p:nvPr/>
        </p:nvSpPr>
        <p:spPr bwMode="auto">
          <a:xfrm>
            <a:off x="539750" y="1484313"/>
            <a:ext cx="8135938" cy="400050"/>
          </a:xfrm>
          <a:prstGeom prst="rect">
            <a:avLst/>
          </a:prstGeom>
          <a:noFill/>
          <a:ln w="9525">
            <a:noFill/>
            <a:miter lim="800000"/>
            <a:headEnd/>
            <a:tailEnd/>
          </a:ln>
        </p:spPr>
        <p:txBody>
          <a:bodyPr>
            <a:spAutoFit/>
          </a:bodyPr>
          <a:lstStyle/>
          <a:p>
            <a:pPr eaLnBrk="1" hangingPunct="1">
              <a:spcBef>
                <a:spcPct val="50000"/>
              </a:spcBef>
              <a:buFont typeface="Arial" charset="0"/>
              <a:buChar char="•"/>
            </a:pPr>
            <a:r>
              <a:rPr lang="zh-CN" altLang="zh-CN" b="1">
                <a:latin typeface="Calibri" pitchFamily="34" charset="0"/>
              </a:rPr>
              <a:t> </a:t>
            </a:r>
            <a:r>
              <a:rPr lang="zh-CN" sz="2000" b="1">
                <a:latin typeface="黑体" pitchFamily="49" charset="-122"/>
                <a:ea typeface="黑体" pitchFamily="49" charset="-122"/>
              </a:rPr>
              <a:t>嘉合量化的理论基础</a:t>
            </a:r>
          </a:p>
        </p:txBody>
      </p:sp>
      <p:sp>
        <p:nvSpPr>
          <p:cNvPr id="18437" name="矩形 34"/>
          <p:cNvSpPr>
            <a:spLocks noChangeArrowheads="1"/>
          </p:cNvSpPr>
          <p:nvPr/>
        </p:nvSpPr>
        <p:spPr bwMode="auto">
          <a:xfrm>
            <a:off x="979488" y="2532063"/>
            <a:ext cx="3032125" cy="2662237"/>
          </a:xfrm>
          <a:prstGeom prst="rect">
            <a:avLst/>
          </a:prstGeom>
          <a:noFill/>
          <a:ln w="9525">
            <a:noFill/>
            <a:miter lim="800000"/>
            <a:headEnd/>
            <a:tailEnd/>
          </a:ln>
        </p:spPr>
        <p:txBody>
          <a:bodyPr/>
          <a:lstStyle/>
          <a:p>
            <a:pPr eaLnBrk="1" hangingPunct="1">
              <a:lnSpc>
                <a:spcPct val="150000"/>
              </a:lnSpc>
              <a:buFont typeface="Wingdings" pitchFamily="2" charset="2"/>
              <a:buChar char="ü"/>
            </a:pPr>
            <a:endParaRPr lang="en-US" altLang="zh-CN" sz="1400">
              <a:solidFill>
                <a:srgbClr val="0070C0"/>
              </a:solidFill>
              <a:latin typeface="微软雅黑" pitchFamily="34" charset="-122"/>
              <a:ea typeface="微软雅黑" pitchFamily="34" charset="-122"/>
            </a:endParaRPr>
          </a:p>
          <a:p>
            <a:pPr eaLnBrk="1" hangingPunct="1">
              <a:lnSpc>
                <a:spcPct val="150000"/>
              </a:lnSpc>
              <a:buFont typeface="Arial" charset="0"/>
              <a:buNone/>
            </a:pPr>
            <a:r>
              <a:rPr lang="zh-CN" altLang="en-US" sz="2400">
                <a:latin typeface="黑体" pitchFamily="49" charset="-122"/>
                <a:ea typeface="黑体" pitchFamily="49" charset="-122"/>
              </a:rPr>
              <a:t>传统金融学理论</a:t>
            </a:r>
            <a:endParaRPr lang="en-US" sz="2400">
              <a:latin typeface="黑体" pitchFamily="49" charset="-122"/>
              <a:ea typeface="黑体" pitchFamily="49" charset="-122"/>
            </a:endParaRPr>
          </a:p>
          <a:p>
            <a:pPr eaLnBrk="1" hangingPunct="1">
              <a:lnSpc>
                <a:spcPct val="150000"/>
              </a:lnSpc>
              <a:buFont typeface="Wingdings" pitchFamily="2" charset="2"/>
              <a:buChar char="ü"/>
            </a:pPr>
            <a:r>
              <a:rPr lang="zh-CN" altLang="en-US" sz="1400">
                <a:solidFill>
                  <a:srgbClr val="0070C0"/>
                </a:solidFill>
                <a:latin typeface="微软雅黑" pitchFamily="34" charset="-122"/>
                <a:ea typeface="微软雅黑" pitchFamily="34" charset="-122"/>
              </a:rPr>
              <a:t>有效市场假说 </a:t>
            </a:r>
            <a:r>
              <a:rPr lang="en-US" altLang="zh-CN" sz="1400">
                <a:solidFill>
                  <a:srgbClr val="0070C0"/>
                </a:solidFill>
                <a:latin typeface="微软雅黑" pitchFamily="34" charset="-122"/>
                <a:ea typeface="微软雅黑" pitchFamily="34" charset="-122"/>
              </a:rPr>
              <a:t>EMH</a:t>
            </a:r>
            <a:endParaRPr lang="zh-CN" altLang="en-US" sz="1400">
              <a:solidFill>
                <a:srgbClr val="0070C0"/>
              </a:solidFill>
              <a:latin typeface="微软雅黑" pitchFamily="34" charset="-122"/>
              <a:ea typeface="微软雅黑" pitchFamily="34" charset="-122"/>
            </a:endParaRPr>
          </a:p>
          <a:p>
            <a:pPr eaLnBrk="1" hangingPunct="1">
              <a:lnSpc>
                <a:spcPct val="150000"/>
              </a:lnSpc>
              <a:buFont typeface="Wingdings" pitchFamily="2" charset="2"/>
              <a:buChar char="ü"/>
            </a:pPr>
            <a:r>
              <a:rPr lang="zh-CN" altLang="en-US" sz="1400">
                <a:solidFill>
                  <a:srgbClr val="0070C0"/>
                </a:solidFill>
                <a:latin typeface="微软雅黑" pitchFamily="34" charset="-122"/>
                <a:ea typeface="微软雅黑" pitchFamily="34" charset="-122"/>
              </a:rPr>
              <a:t>资本资产定价模型</a:t>
            </a:r>
            <a:r>
              <a:rPr lang="en-US" altLang="zh-CN" sz="1400">
                <a:solidFill>
                  <a:srgbClr val="0070C0"/>
                </a:solidFill>
                <a:latin typeface="微软雅黑" pitchFamily="34" charset="-122"/>
                <a:ea typeface="微软雅黑" pitchFamily="34" charset="-122"/>
              </a:rPr>
              <a:t>CAPM</a:t>
            </a:r>
          </a:p>
          <a:p>
            <a:pPr eaLnBrk="1" hangingPunct="1">
              <a:lnSpc>
                <a:spcPct val="150000"/>
              </a:lnSpc>
              <a:buFont typeface="Wingdings" pitchFamily="2" charset="2"/>
              <a:buChar char="ü"/>
            </a:pPr>
            <a:r>
              <a:rPr lang="zh-CN" altLang="en-US" sz="1400">
                <a:solidFill>
                  <a:srgbClr val="0070C0"/>
                </a:solidFill>
                <a:latin typeface="微软雅黑" pitchFamily="34" charset="-122"/>
                <a:ea typeface="微软雅黑" pitchFamily="34" charset="-122"/>
              </a:rPr>
              <a:t>套利定价理论</a:t>
            </a:r>
            <a:r>
              <a:rPr lang="en-US" altLang="zh-CN" sz="1400">
                <a:solidFill>
                  <a:srgbClr val="0070C0"/>
                </a:solidFill>
                <a:latin typeface="微软雅黑" pitchFamily="34" charset="-122"/>
                <a:ea typeface="微软雅黑" pitchFamily="34" charset="-122"/>
              </a:rPr>
              <a:t>APT</a:t>
            </a:r>
          </a:p>
        </p:txBody>
      </p:sp>
      <p:pic>
        <p:nvPicPr>
          <p:cNvPr id="18438" name="组合 26"/>
          <p:cNvPicPr>
            <a:picLocks noChangeArrowheads="1"/>
          </p:cNvPicPr>
          <p:nvPr/>
        </p:nvPicPr>
        <p:blipFill>
          <a:blip r:embed="rId2" cstate="print"/>
          <a:srcRect/>
          <a:stretch>
            <a:fillRect/>
          </a:stretch>
        </p:blipFill>
        <p:spPr bwMode="auto">
          <a:xfrm>
            <a:off x="3322638" y="2981325"/>
            <a:ext cx="2335212" cy="1895475"/>
          </a:xfrm>
          <a:prstGeom prst="rect">
            <a:avLst/>
          </a:prstGeom>
          <a:noFill/>
          <a:ln w="9525">
            <a:noFill/>
            <a:miter lim="800000"/>
            <a:headEnd/>
            <a:tailEnd/>
          </a:ln>
        </p:spPr>
      </p:pic>
      <p:sp>
        <p:nvSpPr>
          <p:cNvPr id="18439" name="矩形 41"/>
          <p:cNvSpPr>
            <a:spLocks noChangeArrowheads="1"/>
          </p:cNvSpPr>
          <p:nvPr/>
        </p:nvSpPr>
        <p:spPr bwMode="auto">
          <a:xfrm>
            <a:off x="5561013" y="2182813"/>
            <a:ext cx="2881312" cy="2522537"/>
          </a:xfrm>
          <a:prstGeom prst="rect">
            <a:avLst/>
          </a:prstGeom>
          <a:noFill/>
          <a:ln w="12700">
            <a:solidFill>
              <a:schemeClr val="bg1"/>
            </a:solidFill>
            <a:miter lim="800000"/>
            <a:headEnd/>
            <a:tailEnd/>
          </a:ln>
        </p:spPr>
        <p:txBody>
          <a:bodyPr>
            <a:spAutoFit/>
          </a:bodyPr>
          <a:lstStyle/>
          <a:p>
            <a:pPr eaLnBrk="1" hangingPunct="1">
              <a:lnSpc>
                <a:spcPct val="150000"/>
              </a:lnSpc>
              <a:buFont typeface="Wingdings" pitchFamily="2" charset="2"/>
              <a:buChar char="ü"/>
            </a:pPr>
            <a:endParaRPr lang="en-US" altLang="zh-CN" sz="1200">
              <a:latin typeface="微软雅黑" pitchFamily="34" charset="-122"/>
              <a:ea typeface="微软雅黑" pitchFamily="34" charset="-122"/>
            </a:endParaRPr>
          </a:p>
          <a:p>
            <a:pPr eaLnBrk="1" hangingPunct="1">
              <a:lnSpc>
                <a:spcPct val="150000"/>
              </a:lnSpc>
              <a:buFont typeface="Wingdings" pitchFamily="2" charset="2"/>
              <a:buChar char="ü"/>
            </a:pPr>
            <a:endParaRPr lang="en-US" altLang="zh-CN" sz="1200">
              <a:latin typeface="微软雅黑" pitchFamily="34" charset="-122"/>
              <a:ea typeface="微软雅黑" pitchFamily="34" charset="-122"/>
            </a:endParaRPr>
          </a:p>
          <a:p>
            <a:pPr eaLnBrk="1" hangingPunct="1">
              <a:lnSpc>
                <a:spcPct val="200000"/>
              </a:lnSpc>
              <a:buFont typeface="Arial" charset="0"/>
              <a:buNone/>
            </a:pPr>
            <a:r>
              <a:rPr lang="zh-CN" altLang="en-US" sz="2400">
                <a:latin typeface="黑体" pitchFamily="49" charset="-122"/>
                <a:ea typeface="黑体" pitchFamily="49" charset="-122"/>
              </a:rPr>
              <a:t>非传统金融学理论</a:t>
            </a:r>
            <a:endParaRPr lang="en-US" sz="2400">
              <a:latin typeface="黑体" pitchFamily="49" charset="-122"/>
              <a:ea typeface="黑体" pitchFamily="49" charset="-122"/>
            </a:endParaRPr>
          </a:p>
          <a:p>
            <a:pPr eaLnBrk="1" hangingPunct="1">
              <a:lnSpc>
                <a:spcPct val="200000"/>
              </a:lnSpc>
              <a:buFont typeface="Wingdings" pitchFamily="2" charset="2"/>
              <a:buChar char="ü"/>
            </a:pPr>
            <a:r>
              <a:rPr lang="zh-CN" altLang="en-US" sz="1400">
                <a:solidFill>
                  <a:srgbClr val="0070C0"/>
                </a:solidFill>
                <a:latin typeface="微软雅黑" pitchFamily="34" charset="-122"/>
                <a:ea typeface="微软雅黑" pitchFamily="34" charset="-122"/>
              </a:rPr>
              <a:t>行为金融学理论（非理性）</a:t>
            </a:r>
            <a:endParaRPr lang="en-US" sz="1400">
              <a:solidFill>
                <a:srgbClr val="0070C0"/>
              </a:solidFill>
              <a:latin typeface="微软雅黑" pitchFamily="34" charset="-122"/>
              <a:ea typeface="微软雅黑" pitchFamily="34" charset="-122"/>
            </a:endParaRPr>
          </a:p>
          <a:p>
            <a:pPr eaLnBrk="1" hangingPunct="1">
              <a:lnSpc>
                <a:spcPct val="200000"/>
              </a:lnSpc>
              <a:buFont typeface="Wingdings" pitchFamily="2" charset="2"/>
              <a:buChar char="ü"/>
            </a:pPr>
            <a:r>
              <a:rPr lang="zh-CN" altLang="en-US" sz="1400">
                <a:solidFill>
                  <a:srgbClr val="0070C0"/>
                </a:solidFill>
                <a:latin typeface="微软雅黑" pitchFamily="34" charset="-122"/>
                <a:ea typeface="微软雅黑" pitchFamily="34" charset="-122"/>
              </a:rPr>
              <a:t>“理性”学习</a:t>
            </a:r>
            <a:endParaRPr lang="en-US" sz="1400">
              <a:solidFill>
                <a:srgbClr val="0070C0"/>
              </a:solidFill>
              <a:latin typeface="微软雅黑" pitchFamily="34" charset="-122"/>
              <a:ea typeface="微软雅黑" pitchFamily="34" charset="-122"/>
            </a:endParaRPr>
          </a:p>
          <a:p>
            <a:pPr eaLnBrk="1" hangingPunct="1">
              <a:lnSpc>
                <a:spcPct val="150000"/>
              </a:lnSpc>
              <a:buFont typeface="Arial" charset="0"/>
              <a:buNone/>
            </a:pPr>
            <a:endParaRPr lang="en-US" sz="1200">
              <a:solidFill>
                <a:srgbClr val="0070C0"/>
              </a:solidFill>
              <a:latin typeface="微软雅黑" pitchFamily="34" charset="-122"/>
              <a:ea typeface="微软雅黑"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2"/>
          <p:cNvSpPr txBox="1">
            <a:spLocks noGrp="1" noChangeArrowheads="1"/>
          </p:cNvSpPr>
          <p:nvPr/>
        </p:nvSpPr>
        <p:spPr bwMode="auto">
          <a:xfrm>
            <a:off x="3492500" y="6356350"/>
            <a:ext cx="2133600" cy="365125"/>
          </a:xfrm>
          <a:prstGeom prst="rect">
            <a:avLst/>
          </a:prstGeom>
          <a:noFill/>
          <a:ln w="9525">
            <a:noFill/>
            <a:miter lim="800000"/>
            <a:headEnd/>
            <a:tailEnd/>
          </a:ln>
        </p:spPr>
        <p:txBody>
          <a:bodyPr anchor="ctr"/>
          <a:lstStyle/>
          <a:p>
            <a:pPr algn="ctr" eaLnBrk="1" hangingPunct="1">
              <a:buFont typeface="Arial" charset="0"/>
              <a:buNone/>
            </a:pPr>
            <a:fld id="{C3E91D7A-E86C-49D5-BD98-49B84A00A44B}" type="slidenum">
              <a:rPr lang="zh-CN" altLang="zh-CN" sz="1200">
                <a:solidFill>
                  <a:srgbClr val="898989"/>
                </a:solidFill>
                <a:latin typeface="Calibri" pitchFamily="34" charset="0"/>
              </a:rPr>
              <a:pPr algn="ctr" eaLnBrk="1" hangingPunct="1">
                <a:buFont typeface="Arial" charset="0"/>
                <a:buNone/>
              </a:pPr>
              <a:t>11</a:t>
            </a:fld>
            <a:endParaRPr lang="zh-CN" altLang="zh-CN" sz="1200">
              <a:solidFill>
                <a:srgbClr val="898989"/>
              </a:solidFill>
              <a:latin typeface="Calibri" pitchFamily="34" charset="0"/>
            </a:endParaRPr>
          </a:p>
        </p:txBody>
      </p:sp>
      <p:sp>
        <p:nvSpPr>
          <p:cNvPr id="19459" name="矩形 3"/>
          <p:cNvSpPr>
            <a:spLocks noChangeArrowheads="1"/>
          </p:cNvSpPr>
          <p:nvPr/>
        </p:nvSpPr>
        <p:spPr bwMode="auto">
          <a:xfrm>
            <a:off x="539750" y="1484313"/>
            <a:ext cx="8135938" cy="400050"/>
          </a:xfrm>
          <a:prstGeom prst="rect">
            <a:avLst/>
          </a:prstGeom>
          <a:noFill/>
          <a:ln w="9525">
            <a:noFill/>
            <a:miter lim="800000"/>
            <a:headEnd/>
            <a:tailEnd/>
          </a:ln>
        </p:spPr>
        <p:txBody>
          <a:bodyPr>
            <a:spAutoFit/>
          </a:bodyPr>
          <a:lstStyle/>
          <a:p>
            <a:pPr eaLnBrk="1" hangingPunct="1">
              <a:spcBef>
                <a:spcPct val="50000"/>
              </a:spcBef>
              <a:buFont typeface="Arial" charset="0"/>
              <a:buChar char="•"/>
            </a:pPr>
            <a:r>
              <a:rPr lang="zh-CN" sz="2000" b="1">
                <a:latin typeface="黑体" pitchFamily="49" charset="-122"/>
                <a:ea typeface="黑体" pitchFamily="49" charset="-122"/>
              </a:rPr>
              <a:t>嘉合量化策略体系</a:t>
            </a:r>
          </a:p>
        </p:txBody>
      </p:sp>
      <p:sp>
        <p:nvSpPr>
          <p:cNvPr id="19460" name="灯片编号占位符 5"/>
          <p:cNvSpPr txBox="1">
            <a:spLocks noGrp="1" noChangeArrowheads="1"/>
          </p:cNvSpPr>
          <p:nvPr/>
        </p:nvSpPr>
        <p:spPr bwMode="auto">
          <a:xfrm>
            <a:off x="9271000" y="6838950"/>
            <a:ext cx="809625" cy="530225"/>
          </a:xfrm>
          <a:prstGeom prst="rect">
            <a:avLst/>
          </a:prstGeom>
          <a:noFill/>
          <a:ln w="9525">
            <a:noFill/>
            <a:miter lim="800000"/>
            <a:headEnd/>
            <a:tailEnd/>
          </a:ln>
        </p:spPr>
        <p:txBody>
          <a:bodyPr lIns="105056" tIns="52525" rIns="105056" bIns="52525"/>
          <a:lstStyle/>
          <a:p>
            <a:pPr algn="r" defTabSz="1050925" eaLnBrk="1" hangingPunct="1">
              <a:buFont typeface="Arial" charset="0"/>
              <a:buNone/>
            </a:pPr>
            <a:fld id="{446985D0-C88C-413A-8F07-ECD7BBF12A78}" type="slidenum">
              <a:rPr lang="zh-CN" altLang="en-US" sz="1600"/>
              <a:pPr algn="r" defTabSz="1050925" eaLnBrk="1" hangingPunct="1">
                <a:buFont typeface="Arial" charset="0"/>
                <a:buNone/>
              </a:pPr>
              <a:t>11</a:t>
            </a:fld>
            <a:endParaRPr lang="en-US" altLang="zh-CN" sz="1600"/>
          </a:p>
        </p:txBody>
      </p:sp>
      <p:pic>
        <p:nvPicPr>
          <p:cNvPr id="19461" name="图示 11"/>
          <p:cNvPicPr>
            <a:picLocks noChangeArrowheads="1"/>
          </p:cNvPicPr>
          <p:nvPr/>
        </p:nvPicPr>
        <p:blipFill>
          <a:blip r:embed="rId2" cstate="print"/>
          <a:srcRect/>
          <a:stretch>
            <a:fillRect/>
          </a:stretch>
        </p:blipFill>
        <p:spPr bwMode="auto">
          <a:xfrm>
            <a:off x="811213" y="1914525"/>
            <a:ext cx="7394575" cy="2151063"/>
          </a:xfrm>
          <a:prstGeom prst="rect">
            <a:avLst/>
          </a:prstGeom>
          <a:noFill/>
          <a:ln w="9525">
            <a:noFill/>
            <a:miter lim="800000"/>
            <a:headEnd/>
            <a:tailEnd/>
          </a:ln>
        </p:spPr>
      </p:pic>
      <p:pic>
        <p:nvPicPr>
          <p:cNvPr id="19462" name="图示 12"/>
          <p:cNvPicPr>
            <a:picLocks noChangeArrowheads="1"/>
          </p:cNvPicPr>
          <p:nvPr/>
        </p:nvPicPr>
        <p:blipFill>
          <a:blip r:embed="rId3" cstate="print"/>
          <a:srcRect/>
          <a:stretch>
            <a:fillRect/>
          </a:stretch>
        </p:blipFill>
        <p:spPr bwMode="auto">
          <a:xfrm>
            <a:off x="755650" y="3790950"/>
            <a:ext cx="7467600" cy="1585913"/>
          </a:xfrm>
          <a:prstGeom prst="rect">
            <a:avLst/>
          </a:prstGeom>
          <a:noFill/>
          <a:ln w="9525">
            <a:noFill/>
            <a:miter lim="800000"/>
            <a:headEnd/>
            <a:tailEnd/>
          </a:ln>
        </p:spPr>
      </p:pic>
      <p:sp>
        <p:nvSpPr>
          <p:cNvPr id="20487" name="标题 1"/>
          <p:cNvSpPr>
            <a:spLocks noGrp="1"/>
          </p:cNvSpPr>
          <p:nvPr>
            <p:ph type="title" idx="4294967295"/>
          </p:nvPr>
        </p:nvSpPr>
        <p:spPr>
          <a:xfrm>
            <a:off x="539750" y="620713"/>
            <a:ext cx="3168650" cy="504825"/>
          </a:xfrm>
          <a:effectLst>
            <a:outerShdw dist="38100" dir="2700000" algn="ctr" rotWithShape="0">
              <a:srgbClr val="000000">
                <a:alpha val="37999"/>
              </a:srgbClr>
            </a:outerShdw>
          </a:effectLst>
        </p:spPr>
        <p:txBody>
          <a:bodyPr/>
          <a:lstStyle/>
          <a:p>
            <a:pPr algn="l" eaLnBrk="1" hangingPunct="1">
              <a:defRPr/>
            </a:pPr>
            <a:r>
              <a:rPr lang="zh-CN" sz="2600" b="1" smtClean="0">
                <a:solidFill>
                  <a:srgbClr val="C00000"/>
                </a:solidFill>
                <a:latin typeface="黑体" pitchFamily="49" charset="-122"/>
                <a:ea typeface="黑体" pitchFamily="49" charset="-122"/>
              </a:rPr>
              <a:t>嘉合量化</a:t>
            </a:r>
          </a:p>
        </p:txBody>
      </p:sp>
      <p:cxnSp>
        <p:nvCxnSpPr>
          <p:cNvPr id="20488" name="直接连接符 14"/>
          <p:cNvCxnSpPr>
            <a:cxnSpLocks noChangeShapeType="1"/>
          </p:cNvCxnSpPr>
          <p:nvPr/>
        </p:nvCxnSpPr>
        <p:spPr bwMode="auto">
          <a:xfrm rot="5400000" flipH="1" flipV="1">
            <a:off x="3357563" y="4000500"/>
            <a:ext cx="714375" cy="428625"/>
          </a:xfrm>
          <a:prstGeom prst="line">
            <a:avLst/>
          </a:prstGeom>
          <a:noFill/>
          <a:ln w="25400">
            <a:solidFill>
              <a:srgbClr val="F79646"/>
            </a:solidFill>
            <a:round/>
            <a:headEnd/>
            <a:tailEnd/>
          </a:ln>
          <a:effectLst>
            <a:outerShdw dist="20000" dir="5400000" algn="ctr" rotWithShape="0">
              <a:srgbClr val="000000">
                <a:alpha val="35999"/>
              </a:srgbClr>
            </a:outerShdw>
          </a:effectLst>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2"/>
          <p:cNvSpPr txBox="1">
            <a:spLocks noGrp="1" noChangeArrowheads="1"/>
          </p:cNvSpPr>
          <p:nvPr/>
        </p:nvSpPr>
        <p:spPr bwMode="auto">
          <a:xfrm>
            <a:off x="3492500" y="6356350"/>
            <a:ext cx="2133600" cy="365125"/>
          </a:xfrm>
          <a:prstGeom prst="rect">
            <a:avLst/>
          </a:prstGeom>
          <a:noFill/>
          <a:ln w="9525">
            <a:noFill/>
            <a:miter lim="800000"/>
            <a:headEnd/>
            <a:tailEnd/>
          </a:ln>
        </p:spPr>
        <p:txBody>
          <a:bodyPr anchor="ctr"/>
          <a:lstStyle/>
          <a:p>
            <a:pPr algn="ctr" eaLnBrk="1" hangingPunct="1">
              <a:buFont typeface="Arial" charset="0"/>
              <a:buNone/>
            </a:pPr>
            <a:fld id="{6BBA0C44-C2F7-4FA3-B808-895081A1AFEF}" type="slidenum">
              <a:rPr lang="zh-CN" altLang="zh-CN" sz="1200">
                <a:solidFill>
                  <a:srgbClr val="898989"/>
                </a:solidFill>
                <a:latin typeface="Calibri" pitchFamily="34" charset="0"/>
              </a:rPr>
              <a:pPr algn="ctr" eaLnBrk="1" hangingPunct="1">
                <a:buFont typeface="Arial" charset="0"/>
                <a:buNone/>
              </a:pPr>
              <a:t>12</a:t>
            </a:fld>
            <a:endParaRPr lang="zh-CN" altLang="zh-CN" sz="1200">
              <a:solidFill>
                <a:srgbClr val="898989"/>
              </a:solidFill>
              <a:latin typeface="Calibri" pitchFamily="34" charset="0"/>
            </a:endParaRPr>
          </a:p>
        </p:txBody>
      </p:sp>
      <p:sp>
        <p:nvSpPr>
          <p:cNvPr id="20483" name="灯片编号占位符 5"/>
          <p:cNvSpPr txBox="1">
            <a:spLocks noGrp="1" noChangeArrowheads="1"/>
          </p:cNvSpPr>
          <p:nvPr/>
        </p:nvSpPr>
        <p:spPr bwMode="auto">
          <a:xfrm>
            <a:off x="9271000" y="6838950"/>
            <a:ext cx="809625" cy="530225"/>
          </a:xfrm>
          <a:prstGeom prst="rect">
            <a:avLst/>
          </a:prstGeom>
          <a:noFill/>
          <a:ln w="9525">
            <a:noFill/>
            <a:miter lim="800000"/>
            <a:headEnd/>
            <a:tailEnd/>
          </a:ln>
        </p:spPr>
        <p:txBody>
          <a:bodyPr lIns="105056" tIns="52525" rIns="105056" bIns="52525"/>
          <a:lstStyle/>
          <a:p>
            <a:pPr algn="r" defTabSz="1050925" eaLnBrk="1" hangingPunct="1">
              <a:buFont typeface="Arial" charset="0"/>
              <a:buNone/>
            </a:pPr>
            <a:fld id="{AF3D8745-5B67-41A3-9F3E-16DD8FC7749B}" type="slidenum">
              <a:rPr lang="zh-CN" altLang="en-US" sz="1600"/>
              <a:pPr algn="r" defTabSz="1050925" eaLnBrk="1" hangingPunct="1">
                <a:buFont typeface="Arial" charset="0"/>
                <a:buNone/>
              </a:pPr>
              <a:t>12</a:t>
            </a:fld>
            <a:endParaRPr lang="en-US" altLang="zh-CN" sz="1600"/>
          </a:p>
        </p:txBody>
      </p:sp>
      <p:sp>
        <p:nvSpPr>
          <p:cNvPr id="21508" name="标题 1"/>
          <p:cNvSpPr>
            <a:spLocks noGrp="1"/>
          </p:cNvSpPr>
          <p:nvPr>
            <p:ph type="title" idx="4294967295"/>
          </p:nvPr>
        </p:nvSpPr>
        <p:spPr>
          <a:xfrm>
            <a:off x="539750" y="620713"/>
            <a:ext cx="3168650" cy="504825"/>
          </a:xfrm>
          <a:effectLst>
            <a:outerShdw dist="38100" dir="2700000" algn="ctr" rotWithShape="0">
              <a:srgbClr val="000000">
                <a:alpha val="37999"/>
              </a:srgbClr>
            </a:outerShdw>
          </a:effectLst>
        </p:spPr>
        <p:txBody>
          <a:bodyPr/>
          <a:lstStyle/>
          <a:p>
            <a:pPr algn="l" eaLnBrk="1" hangingPunct="1">
              <a:defRPr/>
            </a:pPr>
            <a:r>
              <a:rPr lang="zh-CN" sz="2600" b="1" smtClean="0">
                <a:solidFill>
                  <a:srgbClr val="C00000"/>
                </a:solidFill>
                <a:latin typeface="黑体" pitchFamily="49" charset="-122"/>
                <a:ea typeface="黑体" pitchFamily="49" charset="-122"/>
              </a:rPr>
              <a:t>嘉合量化：策略</a:t>
            </a:r>
          </a:p>
        </p:txBody>
      </p:sp>
      <p:sp>
        <p:nvSpPr>
          <p:cNvPr id="20485" name="Text Box 18"/>
          <p:cNvSpPr txBox="1">
            <a:spLocks noChangeArrowheads="1"/>
          </p:cNvSpPr>
          <p:nvPr/>
        </p:nvSpPr>
        <p:spPr bwMode="auto">
          <a:xfrm>
            <a:off x="1187450" y="4862513"/>
            <a:ext cx="7129463" cy="646112"/>
          </a:xfrm>
          <a:prstGeom prst="rect">
            <a:avLst/>
          </a:prstGeom>
          <a:noFill/>
          <a:ln w="9525">
            <a:noFill/>
            <a:miter lim="800000"/>
            <a:headEnd/>
            <a:tailEnd/>
          </a:ln>
        </p:spPr>
        <p:txBody>
          <a:bodyPr>
            <a:spAutoFit/>
          </a:bodyPr>
          <a:lstStyle/>
          <a:p>
            <a:pPr>
              <a:lnSpc>
                <a:spcPct val="150000"/>
              </a:lnSpc>
              <a:buFont typeface="Arial" charset="0"/>
              <a:buNone/>
            </a:pPr>
            <a:r>
              <a:rPr lang="zh-CN" sz="1200">
                <a:latin typeface="微软雅黑" pitchFamily="34" charset="-122"/>
                <a:ea typeface="微软雅黑" pitchFamily="34" charset="-122"/>
              </a:rPr>
              <a:t>基于行为金融学原理，以行为金融学模型作为选股模型的核心驱动机理，使用结构化的非传统金融学因子，把握市场异象出现时的投资机会。包括但不限于各种财报策略及分析师行为策略。</a:t>
            </a:r>
          </a:p>
        </p:txBody>
      </p:sp>
      <p:sp>
        <p:nvSpPr>
          <p:cNvPr id="21510" name="Rectangle 27"/>
          <p:cNvSpPr>
            <a:spLocks noChangeArrowheads="1"/>
          </p:cNvSpPr>
          <p:nvPr/>
        </p:nvSpPr>
        <p:spPr bwMode="auto">
          <a:xfrm>
            <a:off x="1055688" y="2236788"/>
            <a:ext cx="2082800" cy="400050"/>
          </a:xfrm>
          <a:prstGeom prst="rect">
            <a:avLst/>
          </a:prstGeom>
          <a:noFill/>
          <a:ln w="9525">
            <a:noFill/>
            <a:miter lim="800000"/>
            <a:headEnd/>
            <a:tailEnd/>
          </a:ln>
          <a:effectLst>
            <a:outerShdw dist="38100" dir="2700000" algn="ctr" rotWithShape="0">
              <a:srgbClr val="000000">
                <a:alpha val="37999"/>
              </a:srgbClr>
            </a:outerShdw>
          </a:effectLst>
        </p:spPr>
        <p:txBody>
          <a:bodyPr>
            <a:spAutoFit/>
          </a:bodyPr>
          <a:lstStyle/>
          <a:p>
            <a:pPr eaLnBrk="1" hangingPunct="1">
              <a:buFont typeface="Arial" pitchFamily="34" charset="0"/>
              <a:buNone/>
              <a:defRPr/>
            </a:pPr>
            <a:r>
              <a:rPr lang="en-US" altLang="zh-CN" sz="2000">
                <a:latin typeface="Arial" pitchFamily="34" charset="0"/>
              </a:rPr>
              <a:t> </a:t>
            </a:r>
            <a:r>
              <a:rPr lang="zh-CN" altLang="en-US">
                <a:latin typeface="黑体" pitchFamily="49" charset="-122"/>
                <a:ea typeface="黑体" pitchFamily="49" charset="-122"/>
              </a:rPr>
              <a:t>量化择时策略：</a:t>
            </a:r>
            <a:endParaRPr lang="zh-CN" altLang="en-US" b="1">
              <a:solidFill>
                <a:srgbClr val="080808"/>
              </a:solidFill>
              <a:latin typeface="黑体" pitchFamily="49" charset="-122"/>
              <a:ea typeface="黑体" pitchFamily="49" charset="-122"/>
            </a:endParaRPr>
          </a:p>
        </p:txBody>
      </p:sp>
      <p:sp>
        <p:nvSpPr>
          <p:cNvPr id="21511" name="Rectangle 29"/>
          <p:cNvSpPr>
            <a:spLocks noChangeArrowheads="1"/>
          </p:cNvSpPr>
          <p:nvPr/>
        </p:nvSpPr>
        <p:spPr bwMode="auto">
          <a:xfrm>
            <a:off x="1079500" y="4427538"/>
            <a:ext cx="3854450" cy="369887"/>
          </a:xfrm>
          <a:prstGeom prst="rect">
            <a:avLst/>
          </a:prstGeom>
          <a:noFill/>
          <a:ln w="9525">
            <a:noFill/>
            <a:miter lim="800000"/>
            <a:headEnd/>
            <a:tailEnd/>
          </a:ln>
          <a:effectLst>
            <a:outerShdw dist="38100" dir="2700000" algn="ctr" rotWithShape="0">
              <a:srgbClr val="000000">
                <a:alpha val="37999"/>
              </a:srgbClr>
            </a:outerShdw>
          </a:effectLst>
        </p:spPr>
        <p:txBody>
          <a:bodyPr>
            <a:spAutoFit/>
          </a:bodyPr>
          <a:lstStyle/>
          <a:p>
            <a:pPr eaLnBrk="1" hangingPunct="1">
              <a:buFont typeface="Arial" pitchFamily="34" charset="0"/>
              <a:buNone/>
              <a:defRPr/>
            </a:pPr>
            <a:r>
              <a:rPr lang="en-US" altLang="zh-CN">
                <a:latin typeface="黑体" pitchFamily="49" charset="-122"/>
                <a:ea typeface="黑体" pitchFamily="49" charset="-122"/>
              </a:rPr>
              <a:t> </a:t>
            </a:r>
            <a:r>
              <a:rPr lang="zh-CN" altLang="en-US">
                <a:latin typeface="黑体" pitchFamily="49" charset="-122"/>
                <a:ea typeface="黑体" pitchFamily="49" charset="-122"/>
              </a:rPr>
              <a:t>基于行为金融学的</a:t>
            </a:r>
            <a:r>
              <a:rPr lang="en-US" altLang="zh-CN">
                <a:latin typeface="黑体" pitchFamily="49" charset="-122"/>
                <a:ea typeface="黑体" pitchFamily="49" charset="-122"/>
              </a:rPr>
              <a:t>alpha</a:t>
            </a:r>
            <a:r>
              <a:rPr lang="zh-CN" altLang="en-US">
                <a:latin typeface="黑体" pitchFamily="49" charset="-122"/>
                <a:ea typeface="黑体" pitchFamily="49" charset="-122"/>
              </a:rPr>
              <a:t>选股策略</a:t>
            </a:r>
            <a:endParaRPr lang="zh-CN" altLang="en-US" b="1">
              <a:solidFill>
                <a:srgbClr val="080808"/>
              </a:solidFill>
              <a:latin typeface="黑体" pitchFamily="49" charset="-122"/>
              <a:ea typeface="黑体" pitchFamily="49" charset="-122"/>
            </a:endParaRPr>
          </a:p>
        </p:txBody>
      </p:sp>
      <p:sp>
        <p:nvSpPr>
          <p:cNvPr id="20488" name="Text Box 18"/>
          <p:cNvSpPr txBox="1">
            <a:spLocks noChangeArrowheads="1"/>
          </p:cNvSpPr>
          <p:nvPr/>
        </p:nvSpPr>
        <p:spPr bwMode="auto">
          <a:xfrm>
            <a:off x="1187450" y="2686050"/>
            <a:ext cx="7129463" cy="1477963"/>
          </a:xfrm>
          <a:prstGeom prst="rect">
            <a:avLst/>
          </a:prstGeom>
          <a:noFill/>
          <a:ln w="9525">
            <a:noFill/>
            <a:miter lim="800000"/>
            <a:headEnd/>
            <a:tailEnd/>
          </a:ln>
        </p:spPr>
        <p:txBody>
          <a:bodyPr>
            <a:spAutoFit/>
          </a:bodyPr>
          <a:lstStyle/>
          <a:p>
            <a:pPr>
              <a:lnSpc>
                <a:spcPct val="150000"/>
              </a:lnSpc>
              <a:buFont typeface="Arial" charset="0"/>
              <a:buNone/>
            </a:pPr>
            <a:r>
              <a:rPr lang="zh-CN" altLang="en-US" sz="1200">
                <a:latin typeface="微软雅黑" pitchFamily="34" charset="-122"/>
                <a:ea typeface="微软雅黑" pitchFamily="34" charset="-122"/>
              </a:rPr>
              <a:t>结合投资者情绪指标、技术分析和情境分析，构建择时信号系统，每日尾盘系统发出一次信号，信号为</a:t>
            </a:r>
            <a:r>
              <a:rPr lang="en-US" altLang="zh-CN" sz="1200">
                <a:latin typeface="微软雅黑" pitchFamily="34" charset="-122"/>
                <a:ea typeface="微软雅黑" pitchFamily="34" charset="-122"/>
              </a:rPr>
              <a:t>1</a:t>
            </a:r>
            <a:r>
              <a:rPr lang="zh-CN" altLang="en-US" sz="1200">
                <a:latin typeface="微软雅黑" pitchFamily="34" charset="-122"/>
                <a:ea typeface="微软雅黑" pitchFamily="34" charset="-122"/>
              </a:rPr>
              <a:t>时提示次日做多，信号为</a:t>
            </a:r>
            <a:r>
              <a:rPr lang="en-US" altLang="zh-CN" sz="1200">
                <a:latin typeface="微软雅黑" pitchFamily="34" charset="-122"/>
                <a:ea typeface="微软雅黑" pitchFamily="34" charset="-122"/>
              </a:rPr>
              <a:t>0</a:t>
            </a:r>
            <a:r>
              <a:rPr lang="zh-CN" altLang="en-US" sz="1200">
                <a:latin typeface="微软雅黑" pitchFamily="34" charset="-122"/>
                <a:ea typeface="微软雅黑" pitchFamily="34" charset="-122"/>
              </a:rPr>
              <a:t>时提示次日做空；利用</a:t>
            </a:r>
            <a:r>
              <a:rPr lang="en-US" altLang="zh-CN" sz="1200">
                <a:latin typeface="微软雅黑" pitchFamily="34" charset="-122"/>
                <a:ea typeface="微软雅黑" pitchFamily="34" charset="-122"/>
              </a:rPr>
              <a:t>3:00</a:t>
            </a:r>
            <a:r>
              <a:rPr lang="zh-CN" altLang="en-US" sz="1200">
                <a:latin typeface="微软雅黑" pitchFamily="34" charset="-122"/>
                <a:ea typeface="微软雅黑" pitchFamily="34" charset="-122"/>
              </a:rPr>
              <a:t>至</a:t>
            </a:r>
            <a:r>
              <a:rPr lang="en-US" altLang="zh-CN" sz="1200">
                <a:latin typeface="微软雅黑" pitchFamily="34" charset="-122"/>
                <a:ea typeface="微软雅黑" pitchFamily="34" charset="-122"/>
              </a:rPr>
              <a:t>3:15</a:t>
            </a:r>
            <a:r>
              <a:rPr lang="zh-CN" altLang="en-US" sz="1200">
                <a:latin typeface="微软雅黑" pitchFamily="34" charset="-122"/>
                <a:ea typeface="微软雅黑" pitchFamily="34" charset="-122"/>
              </a:rPr>
              <a:t>进行股指期货持仓调整。该策略被用于仓位控制：当信号为</a:t>
            </a:r>
            <a:r>
              <a:rPr lang="en-US" altLang="zh-CN" sz="1200">
                <a:latin typeface="微软雅黑" pitchFamily="34" charset="-122"/>
                <a:ea typeface="微软雅黑" pitchFamily="34" charset="-122"/>
              </a:rPr>
              <a:t>0</a:t>
            </a:r>
            <a:r>
              <a:rPr lang="zh-CN" altLang="en-US" sz="1200">
                <a:latin typeface="微软雅黑" pitchFamily="34" charset="-122"/>
                <a:ea typeface="微软雅黑" pitchFamily="34" charset="-122"/>
              </a:rPr>
              <a:t>时，对所持有股票头寸进行</a:t>
            </a:r>
            <a:r>
              <a:rPr lang="en-US" altLang="zh-CN" sz="1200">
                <a:latin typeface="微软雅黑" pitchFamily="34" charset="-122"/>
                <a:ea typeface="微软雅黑" pitchFamily="34" charset="-122"/>
              </a:rPr>
              <a:t>100%</a:t>
            </a:r>
            <a:r>
              <a:rPr lang="zh-CN" altLang="en-US" sz="1200">
                <a:latin typeface="微软雅黑" pitchFamily="34" charset="-122"/>
                <a:ea typeface="微软雅黑" pitchFamily="34" charset="-122"/>
              </a:rPr>
              <a:t>对冲套保，以保证对冲组合的多空敞口基本为零；而当信号为</a:t>
            </a:r>
            <a:r>
              <a:rPr lang="en-US" altLang="zh-CN" sz="1200">
                <a:latin typeface="微软雅黑" pitchFamily="34" charset="-122"/>
                <a:ea typeface="微软雅黑" pitchFamily="34" charset="-122"/>
              </a:rPr>
              <a:t>1</a:t>
            </a:r>
            <a:r>
              <a:rPr lang="zh-CN" altLang="en-US" sz="1200">
                <a:latin typeface="微软雅黑" pitchFamily="34" charset="-122"/>
                <a:ea typeface="微软雅黑" pitchFamily="34" charset="-122"/>
              </a:rPr>
              <a:t>时，则按照一定比例对股指期货空头进行平仓处理、增大对冲组合的多头敞口，如连续几日出现做多信号，则不断降低空头持仓，直至完全暴露多头敞口，以获取择时收益。</a:t>
            </a:r>
          </a:p>
        </p:txBody>
      </p:sp>
      <p:grpSp>
        <p:nvGrpSpPr>
          <p:cNvPr id="20489" name="Group 6"/>
          <p:cNvGrpSpPr>
            <a:grpSpLocks/>
          </p:cNvGrpSpPr>
          <p:nvPr/>
        </p:nvGrpSpPr>
        <p:grpSpPr bwMode="auto">
          <a:xfrm>
            <a:off x="839788" y="2387600"/>
            <a:ext cx="168275" cy="168275"/>
            <a:chOff x="0" y="0"/>
            <a:chExt cx="262" cy="262"/>
          </a:xfrm>
        </p:grpSpPr>
        <p:sp>
          <p:nvSpPr>
            <p:cNvPr id="21517" name="Oval 7"/>
            <p:cNvSpPr>
              <a:spLocks noChangeArrowheads="1"/>
            </p:cNvSpPr>
            <p:nvPr/>
          </p:nvSpPr>
          <p:spPr bwMode="auto">
            <a:xfrm>
              <a:off x="0" y="0"/>
              <a:ext cx="262" cy="262"/>
            </a:xfrm>
            <a:prstGeom prst="ellipse">
              <a:avLst/>
            </a:prstGeom>
            <a:gradFill rotWithShape="1">
              <a:gsLst>
                <a:gs pos="0">
                  <a:srgbClr val="C5C5E2"/>
                </a:gs>
                <a:gs pos="100000">
                  <a:srgbClr val="333399"/>
                </a:gs>
              </a:gsLst>
              <a:lin ang="189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pPr eaLnBrk="1" hangingPunct="1">
                <a:buFont typeface="Arial" pitchFamily="34" charset="0"/>
                <a:buNone/>
                <a:defRPr/>
              </a:pPr>
              <a:endParaRPr lang="zh-CN" altLang="en-US">
                <a:solidFill>
                  <a:srgbClr val="000000"/>
                </a:solidFill>
                <a:latin typeface="Arial" pitchFamily="34" charset="0"/>
              </a:endParaRPr>
            </a:p>
          </p:txBody>
        </p:sp>
        <p:sp>
          <p:nvSpPr>
            <p:cNvPr id="20494" name="Oval 8"/>
            <p:cNvSpPr>
              <a:spLocks noChangeArrowheads="1"/>
            </p:cNvSpPr>
            <p:nvPr/>
          </p:nvSpPr>
          <p:spPr bwMode="auto">
            <a:xfrm>
              <a:off x="20" y="22"/>
              <a:ext cx="220" cy="218"/>
            </a:xfrm>
            <a:prstGeom prst="ellipse">
              <a:avLst/>
            </a:prstGeom>
            <a:gradFill rotWithShape="1">
              <a:gsLst>
                <a:gs pos="0">
                  <a:srgbClr val="333399"/>
                </a:gs>
                <a:gs pos="100000">
                  <a:srgbClr val="7D7DBE"/>
                </a:gs>
              </a:gsLst>
              <a:lin ang="18900000" scaled="1"/>
            </a:gradFill>
            <a:ln w="9525">
              <a:noFill/>
              <a:round/>
              <a:headEnd/>
              <a:tailEnd/>
            </a:ln>
          </p:spPr>
          <p:txBody>
            <a:bodyPr wrap="none" anchor="ctr"/>
            <a:lstStyle/>
            <a:p>
              <a:pPr eaLnBrk="1" hangingPunct="1">
                <a:buFont typeface="Arial" charset="0"/>
                <a:buNone/>
              </a:pPr>
              <a:endParaRPr lang="zh-CN" altLang="en-US">
                <a:solidFill>
                  <a:srgbClr val="000000"/>
                </a:solidFill>
              </a:endParaRPr>
            </a:p>
          </p:txBody>
        </p:sp>
      </p:grpSp>
      <p:grpSp>
        <p:nvGrpSpPr>
          <p:cNvPr id="20490" name="Group 6"/>
          <p:cNvGrpSpPr>
            <a:grpSpLocks/>
          </p:cNvGrpSpPr>
          <p:nvPr/>
        </p:nvGrpSpPr>
        <p:grpSpPr bwMode="auto">
          <a:xfrm>
            <a:off x="852488" y="4556125"/>
            <a:ext cx="168275" cy="168275"/>
            <a:chOff x="0" y="0"/>
            <a:chExt cx="262" cy="262"/>
          </a:xfrm>
        </p:grpSpPr>
        <p:sp>
          <p:nvSpPr>
            <p:cNvPr id="21515" name="Oval 7"/>
            <p:cNvSpPr>
              <a:spLocks noChangeArrowheads="1"/>
            </p:cNvSpPr>
            <p:nvPr/>
          </p:nvSpPr>
          <p:spPr bwMode="auto">
            <a:xfrm>
              <a:off x="0" y="0"/>
              <a:ext cx="262" cy="262"/>
            </a:xfrm>
            <a:prstGeom prst="ellipse">
              <a:avLst/>
            </a:prstGeom>
            <a:gradFill rotWithShape="1">
              <a:gsLst>
                <a:gs pos="0">
                  <a:srgbClr val="C5C5E2"/>
                </a:gs>
                <a:gs pos="100000">
                  <a:srgbClr val="333399"/>
                </a:gs>
              </a:gsLst>
              <a:lin ang="189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pPr eaLnBrk="1" hangingPunct="1">
                <a:buFont typeface="Arial" pitchFamily="34" charset="0"/>
                <a:buNone/>
                <a:defRPr/>
              </a:pPr>
              <a:endParaRPr lang="zh-CN" altLang="en-US">
                <a:solidFill>
                  <a:srgbClr val="000000"/>
                </a:solidFill>
                <a:latin typeface="Arial" pitchFamily="34" charset="0"/>
              </a:endParaRPr>
            </a:p>
          </p:txBody>
        </p:sp>
        <p:sp>
          <p:nvSpPr>
            <p:cNvPr id="20492" name="Oval 8"/>
            <p:cNvSpPr>
              <a:spLocks noChangeArrowheads="1"/>
            </p:cNvSpPr>
            <p:nvPr/>
          </p:nvSpPr>
          <p:spPr bwMode="auto">
            <a:xfrm>
              <a:off x="20" y="22"/>
              <a:ext cx="220" cy="218"/>
            </a:xfrm>
            <a:prstGeom prst="ellipse">
              <a:avLst/>
            </a:prstGeom>
            <a:gradFill rotWithShape="1">
              <a:gsLst>
                <a:gs pos="0">
                  <a:srgbClr val="333399"/>
                </a:gs>
                <a:gs pos="100000">
                  <a:srgbClr val="7D7DBE"/>
                </a:gs>
              </a:gsLst>
              <a:lin ang="18900000" scaled="1"/>
            </a:gradFill>
            <a:ln w="9525">
              <a:noFill/>
              <a:round/>
              <a:headEnd/>
              <a:tailEnd/>
            </a:ln>
          </p:spPr>
          <p:txBody>
            <a:bodyPr wrap="none" anchor="ctr"/>
            <a:lstStyle/>
            <a:p>
              <a:pPr eaLnBrk="1" hangingPunct="1">
                <a:buFont typeface="Arial" charset="0"/>
                <a:buNone/>
              </a:pPr>
              <a:endParaRPr lang="zh-CN" altLang="en-US">
                <a:solidFill>
                  <a:srgbClr val="000000"/>
                </a:solidFil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2"/>
          <p:cNvSpPr txBox="1">
            <a:spLocks noGrp="1" noChangeArrowheads="1"/>
          </p:cNvSpPr>
          <p:nvPr/>
        </p:nvSpPr>
        <p:spPr bwMode="auto">
          <a:xfrm>
            <a:off x="3492500" y="6356350"/>
            <a:ext cx="2133600" cy="365125"/>
          </a:xfrm>
          <a:prstGeom prst="rect">
            <a:avLst/>
          </a:prstGeom>
          <a:noFill/>
          <a:ln w="9525">
            <a:noFill/>
            <a:miter lim="800000"/>
            <a:headEnd/>
            <a:tailEnd/>
          </a:ln>
        </p:spPr>
        <p:txBody>
          <a:bodyPr anchor="ctr"/>
          <a:lstStyle/>
          <a:p>
            <a:pPr algn="ctr" eaLnBrk="1" hangingPunct="1">
              <a:buFont typeface="Arial" charset="0"/>
              <a:buNone/>
            </a:pPr>
            <a:fld id="{F7DA8D1B-6ED1-4753-90C3-EB5B0FCF2C06}" type="slidenum">
              <a:rPr lang="zh-CN" altLang="zh-CN" sz="1200">
                <a:solidFill>
                  <a:srgbClr val="898989"/>
                </a:solidFill>
                <a:latin typeface="Calibri" pitchFamily="34" charset="0"/>
              </a:rPr>
              <a:pPr algn="ctr" eaLnBrk="1" hangingPunct="1">
                <a:buFont typeface="Arial" charset="0"/>
                <a:buNone/>
              </a:pPr>
              <a:t>13</a:t>
            </a:fld>
            <a:endParaRPr lang="zh-CN" altLang="zh-CN" sz="1200">
              <a:solidFill>
                <a:srgbClr val="898989"/>
              </a:solidFill>
              <a:latin typeface="Calibri" pitchFamily="34" charset="0"/>
            </a:endParaRPr>
          </a:p>
        </p:txBody>
      </p:sp>
      <p:sp>
        <p:nvSpPr>
          <p:cNvPr id="21507" name="灯片编号占位符 5"/>
          <p:cNvSpPr txBox="1">
            <a:spLocks noGrp="1" noChangeArrowheads="1"/>
          </p:cNvSpPr>
          <p:nvPr/>
        </p:nvSpPr>
        <p:spPr bwMode="auto">
          <a:xfrm>
            <a:off x="9271000" y="6838950"/>
            <a:ext cx="809625" cy="530225"/>
          </a:xfrm>
          <a:prstGeom prst="rect">
            <a:avLst/>
          </a:prstGeom>
          <a:noFill/>
          <a:ln w="9525">
            <a:noFill/>
            <a:miter lim="800000"/>
            <a:headEnd/>
            <a:tailEnd/>
          </a:ln>
        </p:spPr>
        <p:txBody>
          <a:bodyPr lIns="105056" tIns="52525" rIns="105056" bIns="52525"/>
          <a:lstStyle/>
          <a:p>
            <a:pPr algn="r" defTabSz="1050925" eaLnBrk="1" hangingPunct="1">
              <a:buFont typeface="Arial" charset="0"/>
              <a:buNone/>
            </a:pPr>
            <a:fld id="{007C4598-1D03-4E03-B260-B5E76040A3AC}" type="slidenum">
              <a:rPr lang="zh-CN" altLang="en-US" sz="1600"/>
              <a:pPr algn="r" defTabSz="1050925" eaLnBrk="1" hangingPunct="1">
                <a:buFont typeface="Arial" charset="0"/>
                <a:buNone/>
              </a:pPr>
              <a:t>13</a:t>
            </a:fld>
            <a:endParaRPr lang="en-US" altLang="zh-CN" sz="1600"/>
          </a:p>
        </p:txBody>
      </p:sp>
      <p:sp>
        <p:nvSpPr>
          <p:cNvPr id="22532" name="标题 1"/>
          <p:cNvSpPr>
            <a:spLocks noGrp="1"/>
          </p:cNvSpPr>
          <p:nvPr>
            <p:ph type="title" idx="4294967295"/>
          </p:nvPr>
        </p:nvSpPr>
        <p:spPr>
          <a:xfrm>
            <a:off x="500063" y="642938"/>
            <a:ext cx="3168650" cy="504825"/>
          </a:xfrm>
          <a:effectLst>
            <a:outerShdw dist="38100" dir="2700000" algn="ctr" rotWithShape="0">
              <a:srgbClr val="000000">
                <a:alpha val="37999"/>
              </a:srgbClr>
            </a:outerShdw>
          </a:effectLst>
        </p:spPr>
        <p:txBody>
          <a:bodyPr/>
          <a:lstStyle/>
          <a:p>
            <a:pPr algn="l" eaLnBrk="1" hangingPunct="1">
              <a:defRPr/>
            </a:pPr>
            <a:r>
              <a:rPr lang="zh-CN" sz="2600" b="1" smtClean="0">
                <a:solidFill>
                  <a:srgbClr val="C00000"/>
                </a:solidFill>
                <a:latin typeface="黑体" pitchFamily="49" charset="-122"/>
                <a:ea typeface="黑体" pitchFamily="49" charset="-122"/>
              </a:rPr>
              <a:t>嘉合量化：策略</a:t>
            </a:r>
          </a:p>
        </p:txBody>
      </p:sp>
      <p:sp>
        <p:nvSpPr>
          <p:cNvPr id="21509" name="Text Box 19"/>
          <p:cNvSpPr txBox="1">
            <a:spLocks noChangeArrowheads="1"/>
          </p:cNvSpPr>
          <p:nvPr/>
        </p:nvSpPr>
        <p:spPr bwMode="auto">
          <a:xfrm>
            <a:off x="1258888" y="2767013"/>
            <a:ext cx="7245350" cy="647700"/>
          </a:xfrm>
          <a:prstGeom prst="rect">
            <a:avLst/>
          </a:prstGeom>
          <a:noFill/>
          <a:ln w="9525">
            <a:noFill/>
            <a:miter lim="800000"/>
            <a:headEnd/>
            <a:tailEnd/>
          </a:ln>
        </p:spPr>
        <p:txBody>
          <a:bodyPr>
            <a:spAutoFit/>
          </a:bodyPr>
          <a:lstStyle/>
          <a:p>
            <a:pPr>
              <a:lnSpc>
                <a:spcPct val="150000"/>
              </a:lnSpc>
              <a:buFont typeface="Arial" charset="0"/>
              <a:buNone/>
            </a:pPr>
            <a:r>
              <a:rPr lang="zh-CN" sz="1200">
                <a:latin typeface="微软雅黑" pitchFamily="34" charset="-122"/>
                <a:ea typeface="微软雅黑" pitchFamily="34" charset="-122"/>
              </a:rPr>
              <a:t>基于行为金融学原理和信息的渐进传播模型，利用大数据处理及挖掘技术，将非结构化数据提炼为具有结构化数据特征的因子，并以此构建交易性策略，把握信息驱动（包括事件和新闻等）的交易性机会。</a:t>
            </a:r>
          </a:p>
        </p:txBody>
      </p:sp>
      <p:sp>
        <p:nvSpPr>
          <p:cNvPr id="21510" name="Text Box 20"/>
          <p:cNvSpPr txBox="1">
            <a:spLocks noChangeArrowheads="1"/>
          </p:cNvSpPr>
          <p:nvPr/>
        </p:nvSpPr>
        <p:spPr bwMode="auto">
          <a:xfrm>
            <a:off x="1258888" y="4097338"/>
            <a:ext cx="7245350" cy="646112"/>
          </a:xfrm>
          <a:prstGeom prst="rect">
            <a:avLst/>
          </a:prstGeom>
          <a:noFill/>
          <a:ln w="9525">
            <a:noFill/>
            <a:miter lim="800000"/>
            <a:headEnd/>
            <a:tailEnd/>
          </a:ln>
        </p:spPr>
        <p:txBody>
          <a:bodyPr>
            <a:spAutoFit/>
          </a:bodyPr>
          <a:lstStyle/>
          <a:p>
            <a:pPr>
              <a:lnSpc>
                <a:spcPct val="150000"/>
              </a:lnSpc>
              <a:buFont typeface="Arial" charset="0"/>
              <a:buNone/>
            </a:pPr>
            <a:r>
              <a:rPr lang="zh-CN" altLang="en-US" sz="1200">
                <a:latin typeface="微软雅黑" pitchFamily="34" charset="-122"/>
                <a:ea typeface="微软雅黑" pitchFamily="34" charset="-122"/>
              </a:rPr>
              <a:t>基于无套利风险定价理论（</a:t>
            </a:r>
            <a:r>
              <a:rPr lang="en-US" altLang="zh-CN" sz="1200">
                <a:latin typeface="微软雅黑" pitchFamily="34" charset="-122"/>
                <a:ea typeface="微软雅黑" pitchFamily="34" charset="-122"/>
              </a:rPr>
              <a:t>APT</a:t>
            </a:r>
            <a:r>
              <a:rPr lang="zh-CN" altLang="en-US" sz="1200">
                <a:latin typeface="微软雅黑" pitchFamily="34" charset="-122"/>
                <a:ea typeface="微软雅黑" pitchFamily="34" charset="-122"/>
              </a:rPr>
              <a:t>）建立，并经过中国市场历史数据回溯的各种多因素选股策略，可能用到的选股因子包括但不限于：价值、成长、动量、反转、规模、分析师预期及盈利能力。</a:t>
            </a:r>
          </a:p>
        </p:txBody>
      </p:sp>
      <p:sp>
        <p:nvSpPr>
          <p:cNvPr id="22535" name="Rectangle 28"/>
          <p:cNvSpPr>
            <a:spLocks noChangeArrowheads="1"/>
          </p:cNvSpPr>
          <p:nvPr/>
        </p:nvSpPr>
        <p:spPr bwMode="auto">
          <a:xfrm>
            <a:off x="1258888" y="2276475"/>
            <a:ext cx="3313112" cy="369888"/>
          </a:xfrm>
          <a:prstGeom prst="rect">
            <a:avLst/>
          </a:prstGeom>
          <a:noFill/>
          <a:ln w="9525">
            <a:noFill/>
            <a:miter lim="800000"/>
            <a:headEnd/>
            <a:tailEnd/>
          </a:ln>
          <a:effectLst>
            <a:outerShdw dist="38100" dir="2700000" algn="ctr" rotWithShape="0">
              <a:srgbClr val="000000">
                <a:alpha val="37999"/>
              </a:srgbClr>
            </a:outerShdw>
          </a:effectLst>
        </p:spPr>
        <p:txBody>
          <a:bodyPr>
            <a:spAutoFit/>
          </a:bodyPr>
          <a:lstStyle/>
          <a:p>
            <a:pPr eaLnBrk="1" hangingPunct="1">
              <a:buFont typeface="Arial" pitchFamily="34" charset="0"/>
              <a:buNone/>
              <a:defRPr/>
            </a:pPr>
            <a:r>
              <a:rPr lang="zh-CN">
                <a:latin typeface="黑体" pitchFamily="49" charset="-122"/>
                <a:ea typeface="黑体" pitchFamily="49" charset="-122"/>
              </a:rPr>
              <a:t>事件驱动及新闻驱动选股策略</a:t>
            </a:r>
            <a:endParaRPr lang="zh-CN" b="1">
              <a:solidFill>
                <a:srgbClr val="080808"/>
              </a:solidFill>
              <a:latin typeface="黑体" pitchFamily="49" charset="-122"/>
              <a:ea typeface="黑体" pitchFamily="49" charset="-122"/>
            </a:endParaRPr>
          </a:p>
        </p:txBody>
      </p:sp>
      <p:sp>
        <p:nvSpPr>
          <p:cNvPr id="22536" name="Rectangle 30"/>
          <p:cNvSpPr>
            <a:spLocks noChangeArrowheads="1"/>
          </p:cNvSpPr>
          <p:nvPr/>
        </p:nvSpPr>
        <p:spPr bwMode="auto">
          <a:xfrm>
            <a:off x="1258888" y="3595688"/>
            <a:ext cx="2449512" cy="368300"/>
          </a:xfrm>
          <a:prstGeom prst="rect">
            <a:avLst/>
          </a:prstGeom>
          <a:noFill/>
          <a:ln w="9525">
            <a:noFill/>
            <a:miter lim="800000"/>
            <a:headEnd/>
            <a:tailEnd/>
          </a:ln>
          <a:effectLst>
            <a:outerShdw dist="38100" dir="2700000" algn="ctr" rotWithShape="0">
              <a:srgbClr val="000000">
                <a:alpha val="37999"/>
              </a:srgbClr>
            </a:outerShdw>
          </a:effectLst>
        </p:spPr>
        <p:txBody>
          <a:bodyPr>
            <a:spAutoFit/>
          </a:bodyPr>
          <a:lstStyle/>
          <a:p>
            <a:pPr eaLnBrk="1" hangingPunct="1">
              <a:buFont typeface="Arial" pitchFamily="34" charset="0"/>
              <a:buNone/>
              <a:defRPr/>
            </a:pPr>
            <a:r>
              <a:rPr lang="zh-CN" altLang="en-US">
                <a:latin typeface="黑体" pitchFamily="49" charset="-122"/>
                <a:ea typeface="黑体" pitchFamily="49" charset="-122"/>
              </a:rPr>
              <a:t>多因子</a:t>
            </a:r>
            <a:r>
              <a:rPr lang="en-US" altLang="zh-CN">
                <a:latin typeface="黑体" pitchFamily="49" charset="-122"/>
                <a:ea typeface="黑体" pitchFamily="49" charset="-122"/>
              </a:rPr>
              <a:t>alpha</a:t>
            </a:r>
            <a:r>
              <a:rPr lang="zh-CN" altLang="en-US">
                <a:latin typeface="黑体" pitchFamily="49" charset="-122"/>
                <a:ea typeface="黑体" pitchFamily="49" charset="-122"/>
              </a:rPr>
              <a:t>选股策略</a:t>
            </a:r>
            <a:endParaRPr lang="zh-CN" altLang="en-US" b="1">
              <a:solidFill>
                <a:srgbClr val="080808"/>
              </a:solidFill>
              <a:latin typeface="黑体" pitchFamily="49" charset="-122"/>
              <a:ea typeface="黑体" pitchFamily="49" charset="-122"/>
            </a:endParaRPr>
          </a:p>
        </p:txBody>
      </p:sp>
      <p:sp>
        <p:nvSpPr>
          <p:cNvPr id="22537" name="Rectangle 31"/>
          <p:cNvSpPr>
            <a:spLocks noChangeArrowheads="1"/>
          </p:cNvSpPr>
          <p:nvPr/>
        </p:nvSpPr>
        <p:spPr bwMode="auto">
          <a:xfrm>
            <a:off x="1258888" y="4991100"/>
            <a:ext cx="2081212" cy="369888"/>
          </a:xfrm>
          <a:prstGeom prst="rect">
            <a:avLst/>
          </a:prstGeom>
          <a:noFill/>
          <a:ln w="9525">
            <a:noFill/>
            <a:miter lim="800000"/>
            <a:headEnd/>
            <a:tailEnd/>
          </a:ln>
          <a:effectLst>
            <a:outerShdw dist="38100" dir="2700000" algn="ctr" rotWithShape="0">
              <a:srgbClr val="000000">
                <a:alpha val="37999"/>
              </a:srgbClr>
            </a:outerShdw>
          </a:effectLst>
        </p:spPr>
        <p:txBody>
          <a:bodyPr>
            <a:spAutoFit/>
          </a:bodyPr>
          <a:lstStyle/>
          <a:p>
            <a:pPr>
              <a:buFont typeface="Arial" pitchFamily="34" charset="0"/>
              <a:buNone/>
              <a:defRPr/>
            </a:pPr>
            <a:r>
              <a:rPr lang="zh-CN">
                <a:latin typeface="黑体" pitchFamily="49" charset="-122"/>
                <a:ea typeface="黑体" pitchFamily="49" charset="-122"/>
              </a:rPr>
              <a:t>统计套利策略</a:t>
            </a:r>
          </a:p>
        </p:txBody>
      </p:sp>
      <p:sp>
        <p:nvSpPr>
          <p:cNvPr id="21514" name="Text Box 20"/>
          <p:cNvSpPr txBox="1">
            <a:spLocks noChangeArrowheads="1"/>
          </p:cNvSpPr>
          <p:nvPr/>
        </p:nvSpPr>
        <p:spPr bwMode="auto">
          <a:xfrm>
            <a:off x="1254125" y="5427663"/>
            <a:ext cx="7250113" cy="646112"/>
          </a:xfrm>
          <a:prstGeom prst="rect">
            <a:avLst/>
          </a:prstGeom>
          <a:noFill/>
          <a:ln w="9525">
            <a:noFill/>
            <a:miter lim="800000"/>
            <a:headEnd/>
            <a:tailEnd/>
          </a:ln>
        </p:spPr>
        <p:txBody>
          <a:bodyPr>
            <a:spAutoFit/>
          </a:bodyPr>
          <a:lstStyle/>
          <a:p>
            <a:pPr>
              <a:lnSpc>
                <a:spcPct val="150000"/>
              </a:lnSpc>
              <a:buFont typeface="Arial" charset="0"/>
              <a:buNone/>
            </a:pPr>
            <a:r>
              <a:rPr lang="zh-CN" altLang="en-US" sz="1200">
                <a:latin typeface="微软雅黑" pitchFamily="34" charset="-122"/>
                <a:ea typeface="微软雅黑" pitchFamily="34" charset="-122"/>
              </a:rPr>
              <a:t>基于套利定价的原理或统计学模型，建立的各种套利策略，把握由短期市场错误定价带来交易机会，包括期现套利、跨期套利、</a:t>
            </a:r>
            <a:r>
              <a:rPr lang="en-US" altLang="zh-CN" sz="1200">
                <a:latin typeface="微软雅黑" pitchFamily="34" charset="-122"/>
                <a:ea typeface="微软雅黑" pitchFamily="34" charset="-122"/>
              </a:rPr>
              <a:t>ETF</a:t>
            </a:r>
            <a:r>
              <a:rPr lang="zh-CN" altLang="en-US" sz="1200">
                <a:latin typeface="微软雅黑" pitchFamily="34" charset="-122"/>
                <a:ea typeface="微软雅黑" pitchFamily="34" charset="-122"/>
              </a:rPr>
              <a:t>套利、分级基金套利和各类指数增强及指数调整策略。</a:t>
            </a:r>
          </a:p>
        </p:txBody>
      </p:sp>
      <p:sp>
        <p:nvSpPr>
          <p:cNvPr id="21515" name="矩形 89"/>
          <p:cNvSpPr>
            <a:spLocks noChangeArrowheads="1"/>
          </p:cNvSpPr>
          <p:nvPr/>
        </p:nvSpPr>
        <p:spPr bwMode="auto">
          <a:xfrm>
            <a:off x="539750" y="1484313"/>
            <a:ext cx="8135938" cy="400050"/>
          </a:xfrm>
          <a:prstGeom prst="rect">
            <a:avLst/>
          </a:prstGeom>
          <a:noFill/>
          <a:ln w="9525">
            <a:noFill/>
            <a:miter lim="800000"/>
            <a:headEnd/>
            <a:tailEnd/>
          </a:ln>
        </p:spPr>
        <p:txBody>
          <a:bodyPr>
            <a:spAutoFit/>
          </a:bodyPr>
          <a:lstStyle/>
          <a:p>
            <a:pPr eaLnBrk="1" hangingPunct="1">
              <a:spcBef>
                <a:spcPct val="50000"/>
              </a:spcBef>
              <a:buFont typeface="Arial" charset="0"/>
              <a:buChar char="•"/>
            </a:pPr>
            <a:r>
              <a:rPr lang="zh-CN" sz="2000" b="1">
                <a:latin typeface="黑体" pitchFamily="49" charset="-122"/>
                <a:ea typeface="黑体" pitchFamily="49" charset="-122"/>
              </a:rPr>
              <a:t>嘉合量化投资策略：</a:t>
            </a:r>
          </a:p>
        </p:txBody>
      </p:sp>
      <p:grpSp>
        <p:nvGrpSpPr>
          <p:cNvPr id="21516" name="Group 6"/>
          <p:cNvGrpSpPr>
            <a:grpSpLocks/>
          </p:cNvGrpSpPr>
          <p:nvPr/>
        </p:nvGrpSpPr>
        <p:grpSpPr bwMode="auto">
          <a:xfrm>
            <a:off x="839788" y="2387600"/>
            <a:ext cx="168275" cy="168275"/>
            <a:chOff x="0" y="0"/>
            <a:chExt cx="262" cy="262"/>
          </a:xfrm>
        </p:grpSpPr>
        <p:sp>
          <p:nvSpPr>
            <p:cNvPr id="22547" name="Oval 7"/>
            <p:cNvSpPr>
              <a:spLocks noChangeArrowheads="1"/>
            </p:cNvSpPr>
            <p:nvPr/>
          </p:nvSpPr>
          <p:spPr bwMode="auto">
            <a:xfrm>
              <a:off x="0" y="0"/>
              <a:ext cx="262" cy="262"/>
            </a:xfrm>
            <a:prstGeom prst="ellipse">
              <a:avLst/>
            </a:prstGeom>
            <a:gradFill rotWithShape="1">
              <a:gsLst>
                <a:gs pos="0">
                  <a:srgbClr val="C5C5E2"/>
                </a:gs>
                <a:gs pos="100000">
                  <a:srgbClr val="333399"/>
                </a:gs>
              </a:gsLst>
              <a:lin ang="189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pPr eaLnBrk="1" hangingPunct="1">
                <a:buFont typeface="Arial" pitchFamily="34" charset="0"/>
                <a:buNone/>
                <a:defRPr/>
              </a:pPr>
              <a:endParaRPr lang="zh-CN" altLang="en-US">
                <a:solidFill>
                  <a:srgbClr val="000000"/>
                </a:solidFill>
                <a:latin typeface="Arial" pitchFamily="34" charset="0"/>
              </a:endParaRPr>
            </a:p>
          </p:txBody>
        </p:sp>
        <p:sp>
          <p:nvSpPr>
            <p:cNvPr id="21524" name="Oval 8"/>
            <p:cNvSpPr>
              <a:spLocks noChangeArrowheads="1"/>
            </p:cNvSpPr>
            <p:nvPr/>
          </p:nvSpPr>
          <p:spPr bwMode="auto">
            <a:xfrm>
              <a:off x="20" y="22"/>
              <a:ext cx="220" cy="218"/>
            </a:xfrm>
            <a:prstGeom prst="ellipse">
              <a:avLst/>
            </a:prstGeom>
            <a:gradFill rotWithShape="1">
              <a:gsLst>
                <a:gs pos="0">
                  <a:srgbClr val="333399"/>
                </a:gs>
                <a:gs pos="100000">
                  <a:srgbClr val="7D7DBE"/>
                </a:gs>
              </a:gsLst>
              <a:lin ang="18900000" scaled="1"/>
            </a:gradFill>
            <a:ln w="9525">
              <a:noFill/>
              <a:round/>
              <a:headEnd/>
              <a:tailEnd/>
            </a:ln>
          </p:spPr>
          <p:txBody>
            <a:bodyPr wrap="none" anchor="ctr"/>
            <a:lstStyle/>
            <a:p>
              <a:pPr eaLnBrk="1" hangingPunct="1">
                <a:buFont typeface="Arial" charset="0"/>
                <a:buNone/>
              </a:pPr>
              <a:endParaRPr lang="zh-CN" altLang="en-US">
                <a:solidFill>
                  <a:srgbClr val="000000"/>
                </a:solidFill>
              </a:endParaRPr>
            </a:p>
          </p:txBody>
        </p:sp>
      </p:grpSp>
      <p:grpSp>
        <p:nvGrpSpPr>
          <p:cNvPr id="21517" name="Group 6"/>
          <p:cNvGrpSpPr>
            <a:grpSpLocks/>
          </p:cNvGrpSpPr>
          <p:nvPr/>
        </p:nvGrpSpPr>
        <p:grpSpPr bwMode="auto">
          <a:xfrm>
            <a:off x="852488" y="3695700"/>
            <a:ext cx="168275" cy="168275"/>
            <a:chOff x="0" y="0"/>
            <a:chExt cx="262" cy="262"/>
          </a:xfrm>
        </p:grpSpPr>
        <p:sp>
          <p:nvSpPr>
            <p:cNvPr id="22545" name="Oval 7"/>
            <p:cNvSpPr>
              <a:spLocks noChangeArrowheads="1"/>
            </p:cNvSpPr>
            <p:nvPr/>
          </p:nvSpPr>
          <p:spPr bwMode="auto">
            <a:xfrm>
              <a:off x="0" y="0"/>
              <a:ext cx="262" cy="262"/>
            </a:xfrm>
            <a:prstGeom prst="ellipse">
              <a:avLst/>
            </a:prstGeom>
            <a:gradFill rotWithShape="1">
              <a:gsLst>
                <a:gs pos="0">
                  <a:srgbClr val="C5C5E2"/>
                </a:gs>
                <a:gs pos="100000">
                  <a:srgbClr val="333399"/>
                </a:gs>
              </a:gsLst>
              <a:lin ang="189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pPr eaLnBrk="1" hangingPunct="1">
                <a:buFont typeface="Arial" pitchFamily="34" charset="0"/>
                <a:buNone/>
                <a:defRPr/>
              </a:pPr>
              <a:endParaRPr lang="zh-CN" altLang="en-US">
                <a:solidFill>
                  <a:srgbClr val="000000"/>
                </a:solidFill>
                <a:latin typeface="Arial" pitchFamily="34" charset="0"/>
              </a:endParaRPr>
            </a:p>
          </p:txBody>
        </p:sp>
        <p:sp>
          <p:nvSpPr>
            <p:cNvPr id="21522" name="Oval 8"/>
            <p:cNvSpPr>
              <a:spLocks noChangeArrowheads="1"/>
            </p:cNvSpPr>
            <p:nvPr/>
          </p:nvSpPr>
          <p:spPr bwMode="auto">
            <a:xfrm>
              <a:off x="20" y="22"/>
              <a:ext cx="220" cy="218"/>
            </a:xfrm>
            <a:prstGeom prst="ellipse">
              <a:avLst/>
            </a:prstGeom>
            <a:gradFill rotWithShape="1">
              <a:gsLst>
                <a:gs pos="0">
                  <a:srgbClr val="333399"/>
                </a:gs>
                <a:gs pos="100000">
                  <a:srgbClr val="7D7DBE"/>
                </a:gs>
              </a:gsLst>
              <a:lin ang="18900000" scaled="1"/>
            </a:gradFill>
            <a:ln w="9525">
              <a:noFill/>
              <a:round/>
              <a:headEnd/>
              <a:tailEnd/>
            </a:ln>
          </p:spPr>
          <p:txBody>
            <a:bodyPr wrap="none" anchor="ctr"/>
            <a:lstStyle/>
            <a:p>
              <a:pPr eaLnBrk="1" hangingPunct="1">
                <a:buFont typeface="Arial" charset="0"/>
                <a:buNone/>
              </a:pPr>
              <a:endParaRPr lang="zh-CN" altLang="en-US">
                <a:solidFill>
                  <a:srgbClr val="000000"/>
                </a:solidFill>
              </a:endParaRPr>
            </a:p>
          </p:txBody>
        </p:sp>
      </p:grpSp>
      <p:grpSp>
        <p:nvGrpSpPr>
          <p:cNvPr id="21518" name="Group 6"/>
          <p:cNvGrpSpPr>
            <a:grpSpLocks/>
          </p:cNvGrpSpPr>
          <p:nvPr/>
        </p:nvGrpSpPr>
        <p:grpSpPr bwMode="auto">
          <a:xfrm>
            <a:off x="865188" y="5092700"/>
            <a:ext cx="168275" cy="168275"/>
            <a:chOff x="0" y="0"/>
            <a:chExt cx="262" cy="262"/>
          </a:xfrm>
        </p:grpSpPr>
        <p:sp>
          <p:nvSpPr>
            <p:cNvPr id="22543" name="Oval 7"/>
            <p:cNvSpPr>
              <a:spLocks noChangeArrowheads="1"/>
            </p:cNvSpPr>
            <p:nvPr/>
          </p:nvSpPr>
          <p:spPr bwMode="auto">
            <a:xfrm>
              <a:off x="0" y="0"/>
              <a:ext cx="262" cy="262"/>
            </a:xfrm>
            <a:prstGeom prst="ellipse">
              <a:avLst/>
            </a:prstGeom>
            <a:gradFill rotWithShape="1">
              <a:gsLst>
                <a:gs pos="0">
                  <a:srgbClr val="C5C5E2"/>
                </a:gs>
                <a:gs pos="100000">
                  <a:srgbClr val="333399"/>
                </a:gs>
              </a:gsLst>
              <a:lin ang="189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pPr eaLnBrk="1" hangingPunct="1">
                <a:buFont typeface="Arial" pitchFamily="34" charset="0"/>
                <a:buNone/>
                <a:defRPr/>
              </a:pPr>
              <a:endParaRPr lang="zh-CN" altLang="en-US">
                <a:solidFill>
                  <a:srgbClr val="000000"/>
                </a:solidFill>
                <a:latin typeface="Arial" pitchFamily="34" charset="0"/>
              </a:endParaRPr>
            </a:p>
          </p:txBody>
        </p:sp>
        <p:sp>
          <p:nvSpPr>
            <p:cNvPr id="21520" name="Oval 8"/>
            <p:cNvSpPr>
              <a:spLocks noChangeArrowheads="1"/>
            </p:cNvSpPr>
            <p:nvPr/>
          </p:nvSpPr>
          <p:spPr bwMode="auto">
            <a:xfrm>
              <a:off x="20" y="22"/>
              <a:ext cx="220" cy="218"/>
            </a:xfrm>
            <a:prstGeom prst="ellipse">
              <a:avLst/>
            </a:prstGeom>
            <a:gradFill rotWithShape="1">
              <a:gsLst>
                <a:gs pos="0">
                  <a:srgbClr val="333399"/>
                </a:gs>
                <a:gs pos="100000">
                  <a:srgbClr val="7D7DBE"/>
                </a:gs>
              </a:gsLst>
              <a:lin ang="18900000" scaled="1"/>
            </a:gradFill>
            <a:ln w="9525">
              <a:noFill/>
              <a:round/>
              <a:headEnd/>
              <a:tailEnd/>
            </a:ln>
          </p:spPr>
          <p:txBody>
            <a:bodyPr wrap="none" anchor="ctr"/>
            <a:lstStyle/>
            <a:p>
              <a:pPr eaLnBrk="1" hangingPunct="1">
                <a:buFont typeface="Arial" charset="0"/>
                <a:buNone/>
              </a:pPr>
              <a:endParaRPr lang="zh-CN" altLang="en-US">
                <a:solidFill>
                  <a:srgbClr val="000000"/>
                </a:solidFil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图表 10"/>
          <p:cNvPicPr>
            <a:picLocks noChangeArrowheads="1"/>
          </p:cNvPicPr>
          <p:nvPr/>
        </p:nvPicPr>
        <p:blipFill>
          <a:blip r:embed="rId2" cstate="print"/>
          <a:srcRect/>
          <a:stretch>
            <a:fillRect/>
          </a:stretch>
        </p:blipFill>
        <p:spPr bwMode="auto">
          <a:xfrm>
            <a:off x="323850" y="3621088"/>
            <a:ext cx="5943600" cy="2608262"/>
          </a:xfrm>
          <a:prstGeom prst="rect">
            <a:avLst/>
          </a:prstGeom>
          <a:noFill/>
          <a:ln w="9525">
            <a:noFill/>
            <a:miter lim="800000"/>
            <a:headEnd/>
            <a:tailEnd/>
          </a:ln>
        </p:spPr>
      </p:pic>
      <p:sp>
        <p:nvSpPr>
          <p:cNvPr id="22531" name="灯片编号占位符 2"/>
          <p:cNvSpPr txBox="1">
            <a:spLocks noGrp="1" noChangeArrowheads="1"/>
          </p:cNvSpPr>
          <p:nvPr/>
        </p:nvSpPr>
        <p:spPr bwMode="auto">
          <a:xfrm>
            <a:off x="3492500" y="6356350"/>
            <a:ext cx="2133600" cy="365125"/>
          </a:xfrm>
          <a:prstGeom prst="rect">
            <a:avLst/>
          </a:prstGeom>
          <a:noFill/>
          <a:ln w="9525">
            <a:noFill/>
            <a:miter lim="800000"/>
            <a:headEnd/>
            <a:tailEnd/>
          </a:ln>
        </p:spPr>
        <p:txBody>
          <a:bodyPr anchor="ctr"/>
          <a:lstStyle/>
          <a:p>
            <a:pPr algn="ctr" eaLnBrk="1" hangingPunct="1">
              <a:buFont typeface="Arial" charset="0"/>
              <a:buNone/>
            </a:pPr>
            <a:fld id="{B0CAE6D0-B1A7-402F-A765-0518DC7BDC7E}" type="slidenum">
              <a:rPr lang="zh-CN" altLang="zh-CN" sz="1200">
                <a:solidFill>
                  <a:srgbClr val="898989"/>
                </a:solidFill>
                <a:latin typeface="Calibri" pitchFamily="34" charset="0"/>
              </a:rPr>
              <a:pPr algn="ctr" eaLnBrk="1" hangingPunct="1">
                <a:buFont typeface="Arial" charset="0"/>
                <a:buNone/>
              </a:pPr>
              <a:t>14</a:t>
            </a:fld>
            <a:endParaRPr lang="zh-CN" altLang="zh-CN" sz="1200">
              <a:solidFill>
                <a:srgbClr val="898989"/>
              </a:solidFill>
              <a:latin typeface="Calibri" pitchFamily="34" charset="0"/>
            </a:endParaRPr>
          </a:p>
        </p:txBody>
      </p:sp>
      <p:sp>
        <p:nvSpPr>
          <p:cNvPr id="22532" name="灯片编号占位符 5"/>
          <p:cNvSpPr txBox="1">
            <a:spLocks noGrp="1" noChangeArrowheads="1"/>
          </p:cNvSpPr>
          <p:nvPr/>
        </p:nvSpPr>
        <p:spPr bwMode="auto">
          <a:xfrm>
            <a:off x="9271000" y="6838950"/>
            <a:ext cx="809625" cy="530225"/>
          </a:xfrm>
          <a:prstGeom prst="rect">
            <a:avLst/>
          </a:prstGeom>
          <a:noFill/>
          <a:ln w="9525">
            <a:noFill/>
            <a:miter lim="800000"/>
            <a:headEnd/>
            <a:tailEnd/>
          </a:ln>
        </p:spPr>
        <p:txBody>
          <a:bodyPr lIns="105056" tIns="52525" rIns="105056" bIns="52525"/>
          <a:lstStyle/>
          <a:p>
            <a:pPr algn="r" defTabSz="1050925" eaLnBrk="1" hangingPunct="1">
              <a:buFont typeface="Arial" charset="0"/>
              <a:buNone/>
            </a:pPr>
            <a:fld id="{E535009C-E592-45CE-81B4-C33FBA1C39FF}" type="slidenum">
              <a:rPr lang="zh-CN" altLang="en-US" sz="1600"/>
              <a:pPr algn="r" defTabSz="1050925" eaLnBrk="1" hangingPunct="1">
                <a:buFont typeface="Arial" charset="0"/>
                <a:buNone/>
              </a:pPr>
              <a:t>14</a:t>
            </a:fld>
            <a:endParaRPr lang="en-US" altLang="zh-CN" sz="1600"/>
          </a:p>
        </p:txBody>
      </p:sp>
      <p:sp>
        <p:nvSpPr>
          <p:cNvPr id="23557" name="标题 1"/>
          <p:cNvSpPr>
            <a:spLocks noGrp="1"/>
          </p:cNvSpPr>
          <p:nvPr>
            <p:ph type="title" idx="4294967295"/>
          </p:nvPr>
        </p:nvSpPr>
        <p:spPr>
          <a:xfrm>
            <a:off x="539750" y="620713"/>
            <a:ext cx="3168650" cy="504825"/>
          </a:xfrm>
          <a:effectLst>
            <a:outerShdw dist="38100" dir="2700000" algn="ctr" rotWithShape="0">
              <a:srgbClr val="000000">
                <a:alpha val="37999"/>
              </a:srgbClr>
            </a:outerShdw>
          </a:effectLst>
        </p:spPr>
        <p:txBody>
          <a:bodyPr/>
          <a:lstStyle/>
          <a:p>
            <a:pPr algn="l" eaLnBrk="1" hangingPunct="1">
              <a:defRPr/>
            </a:pPr>
            <a:r>
              <a:rPr lang="zh-CN" sz="2600" b="1" smtClean="0">
                <a:solidFill>
                  <a:srgbClr val="C00000"/>
                </a:solidFill>
                <a:latin typeface="黑体" pitchFamily="49" charset="-122"/>
                <a:ea typeface="黑体" pitchFamily="49" charset="-122"/>
              </a:rPr>
              <a:t>嘉合量化：策略</a:t>
            </a:r>
          </a:p>
        </p:txBody>
      </p:sp>
      <p:sp>
        <p:nvSpPr>
          <p:cNvPr id="22534" name="矩形 89"/>
          <p:cNvSpPr>
            <a:spLocks noChangeArrowheads="1"/>
          </p:cNvSpPr>
          <p:nvPr/>
        </p:nvSpPr>
        <p:spPr bwMode="auto">
          <a:xfrm>
            <a:off x="539750" y="1341438"/>
            <a:ext cx="8135938" cy="400050"/>
          </a:xfrm>
          <a:prstGeom prst="rect">
            <a:avLst/>
          </a:prstGeom>
          <a:noFill/>
          <a:ln w="9525">
            <a:noFill/>
            <a:miter lim="800000"/>
            <a:headEnd/>
            <a:tailEnd/>
          </a:ln>
        </p:spPr>
        <p:txBody>
          <a:bodyPr>
            <a:spAutoFit/>
          </a:bodyPr>
          <a:lstStyle/>
          <a:p>
            <a:pPr eaLnBrk="1" hangingPunct="1">
              <a:spcBef>
                <a:spcPct val="50000"/>
              </a:spcBef>
              <a:buFont typeface="Arial" charset="0"/>
              <a:buChar char="•"/>
            </a:pPr>
            <a:r>
              <a:rPr lang="en-US" altLang="zh-CN" sz="2000" b="1">
                <a:latin typeface="黑体" pitchFamily="49" charset="-122"/>
                <a:ea typeface="黑体" pitchFamily="49" charset="-122"/>
              </a:rPr>
              <a:t>ATM</a:t>
            </a:r>
            <a:r>
              <a:rPr lang="zh-CN" altLang="en-US" sz="2000" b="1">
                <a:latin typeface="黑体" pitchFamily="49" charset="-122"/>
                <a:ea typeface="黑体" pitchFamily="49" charset="-122"/>
              </a:rPr>
              <a:t>择时策略：历史回溯</a:t>
            </a:r>
          </a:p>
        </p:txBody>
      </p:sp>
      <p:pic>
        <p:nvPicPr>
          <p:cNvPr id="22535" name="图表 9"/>
          <p:cNvPicPr>
            <a:picLocks noChangeArrowheads="1"/>
          </p:cNvPicPr>
          <p:nvPr/>
        </p:nvPicPr>
        <p:blipFill>
          <a:blip r:embed="rId3" cstate="print"/>
          <a:srcRect/>
          <a:stretch>
            <a:fillRect/>
          </a:stretch>
        </p:blipFill>
        <p:spPr bwMode="auto">
          <a:xfrm>
            <a:off x="3852863" y="1779588"/>
            <a:ext cx="5035550" cy="2444750"/>
          </a:xfrm>
          <a:prstGeom prst="rect">
            <a:avLst/>
          </a:prstGeom>
          <a:noFill/>
          <a:ln w="9525">
            <a:noFill/>
            <a:miter lim="800000"/>
            <a:headEnd/>
            <a:tailEnd/>
          </a:ln>
        </p:spPr>
      </p:pic>
      <p:pic>
        <p:nvPicPr>
          <p:cNvPr id="22536" name="表格 4"/>
          <p:cNvPicPr>
            <a:picLocks noGrp="1" noChangeAspect="1" noChangeArrowheads="1"/>
          </p:cNvPicPr>
          <p:nvPr/>
        </p:nvPicPr>
        <p:blipFill>
          <a:blip r:embed="rId4" cstate="print"/>
          <a:srcRect/>
          <a:stretch>
            <a:fillRect/>
          </a:stretch>
        </p:blipFill>
        <p:spPr bwMode="auto">
          <a:xfrm>
            <a:off x="5913438" y="5053013"/>
            <a:ext cx="2779712" cy="1281112"/>
          </a:xfrm>
          <a:prstGeom prst="rect">
            <a:avLst/>
          </a:prstGeom>
          <a:noFill/>
          <a:ln w="9525">
            <a:noFill/>
            <a:miter lim="800000"/>
            <a:headEnd/>
            <a:tailEnd/>
          </a:ln>
        </p:spPr>
      </p:pic>
      <p:graphicFrame>
        <p:nvGraphicFramePr>
          <p:cNvPr id="23561" name="Group 9"/>
          <p:cNvGraphicFramePr>
            <a:graphicFrameLocks noGrp="1"/>
          </p:cNvGraphicFramePr>
          <p:nvPr/>
        </p:nvGraphicFramePr>
        <p:xfrm>
          <a:off x="428625" y="2000250"/>
          <a:ext cx="3468688" cy="1647826"/>
        </p:xfrm>
        <a:graphic>
          <a:graphicData uri="http://schemas.openxmlformats.org/drawingml/2006/table">
            <a:tbl>
              <a:tblPr/>
              <a:tblGrid>
                <a:gridCol w="714375"/>
                <a:gridCol w="714375"/>
                <a:gridCol w="722313"/>
                <a:gridCol w="658812"/>
                <a:gridCol w="658813"/>
              </a:tblGrid>
              <a:tr h="565150">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Tx/>
                        <a:buFont typeface="Arial" panose="020B0604020202020204" pitchFamily="34" charset="0"/>
                        <a:buNone/>
                        <a:tabLst/>
                      </a:pPr>
                      <a:r>
                        <a:rPr kumimoji="0" lang="en-US" sz="11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ATM</a:t>
                      </a:r>
                      <a:endParaRPr kumimoji="0" lang="en-US" sz="11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marL="10892" marR="10892" marT="1089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B9B8"/>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Tx/>
                        <a:buFont typeface="Arial" panose="020B0604020202020204" pitchFamily="34" charset="0"/>
                        <a:buNone/>
                        <a:tabLst/>
                      </a:pPr>
                      <a:r>
                        <a:rPr kumimoji="0" lang="en-US" sz="11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50ETF</a:t>
                      </a:r>
                      <a:r>
                        <a:rPr kumimoji="0" lang="zh-CN" altLang="en-US" sz="11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复利不可卖空</a:t>
                      </a:r>
                      <a:endParaRPr kumimoji="0" lang="zh-CN" altLang="en-US" sz="11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marL="10892" marR="10892" marT="1089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B9B8"/>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Tx/>
                        <a:buFont typeface="Arial" panose="020B0604020202020204" pitchFamily="34" charset="0"/>
                        <a:buNone/>
                        <a:tabLst/>
                      </a:pPr>
                      <a:r>
                        <a:rPr kumimoji="0" lang="zh-CN" altLang="en-US" sz="11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股指复利</a:t>
                      </a:r>
                      <a:endParaRPr kumimoji="0" lang="en-US" sz="11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p>
                      <a:pPr marL="0" marR="0" lvl="0" indent="0" algn="ctr" defTabSz="914400" rtl="0" eaLnBrk="1" fontAlgn="b" latinLnBrk="0" hangingPunct="1">
                        <a:lnSpc>
                          <a:spcPct val="100000"/>
                        </a:lnSpc>
                        <a:spcBef>
                          <a:spcPct val="0"/>
                        </a:spcBef>
                        <a:spcAft>
                          <a:spcPct val="0"/>
                        </a:spcAft>
                        <a:buClrTx/>
                        <a:buSzTx/>
                        <a:buFont typeface="Arial" panose="020B0604020202020204" pitchFamily="34" charset="0"/>
                        <a:buNone/>
                        <a:tabLst/>
                      </a:pPr>
                      <a:r>
                        <a:rPr kumimoji="0" lang="zh-CN" altLang="en-US" sz="11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可卖空</a:t>
                      </a:r>
                      <a:endParaRPr kumimoji="0" lang="zh-CN" altLang="en-US" sz="11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marL="10892" marR="10892" marT="1089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B9B8"/>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Tx/>
                        <a:buFont typeface="Arial" panose="020B0604020202020204" pitchFamily="34" charset="0"/>
                        <a:buNone/>
                        <a:tabLst/>
                      </a:pPr>
                      <a:r>
                        <a:rPr kumimoji="0" lang="zh-CN" altLang="en-US" sz="11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股指单利</a:t>
                      </a:r>
                      <a:endParaRPr kumimoji="0" lang="en-US" sz="11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p>
                      <a:pPr marL="0" marR="0" lvl="0" indent="0" algn="ctr" defTabSz="914400" rtl="0" eaLnBrk="1" fontAlgn="b" latinLnBrk="0" hangingPunct="1">
                        <a:lnSpc>
                          <a:spcPct val="100000"/>
                        </a:lnSpc>
                        <a:spcBef>
                          <a:spcPct val="0"/>
                        </a:spcBef>
                        <a:spcAft>
                          <a:spcPct val="0"/>
                        </a:spcAft>
                        <a:buClrTx/>
                        <a:buSzTx/>
                        <a:buFont typeface="Arial" panose="020B0604020202020204" pitchFamily="34" charset="0"/>
                        <a:buNone/>
                        <a:tabLst/>
                      </a:pPr>
                      <a:r>
                        <a:rPr kumimoji="0" lang="zh-CN" altLang="en-US" sz="11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可卖空</a:t>
                      </a:r>
                      <a:endParaRPr kumimoji="0" lang="zh-CN" altLang="en-US" sz="11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marL="10892" marR="10892" marT="1089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B9B8"/>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Tx/>
                        <a:buFont typeface="Arial" panose="020B0604020202020204" pitchFamily="34" charset="0"/>
                        <a:buNone/>
                        <a:tabLst/>
                      </a:pPr>
                      <a:r>
                        <a:rPr kumimoji="0" lang="zh-CN" sz="11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沪深指数</a:t>
                      </a:r>
                      <a:endParaRPr kumimoji="0" lang="zh-CN" sz="11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marL="10892" marR="10892" marT="1089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B9B8"/>
                    </a:solidFill>
                  </a:tcPr>
                </a:tc>
              </a:tr>
              <a:tr h="361950">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Tx/>
                        <a:buFont typeface="Arial" panose="020B0604020202020204" pitchFamily="34" charset="0"/>
                        <a:buNone/>
                        <a:tabLst/>
                      </a:pPr>
                      <a:r>
                        <a:rPr kumimoji="0" lang="zh-CN" sz="10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累计收益</a:t>
                      </a:r>
                    </a:p>
                  </a:txBody>
                  <a:tcPr marL="10892" marR="10892" marT="1089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B9B8"/>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Tx/>
                        <a:buFont typeface="Arial" panose="020B0604020202020204" pitchFamily="34" charset="0"/>
                        <a:buNone/>
                        <a:tabLst/>
                      </a:pPr>
                      <a:r>
                        <a:rPr kumimoji="0" lang="en-US" sz="1000" b="1"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286,110</a:t>
                      </a:r>
                    </a:p>
                  </a:txBody>
                  <a:tcPr marL="10892" marR="10892" marT="1089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DCDB"/>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Tx/>
                        <a:buFont typeface="Arial" panose="020B0604020202020204" pitchFamily="34" charset="0"/>
                        <a:buNone/>
                        <a:tabLst/>
                      </a:pPr>
                      <a:r>
                        <a:rPr kumimoji="0" lang="en-US" sz="1000" b="1"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8,747,957</a:t>
                      </a:r>
                    </a:p>
                  </a:txBody>
                  <a:tcPr marL="10892" marR="10892" marT="1089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DCDB"/>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Tx/>
                        <a:buFont typeface="Arial" panose="020B0604020202020204" pitchFamily="34" charset="0"/>
                        <a:buNone/>
                        <a:tabLst/>
                      </a:pPr>
                      <a:r>
                        <a:rPr kumimoji="0" lang="en-US" sz="1000" b="1"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656,505</a:t>
                      </a:r>
                    </a:p>
                  </a:txBody>
                  <a:tcPr marL="10892" marR="10892" marT="1089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DCDB"/>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Tx/>
                        <a:buFont typeface="Arial" panose="020B0604020202020204" pitchFamily="34" charset="0"/>
                        <a:buNone/>
                        <a:tabLst/>
                      </a:pPr>
                      <a:r>
                        <a:rPr kumimoji="0" lang="en-US" sz="1000" b="1"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-58,028</a:t>
                      </a:r>
                    </a:p>
                  </a:txBody>
                  <a:tcPr marL="10892" marR="10892" marT="1089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DCDB"/>
                    </a:solidFill>
                  </a:tcPr>
                </a:tc>
              </a:tr>
              <a:tr h="360363">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Tx/>
                        <a:buFont typeface="Arial" panose="020B0604020202020204" pitchFamily="34" charset="0"/>
                        <a:buNone/>
                        <a:tabLst/>
                      </a:pPr>
                      <a:r>
                        <a:rPr kumimoji="0" lang="zh-CN" sz="10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年化收益</a:t>
                      </a:r>
                    </a:p>
                  </a:txBody>
                  <a:tcPr marL="10892" marR="10892" marT="1089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B9B8"/>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Tx/>
                        <a:buFont typeface="Arial" panose="020B0604020202020204" pitchFamily="34" charset="0"/>
                        <a:buNone/>
                        <a:tabLst/>
                      </a:pPr>
                      <a:r>
                        <a:rPr kumimoji="0" lang="en-US" sz="1000" b="1"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22.56%</a:t>
                      </a:r>
                    </a:p>
                  </a:txBody>
                  <a:tcPr marL="10892" marR="10892" marT="1089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DCDB"/>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Tx/>
                        <a:buFont typeface="Arial" panose="020B0604020202020204" pitchFamily="34" charset="0"/>
                        <a:buNone/>
                        <a:tabLst/>
                      </a:pPr>
                      <a:r>
                        <a:rPr kumimoji="0" lang="en-US" sz="1000" b="1"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138.85%</a:t>
                      </a:r>
                    </a:p>
                  </a:txBody>
                  <a:tcPr marL="10892" marR="10892" marT="1089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DCDB"/>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Tx/>
                        <a:buFont typeface="Arial" panose="020B0604020202020204" pitchFamily="34" charset="0"/>
                        <a:buNone/>
                        <a:tabLst/>
                      </a:pPr>
                      <a:r>
                        <a:rPr kumimoji="0" lang="en-US" sz="1000" b="1"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35.62%</a:t>
                      </a:r>
                    </a:p>
                  </a:txBody>
                  <a:tcPr marL="10892" marR="10892" marT="1089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DCDB"/>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Tx/>
                        <a:buFont typeface="Arial" panose="020B0604020202020204" pitchFamily="34" charset="0"/>
                        <a:buNone/>
                        <a:tabLst/>
                      </a:pPr>
                      <a:r>
                        <a:rPr kumimoji="0" lang="en-US" sz="1000" b="1"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-12.25%</a:t>
                      </a:r>
                    </a:p>
                  </a:txBody>
                  <a:tcPr marL="10892" marR="10892" marT="1089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DCDB"/>
                    </a:solidFill>
                  </a:tcPr>
                </a:tc>
              </a:tr>
              <a:tr h="360363">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Tx/>
                        <a:buFont typeface="Arial" panose="020B0604020202020204" pitchFamily="34" charset="0"/>
                        <a:buNone/>
                        <a:tabLst/>
                      </a:pPr>
                      <a:r>
                        <a:rPr kumimoji="0" lang="zh-CN" sz="10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最大回撤率</a:t>
                      </a:r>
                    </a:p>
                  </a:txBody>
                  <a:tcPr marL="10892" marR="10892" marT="1089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B9B8"/>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Tx/>
                        <a:buFont typeface="Arial" panose="020B0604020202020204" pitchFamily="34" charset="0"/>
                        <a:buNone/>
                        <a:tabLst/>
                      </a:pPr>
                      <a:r>
                        <a:rPr kumimoji="0" lang="en-US" sz="1000" b="1"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-11.77%</a:t>
                      </a:r>
                    </a:p>
                  </a:txBody>
                  <a:tcPr marL="10892" marR="10892" marT="1089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DCDB"/>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Tx/>
                        <a:buFont typeface="Arial" panose="020B0604020202020204" pitchFamily="34" charset="0"/>
                        <a:buNone/>
                        <a:tabLst/>
                      </a:pPr>
                      <a:r>
                        <a:rPr kumimoji="0" lang="en-US" sz="1000" b="1"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-8.07%</a:t>
                      </a:r>
                    </a:p>
                  </a:txBody>
                  <a:tcPr marL="10892" marR="10892" marT="1089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DCDB"/>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Tx/>
                        <a:buFont typeface="Arial" panose="020B0604020202020204" pitchFamily="34" charset="0"/>
                        <a:buNone/>
                        <a:tabLst/>
                      </a:pPr>
                      <a:r>
                        <a:rPr kumimoji="0" lang="en-US" sz="1000" b="1"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-5.29%</a:t>
                      </a:r>
                    </a:p>
                  </a:txBody>
                  <a:tcPr marL="10892" marR="10892" marT="1089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DCDB"/>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Tx/>
                        <a:buFont typeface="Arial" panose="020B0604020202020204" pitchFamily="34" charset="0"/>
                        <a:buNone/>
                        <a:tabLst/>
                      </a:pPr>
                      <a:r>
                        <a:rPr kumimoji="0" lang="en-US" sz="1000" b="1"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-21.67%</a:t>
                      </a:r>
                    </a:p>
                  </a:txBody>
                  <a:tcPr marL="10892" marR="10892" marT="1089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DCDB"/>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2"/>
          <p:cNvSpPr txBox="1">
            <a:spLocks noGrp="1" noChangeArrowheads="1"/>
          </p:cNvSpPr>
          <p:nvPr/>
        </p:nvSpPr>
        <p:spPr bwMode="auto">
          <a:xfrm>
            <a:off x="3492500" y="6356350"/>
            <a:ext cx="2133600" cy="365125"/>
          </a:xfrm>
          <a:prstGeom prst="rect">
            <a:avLst/>
          </a:prstGeom>
          <a:noFill/>
          <a:ln w="9525">
            <a:noFill/>
            <a:miter lim="800000"/>
            <a:headEnd/>
            <a:tailEnd/>
          </a:ln>
        </p:spPr>
        <p:txBody>
          <a:bodyPr anchor="ctr"/>
          <a:lstStyle/>
          <a:p>
            <a:pPr algn="ctr" eaLnBrk="1" hangingPunct="1">
              <a:buFont typeface="Arial" charset="0"/>
              <a:buNone/>
            </a:pPr>
            <a:fld id="{D2764853-C298-484F-A17C-AD0608308594}" type="slidenum">
              <a:rPr lang="zh-CN" altLang="zh-CN" sz="1200">
                <a:solidFill>
                  <a:srgbClr val="898989"/>
                </a:solidFill>
                <a:latin typeface="Calibri" pitchFamily="34" charset="0"/>
              </a:rPr>
              <a:pPr algn="ctr" eaLnBrk="1" hangingPunct="1">
                <a:buFont typeface="Arial" charset="0"/>
                <a:buNone/>
              </a:pPr>
              <a:t>15</a:t>
            </a:fld>
            <a:endParaRPr lang="zh-CN" altLang="zh-CN" sz="1200">
              <a:solidFill>
                <a:srgbClr val="898989"/>
              </a:solidFill>
              <a:latin typeface="Calibri" pitchFamily="34" charset="0"/>
            </a:endParaRPr>
          </a:p>
        </p:txBody>
      </p:sp>
      <p:sp>
        <p:nvSpPr>
          <p:cNvPr id="23555" name="灯片编号占位符 5"/>
          <p:cNvSpPr txBox="1">
            <a:spLocks noGrp="1" noChangeArrowheads="1"/>
          </p:cNvSpPr>
          <p:nvPr/>
        </p:nvSpPr>
        <p:spPr bwMode="auto">
          <a:xfrm>
            <a:off x="9271000" y="6838950"/>
            <a:ext cx="809625" cy="530225"/>
          </a:xfrm>
          <a:prstGeom prst="rect">
            <a:avLst/>
          </a:prstGeom>
          <a:noFill/>
          <a:ln w="9525">
            <a:noFill/>
            <a:miter lim="800000"/>
            <a:headEnd/>
            <a:tailEnd/>
          </a:ln>
        </p:spPr>
        <p:txBody>
          <a:bodyPr lIns="105056" tIns="52525" rIns="105056" bIns="52525"/>
          <a:lstStyle/>
          <a:p>
            <a:pPr algn="r" defTabSz="1050925" eaLnBrk="1" hangingPunct="1">
              <a:buFont typeface="Arial" charset="0"/>
              <a:buNone/>
            </a:pPr>
            <a:fld id="{F1733A4B-CA2A-4F3F-8242-AE8532F2A499}" type="slidenum">
              <a:rPr lang="zh-CN" altLang="en-US" sz="1600"/>
              <a:pPr algn="r" defTabSz="1050925" eaLnBrk="1" hangingPunct="1">
                <a:buFont typeface="Arial" charset="0"/>
                <a:buNone/>
              </a:pPr>
              <a:t>15</a:t>
            </a:fld>
            <a:endParaRPr lang="en-US" altLang="zh-CN" sz="1600"/>
          </a:p>
        </p:txBody>
      </p:sp>
      <p:sp>
        <p:nvSpPr>
          <p:cNvPr id="24580" name="标题 1"/>
          <p:cNvSpPr>
            <a:spLocks noGrp="1"/>
          </p:cNvSpPr>
          <p:nvPr>
            <p:ph type="title" idx="4294967295"/>
          </p:nvPr>
        </p:nvSpPr>
        <p:spPr>
          <a:xfrm>
            <a:off x="539750" y="620713"/>
            <a:ext cx="3168650" cy="504825"/>
          </a:xfrm>
          <a:effectLst>
            <a:outerShdw dist="38100" dir="2700000" algn="ctr" rotWithShape="0">
              <a:srgbClr val="000000">
                <a:alpha val="37999"/>
              </a:srgbClr>
            </a:outerShdw>
          </a:effectLst>
        </p:spPr>
        <p:txBody>
          <a:bodyPr/>
          <a:lstStyle/>
          <a:p>
            <a:pPr algn="l" eaLnBrk="1" hangingPunct="1">
              <a:defRPr/>
            </a:pPr>
            <a:r>
              <a:rPr lang="zh-CN" sz="2600" b="1" smtClean="0">
                <a:solidFill>
                  <a:srgbClr val="C00000"/>
                </a:solidFill>
                <a:latin typeface="黑体" pitchFamily="49" charset="-122"/>
                <a:ea typeface="黑体" pitchFamily="49" charset="-122"/>
              </a:rPr>
              <a:t>嘉合量化：策略</a:t>
            </a:r>
          </a:p>
        </p:txBody>
      </p:sp>
      <p:sp>
        <p:nvSpPr>
          <p:cNvPr id="23557" name="矩形 89"/>
          <p:cNvSpPr>
            <a:spLocks noChangeArrowheads="1"/>
          </p:cNvSpPr>
          <p:nvPr/>
        </p:nvSpPr>
        <p:spPr bwMode="auto">
          <a:xfrm>
            <a:off x="539750" y="1516063"/>
            <a:ext cx="8135938" cy="400050"/>
          </a:xfrm>
          <a:prstGeom prst="rect">
            <a:avLst/>
          </a:prstGeom>
          <a:noFill/>
          <a:ln w="9525">
            <a:noFill/>
            <a:miter lim="800000"/>
            <a:headEnd/>
            <a:tailEnd/>
          </a:ln>
        </p:spPr>
        <p:txBody>
          <a:bodyPr>
            <a:spAutoFit/>
          </a:bodyPr>
          <a:lstStyle/>
          <a:p>
            <a:pPr eaLnBrk="1" hangingPunct="1">
              <a:spcBef>
                <a:spcPct val="50000"/>
              </a:spcBef>
              <a:buFont typeface="Arial" charset="0"/>
              <a:buChar char="•"/>
            </a:pPr>
            <a:r>
              <a:rPr lang="en-US" altLang="zh-CN" sz="2000" b="1">
                <a:latin typeface="黑体" pitchFamily="49" charset="-122"/>
                <a:ea typeface="黑体" pitchFamily="49" charset="-122"/>
              </a:rPr>
              <a:t>2014</a:t>
            </a:r>
            <a:r>
              <a:rPr lang="zh-CN" altLang="en-US" sz="2000" b="1">
                <a:latin typeface="黑体" pitchFamily="49" charset="-122"/>
                <a:ea typeface="黑体" pitchFamily="49" charset="-122"/>
              </a:rPr>
              <a:t>；</a:t>
            </a:r>
            <a:r>
              <a:rPr lang="en-US" altLang="zh-CN" sz="2000" b="1">
                <a:latin typeface="黑体" pitchFamily="49" charset="-122"/>
                <a:ea typeface="黑体" pitchFamily="49" charset="-122"/>
              </a:rPr>
              <a:t>ATM</a:t>
            </a:r>
            <a:r>
              <a:rPr lang="zh-CN" altLang="en-US" sz="2000" b="1">
                <a:latin typeface="黑体" pitchFamily="49" charset="-122"/>
                <a:ea typeface="黑体" pitchFamily="49" charset="-122"/>
              </a:rPr>
              <a:t>策略回测收益率 </a:t>
            </a:r>
            <a:r>
              <a:rPr lang="en-US" altLang="zh-CN" sz="2000" b="1">
                <a:latin typeface="黑体" pitchFamily="49" charset="-122"/>
                <a:ea typeface="黑体" pitchFamily="49" charset="-122"/>
              </a:rPr>
              <a:t>vs </a:t>
            </a:r>
            <a:r>
              <a:rPr lang="zh-CN" altLang="en-US" sz="2000" b="1">
                <a:latin typeface="黑体" pitchFamily="49" charset="-122"/>
                <a:ea typeface="黑体" pitchFamily="49" charset="-122"/>
              </a:rPr>
              <a:t>上证指数收益率</a:t>
            </a:r>
          </a:p>
        </p:txBody>
      </p:sp>
      <p:pic>
        <p:nvPicPr>
          <p:cNvPr id="24582" name="图片 1"/>
          <p:cNvPicPr>
            <a:picLocks noChangeAspect="1" noChangeArrowheads="1"/>
          </p:cNvPicPr>
          <p:nvPr/>
        </p:nvPicPr>
        <p:blipFill>
          <a:blip r:embed="rId2" cstate="print"/>
          <a:srcRect/>
          <a:stretch>
            <a:fillRect/>
          </a:stretch>
        </p:blipFill>
        <p:spPr bwMode="auto">
          <a:xfrm>
            <a:off x="1577975" y="2287588"/>
            <a:ext cx="5961063" cy="3606800"/>
          </a:xfrm>
          <a:prstGeom prst="rect">
            <a:avLst/>
          </a:prstGeom>
          <a:noFill/>
          <a:ln w="9525">
            <a:noFill/>
            <a:miter lim="800000"/>
            <a:headEnd/>
            <a:tailEnd/>
          </a:ln>
          <a:effectLst>
            <a:outerShdw dist="38100" dir="2700000" algn="ctr" rotWithShape="0">
              <a:srgbClr val="000000">
                <a:alpha val="37999"/>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2"/>
          <p:cNvSpPr txBox="1">
            <a:spLocks noGrp="1" noChangeArrowheads="1"/>
          </p:cNvSpPr>
          <p:nvPr/>
        </p:nvSpPr>
        <p:spPr bwMode="auto">
          <a:xfrm>
            <a:off x="3492500" y="6356350"/>
            <a:ext cx="2133600" cy="365125"/>
          </a:xfrm>
          <a:prstGeom prst="rect">
            <a:avLst/>
          </a:prstGeom>
          <a:noFill/>
          <a:ln w="9525">
            <a:noFill/>
            <a:miter lim="800000"/>
            <a:headEnd/>
            <a:tailEnd/>
          </a:ln>
        </p:spPr>
        <p:txBody>
          <a:bodyPr anchor="ctr"/>
          <a:lstStyle/>
          <a:p>
            <a:pPr algn="ctr" eaLnBrk="1" hangingPunct="1">
              <a:buFont typeface="Arial" charset="0"/>
              <a:buNone/>
            </a:pPr>
            <a:fld id="{234ADE12-7885-49B2-BE69-8B9889178863}" type="slidenum">
              <a:rPr lang="zh-CN" altLang="zh-CN" sz="1200">
                <a:solidFill>
                  <a:srgbClr val="898989"/>
                </a:solidFill>
                <a:latin typeface="Calibri" pitchFamily="34" charset="0"/>
              </a:rPr>
              <a:pPr algn="ctr" eaLnBrk="1" hangingPunct="1">
                <a:buFont typeface="Arial" charset="0"/>
                <a:buNone/>
              </a:pPr>
              <a:t>16</a:t>
            </a:fld>
            <a:endParaRPr lang="zh-CN" altLang="zh-CN" sz="1200">
              <a:solidFill>
                <a:srgbClr val="898989"/>
              </a:solidFill>
              <a:latin typeface="Calibri" pitchFamily="34" charset="0"/>
            </a:endParaRPr>
          </a:p>
        </p:txBody>
      </p:sp>
      <p:sp>
        <p:nvSpPr>
          <p:cNvPr id="24579" name="灯片编号占位符 5"/>
          <p:cNvSpPr txBox="1">
            <a:spLocks noGrp="1" noChangeArrowheads="1"/>
          </p:cNvSpPr>
          <p:nvPr/>
        </p:nvSpPr>
        <p:spPr bwMode="auto">
          <a:xfrm>
            <a:off x="9271000" y="6838950"/>
            <a:ext cx="809625" cy="530225"/>
          </a:xfrm>
          <a:prstGeom prst="rect">
            <a:avLst/>
          </a:prstGeom>
          <a:noFill/>
          <a:ln w="9525">
            <a:noFill/>
            <a:miter lim="800000"/>
            <a:headEnd/>
            <a:tailEnd/>
          </a:ln>
        </p:spPr>
        <p:txBody>
          <a:bodyPr lIns="105056" tIns="52525" rIns="105056" bIns="52525"/>
          <a:lstStyle/>
          <a:p>
            <a:pPr algn="r" defTabSz="1050925" eaLnBrk="1" hangingPunct="1">
              <a:buFont typeface="Arial" charset="0"/>
              <a:buNone/>
            </a:pPr>
            <a:fld id="{454FED86-31A2-4294-8CA1-3D2F08C20468}" type="slidenum">
              <a:rPr lang="zh-CN" altLang="en-US" sz="1600"/>
              <a:pPr algn="r" defTabSz="1050925" eaLnBrk="1" hangingPunct="1">
                <a:buFont typeface="Arial" charset="0"/>
                <a:buNone/>
              </a:pPr>
              <a:t>16</a:t>
            </a:fld>
            <a:endParaRPr lang="en-US" altLang="zh-CN" sz="1600"/>
          </a:p>
        </p:txBody>
      </p:sp>
      <p:sp>
        <p:nvSpPr>
          <p:cNvPr id="25604" name="标题 1"/>
          <p:cNvSpPr>
            <a:spLocks noGrp="1"/>
          </p:cNvSpPr>
          <p:nvPr>
            <p:ph type="title" idx="4294967295"/>
          </p:nvPr>
        </p:nvSpPr>
        <p:spPr>
          <a:xfrm>
            <a:off x="539750" y="620713"/>
            <a:ext cx="3168650" cy="504825"/>
          </a:xfrm>
          <a:effectLst>
            <a:outerShdw dist="38100" dir="2700000" algn="ctr" rotWithShape="0">
              <a:srgbClr val="000000">
                <a:alpha val="37999"/>
              </a:srgbClr>
            </a:outerShdw>
          </a:effectLst>
        </p:spPr>
        <p:txBody>
          <a:bodyPr/>
          <a:lstStyle/>
          <a:p>
            <a:pPr algn="l" eaLnBrk="1" hangingPunct="1">
              <a:defRPr/>
            </a:pPr>
            <a:r>
              <a:rPr lang="zh-CN" sz="2600" b="1" smtClean="0">
                <a:solidFill>
                  <a:srgbClr val="C00000"/>
                </a:solidFill>
                <a:latin typeface="黑体" pitchFamily="49" charset="-122"/>
                <a:ea typeface="黑体" pitchFamily="49" charset="-122"/>
              </a:rPr>
              <a:t>嘉合量化：策略</a:t>
            </a:r>
          </a:p>
        </p:txBody>
      </p:sp>
      <p:sp>
        <p:nvSpPr>
          <p:cNvPr id="24581" name="矩形 89"/>
          <p:cNvSpPr>
            <a:spLocks noChangeArrowheads="1"/>
          </p:cNvSpPr>
          <p:nvPr/>
        </p:nvSpPr>
        <p:spPr bwMode="auto">
          <a:xfrm>
            <a:off x="539750" y="1484313"/>
            <a:ext cx="8135938" cy="400050"/>
          </a:xfrm>
          <a:prstGeom prst="rect">
            <a:avLst/>
          </a:prstGeom>
          <a:noFill/>
          <a:ln w="9525">
            <a:noFill/>
            <a:miter lim="800000"/>
            <a:headEnd/>
            <a:tailEnd/>
          </a:ln>
        </p:spPr>
        <p:txBody>
          <a:bodyPr>
            <a:spAutoFit/>
          </a:bodyPr>
          <a:lstStyle/>
          <a:p>
            <a:pPr eaLnBrk="1" hangingPunct="1">
              <a:spcBef>
                <a:spcPct val="50000"/>
              </a:spcBef>
              <a:buFont typeface="Arial" charset="0"/>
              <a:buChar char="•"/>
            </a:pPr>
            <a:r>
              <a:rPr lang="en-US" altLang="zh-CN" sz="2000" b="1">
                <a:latin typeface="黑体" pitchFamily="49" charset="-122"/>
                <a:ea typeface="黑体" pitchFamily="49" charset="-122"/>
              </a:rPr>
              <a:t>PEAD</a:t>
            </a:r>
            <a:r>
              <a:rPr lang="zh-CN" altLang="en-US" sz="2000" b="1">
                <a:latin typeface="黑体" pitchFamily="49" charset="-122"/>
                <a:ea typeface="黑体" pitchFamily="49" charset="-122"/>
              </a:rPr>
              <a:t>策略：简介及历史回溯</a:t>
            </a:r>
          </a:p>
        </p:txBody>
      </p:sp>
      <p:pic>
        <p:nvPicPr>
          <p:cNvPr id="24582" name="表格 1"/>
          <p:cNvPicPr>
            <a:picLocks noGrp="1" noChangeAspect="1" noChangeArrowheads="1"/>
          </p:cNvPicPr>
          <p:nvPr/>
        </p:nvPicPr>
        <p:blipFill>
          <a:blip r:embed="rId2" cstate="print"/>
          <a:srcRect/>
          <a:stretch>
            <a:fillRect/>
          </a:stretch>
        </p:blipFill>
        <p:spPr bwMode="auto">
          <a:xfrm>
            <a:off x="1176338" y="2090738"/>
            <a:ext cx="6864350" cy="1785937"/>
          </a:xfrm>
          <a:prstGeom prst="rect">
            <a:avLst/>
          </a:prstGeom>
          <a:noFill/>
          <a:ln w="9525">
            <a:noFill/>
            <a:miter lim="800000"/>
            <a:headEnd/>
            <a:tailEnd/>
          </a:ln>
        </p:spPr>
      </p:pic>
      <p:sp>
        <p:nvSpPr>
          <p:cNvPr id="24583" name="文本框 4"/>
          <p:cNvSpPr txBox="1">
            <a:spLocks noChangeArrowheads="1"/>
          </p:cNvSpPr>
          <p:nvPr/>
        </p:nvSpPr>
        <p:spPr bwMode="auto">
          <a:xfrm>
            <a:off x="1042988" y="4005263"/>
            <a:ext cx="7754937" cy="2200275"/>
          </a:xfrm>
          <a:prstGeom prst="rect">
            <a:avLst/>
          </a:prstGeom>
          <a:noFill/>
          <a:ln w="9525">
            <a:noFill/>
            <a:miter lim="800000"/>
            <a:headEnd/>
            <a:tailEnd/>
          </a:ln>
        </p:spPr>
        <p:txBody>
          <a:bodyPr>
            <a:spAutoFit/>
          </a:bodyPr>
          <a:lstStyle/>
          <a:p>
            <a:pPr eaLnBrk="1" hangingPunct="1">
              <a:buFont typeface="Arial" charset="0"/>
              <a:buNone/>
            </a:pPr>
            <a:r>
              <a:rPr lang="en-US" altLang="zh-CN" sz="1500">
                <a:latin typeface="黑体" pitchFamily="49" charset="-122"/>
                <a:ea typeface="黑体" pitchFamily="49" charset="-122"/>
              </a:rPr>
              <a:t>-- </a:t>
            </a:r>
            <a:r>
              <a:rPr lang="zh-CN" altLang="en-US" sz="1200">
                <a:latin typeface="微软雅黑" pitchFamily="34" charset="-122"/>
                <a:ea typeface="微软雅黑" pitchFamily="34" charset="-122"/>
              </a:rPr>
              <a:t>盈余公告后漂移</a:t>
            </a:r>
            <a:r>
              <a:rPr lang="zh-CN" altLang="en-US" sz="1200">
                <a:latin typeface="黑体" pitchFamily="49" charset="-122"/>
                <a:ea typeface="黑体" pitchFamily="49" charset="-122"/>
              </a:rPr>
              <a:t>（</a:t>
            </a:r>
            <a:r>
              <a:rPr lang="en-US" altLang="zh-CN" sz="1200">
                <a:latin typeface="黑体" pitchFamily="49" charset="-122"/>
                <a:ea typeface="黑体" pitchFamily="49" charset="-122"/>
              </a:rPr>
              <a:t>Post Earnings Announcement Drift, PEAD</a:t>
            </a:r>
            <a:r>
              <a:rPr lang="zh-CN" altLang="en-US" sz="1200">
                <a:latin typeface="黑体" pitchFamily="49" charset="-122"/>
                <a:ea typeface="黑体" pitchFamily="49" charset="-122"/>
              </a:rPr>
              <a:t>）：</a:t>
            </a:r>
            <a:r>
              <a:rPr lang="zh-CN" altLang="en-US" sz="1200">
                <a:latin typeface="微软雅黑" pitchFamily="34" charset="-122"/>
                <a:ea typeface="微软雅黑" pitchFamily="34" charset="-122"/>
              </a:rPr>
              <a:t>在盈余公告之后，股票</a:t>
            </a:r>
            <a:endParaRPr lang="en-US" sz="1200">
              <a:latin typeface="微软雅黑" pitchFamily="34" charset="-122"/>
              <a:ea typeface="微软雅黑" pitchFamily="34" charset="-122"/>
            </a:endParaRPr>
          </a:p>
          <a:p>
            <a:pPr eaLnBrk="1" hangingPunct="1">
              <a:buFont typeface="Arial" charset="0"/>
              <a:buNone/>
            </a:pPr>
            <a:r>
              <a:rPr lang="en-US" sz="1200">
                <a:latin typeface="微软雅黑" pitchFamily="34" charset="-122"/>
                <a:ea typeface="微软雅黑" pitchFamily="34" charset="-122"/>
              </a:rPr>
              <a:t>       </a:t>
            </a:r>
            <a:r>
              <a:rPr lang="zh-CN" altLang="en-US" sz="1200">
                <a:latin typeface="微软雅黑" pitchFamily="34" charset="-122"/>
                <a:ea typeface="微软雅黑" pitchFamily="34" charset="-122"/>
              </a:rPr>
              <a:t>价格会按照盈余变动的相同方向变动一段时间，这种股价的漂移</a:t>
            </a:r>
            <a:r>
              <a:rPr lang="zh-CN" altLang="en-US" sz="1200">
                <a:latin typeface="黑体" pitchFamily="49" charset="-122"/>
                <a:ea typeface="黑体" pitchFamily="49" charset="-122"/>
              </a:rPr>
              <a:t>（</a:t>
            </a:r>
            <a:r>
              <a:rPr lang="en-US" altLang="zh-CN" sz="1200">
                <a:latin typeface="黑体" pitchFamily="49" charset="-122"/>
                <a:ea typeface="黑体" pitchFamily="49" charset="-122"/>
              </a:rPr>
              <a:t>drift</a:t>
            </a:r>
            <a:r>
              <a:rPr lang="zh-CN" altLang="en-US" sz="1200">
                <a:latin typeface="黑体" pitchFamily="49" charset="-122"/>
                <a:ea typeface="黑体" pitchFamily="49" charset="-122"/>
              </a:rPr>
              <a:t>）</a:t>
            </a:r>
            <a:r>
              <a:rPr lang="zh-CN" altLang="en-US" sz="1200">
                <a:latin typeface="微软雅黑" pitchFamily="34" charset="-122"/>
                <a:ea typeface="微软雅黑" pitchFamily="34" charset="-122"/>
              </a:rPr>
              <a:t>被称为</a:t>
            </a:r>
            <a:r>
              <a:rPr lang="en-US" altLang="zh-CN" sz="1200">
                <a:latin typeface="微软雅黑" pitchFamily="34" charset="-122"/>
                <a:ea typeface="微软雅黑" pitchFamily="34" charset="-122"/>
              </a:rPr>
              <a:t>PEAD</a:t>
            </a:r>
            <a:r>
              <a:rPr lang="zh-CN" altLang="en-US" sz="1200">
                <a:latin typeface="微软雅黑" pitchFamily="34" charset="-122"/>
                <a:ea typeface="微软雅黑" pitchFamily="34" charset="-122"/>
              </a:rPr>
              <a:t>。</a:t>
            </a:r>
            <a:endParaRPr lang="en-US" sz="1200">
              <a:latin typeface="微软雅黑" pitchFamily="34" charset="-122"/>
              <a:ea typeface="微软雅黑" pitchFamily="34" charset="-122"/>
            </a:endParaRPr>
          </a:p>
          <a:p>
            <a:pPr eaLnBrk="1" hangingPunct="1">
              <a:buFont typeface="Arial" charset="0"/>
              <a:buNone/>
            </a:pPr>
            <a:endParaRPr lang="en-US" sz="1400">
              <a:latin typeface="黑体" pitchFamily="49" charset="-122"/>
              <a:ea typeface="黑体" pitchFamily="49" charset="-122"/>
            </a:endParaRPr>
          </a:p>
          <a:p>
            <a:pPr eaLnBrk="1" hangingPunct="1">
              <a:buFont typeface="Arial" charset="0"/>
              <a:buNone/>
            </a:pPr>
            <a:r>
              <a:rPr lang="en-US" altLang="zh-CN" sz="1400">
                <a:latin typeface="黑体" pitchFamily="49" charset="-122"/>
                <a:ea typeface="黑体" pitchFamily="49" charset="-122"/>
              </a:rPr>
              <a:t>-- </a:t>
            </a:r>
            <a:r>
              <a:rPr lang="en-US" altLang="zh-CN" sz="1200">
                <a:latin typeface="黑体" pitchFamily="49" charset="-122"/>
                <a:ea typeface="黑体" pitchFamily="49" charset="-122"/>
              </a:rPr>
              <a:t>Bernard &amp; Thomas</a:t>
            </a:r>
            <a:r>
              <a:rPr lang="zh-CN" altLang="en-US" sz="1200">
                <a:latin typeface="黑体" pitchFamily="49" charset="-122"/>
                <a:ea typeface="黑体" pitchFamily="49" charset="-122"/>
              </a:rPr>
              <a:t>（</a:t>
            </a:r>
            <a:r>
              <a:rPr lang="en-US" altLang="zh-CN" sz="1200">
                <a:latin typeface="黑体" pitchFamily="49" charset="-122"/>
                <a:ea typeface="黑体" pitchFamily="49" charset="-122"/>
              </a:rPr>
              <a:t>1989</a:t>
            </a:r>
            <a:r>
              <a:rPr lang="zh-CN" altLang="en-US" sz="1200">
                <a:latin typeface="黑体" pitchFamily="49" charset="-122"/>
                <a:ea typeface="黑体" pitchFamily="49" charset="-122"/>
              </a:rPr>
              <a:t>）</a:t>
            </a:r>
            <a:r>
              <a:rPr lang="zh-CN" altLang="en-US" sz="1200">
                <a:latin typeface="微软雅黑" pitchFamily="34" charset="-122"/>
                <a:ea typeface="微软雅黑" pitchFamily="34" charset="-122"/>
              </a:rPr>
              <a:t>研究发现，根据美国股市</a:t>
            </a:r>
            <a:r>
              <a:rPr lang="en-US" altLang="zh-CN" sz="1200">
                <a:latin typeface="微软雅黑" pitchFamily="34" charset="-122"/>
                <a:ea typeface="微软雅黑" pitchFamily="34" charset="-122"/>
              </a:rPr>
              <a:t>1974-1986</a:t>
            </a:r>
            <a:r>
              <a:rPr lang="zh-CN" altLang="en-US" sz="1200">
                <a:latin typeface="微软雅黑" pitchFamily="34" charset="-122"/>
                <a:ea typeface="微软雅黑" pitchFamily="34" charset="-122"/>
              </a:rPr>
              <a:t>年的数据，如果构建一个</a:t>
            </a:r>
            <a:endParaRPr lang="en-US" sz="1200">
              <a:latin typeface="微软雅黑" pitchFamily="34" charset="-122"/>
              <a:ea typeface="微软雅黑" pitchFamily="34" charset="-122"/>
            </a:endParaRPr>
          </a:p>
          <a:p>
            <a:pPr eaLnBrk="1" hangingPunct="1">
              <a:buFont typeface="Arial" charset="0"/>
              <a:buNone/>
            </a:pPr>
            <a:r>
              <a:rPr lang="en-US" sz="1200">
                <a:latin typeface="微软雅黑" pitchFamily="34" charset="-122"/>
                <a:ea typeface="微软雅黑" pitchFamily="34" charset="-122"/>
              </a:rPr>
              <a:t>      </a:t>
            </a:r>
            <a:r>
              <a:rPr lang="zh-CN" altLang="en-US" sz="1200">
                <a:latin typeface="微软雅黑" pitchFamily="34" charset="-122"/>
                <a:ea typeface="微软雅黑" pitchFamily="34" charset="-122"/>
              </a:rPr>
              <a:t>配对交易策略，在买入盈余惊喜较高的公司同时卖空盈余惊喜较低的公司，持有</a:t>
            </a:r>
            <a:r>
              <a:rPr lang="en-US" altLang="zh-CN" sz="1200">
                <a:latin typeface="微软雅黑" pitchFamily="34" charset="-122"/>
                <a:ea typeface="微软雅黑" pitchFamily="34" charset="-122"/>
              </a:rPr>
              <a:t>60</a:t>
            </a:r>
            <a:r>
              <a:rPr lang="zh-CN" altLang="en-US" sz="1200">
                <a:latin typeface="微软雅黑" pitchFamily="34" charset="-122"/>
                <a:ea typeface="微软雅黑" pitchFamily="34" charset="-122"/>
              </a:rPr>
              <a:t>天、剔</a:t>
            </a:r>
            <a:endParaRPr lang="en-US" sz="1200">
              <a:latin typeface="微软雅黑" pitchFamily="34" charset="-122"/>
              <a:ea typeface="微软雅黑" pitchFamily="34" charset="-122"/>
            </a:endParaRPr>
          </a:p>
          <a:p>
            <a:pPr eaLnBrk="1" hangingPunct="1">
              <a:buFont typeface="Arial" charset="0"/>
              <a:buNone/>
            </a:pPr>
            <a:r>
              <a:rPr lang="en-US" sz="1200">
                <a:latin typeface="微软雅黑" pitchFamily="34" charset="-122"/>
                <a:ea typeface="微软雅黑" pitchFamily="34" charset="-122"/>
              </a:rPr>
              <a:t>      </a:t>
            </a:r>
            <a:r>
              <a:rPr lang="zh-CN" altLang="en-US" sz="1200">
                <a:latin typeface="微软雅黑" pitchFamily="34" charset="-122"/>
                <a:ea typeface="微软雅黑" pitchFamily="34" charset="-122"/>
              </a:rPr>
              <a:t>除规模因子，可以获取</a:t>
            </a:r>
            <a:r>
              <a:rPr lang="en-US" altLang="zh-CN" sz="1200">
                <a:latin typeface="微软雅黑" pitchFamily="34" charset="-122"/>
                <a:ea typeface="微软雅黑" pitchFamily="34" charset="-122"/>
              </a:rPr>
              <a:t>4.2%</a:t>
            </a:r>
            <a:r>
              <a:rPr lang="zh-CN" altLang="en-US" sz="1200">
                <a:latin typeface="微软雅黑" pitchFamily="34" charset="-122"/>
                <a:ea typeface="微软雅黑" pitchFamily="34" charset="-122"/>
              </a:rPr>
              <a:t>的异常收益。并且他们还发现，这样一种异常收益的漂移可以</a:t>
            </a:r>
            <a:endParaRPr lang="en-US" sz="1200">
              <a:latin typeface="微软雅黑" pitchFamily="34" charset="-122"/>
              <a:ea typeface="微软雅黑" pitchFamily="34" charset="-122"/>
            </a:endParaRPr>
          </a:p>
          <a:p>
            <a:pPr eaLnBrk="1" hangingPunct="1">
              <a:buFont typeface="Arial" charset="0"/>
              <a:buNone/>
            </a:pPr>
            <a:r>
              <a:rPr lang="en-US" sz="1200">
                <a:latin typeface="微软雅黑" pitchFamily="34" charset="-122"/>
                <a:ea typeface="微软雅黑" pitchFamily="34" charset="-122"/>
              </a:rPr>
              <a:t>      </a:t>
            </a:r>
            <a:r>
              <a:rPr lang="zh-CN" altLang="en-US" sz="1200">
                <a:latin typeface="微软雅黑" pitchFamily="34" charset="-122"/>
                <a:ea typeface="微软雅黑" pitchFamily="34" charset="-122"/>
              </a:rPr>
              <a:t>持续近</a:t>
            </a:r>
            <a:r>
              <a:rPr lang="en-US" altLang="zh-CN" sz="1200">
                <a:latin typeface="微软雅黑" pitchFamily="34" charset="-122"/>
                <a:ea typeface="微软雅黑" pitchFamily="34" charset="-122"/>
              </a:rPr>
              <a:t>240</a:t>
            </a:r>
            <a:r>
              <a:rPr lang="zh-CN" altLang="en-US" sz="1200">
                <a:latin typeface="微软雅黑" pitchFamily="34" charset="-122"/>
                <a:ea typeface="微软雅黑" pitchFamily="34" charset="-122"/>
              </a:rPr>
              <a:t>个交易日。</a:t>
            </a:r>
            <a:endParaRPr lang="en-US" sz="1200">
              <a:latin typeface="微软雅黑" pitchFamily="34" charset="-122"/>
              <a:ea typeface="微软雅黑" pitchFamily="34" charset="-122"/>
            </a:endParaRPr>
          </a:p>
          <a:p>
            <a:pPr eaLnBrk="1" hangingPunct="1">
              <a:buFont typeface="Arial" charset="0"/>
              <a:buNone/>
            </a:pPr>
            <a:endParaRPr lang="en-US" sz="1400">
              <a:latin typeface="黑体" pitchFamily="49" charset="-122"/>
              <a:ea typeface="黑体" pitchFamily="49" charset="-122"/>
            </a:endParaRPr>
          </a:p>
          <a:p>
            <a:pPr eaLnBrk="1" hangingPunct="1">
              <a:buFont typeface="Arial" charset="0"/>
              <a:buNone/>
            </a:pPr>
            <a:r>
              <a:rPr lang="en-US" altLang="zh-CN" sz="1400">
                <a:latin typeface="黑体" pitchFamily="49" charset="-122"/>
                <a:ea typeface="黑体" pitchFamily="49" charset="-122"/>
              </a:rPr>
              <a:t>-- </a:t>
            </a:r>
            <a:r>
              <a:rPr lang="zh-CN" altLang="en-US" sz="1200">
                <a:latin typeface="微软雅黑" pitchFamily="34" charset="-122"/>
                <a:ea typeface="微软雅黑" pitchFamily="34" charset="-122"/>
              </a:rPr>
              <a:t>在中国</a:t>
            </a:r>
            <a:r>
              <a:rPr lang="en-US" altLang="zh-CN" sz="1200">
                <a:latin typeface="微软雅黑" pitchFamily="34" charset="-122"/>
                <a:ea typeface="微软雅黑" pitchFamily="34" charset="-122"/>
              </a:rPr>
              <a:t>A</a:t>
            </a:r>
            <a:r>
              <a:rPr lang="zh-CN" altLang="en-US" sz="1200">
                <a:latin typeface="微软雅黑" pitchFamily="34" charset="-122"/>
                <a:ea typeface="微软雅黑" pitchFamily="34" charset="-122"/>
              </a:rPr>
              <a:t>股市场，我们也发现了同样的现象并据此构建了交易策略</a:t>
            </a:r>
            <a:endParaRPr lang="en-US" sz="1200">
              <a:latin typeface="微软雅黑" pitchFamily="34" charset="-122"/>
              <a:ea typeface="微软雅黑" pitchFamily="34" charset="-122"/>
            </a:endParaRPr>
          </a:p>
          <a:p>
            <a:pPr eaLnBrk="1" hangingPunct="1">
              <a:buFont typeface="Arial" charset="0"/>
              <a:buNone/>
            </a:pPr>
            <a:endParaRPr lang="zh-CN" altLang="en-US">
              <a:latin typeface="微软雅黑" pitchFamily="34" charset="-122"/>
              <a:ea typeface="微软雅黑"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2"/>
          <p:cNvSpPr txBox="1">
            <a:spLocks noGrp="1" noChangeArrowheads="1"/>
          </p:cNvSpPr>
          <p:nvPr/>
        </p:nvSpPr>
        <p:spPr bwMode="auto">
          <a:xfrm>
            <a:off x="3492500" y="6356350"/>
            <a:ext cx="2133600" cy="365125"/>
          </a:xfrm>
          <a:prstGeom prst="rect">
            <a:avLst/>
          </a:prstGeom>
          <a:noFill/>
          <a:ln w="9525">
            <a:noFill/>
            <a:miter lim="800000"/>
            <a:headEnd/>
            <a:tailEnd/>
          </a:ln>
        </p:spPr>
        <p:txBody>
          <a:bodyPr anchor="ctr"/>
          <a:lstStyle/>
          <a:p>
            <a:pPr algn="ctr" eaLnBrk="1" hangingPunct="1">
              <a:buFont typeface="Arial" charset="0"/>
              <a:buNone/>
            </a:pPr>
            <a:fld id="{875C9549-132F-445C-96CE-A09B54D8717D}" type="slidenum">
              <a:rPr lang="zh-CN" altLang="zh-CN" sz="1200">
                <a:solidFill>
                  <a:srgbClr val="898989"/>
                </a:solidFill>
                <a:latin typeface="Calibri" pitchFamily="34" charset="0"/>
              </a:rPr>
              <a:pPr algn="ctr" eaLnBrk="1" hangingPunct="1">
                <a:buFont typeface="Arial" charset="0"/>
                <a:buNone/>
              </a:pPr>
              <a:t>17</a:t>
            </a:fld>
            <a:endParaRPr lang="zh-CN" altLang="zh-CN" sz="1200">
              <a:solidFill>
                <a:srgbClr val="898989"/>
              </a:solidFill>
              <a:latin typeface="Calibri" pitchFamily="34" charset="0"/>
            </a:endParaRPr>
          </a:p>
        </p:txBody>
      </p:sp>
      <p:sp>
        <p:nvSpPr>
          <p:cNvPr id="26627" name="标题 1"/>
          <p:cNvSpPr txBox="1">
            <a:spLocks noChangeArrowheads="1"/>
          </p:cNvSpPr>
          <p:nvPr/>
        </p:nvSpPr>
        <p:spPr bwMode="auto">
          <a:xfrm>
            <a:off x="611188" y="620713"/>
            <a:ext cx="3816350" cy="504825"/>
          </a:xfrm>
          <a:prstGeom prst="rect">
            <a:avLst/>
          </a:prstGeom>
          <a:noFill/>
          <a:ln w="9525">
            <a:noFill/>
            <a:miter lim="800000"/>
            <a:headEnd/>
            <a:tailEnd/>
          </a:ln>
          <a:effectLst>
            <a:outerShdw dist="38100" dir="2700000" algn="ctr" rotWithShape="0">
              <a:srgbClr val="000000">
                <a:alpha val="37999"/>
              </a:srgbClr>
            </a:outerShdw>
          </a:effectLst>
        </p:spPr>
        <p:txBody>
          <a:bodyPr anchor="ctr"/>
          <a:lstStyle/>
          <a:p>
            <a:pPr eaLnBrk="1" hangingPunct="1">
              <a:buFont typeface="Arial" pitchFamily="34" charset="0"/>
              <a:buNone/>
              <a:defRPr/>
            </a:pPr>
            <a:r>
              <a:rPr lang="zh-CN" altLang="en-US" sz="2500" b="1">
                <a:solidFill>
                  <a:srgbClr val="C00000"/>
                </a:solidFill>
                <a:latin typeface="黑体" pitchFamily="49" charset="-122"/>
                <a:ea typeface="黑体" pitchFamily="49" charset="-122"/>
              </a:rPr>
              <a:t>嘉合量化：系统</a:t>
            </a:r>
          </a:p>
        </p:txBody>
      </p:sp>
      <p:sp>
        <p:nvSpPr>
          <p:cNvPr id="25604" name="AutoShape 5"/>
          <p:cNvSpPr>
            <a:spLocks noChangeArrowheads="1"/>
          </p:cNvSpPr>
          <p:nvPr/>
        </p:nvSpPr>
        <p:spPr bwMode="auto">
          <a:xfrm>
            <a:off x="2857500" y="3563938"/>
            <a:ext cx="2214563" cy="357187"/>
          </a:xfrm>
          <a:prstGeom prst="roundRect">
            <a:avLst>
              <a:gd name="adj" fmla="val 16667"/>
            </a:avLst>
          </a:prstGeom>
          <a:solidFill>
            <a:srgbClr val="953735"/>
          </a:solidFill>
          <a:ln w="9525">
            <a:noFill/>
            <a:round/>
            <a:headEnd/>
            <a:tailEnd/>
          </a:ln>
        </p:spPr>
        <p:txBody>
          <a:bodyPr wrap="none" anchor="ctr"/>
          <a:lstStyle/>
          <a:p>
            <a:pPr algn="ctr" eaLnBrk="1" hangingPunct="1">
              <a:spcBef>
                <a:spcPct val="50000"/>
              </a:spcBef>
              <a:buFont typeface="Arial" charset="0"/>
              <a:buNone/>
            </a:pPr>
            <a:r>
              <a:rPr lang="zh-CN" b="1">
                <a:solidFill>
                  <a:schemeClr val="bg1"/>
                </a:solidFill>
                <a:latin typeface="黑体" pitchFamily="49" charset="-122"/>
                <a:ea typeface="黑体" pitchFamily="49" charset="-122"/>
              </a:rPr>
              <a:t>核心程序模块</a:t>
            </a:r>
          </a:p>
        </p:txBody>
      </p:sp>
      <p:sp>
        <p:nvSpPr>
          <p:cNvPr id="25605" name="椭圆 8"/>
          <p:cNvSpPr>
            <a:spLocks noChangeArrowheads="1"/>
          </p:cNvSpPr>
          <p:nvPr/>
        </p:nvSpPr>
        <p:spPr bwMode="auto">
          <a:xfrm>
            <a:off x="5715000" y="2706688"/>
            <a:ext cx="2143125" cy="357187"/>
          </a:xfrm>
          <a:prstGeom prst="ellipse">
            <a:avLst/>
          </a:prstGeom>
          <a:solidFill>
            <a:srgbClr val="7F7F7F"/>
          </a:solidFill>
          <a:ln w="9525">
            <a:noFill/>
            <a:round/>
            <a:headEnd/>
            <a:tailEnd/>
          </a:ln>
        </p:spPr>
        <p:txBody>
          <a:bodyPr anchor="ctr"/>
          <a:lstStyle/>
          <a:p>
            <a:pPr algn="ctr" eaLnBrk="1" hangingPunct="1">
              <a:buFont typeface="Arial" charset="0"/>
              <a:buNone/>
            </a:pPr>
            <a:r>
              <a:rPr lang="zh-CN" altLang="en-US" sz="1400">
                <a:solidFill>
                  <a:srgbClr val="FFFFFF"/>
                </a:solidFill>
                <a:latin typeface="黑体" pitchFamily="49" charset="-122"/>
              </a:rPr>
              <a:t>组合管理</a:t>
            </a:r>
          </a:p>
        </p:txBody>
      </p:sp>
      <p:cxnSp>
        <p:nvCxnSpPr>
          <p:cNvPr id="25606" name="直接连接符 9"/>
          <p:cNvCxnSpPr>
            <a:cxnSpLocks noChangeShapeType="1"/>
            <a:stCxn id="25604" idx="3"/>
            <a:endCxn id="25613" idx="2"/>
          </p:cNvCxnSpPr>
          <p:nvPr/>
        </p:nvCxnSpPr>
        <p:spPr bwMode="auto">
          <a:xfrm>
            <a:off x="5072063" y="3743325"/>
            <a:ext cx="642937" cy="1588"/>
          </a:xfrm>
          <a:prstGeom prst="line">
            <a:avLst/>
          </a:prstGeom>
          <a:noFill/>
          <a:ln w="57150">
            <a:solidFill>
              <a:srgbClr val="D99694"/>
            </a:solidFill>
            <a:round/>
            <a:headEnd/>
            <a:tailEnd/>
          </a:ln>
        </p:spPr>
      </p:cxnSp>
      <p:cxnSp>
        <p:nvCxnSpPr>
          <p:cNvPr id="25607" name="直接连接符 10"/>
          <p:cNvCxnSpPr>
            <a:cxnSpLocks noChangeShapeType="1"/>
          </p:cNvCxnSpPr>
          <p:nvPr/>
        </p:nvCxnSpPr>
        <p:spPr bwMode="auto">
          <a:xfrm>
            <a:off x="5429250" y="2849563"/>
            <a:ext cx="285750" cy="1587"/>
          </a:xfrm>
          <a:prstGeom prst="line">
            <a:avLst/>
          </a:prstGeom>
          <a:noFill/>
          <a:ln w="57150">
            <a:solidFill>
              <a:srgbClr val="D99694"/>
            </a:solidFill>
            <a:round/>
            <a:headEnd/>
            <a:tailEnd/>
          </a:ln>
        </p:spPr>
      </p:cxnSp>
      <p:cxnSp>
        <p:nvCxnSpPr>
          <p:cNvPr id="25608" name="直接连接符 11"/>
          <p:cNvCxnSpPr>
            <a:cxnSpLocks noChangeShapeType="1"/>
          </p:cNvCxnSpPr>
          <p:nvPr/>
        </p:nvCxnSpPr>
        <p:spPr bwMode="auto">
          <a:xfrm rot="5400000">
            <a:off x="4572794" y="3707606"/>
            <a:ext cx="1714500" cy="1588"/>
          </a:xfrm>
          <a:prstGeom prst="line">
            <a:avLst/>
          </a:prstGeom>
          <a:noFill/>
          <a:ln w="57150">
            <a:solidFill>
              <a:srgbClr val="D99694"/>
            </a:solidFill>
            <a:round/>
            <a:headEnd/>
            <a:tailEnd/>
          </a:ln>
        </p:spPr>
      </p:cxnSp>
      <p:sp>
        <p:nvSpPr>
          <p:cNvPr id="25609" name="流程图: 过程 12"/>
          <p:cNvSpPr>
            <a:spLocks noChangeArrowheads="1"/>
          </p:cNvSpPr>
          <p:nvPr/>
        </p:nvSpPr>
        <p:spPr bwMode="auto">
          <a:xfrm>
            <a:off x="5572125" y="2563813"/>
            <a:ext cx="2643188" cy="2357437"/>
          </a:xfrm>
          <a:prstGeom prst="flowChartProcess">
            <a:avLst/>
          </a:prstGeom>
          <a:noFill/>
          <a:ln w="38100">
            <a:solidFill>
              <a:srgbClr val="376092"/>
            </a:solidFill>
            <a:prstDash val="sysDash"/>
            <a:miter lim="800000"/>
            <a:headEnd/>
            <a:tailEnd/>
          </a:ln>
        </p:spPr>
        <p:txBody>
          <a:bodyPr anchor="ctr"/>
          <a:lstStyle/>
          <a:p>
            <a:pPr algn="ctr" eaLnBrk="1" hangingPunct="1">
              <a:buFont typeface="Arial" charset="0"/>
              <a:buNone/>
            </a:pPr>
            <a:endParaRPr lang="zh-CN" altLang="en-US">
              <a:solidFill>
                <a:srgbClr val="FFFFFF"/>
              </a:solidFill>
              <a:latin typeface="Calibri" pitchFamily="34" charset="0"/>
            </a:endParaRPr>
          </a:p>
        </p:txBody>
      </p:sp>
      <p:cxnSp>
        <p:nvCxnSpPr>
          <p:cNvPr id="25610" name="直接连接符 13"/>
          <p:cNvCxnSpPr>
            <a:cxnSpLocks noChangeShapeType="1"/>
          </p:cNvCxnSpPr>
          <p:nvPr/>
        </p:nvCxnSpPr>
        <p:spPr bwMode="auto">
          <a:xfrm rot="5400000" flipH="1" flipV="1">
            <a:off x="6608763" y="5172075"/>
            <a:ext cx="357188" cy="1587"/>
          </a:xfrm>
          <a:prstGeom prst="line">
            <a:avLst/>
          </a:prstGeom>
          <a:noFill/>
          <a:ln w="38100">
            <a:solidFill>
              <a:srgbClr val="376092"/>
            </a:solidFill>
            <a:prstDash val="sysDash"/>
            <a:round/>
            <a:headEnd/>
            <a:tailEnd/>
          </a:ln>
        </p:spPr>
      </p:cxnSp>
      <p:sp>
        <p:nvSpPr>
          <p:cNvPr id="25611" name="TextBox 58"/>
          <p:cNvSpPr txBox="1">
            <a:spLocks noChangeArrowheads="1"/>
          </p:cNvSpPr>
          <p:nvPr/>
        </p:nvSpPr>
        <p:spPr bwMode="auto">
          <a:xfrm>
            <a:off x="5286375" y="5291138"/>
            <a:ext cx="3286125" cy="923925"/>
          </a:xfrm>
          <a:prstGeom prst="rect">
            <a:avLst/>
          </a:prstGeom>
          <a:noFill/>
          <a:ln w="9525">
            <a:noFill/>
            <a:miter lim="800000"/>
            <a:headEnd/>
            <a:tailEnd/>
          </a:ln>
        </p:spPr>
        <p:txBody>
          <a:bodyPr>
            <a:spAutoFit/>
          </a:bodyPr>
          <a:lstStyle/>
          <a:p>
            <a:pPr algn="ctr" eaLnBrk="1" hangingPunct="1">
              <a:buFont typeface="Arial" charset="0"/>
              <a:buNone/>
            </a:pPr>
            <a:r>
              <a:rPr lang="zh-CN" altLang="en-US" b="1">
                <a:latin typeface="黑体" pitchFamily="49" charset="-122"/>
                <a:ea typeface="黑体" pitchFamily="49" charset="-122"/>
              </a:rPr>
              <a:t>使用端 </a:t>
            </a:r>
            <a:r>
              <a:rPr lang="en-US" altLang="zh-CN" b="1">
                <a:latin typeface="黑体" pitchFamily="49" charset="-122"/>
                <a:ea typeface="黑体" pitchFamily="49" charset="-122"/>
              </a:rPr>
              <a:t>EXCEL</a:t>
            </a:r>
            <a:r>
              <a:rPr lang="zh-CN" altLang="en-US" b="1">
                <a:latin typeface="黑体" pitchFamily="49" charset="-122"/>
                <a:ea typeface="黑体" pitchFamily="49" charset="-122"/>
              </a:rPr>
              <a:t>五大模块 </a:t>
            </a:r>
            <a:r>
              <a:rPr lang="en-US" b="1">
                <a:latin typeface="黑体" pitchFamily="49" charset="-122"/>
                <a:ea typeface="黑体" pitchFamily="49" charset="-122"/>
              </a:rPr>
              <a:t> </a:t>
            </a:r>
          </a:p>
          <a:p>
            <a:pPr algn="ctr" eaLnBrk="1" hangingPunct="1">
              <a:buFont typeface="Arial" charset="0"/>
              <a:buNone/>
            </a:pPr>
            <a:r>
              <a:rPr lang="zh-CN" altLang="en-US" b="1">
                <a:latin typeface="黑体" pitchFamily="49" charset="-122"/>
                <a:ea typeface="黑体" pitchFamily="49" charset="-122"/>
              </a:rPr>
              <a:t>简便高速提供量化交易功能</a:t>
            </a:r>
            <a:endParaRPr lang="en-US" b="1">
              <a:latin typeface="黑体" pitchFamily="49" charset="-122"/>
              <a:ea typeface="黑体" pitchFamily="49" charset="-122"/>
            </a:endParaRPr>
          </a:p>
          <a:p>
            <a:pPr algn="ctr" eaLnBrk="1" hangingPunct="1">
              <a:buFont typeface="Arial" charset="0"/>
              <a:buNone/>
            </a:pPr>
            <a:endParaRPr lang="en-US" b="1">
              <a:latin typeface="黑体" pitchFamily="49" charset="-122"/>
              <a:ea typeface="黑体" pitchFamily="49" charset="-122"/>
            </a:endParaRPr>
          </a:p>
        </p:txBody>
      </p:sp>
      <p:sp>
        <p:nvSpPr>
          <p:cNvPr id="25612" name="椭圆 16"/>
          <p:cNvSpPr>
            <a:spLocks noChangeArrowheads="1"/>
          </p:cNvSpPr>
          <p:nvPr/>
        </p:nvSpPr>
        <p:spPr bwMode="auto">
          <a:xfrm>
            <a:off x="5715000" y="3135313"/>
            <a:ext cx="2143125" cy="357187"/>
          </a:xfrm>
          <a:prstGeom prst="ellipse">
            <a:avLst/>
          </a:prstGeom>
          <a:solidFill>
            <a:srgbClr val="7F7F7F"/>
          </a:solidFill>
          <a:ln w="9525">
            <a:noFill/>
            <a:round/>
            <a:headEnd/>
            <a:tailEnd/>
          </a:ln>
        </p:spPr>
        <p:txBody>
          <a:bodyPr anchor="ctr"/>
          <a:lstStyle/>
          <a:p>
            <a:pPr algn="ctr" eaLnBrk="1" hangingPunct="1">
              <a:buFont typeface="Arial" charset="0"/>
              <a:buNone/>
            </a:pPr>
            <a:r>
              <a:rPr lang="zh-CN" altLang="en-US" sz="1400">
                <a:solidFill>
                  <a:srgbClr val="FFFFFF"/>
                </a:solidFill>
                <a:latin typeface="黑体" pitchFamily="49" charset="-122"/>
              </a:rPr>
              <a:t>市场风格监控</a:t>
            </a:r>
          </a:p>
        </p:txBody>
      </p:sp>
      <p:sp>
        <p:nvSpPr>
          <p:cNvPr id="25613" name="椭圆 17"/>
          <p:cNvSpPr>
            <a:spLocks noChangeArrowheads="1"/>
          </p:cNvSpPr>
          <p:nvPr/>
        </p:nvSpPr>
        <p:spPr bwMode="auto">
          <a:xfrm>
            <a:off x="5715000" y="3563938"/>
            <a:ext cx="2143125" cy="357187"/>
          </a:xfrm>
          <a:prstGeom prst="ellipse">
            <a:avLst/>
          </a:prstGeom>
          <a:solidFill>
            <a:srgbClr val="7F7F7F"/>
          </a:solidFill>
          <a:ln w="9525">
            <a:noFill/>
            <a:round/>
            <a:headEnd/>
            <a:tailEnd/>
          </a:ln>
        </p:spPr>
        <p:txBody>
          <a:bodyPr anchor="ctr"/>
          <a:lstStyle/>
          <a:p>
            <a:pPr algn="ctr" eaLnBrk="1" hangingPunct="1">
              <a:buFont typeface="Arial" charset="0"/>
              <a:buNone/>
            </a:pPr>
            <a:r>
              <a:rPr lang="zh-CN" altLang="en-US" sz="1400">
                <a:solidFill>
                  <a:srgbClr val="FFFFFF"/>
                </a:solidFill>
                <a:latin typeface="黑体" pitchFamily="49" charset="-122"/>
              </a:rPr>
              <a:t>板块与个股分析</a:t>
            </a:r>
          </a:p>
        </p:txBody>
      </p:sp>
      <p:sp>
        <p:nvSpPr>
          <p:cNvPr id="25614" name="椭圆 18"/>
          <p:cNvSpPr>
            <a:spLocks noChangeArrowheads="1"/>
          </p:cNvSpPr>
          <p:nvPr/>
        </p:nvSpPr>
        <p:spPr bwMode="auto">
          <a:xfrm>
            <a:off x="5715000" y="3992563"/>
            <a:ext cx="2143125" cy="357187"/>
          </a:xfrm>
          <a:prstGeom prst="ellipse">
            <a:avLst/>
          </a:prstGeom>
          <a:solidFill>
            <a:srgbClr val="7F7F7F"/>
          </a:solidFill>
          <a:ln w="9525">
            <a:noFill/>
            <a:round/>
            <a:headEnd/>
            <a:tailEnd/>
          </a:ln>
        </p:spPr>
        <p:txBody>
          <a:bodyPr anchor="ctr"/>
          <a:lstStyle/>
          <a:p>
            <a:pPr algn="ctr" eaLnBrk="1" hangingPunct="1">
              <a:buFont typeface="Arial" charset="0"/>
              <a:buNone/>
            </a:pPr>
            <a:r>
              <a:rPr lang="zh-CN" altLang="en-US" sz="1400">
                <a:solidFill>
                  <a:srgbClr val="FFFFFF"/>
                </a:solidFill>
                <a:latin typeface="黑体" pitchFamily="49" charset="-122"/>
              </a:rPr>
              <a:t>衍生品定价</a:t>
            </a:r>
          </a:p>
        </p:txBody>
      </p:sp>
      <p:sp>
        <p:nvSpPr>
          <p:cNvPr id="25615" name="椭圆 19"/>
          <p:cNvSpPr>
            <a:spLocks noChangeArrowheads="1"/>
          </p:cNvSpPr>
          <p:nvPr/>
        </p:nvSpPr>
        <p:spPr bwMode="auto">
          <a:xfrm>
            <a:off x="5715000" y="4421188"/>
            <a:ext cx="2143125" cy="357187"/>
          </a:xfrm>
          <a:prstGeom prst="ellipse">
            <a:avLst/>
          </a:prstGeom>
          <a:solidFill>
            <a:srgbClr val="7F7F7F"/>
          </a:solidFill>
          <a:ln w="9525">
            <a:noFill/>
            <a:round/>
            <a:headEnd/>
            <a:tailEnd/>
          </a:ln>
        </p:spPr>
        <p:txBody>
          <a:bodyPr anchor="ctr"/>
          <a:lstStyle/>
          <a:p>
            <a:pPr algn="ctr" eaLnBrk="1" hangingPunct="1">
              <a:buFont typeface="Arial" charset="0"/>
              <a:buNone/>
            </a:pPr>
            <a:r>
              <a:rPr lang="zh-CN" altLang="en-US" sz="1400">
                <a:solidFill>
                  <a:srgbClr val="FFFFFF"/>
                </a:solidFill>
                <a:latin typeface="黑体" pitchFamily="49" charset="-122"/>
              </a:rPr>
              <a:t>量化策略</a:t>
            </a:r>
          </a:p>
        </p:txBody>
      </p:sp>
      <p:cxnSp>
        <p:nvCxnSpPr>
          <p:cNvPr id="25616" name="直接连接符 20"/>
          <p:cNvCxnSpPr>
            <a:cxnSpLocks noChangeShapeType="1"/>
          </p:cNvCxnSpPr>
          <p:nvPr/>
        </p:nvCxnSpPr>
        <p:spPr bwMode="auto">
          <a:xfrm>
            <a:off x="5429250" y="3278188"/>
            <a:ext cx="285750" cy="1587"/>
          </a:xfrm>
          <a:prstGeom prst="line">
            <a:avLst/>
          </a:prstGeom>
          <a:noFill/>
          <a:ln w="57150">
            <a:solidFill>
              <a:srgbClr val="D99694"/>
            </a:solidFill>
            <a:round/>
            <a:headEnd/>
            <a:tailEnd/>
          </a:ln>
        </p:spPr>
      </p:cxnSp>
      <p:cxnSp>
        <p:nvCxnSpPr>
          <p:cNvPr id="25617" name="直接连接符 21"/>
          <p:cNvCxnSpPr>
            <a:cxnSpLocks noChangeShapeType="1"/>
          </p:cNvCxnSpPr>
          <p:nvPr/>
        </p:nvCxnSpPr>
        <p:spPr bwMode="auto">
          <a:xfrm>
            <a:off x="5429250" y="4135438"/>
            <a:ext cx="285750" cy="1587"/>
          </a:xfrm>
          <a:prstGeom prst="line">
            <a:avLst/>
          </a:prstGeom>
          <a:noFill/>
          <a:ln w="57150">
            <a:solidFill>
              <a:srgbClr val="D99694"/>
            </a:solidFill>
            <a:round/>
            <a:headEnd/>
            <a:tailEnd/>
          </a:ln>
        </p:spPr>
      </p:cxnSp>
      <p:cxnSp>
        <p:nvCxnSpPr>
          <p:cNvPr id="25618" name="直接连接符 22"/>
          <p:cNvCxnSpPr>
            <a:cxnSpLocks noChangeShapeType="1"/>
          </p:cNvCxnSpPr>
          <p:nvPr/>
        </p:nvCxnSpPr>
        <p:spPr bwMode="auto">
          <a:xfrm>
            <a:off x="5429250" y="4564063"/>
            <a:ext cx="285750" cy="1587"/>
          </a:xfrm>
          <a:prstGeom prst="line">
            <a:avLst/>
          </a:prstGeom>
          <a:noFill/>
          <a:ln w="57150">
            <a:solidFill>
              <a:srgbClr val="D99694"/>
            </a:solidFill>
            <a:round/>
            <a:headEnd/>
            <a:tailEnd/>
          </a:ln>
        </p:spPr>
      </p:cxnSp>
      <p:sp>
        <p:nvSpPr>
          <p:cNvPr id="25619" name="矩形 25"/>
          <p:cNvSpPr>
            <a:spLocks noChangeArrowheads="1"/>
          </p:cNvSpPr>
          <p:nvPr/>
        </p:nvSpPr>
        <p:spPr bwMode="auto">
          <a:xfrm>
            <a:off x="785813" y="4349750"/>
            <a:ext cx="1143000" cy="428625"/>
          </a:xfrm>
          <a:prstGeom prst="rect">
            <a:avLst/>
          </a:prstGeom>
          <a:solidFill>
            <a:srgbClr val="953735"/>
          </a:solidFill>
          <a:ln w="9525">
            <a:noFill/>
            <a:miter lim="800000"/>
            <a:headEnd/>
            <a:tailEnd/>
          </a:ln>
        </p:spPr>
        <p:txBody>
          <a:bodyPr wrap="none" anchor="ctr"/>
          <a:lstStyle/>
          <a:p>
            <a:pPr algn="ctr" eaLnBrk="1" hangingPunct="1">
              <a:spcBef>
                <a:spcPct val="50000"/>
              </a:spcBef>
              <a:buFont typeface="Arial" charset="0"/>
              <a:buNone/>
            </a:pPr>
            <a:r>
              <a:rPr lang="zh-CN" altLang="en-US" b="1">
                <a:solidFill>
                  <a:schemeClr val="bg1"/>
                </a:solidFill>
                <a:latin typeface="黑体" pitchFamily="49" charset="-122"/>
                <a:ea typeface="黑体" pitchFamily="49" charset="-122"/>
              </a:rPr>
              <a:t>数据来源</a:t>
            </a:r>
          </a:p>
        </p:txBody>
      </p:sp>
      <p:sp>
        <p:nvSpPr>
          <p:cNvPr id="25620" name="矩形 26"/>
          <p:cNvSpPr>
            <a:spLocks noChangeArrowheads="1"/>
          </p:cNvSpPr>
          <p:nvPr/>
        </p:nvSpPr>
        <p:spPr bwMode="auto">
          <a:xfrm>
            <a:off x="1928813" y="4349750"/>
            <a:ext cx="2571750" cy="428625"/>
          </a:xfrm>
          <a:prstGeom prst="rect">
            <a:avLst/>
          </a:prstGeom>
          <a:solidFill>
            <a:srgbClr val="F2DCDB"/>
          </a:solidFill>
          <a:ln w="9525">
            <a:noFill/>
            <a:miter lim="800000"/>
            <a:headEnd/>
            <a:tailEnd/>
          </a:ln>
        </p:spPr>
        <p:txBody>
          <a:bodyPr wrap="none" anchor="ctr"/>
          <a:lstStyle/>
          <a:p>
            <a:pPr algn="ctr" eaLnBrk="1" hangingPunct="1">
              <a:spcBef>
                <a:spcPct val="50000"/>
              </a:spcBef>
              <a:buFont typeface="Arial" charset="0"/>
              <a:buNone/>
            </a:pPr>
            <a:r>
              <a:rPr lang="zh-CN" altLang="en-US" b="1">
                <a:solidFill>
                  <a:srgbClr val="0D0D0D"/>
                </a:solidFill>
                <a:latin typeface="黑体" pitchFamily="49" charset="-122"/>
                <a:ea typeface="黑体" pitchFamily="49" charset="-122"/>
              </a:rPr>
              <a:t>天软、朝阳永续、</a:t>
            </a:r>
            <a:r>
              <a:rPr lang="en-US" altLang="zh-CN" b="1">
                <a:solidFill>
                  <a:srgbClr val="0D0D0D"/>
                </a:solidFill>
                <a:latin typeface="黑体" pitchFamily="49" charset="-122"/>
                <a:ea typeface="黑体" pitchFamily="49" charset="-122"/>
              </a:rPr>
              <a:t>Wind</a:t>
            </a:r>
            <a:endParaRPr lang="zh-CN" altLang="en-US" b="1">
              <a:solidFill>
                <a:srgbClr val="0D0D0D"/>
              </a:solidFill>
              <a:latin typeface="黑体" pitchFamily="49" charset="-122"/>
              <a:ea typeface="黑体" pitchFamily="49" charset="-122"/>
            </a:endParaRPr>
          </a:p>
        </p:txBody>
      </p:sp>
      <p:sp>
        <p:nvSpPr>
          <p:cNvPr id="25621" name="上箭头 33"/>
          <p:cNvSpPr>
            <a:spLocks noChangeArrowheads="1"/>
          </p:cNvSpPr>
          <p:nvPr/>
        </p:nvSpPr>
        <p:spPr bwMode="auto">
          <a:xfrm flipH="1">
            <a:off x="3571875" y="4005263"/>
            <a:ext cx="642938" cy="285750"/>
          </a:xfrm>
          <a:prstGeom prst="upArrow">
            <a:avLst>
              <a:gd name="adj1" fmla="val 50000"/>
              <a:gd name="adj2" fmla="val 50000"/>
            </a:avLst>
          </a:prstGeom>
          <a:solidFill>
            <a:srgbClr val="F2DCDB"/>
          </a:solidFill>
          <a:ln w="25400">
            <a:solidFill>
              <a:srgbClr val="D99694"/>
            </a:solidFill>
            <a:miter lim="800000"/>
            <a:headEnd/>
            <a:tailEnd/>
          </a:ln>
        </p:spPr>
        <p:txBody>
          <a:bodyPr anchor="ctr"/>
          <a:lstStyle/>
          <a:p>
            <a:pPr algn="ctr" eaLnBrk="1" hangingPunct="1">
              <a:buFont typeface="Arial" charset="0"/>
              <a:buNone/>
            </a:pPr>
            <a:endParaRPr lang="zh-CN" altLang="en-US">
              <a:solidFill>
                <a:srgbClr val="FFFFFF"/>
              </a:solidFill>
              <a:latin typeface="Calibri" pitchFamily="34" charset="0"/>
            </a:endParaRPr>
          </a:p>
        </p:txBody>
      </p:sp>
      <p:sp>
        <p:nvSpPr>
          <p:cNvPr id="25622" name="Rectangle 4"/>
          <p:cNvSpPr>
            <a:spLocks noChangeArrowheads="1"/>
          </p:cNvSpPr>
          <p:nvPr/>
        </p:nvSpPr>
        <p:spPr bwMode="auto">
          <a:xfrm>
            <a:off x="428625" y="1428750"/>
            <a:ext cx="8496300" cy="515938"/>
          </a:xfrm>
          <a:prstGeom prst="rect">
            <a:avLst/>
          </a:prstGeom>
          <a:noFill/>
          <a:ln w="9525">
            <a:noFill/>
            <a:miter lim="800000"/>
            <a:headEnd/>
            <a:tailEnd/>
          </a:ln>
        </p:spPr>
        <p:txBody>
          <a:bodyPr lIns="0" tIns="0" rIns="0" bIns="0"/>
          <a:lstStyle/>
          <a:p>
            <a:pPr eaLnBrk="1" hangingPunct="1">
              <a:spcBef>
                <a:spcPct val="50000"/>
              </a:spcBef>
              <a:buFont typeface="Arial" charset="0"/>
              <a:buChar char="•"/>
            </a:pPr>
            <a:r>
              <a:rPr lang="zh-CN" altLang="en-US">
                <a:latin typeface="微软雅黑" pitchFamily="34" charset="-122"/>
                <a:ea typeface="微软雅黑" pitchFamily="34" charset="-122"/>
              </a:rPr>
              <a:t>  </a:t>
            </a:r>
            <a:r>
              <a:rPr lang="zh-CN" altLang="en-US" b="1">
                <a:solidFill>
                  <a:srgbClr val="FF0000"/>
                </a:solidFill>
                <a:latin typeface="微软雅黑" pitchFamily="34" charset="-122"/>
                <a:ea typeface="微软雅黑" pitchFamily="34" charset="-122"/>
              </a:rPr>
              <a:t>阿拉丁</a:t>
            </a:r>
            <a:r>
              <a:rPr lang="zh-CN" altLang="en-US">
                <a:latin typeface="微软雅黑" pitchFamily="34" charset="-122"/>
                <a:ea typeface="微软雅黑" pitchFamily="34" charset="-122"/>
              </a:rPr>
              <a:t>系统 </a:t>
            </a: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量化团队自主开发的量化分析系统，具有高效稳定的特点，提高了策略分析和交易支持等工作的效率，保障了量化投资业绩的稳定提升</a:t>
            </a:r>
            <a:endParaRPr lang="en-US">
              <a:latin typeface="微软雅黑" pitchFamily="34" charset="-122"/>
              <a:ea typeface="微软雅黑" pitchFamily="34" charset="-122"/>
            </a:endParaRPr>
          </a:p>
          <a:p>
            <a:pPr eaLnBrk="1" hangingPunct="1">
              <a:spcBef>
                <a:spcPct val="50000"/>
              </a:spcBef>
              <a:buFont typeface="Arial" charset="0"/>
              <a:buNone/>
            </a:pPr>
            <a:r>
              <a:rPr lang="en-US" sz="1600" b="1">
                <a:solidFill>
                  <a:srgbClr val="C00000"/>
                </a:solidFill>
                <a:latin typeface="微软雅黑" pitchFamily="34" charset="-122"/>
                <a:ea typeface="微软雅黑" pitchFamily="34" charset="-122"/>
              </a:rPr>
              <a:t>	</a:t>
            </a:r>
          </a:p>
        </p:txBody>
      </p:sp>
      <p:sp>
        <p:nvSpPr>
          <p:cNvPr id="25623" name="矩形 38"/>
          <p:cNvSpPr>
            <a:spLocks noChangeArrowheads="1"/>
          </p:cNvSpPr>
          <p:nvPr/>
        </p:nvSpPr>
        <p:spPr bwMode="auto">
          <a:xfrm>
            <a:off x="785813" y="2643188"/>
            <a:ext cx="1143000" cy="428625"/>
          </a:xfrm>
          <a:prstGeom prst="rect">
            <a:avLst/>
          </a:prstGeom>
          <a:solidFill>
            <a:srgbClr val="953735"/>
          </a:solidFill>
          <a:ln w="9525">
            <a:noFill/>
            <a:miter lim="800000"/>
            <a:headEnd/>
            <a:tailEnd/>
          </a:ln>
        </p:spPr>
        <p:txBody>
          <a:bodyPr wrap="none" anchor="ctr"/>
          <a:lstStyle/>
          <a:p>
            <a:pPr algn="ctr" eaLnBrk="1" hangingPunct="1">
              <a:spcBef>
                <a:spcPct val="50000"/>
              </a:spcBef>
              <a:buFont typeface="Arial" charset="0"/>
              <a:buNone/>
            </a:pPr>
            <a:r>
              <a:rPr lang="zh-CN" altLang="en-US" b="1">
                <a:solidFill>
                  <a:schemeClr val="bg1"/>
                </a:solidFill>
                <a:latin typeface="黑体" pitchFamily="49" charset="-122"/>
                <a:ea typeface="黑体" pitchFamily="49" charset="-122"/>
              </a:rPr>
              <a:t>开发工具</a:t>
            </a:r>
          </a:p>
        </p:txBody>
      </p:sp>
      <p:sp>
        <p:nvSpPr>
          <p:cNvPr id="25624" name="矩形 39"/>
          <p:cNvSpPr>
            <a:spLocks noChangeArrowheads="1"/>
          </p:cNvSpPr>
          <p:nvPr/>
        </p:nvSpPr>
        <p:spPr bwMode="auto">
          <a:xfrm>
            <a:off x="1928813" y="2643188"/>
            <a:ext cx="2571750" cy="428625"/>
          </a:xfrm>
          <a:prstGeom prst="rect">
            <a:avLst/>
          </a:prstGeom>
          <a:solidFill>
            <a:srgbClr val="F2DCDB"/>
          </a:solidFill>
          <a:ln w="9525">
            <a:noFill/>
            <a:miter lim="800000"/>
            <a:headEnd/>
            <a:tailEnd/>
          </a:ln>
        </p:spPr>
        <p:txBody>
          <a:bodyPr wrap="none" anchor="ctr"/>
          <a:lstStyle/>
          <a:p>
            <a:pPr algn="ctr" eaLnBrk="1" hangingPunct="1">
              <a:spcBef>
                <a:spcPct val="50000"/>
              </a:spcBef>
              <a:buFont typeface="Arial" charset="0"/>
              <a:buNone/>
            </a:pPr>
            <a:r>
              <a:rPr lang="en-US" altLang="zh-CN" b="1">
                <a:solidFill>
                  <a:srgbClr val="0D0D0D"/>
                </a:solidFill>
                <a:latin typeface="黑体" pitchFamily="49" charset="-122"/>
                <a:ea typeface="黑体" pitchFamily="49" charset="-122"/>
              </a:rPr>
              <a:t>C++</a:t>
            </a:r>
            <a:r>
              <a:rPr lang="zh-CN" altLang="en-US" b="1">
                <a:solidFill>
                  <a:srgbClr val="0D0D0D"/>
                </a:solidFill>
                <a:latin typeface="黑体" pitchFamily="49" charset="-122"/>
                <a:ea typeface="黑体" pitchFamily="49" charset="-122"/>
              </a:rPr>
              <a:t>、</a:t>
            </a:r>
            <a:r>
              <a:rPr lang="en-US" altLang="zh-CN" b="1">
                <a:solidFill>
                  <a:srgbClr val="0D0D0D"/>
                </a:solidFill>
                <a:latin typeface="黑体" pitchFamily="49" charset="-122"/>
                <a:ea typeface="黑体" pitchFamily="49" charset="-122"/>
              </a:rPr>
              <a:t>Matlab</a:t>
            </a:r>
            <a:r>
              <a:rPr lang="zh-CN" altLang="en-US" b="1">
                <a:solidFill>
                  <a:srgbClr val="0D0D0D"/>
                </a:solidFill>
                <a:latin typeface="黑体" pitchFamily="49" charset="-122"/>
                <a:ea typeface="黑体" pitchFamily="49" charset="-122"/>
              </a:rPr>
              <a:t>、</a:t>
            </a:r>
            <a:r>
              <a:rPr lang="en-US" altLang="zh-CN" b="1">
                <a:solidFill>
                  <a:srgbClr val="0D0D0D"/>
                </a:solidFill>
                <a:latin typeface="黑体" pitchFamily="49" charset="-122"/>
                <a:ea typeface="黑体" pitchFamily="49" charset="-122"/>
              </a:rPr>
              <a:t>VBA</a:t>
            </a:r>
            <a:endParaRPr lang="zh-CN" altLang="en-US" b="1">
              <a:solidFill>
                <a:srgbClr val="0D0D0D"/>
              </a:solidFill>
              <a:latin typeface="黑体" pitchFamily="49" charset="-122"/>
              <a:ea typeface="黑体" pitchFamily="49" charset="-122"/>
            </a:endParaRPr>
          </a:p>
        </p:txBody>
      </p:sp>
      <p:sp>
        <p:nvSpPr>
          <p:cNvPr id="25625" name="上箭头 40"/>
          <p:cNvSpPr>
            <a:spLocks noChangeArrowheads="1"/>
          </p:cNvSpPr>
          <p:nvPr/>
        </p:nvSpPr>
        <p:spPr bwMode="auto">
          <a:xfrm rot="10800000" flipH="1">
            <a:off x="3571875" y="3143250"/>
            <a:ext cx="642938" cy="285750"/>
          </a:xfrm>
          <a:prstGeom prst="upArrow">
            <a:avLst>
              <a:gd name="adj1" fmla="val 50000"/>
              <a:gd name="adj2" fmla="val 50000"/>
            </a:avLst>
          </a:prstGeom>
          <a:solidFill>
            <a:srgbClr val="F2DCDB"/>
          </a:solidFill>
          <a:ln w="25400">
            <a:solidFill>
              <a:srgbClr val="D99694"/>
            </a:solidFill>
            <a:miter lim="800000"/>
            <a:headEnd/>
            <a:tailEnd/>
          </a:ln>
        </p:spPr>
        <p:txBody>
          <a:bodyPr anchor="ctr"/>
          <a:lstStyle/>
          <a:p>
            <a:pPr algn="ctr" eaLnBrk="1" hangingPunct="1">
              <a:buFont typeface="Arial" charset="0"/>
              <a:buNone/>
            </a:pPr>
            <a:endParaRPr lang="zh-CN" altLang="en-US">
              <a:solidFill>
                <a:srgbClr val="FFFFFF"/>
              </a:solidFill>
              <a:latin typeface="Calibri"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2"/>
          <p:cNvSpPr txBox="1">
            <a:spLocks noGrp="1" noChangeArrowheads="1"/>
          </p:cNvSpPr>
          <p:nvPr/>
        </p:nvSpPr>
        <p:spPr bwMode="auto">
          <a:xfrm>
            <a:off x="3492500" y="6356350"/>
            <a:ext cx="2133600" cy="365125"/>
          </a:xfrm>
          <a:prstGeom prst="rect">
            <a:avLst/>
          </a:prstGeom>
          <a:noFill/>
          <a:ln w="9525">
            <a:noFill/>
            <a:miter lim="800000"/>
            <a:headEnd/>
            <a:tailEnd/>
          </a:ln>
        </p:spPr>
        <p:txBody>
          <a:bodyPr anchor="ctr"/>
          <a:lstStyle/>
          <a:p>
            <a:pPr algn="ctr" eaLnBrk="1" hangingPunct="1">
              <a:buFont typeface="Arial" charset="0"/>
              <a:buNone/>
            </a:pPr>
            <a:fld id="{03EE384D-2A0C-4C6B-B037-8B5121F2B2C3}" type="slidenum">
              <a:rPr lang="zh-CN" altLang="zh-CN" sz="1200">
                <a:solidFill>
                  <a:srgbClr val="898989"/>
                </a:solidFill>
                <a:latin typeface="Calibri" pitchFamily="34" charset="0"/>
              </a:rPr>
              <a:pPr algn="ctr" eaLnBrk="1" hangingPunct="1">
                <a:buFont typeface="Arial" charset="0"/>
                <a:buNone/>
              </a:pPr>
              <a:t>18</a:t>
            </a:fld>
            <a:endParaRPr lang="zh-CN" altLang="zh-CN" sz="1200">
              <a:solidFill>
                <a:srgbClr val="898989"/>
              </a:solidFill>
              <a:latin typeface="Calibri" pitchFamily="34" charset="0"/>
            </a:endParaRPr>
          </a:p>
        </p:txBody>
      </p:sp>
      <p:sp>
        <p:nvSpPr>
          <p:cNvPr id="26627" name="标题 1"/>
          <p:cNvSpPr txBox="1">
            <a:spLocks noChangeArrowheads="1"/>
          </p:cNvSpPr>
          <p:nvPr/>
        </p:nvSpPr>
        <p:spPr bwMode="auto">
          <a:xfrm>
            <a:off x="611188" y="620713"/>
            <a:ext cx="3816350" cy="504825"/>
          </a:xfrm>
          <a:prstGeom prst="rect">
            <a:avLst/>
          </a:prstGeom>
          <a:noFill/>
          <a:ln w="9525">
            <a:noFill/>
            <a:miter lim="800000"/>
            <a:headEnd/>
            <a:tailEnd/>
          </a:ln>
          <a:effectLst>
            <a:outerShdw dist="38100" dir="2700000" algn="ctr" rotWithShape="0">
              <a:srgbClr val="000000">
                <a:alpha val="37999"/>
              </a:srgbClr>
            </a:outerShdw>
          </a:effectLst>
        </p:spPr>
        <p:txBody>
          <a:bodyPr anchor="ctr"/>
          <a:lstStyle/>
          <a:p>
            <a:pPr eaLnBrk="1" hangingPunct="1">
              <a:buFont typeface="Arial" pitchFamily="34" charset="0"/>
              <a:buNone/>
              <a:defRPr/>
            </a:pPr>
            <a:r>
              <a:rPr lang="zh-CN" altLang="en-US" sz="2500" b="1" dirty="0">
                <a:solidFill>
                  <a:srgbClr val="C00000"/>
                </a:solidFill>
                <a:latin typeface="黑体" pitchFamily="49" charset="-122"/>
                <a:ea typeface="黑体" pitchFamily="49" charset="-122"/>
              </a:rPr>
              <a:t>量化策略成分构成</a:t>
            </a:r>
          </a:p>
        </p:txBody>
      </p:sp>
      <p:sp>
        <p:nvSpPr>
          <p:cNvPr id="27" name="同侧圆角矩形 26"/>
          <p:cNvSpPr/>
          <p:nvPr/>
        </p:nvSpPr>
        <p:spPr bwMode="auto">
          <a:xfrm>
            <a:off x="3059113" y="2133600"/>
            <a:ext cx="1008062" cy="719138"/>
          </a:xfrm>
          <a:prstGeom prst="round2SameRect">
            <a:avLst/>
          </a:prstGeom>
          <a:solidFill>
            <a:schemeClr val="bg1">
              <a:lumMod val="75000"/>
            </a:schemeClr>
          </a:solidFill>
          <a:ln w="9525" cap="flat" cmpd="sng" algn="ctr">
            <a:noFill/>
            <a:prstDash val="solid"/>
            <a:round/>
            <a:headEnd type="none" w="med" len="med"/>
            <a:tailEnd type="none" w="med" len="med"/>
          </a:ln>
          <a:effectLst/>
          <a:extLst>
            <a:ext uri="{AF507438-7753-43E0-B8FC-AC1667EBCBE1}"/>
          </a:extLst>
        </p:spPr>
        <p:txBody>
          <a:bodyPr/>
          <a:lstStyle/>
          <a:p>
            <a:pPr algn="ctr">
              <a:buFont typeface="Arial" panose="020B0604020202020204" pitchFamily="34" charset="0"/>
              <a:buNone/>
              <a:defRPr/>
            </a:pPr>
            <a:r>
              <a:rPr lang="zh-CN" altLang="en-US" dirty="0">
                <a:latin typeface="黑体" pitchFamily="49" charset="-122"/>
                <a:ea typeface="黑体" pitchFamily="49" charset="-122"/>
              </a:rPr>
              <a:t>现金</a:t>
            </a:r>
            <a:endParaRPr lang="en-US" altLang="zh-CN" dirty="0">
              <a:latin typeface="黑体" pitchFamily="49" charset="-122"/>
              <a:ea typeface="黑体" pitchFamily="49" charset="-122"/>
            </a:endParaRPr>
          </a:p>
          <a:p>
            <a:pPr algn="ctr">
              <a:buFont typeface="Arial" panose="020B0604020202020204" pitchFamily="34" charset="0"/>
              <a:buNone/>
              <a:defRPr/>
            </a:pPr>
            <a:r>
              <a:rPr lang="zh-CN" altLang="en-US" dirty="0">
                <a:latin typeface="黑体" pitchFamily="49" charset="-122"/>
                <a:ea typeface="黑体" pitchFamily="49" charset="-122"/>
              </a:rPr>
              <a:t>头寸</a:t>
            </a:r>
          </a:p>
        </p:txBody>
      </p:sp>
      <p:sp>
        <p:nvSpPr>
          <p:cNvPr id="28" name="矩形 27"/>
          <p:cNvSpPr/>
          <p:nvPr/>
        </p:nvSpPr>
        <p:spPr bwMode="auto">
          <a:xfrm>
            <a:off x="3059113" y="2924175"/>
            <a:ext cx="1008062" cy="1081088"/>
          </a:xfrm>
          <a:prstGeom prst="rect">
            <a:avLst/>
          </a:prstGeom>
          <a:solidFill>
            <a:schemeClr val="accent2">
              <a:lumMod val="60000"/>
              <a:lumOff val="40000"/>
            </a:schemeClr>
          </a:solidFill>
          <a:ln w="9525" cap="flat" cmpd="sng" algn="ctr">
            <a:noFill/>
            <a:prstDash val="solid"/>
            <a:round/>
            <a:headEnd type="none" w="med" len="med"/>
            <a:tailEnd type="none" w="med" len="med"/>
          </a:ln>
          <a:effectLst/>
          <a:extLst>
            <a:ext uri="{AF507438-7753-43E0-B8FC-AC1667EBCBE1}"/>
          </a:extLst>
        </p:spPr>
        <p:txBody>
          <a:bodyPr anchor="ctr"/>
          <a:lstStyle/>
          <a:p>
            <a:pPr algn="ctr">
              <a:buFont typeface="Arial" panose="020B0604020202020204" pitchFamily="34" charset="0"/>
              <a:buNone/>
              <a:defRPr/>
            </a:pPr>
            <a:r>
              <a:rPr lang="zh-CN" altLang="en-US" dirty="0">
                <a:latin typeface="黑体" pitchFamily="49" charset="-122"/>
                <a:ea typeface="黑体" pitchFamily="49" charset="-122"/>
              </a:rPr>
              <a:t>指数成分股</a:t>
            </a:r>
          </a:p>
        </p:txBody>
      </p:sp>
      <p:sp>
        <p:nvSpPr>
          <p:cNvPr id="29" name="同侧圆角矩形 28"/>
          <p:cNvSpPr/>
          <p:nvPr/>
        </p:nvSpPr>
        <p:spPr bwMode="auto">
          <a:xfrm rot="10800000">
            <a:off x="3059113" y="4076700"/>
            <a:ext cx="1008062" cy="1512888"/>
          </a:xfrm>
          <a:prstGeom prst="round2SameRect">
            <a:avLst/>
          </a:prstGeom>
          <a:solidFill>
            <a:schemeClr val="accent2">
              <a:lumMod val="75000"/>
            </a:schemeClr>
          </a:solidFill>
          <a:ln w="9525" cap="flat" cmpd="sng" algn="ctr">
            <a:noFill/>
            <a:prstDash val="solid"/>
            <a:round/>
            <a:headEnd type="none" w="med" len="med"/>
            <a:tailEnd type="none" w="med" len="med"/>
          </a:ln>
          <a:effectLst/>
          <a:extLst>
            <a:ext uri="{AF507438-7753-43E0-B8FC-AC1667EBCBE1}"/>
          </a:extLst>
        </p:spPr>
        <p:txBody>
          <a:bodyPr/>
          <a:lstStyle/>
          <a:p>
            <a:pPr>
              <a:buFont typeface="Arial" panose="020B0604020202020204" pitchFamily="34" charset="0"/>
              <a:buNone/>
              <a:defRPr/>
            </a:pPr>
            <a:endParaRPr lang="zh-CN" altLang="en-US" dirty="0">
              <a:latin typeface="Arial" panose="020B0604020202020204" pitchFamily="34" charset="0"/>
            </a:endParaRPr>
          </a:p>
        </p:txBody>
      </p:sp>
      <p:sp>
        <p:nvSpPr>
          <p:cNvPr id="31" name="矩形 30"/>
          <p:cNvSpPr/>
          <p:nvPr/>
        </p:nvSpPr>
        <p:spPr bwMode="auto">
          <a:xfrm>
            <a:off x="4859338" y="2924175"/>
            <a:ext cx="1008062" cy="1081088"/>
          </a:xfrm>
          <a:prstGeom prst="rect">
            <a:avLst/>
          </a:prstGeom>
          <a:solidFill>
            <a:schemeClr val="accent2">
              <a:lumMod val="60000"/>
              <a:lumOff val="40000"/>
            </a:schemeClr>
          </a:solidFill>
          <a:ln w="9525" cap="flat" cmpd="sng" algn="ctr">
            <a:noFill/>
            <a:prstDash val="solid"/>
            <a:round/>
            <a:headEnd type="none" w="med" len="med"/>
            <a:tailEnd type="none" w="med" len="med"/>
          </a:ln>
          <a:effectLst/>
          <a:extLst>
            <a:ext uri="{AF507438-7753-43E0-B8FC-AC1667EBCBE1}"/>
          </a:extLst>
        </p:spPr>
        <p:txBody>
          <a:bodyPr anchor="ctr"/>
          <a:lstStyle/>
          <a:p>
            <a:pPr algn="ctr">
              <a:buFont typeface="Arial" panose="020B0604020202020204" pitchFamily="34" charset="0"/>
              <a:buNone/>
              <a:defRPr/>
            </a:pPr>
            <a:r>
              <a:rPr lang="zh-CN" altLang="en-US" dirty="0">
                <a:latin typeface="黑体" pitchFamily="49" charset="-122"/>
                <a:ea typeface="黑体" pitchFamily="49" charset="-122"/>
              </a:rPr>
              <a:t>对应股指期货</a:t>
            </a:r>
          </a:p>
        </p:txBody>
      </p:sp>
      <p:sp>
        <p:nvSpPr>
          <p:cNvPr id="32" name="同侧圆角矩形 31"/>
          <p:cNvSpPr/>
          <p:nvPr/>
        </p:nvSpPr>
        <p:spPr bwMode="auto">
          <a:xfrm rot="10800000">
            <a:off x="4859338" y="4724400"/>
            <a:ext cx="1008062" cy="865188"/>
          </a:xfrm>
          <a:prstGeom prst="round2SameRect">
            <a:avLst/>
          </a:prstGeom>
          <a:solidFill>
            <a:srgbClr val="FF0000"/>
          </a:solidFill>
          <a:ln w="9525" cap="flat" cmpd="sng" algn="ctr">
            <a:noFill/>
            <a:prstDash val="solid"/>
            <a:round/>
            <a:headEnd type="none" w="med" len="med"/>
            <a:tailEnd type="none" w="med" len="med"/>
          </a:ln>
          <a:effectLst/>
          <a:extLst>
            <a:ext uri="{AF507438-7753-43E0-B8FC-AC1667EBCBE1}"/>
          </a:extLst>
        </p:spPr>
        <p:txBody>
          <a:bodyPr/>
          <a:lstStyle/>
          <a:p>
            <a:pPr>
              <a:buFont typeface="Arial" panose="020B0604020202020204" pitchFamily="34" charset="0"/>
              <a:buNone/>
              <a:defRPr/>
            </a:pPr>
            <a:endParaRPr lang="zh-CN" altLang="en-US">
              <a:latin typeface="Arial" panose="020B0604020202020204" pitchFamily="34" charset="0"/>
            </a:endParaRPr>
          </a:p>
        </p:txBody>
      </p:sp>
      <p:sp>
        <p:nvSpPr>
          <p:cNvPr id="26633" name="TextBox 32"/>
          <p:cNvSpPr txBox="1">
            <a:spLocks noChangeArrowheads="1"/>
          </p:cNvSpPr>
          <p:nvPr/>
        </p:nvSpPr>
        <p:spPr bwMode="auto">
          <a:xfrm>
            <a:off x="2987675" y="1628775"/>
            <a:ext cx="1152525" cy="338138"/>
          </a:xfrm>
          <a:prstGeom prst="rect">
            <a:avLst/>
          </a:prstGeom>
          <a:noFill/>
          <a:ln w="9525">
            <a:noFill/>
            <a:miter lim="800000"/>
            <a:headEnd/>
            <a:tailEnd/>
          </a:ln>
        </p:spPr>
        <p:txBody>
          <a:bodyPr>
            <a:spAutoFit/>
          </a:bodyPr>
          <a:lstStyle/>
          <a:p>
            <a:r>
              <a:rPr lang="zh-CN" altLang="en-US" sz="1600">
                <a:latin typeface="黑体" pitchFamily="49" charset="-122"/>
                <a:ea typeface="黑体" pitchFamily="49" charset="-122"/>
              </a:rPr>
              <a:t>现货：</a:t>
            </a:r>
            <a:r>
              <a:rPr lang="en-US" altLang="zh-CN" sz="1600">
                <a:latin typeface="黑体" pitchFamily="49" charset="-122"/>
                <a:ea typeface="黑体" pitchFamily="49" charset="-122"/>
              </a:rPr>
              <a:t>80%</a:t>
            </a:r>
            <a:endParaRPr lang="zh-CN" altLang="en-US" sz="1600">
              <a:latin typeface="黑体" pitchFamily="49" charset="-122"/>
              <a:ea typeface="黑体" pitchFamily="49" charset="-122"/>
            </a:endParaRPr>
          </a:p>
        </p:txBody>
      </p:sp>
      <p:sp>
        <p:nvSpPr>
          <p:cNvPr id="26634" name="TextBox 33"/>
          <p:cNvSpPr txBox="1">
            <a:spLocks noChangeArrowheads="1"/>
          </p:cNvSpPr>
          <p:nvPr/>
        </p:nvSpPr>
        <p:spPr bwMode="auto">
          <a:xfrm>
            <a:off x="4787900" y="1628775"/>
            <a:ext cx="1152525" cy="338138"/>
          </a:xfrm>
          <a:prstGeom prst="rect">
            <a:avLst/>
          </a:prstGeom>
          <a:noFill/>
          <a:ln w="9525">
            <a:noFill/>
            <a:miter lim="800000"/>
            <a:headEnd/>
            <a:tailEnd/>
          </a:ln>
        </p:spPr>
        <p:txBody>
          <a:bodyPr>
            <a:spAutoFit/>
          </a:bodyPr>
          <a:lstStyle/>
          <a:p>
            <a:r>
              <a:rPr lang="zh-CN" altLang="en-US" sz="1600">
                <a:latin typeface="黑体" pitchFamily="49" charset="-122"/>
                <a:ea typeface="黑体" pitchFamily="49" charset="-122"/>
              </a:rPr>
              <a:t>期货：</a:t>
            </a:r>
            <a:r>
              <a:rPr lang="en-US" altLang="zh-CN" sz="1600">
                <a:latin typeface="黑体" pitchFamily="49" charset="-122"/>
                <a:ea typeface="黑体" pitchFamily="49" charset="-122"/>
              </a:rPr>
              <a:t>20%</a:t>
            </a:r>
            <a:endParaRPr lang="zh-CN" altLang="en-US" sz="1600">
              <a:latin typeface="黑体" pitchFamily="49" charset="-122"/>
              <a:ea typeface="黑体" pitchFamily="49" charset="-122"/>
            </a:endParaRPr>
          </a:p>
        </p:txBody>
      </p:sp>
      <p:sp>
        <p:nvSpPr>
          <p:cNvPr id="35" name="圆角矩形 34"/>
          <p:cNvSpPr/>
          <p:nvPr/>
        </p:nvSpPr>
        <p:spPr bwMode="auto">
          <a:xfrm>
            <a:off x="2771775" y="1484313"/>
            <a:ext cx="1584325" cy="4392612"/>
          </a:xfrm>
          <a:prstGeom prst="roundRect">
            <a:avLst/>
          </a:prstGeom>
          <a:noFill/>
          <a:ln w="38100" cap="flat" cmpd="sng" algn="ctr">
            <a:solidFill>
              <a:schemeClr val="bg1">
                <a:lumMod val="50000"/>
              </a:schemeClr>
            </a:solidFill>
            <a:prstDash val="sysDash"/>
            <a:round/>
            <a:headEnd type="none" w="med" len="med"/>
            <a:tailEnd type="none" w="med" len="med"/>
          </a:ln>
          <a:effectLst/>
          <a:extLst>
            <a:ext uri="{AF507438-7753-43E0-B8FC-AC1667EBCBE1}"/>
          </a:extLst>
        </p:spPr>
        <p:txBody>
          <a:bodyPr/>
          <a:lstStyle/>
          <a:p>
            <a:pPr>
              <a:buFont typeface="Arial" panose="020B0604020202020204" pitchFamily="34" charset="0"/>
              <a:buNone/>
              <a:defRPr/>
            </a:pPr>
            <a:endParaRPr lang="zh-CN" altLang="en-US">
              <a:latin typeface="Arial" panose="020B0604020202020204" pitchFamily="34" charset="0"/>
            </a:endParaRPr>
          </a:p>
        </p:txBody>
      </p:sp>
      <p:sp>
        <p:nvSpPr>
          <p:cNvPr id="36" name="圆角矩形 35"/>
          <p:cNvSpPr/>
          <p:nvPr/>
        </p:nvSpPr>
        <p:spPr bwMode="auto">
          <a:xfrm>
            <a:off x="4572000" y="1484313"/>
            <a:ext cx="1584325" cy="4392612"/>
          </a:xfrm>
          <a:prstGeom prst="roundRect">
            <a:avLst/>
          </a:prstGeom>
          <a:noFill/>
          <a:ln w="38100" cap="flat" cmpd="sng" algn="ctr">
            <a:solidFill>
              <a:schemeClr val="bg1">
                <a:lumMod val="50000"/>
              </a:schemeClr>
            </a:solidFill>
            <a:prstDash val="sysDash"/>
            <a:round/>
            <a:headEnd type="none" w="med" len="med"/>
            <a:tailEnd type="none" w="med" len="med"/>
          </a:ln>
          <a:effectLst/>
          <a:extLst>
            <a:ext uri="{AF507438-7753-43E0-B8FC-AC1667EBCBE1}"/>
          </a:extLst>
        </p:spPr>
        <p:txBody>
          <a:bodyPr/>
          <a:lstStyle/>
          <a:p>
            <a:pPr>
              <a:buFont typeface="Arial" panose="020B0604020202020204" pitchFamily="34" charset="0"/>
              <a:buNone/>
              <a:defRPr/>
            </a:pPr>
            <a:endParaRPr lang="zh-CN" altLang="en-US">
              <a:latin typeface="Arial" panose="020B0604020202020204" pitchFamily="34" charset="0"/>
            </a:endParaRPr>
          </a:p>
        </p:txBody>
      </p:sp>
      <p:sp>
        <p:nvSpPr>
          <p:cNvPr id="37" name="圆角矩形 36"/>
          <p:cNvSpPr/>
          <p:nvPr/>
        </p:nvSpPr>
        <p:spPr bwMode="auto">
          <a:xfrm>
            <a:off x="323850" y="2924175"/>
            <a:ext cx="5832475" cy="1081088"/>
          </a:xfrm>
          <a:prstGeom prst="roundRect">
            <a:avLst/>
          </a:prstGeom>
          <a:noFill/>
          <a:ln w="38100" cap="flat" cmpd="sng" algn="ctr">
            <a:solidFill>
              <a:schemeClr val="accent5">
                <a:lumMod val="50000"/>
              </a:schemeClr>
            </a:solidFill>
            <a:prstDash val="sysDash"/>
            <a:round/>
            <a:headEnd type="none" w="med" len="med"/>
            <a:tailEnd type="none" w="med" len="med"/>
          </a:ln>
          <a:effectLst/>
          <a:extLst>
            <a:ext uri="{AF507438-7753-43E0-B8FC-AC1667EBCBE1}"/>
          </a:extLst>
        </p:spPr>
        <p:txBody>
          <a:bodyPr/>
          <a:lstStyle/>
          <a:p>
            <a:pPr>
              <a:buFont typeface="Arial" panose="020B0604020202020204" pitchFamily="34" charset="0"/>
              <a:buNone/>
              <a:defRPr/>
            </a:pPr>
            <a:endParaRPr lang="zh-CN" altLang="en-US">
              <a:latin typeface="Arial" panose="020B0604020202020204" pitchFamily="34" charset="0"/>
            </a:endParaRPr>
          </a:p>
        </p:txBody>
      </p:sp>
      <p:sp>
        <p:nvSpPr>
          <p:cNvPr id="38" name="矩形 37"/>
          <p:cNvSpPr/>
          <p:nvPr/>
        </p:nvSpPr>
        <p:spPr bwMode="auto">
          <a:xfrm>
            <a:off x="4859338" y="4076700"/>
            <a:ext cx="1008062" cy="576263"/>
          </a:xfrm>
          <a:prstGeom prst="rect">
            <a:avLst/>
          </a:prstGeom>
          <a:solidFill>
            <a:schemeClr val="accent2">
              <a:lumMod val="75000"/>
            </a:schemeClr>
          </a:solidFill>
          <a:ln w="9525" cap="flat" cmpd="sng" algn="ctr">
            <a:noFill/>
            <a:prstDash val="solid"/>
            <a:round/>
            <a:headEnd type="none" w="med" len="med"/>
            <a:tailEnd type="none" w="med" len="med"/>
          </a:ln>
          <a:effectLst/>
          <a:extLst>
            <a:ext uri="{AF507438-7753-43E0-B8FC-AC1667EBCBE1}"/>
          </a:extLst>
        </p:spPr>
        <p:txBody>
          <a:bodyPr/>
          <a:lstStyle/>
          <a:p>
            <a:pPr algn="ctr">
              <a:defRPr/>
            </a:pPr>
            <a:r>
              <a:rPr lang="zh-CN" altLang="en-US" sz="1600" dirty="0">
                <a:latin typeface="黑体" pitchFamily="49" charset="-122"/>
                <a:ea typeface="黑体" pitchFamily="49" charset="-122"/>
              </a:rPr>
              <a:t>对应股</a:t>
            </a:r>
            <a:endParaRPr lang="en-US" altLang="zh-CN" sz="1600" dirty="0">
              <a:latin typeface="黑体" pitchFamily="49" charset="-122"/>
              <a:ea typeface="黑体" pitchFamily="49" charset="-122"/>
            </a:endParaRPr>
          </a:p>
          <a:p>
            <a:pPr algn="ctr">
              <a:defRPr/>
            </a:pPr>
            <a:r>
              <a:rPr lang="zh-CN" altLang="en-US" sz="1600" dirty="0">
                <a:latin typeface="黑体" pitchFamily="49" charset="-122"/>
                <a:ea typeface="黑体" pitchFamily="49" charset="-122"/>
              </a:rPr>
              <a:t>指期货</a:t>
            </a:r>
          </a:p>
          <a:p>
            <a:pPr algn="ctr">
              <a:buFont typeface="Arial" panose="020B0604020202020204" pitchFamily="34" charset="0"/>
              <a:buNone/>
              <a:defRPr/>
            </a:pPr>
            <a:endParaRPr lang="zh-CN" altLang="en-US" sz="1600" dirty="0">
              <a:latin typeface="Arial" panose="020B0604020202020204" pitchFamily="34" charset="0"/>
            </a:endParaRPr>
          </a:p>
        </p:txBody>
      </p:sp>
      <p:sp>
        <p:nvSpPr>
          <p:cNvPr id="26639" name="TextBox 38"/>
          <p:cNvSpPr txBox="1">
            <a:spLocks noChangeArrowheads="1"/>
          </p:cNvSpPr>
          <p:nvPr/>
        </p:nvSpPr>
        <p:spPr bwMode="auto">
          <a:xfrm>
            <a:off x="360363" y="2997200"/>
            <a:ext cx="2376487" cy="830263"/>
          </a:xfrm>
          <a:prstGeom prst="rect">
            <a:avLst/>
          </a:prstGeom>
          <a:noFill/>
          <a:ln w="9525">
            <a:noFill/>
            <a:miter lim="800000"/>
            <a:headEnd/>
            <a:tailEnd/>
          </a:ln>
        </p:spPr>
        <p:txBody>
          <a:bodyPr>
            <a:spAutoFit/>
          </a:bodyPr>
          <a:lstStyle/>
          <a:p>
            <a:r>
              <a:rPr lang="zh-CN" altLang="en-US" sz="1600" b="1">
                <a:latin typeface="黑体" pitchFamily="49" charset="-122"/>
                <a:ea typeface="黑体" pitchFamily="49" charset="-122"/>
              </a:rPr>
              <a:t>统计套利</a:t>
            </a:r>
            <a:r>
              <a:rPr lang="zh-CN" altLang="en-US" sz="1600">
                <a:latin typeface="黑体" pitchFamily="49" charset="-122"/>
                <a:ea typeface="黑体" pitchFamily="49" charset="-122"/>
              </a:rPr>
              <a:t>，期现货完全匹配，风险中性，收益稳定</a:t>
            </a:r>
          </a:p>
        </p:txBody>
      </p:sp>
      <p:sp>
        <p:nvSpPr>
          <p:cNvPr id="40" name="同侧圆角矩形 39"/>
          <p:cNvSpPr/>
          <p:nvPr/>
        </p:nvSpPr>
        <p:spPr bwMode="auto">
          <a:xfrm>
            <a:off x="4859338" y="2133600"/>
            <a:ext cx="1008062" cy="719138"/>
          </a:xfrm>
          <a:prstGeom prst="round2SameRect">
            <a:avLst/>
          </a:prstGeom>
          <a:solidFill>
            <a:schemeClr val="bg1">
              <a:lumMod val="75000"/>
            </a:schemeClr>
          </a:solidFill>
          <a:ln w="9525" cap="flat" cmpd="sng" algn="ctr">
            <a:noFill/>
            <a:prstDash val="solid"/>
            <a:round/>
            <a:headEnd type="none" w="med" len="med"/>
            <a:tailEnd type="none" w="med" len="med"/>
          </a:ln>
          <a:effectLst/>
          <a:extLst>
            <a:ext uri="{AF507438-7753-43E0-B8FC-AC1667EBCBE1}"/>
          </a:extLst>
        </p:spPr>
        <p:txBody>
          <a:bodyPr/>
          <a:lstStyle/>
          <a:p>
            <a:pPr algn="ctr">
              <a:buFont typeface="Arial" panose="020B0604020202020204" pitchFamily="34" charset="0"/>
              <a:buNone/>
              <a:defRPr/>
            </a:pPr>
            <a:r>
              <a:rPr lang="zh-CN" altLang="en-US" dirty="0">
                <a:latin typeface="黑体" pitchFamily="49" charset="-122"/>
                <a:ea typeface="黑体" pitchFamily="49" charset="-122"/>
              </a:rPr>
              <a:t>现金</a:t>
            </a:r>
            <a:endParaRPr lang="en-US" altLang="zh-CN" dirty="0">
              <a:latin typeface="黑体" pitchFamily="49" charset="-122"/>
              <a:ea typeface="黑体" pitchFamily="49" charset="-122"/>
            </a:endParaRPr>
          </a:p>
          <a:p>
            <a:pPr algn="ctr">
              <a:buFont typeface="Arial" panose="020B0604020202020204" pitchFamily="34" charset="0"/>
              <a:buNone/>
              <a:defRPr/>
            </a:pPr>
            <a:r>
              <a:rPr lang="zh-CN" altLang="en-US" dirty="0">
                <a:latin typeface="黑体" pitchFamily="49" charset="-122"/>
                <a:ea typeface="黑体" pitchFamily="49" charset="-122"/>
              </a:rPr>
              <a:t>头寸</a:t>
            </a:r>
          </a:p>
        </p:txBody>
      </p:sp>
      <p:sp>
        <p:nvSpPr>
          <p:cNvPr id="26641" name="TextBox 40"/>
          <p:cNvSpPr txBox="1">
            <a:spLocks noChangeArrowheads="1"/>
          </p:cNvSpPr>
          <p:nvPr/>
        </p:nvSpPr>
        <p:spPr bwMode="auto">
          <a:xfrm>
            <a:off x="3059113" y="4305300"/>
            <a:ext cx="1008062" cy="923925"/>
          </a:xfrm>
          <a:prstGeom prst="rect">
            <a:avLst/>
          </a:prstGeom>
          <a:noFill/>
          <a:ln w="9525">
            <a:noFill/>
            <a:miter lim="800000"/>
            <a:headEnd/>
            <a:tailEnd/>
          </a:ln>
        </p:spPr>
        <p:txBody>
          <a:bodyPr>
            <a:spAutoFit/>
          </a:bodyPr>
          <a:lstStyle/>
          <a:p>
            <a:pPr algn="ctr"/>
            <a:r>
              <a:rPr lang="zh-CN" altLang="en-US">
                <a:latin typeface="黑体" pitchFamily="49" charset="-122"/>
                <a:ea typeface="黑体" pitchFamily="49" charset="-122"/>
              </a:rPr>
              <a:t>择股策略挑选个股</a:t>
            </a:r>
          </a:p>
        </p:txBody>
      </p:sp>
      <p:sp>
        <p:nvSpPr>
          <p:cNvPr id="42" name="圆角矩形 41"/>
          <p:cNvSpPr/>
          <p:nvPr/>
        </p:nvSpPr>
        <p:spPr bwMode="auto">
          <a:xfrm>
            <a:off x="323850" y="4076700"/>
            <a:ext cx="5832475" cy="1512888"/>
          </a:xfrm>
          <a:prstGeom prst="roundRect">
            <a:avLst/>
          </a:prstGeom>
          <a:noFill/>
          <a:ln w="38100" cap="flat" cmpd="sng" algn="ctr">
            <a:solidFill>
              <a:schemeClr val="accent5">
                <a:lumMod val="50000"/>
              </a:schemeClr>
            </a:solidFill>
            <a:prstDash val="sysDash"/>
            <a:round/>
            <a:headEnd type="none" w="med" len="med"/>
            <a:tailEnd type="none" w="med" len="med"/>
          </a:ln>
          <a:effectLst/>
          <a:extLst>
            <a:ext uri="{AF507438-7753-43E0-B8FC-AC1667EBCBE1}"/>
          </a:extLst>
        </p:spPr>
        <p:txBody>
          <a:bodyPr/>
          <a:lstStyle/>
          <a:p>
            <a:pPr>
              <a:buFont typeface="Arial" panose="020B0604020202020204" pitchFamily="34" charset="0"/>
              <a:buNone/>
              <a:defRPr/>
            </a:pPr>
            <a:endParaRPr lang="zh-CN" altLang="en-US">
              <a:latin typeface="Arial" panose="020B0604020202020204" pitchFamily="34" charset="0"/>
            </a:endParaRPr>
          </a:p>
        </p:txBody>
      </p:sp>
      <p:sp>
        <p:nvSpPr>
          <p:cNvPr id="26643" name="TextBox 42"/>
          <p:cNvSpPr txBox="1">
            <a:spLocks noChangeArrowheads="1"/>
          </p:cNvSpPr>
          <p:nvPr/>
        </p:nvSpPr>
        <p:spPr bwMode="auto">
          <a:xfrm>
            <a:off x="360363" y="4292600"/>
            <a:ext cx="2376487" cy="1077913"/>
          </a:xfrm>
          <a:prstGeom prst="rect">
            <a:avLst/>
          </a:prstGeom>
          <a:noFill/>
          <a:ln w="9525">
            <a:noFill/>
            <a:miter lim="800000"/>
            <a:headEnd/>
            <a:tailEnd/>
          </a:ln>
        </p:spPr>
        <p:txBody>
          <a:bodyPr>
            <a:spAutoFit/>
          </a:bodyPr>
          <a:lstStyle/>
          <a:p>
            <a:r>
              <a:rPr lang="zh-CN" altLang="en-US" sz="1600" b="1">
                <a:latin typeface="黑体" pitchFamily="49" charset="-122"/>
                <a:ea typeface="黑体" pitchFamily="49" charset="-122"/>
              </a:rPr>
              <a:t>择股策略</a:t>
            </a:r>
            <a:r>
              <a:rPr lang="zh-CN" altLang="en-US" sz="1600">
                <a:latin typeface="黑体" pitchFamily="49" charset="-122"/>
                <a:ea typeface="黑体" pitchFamily="49" charset="-122"/>
              </a:rPr>
              <a:t>，基于行为金融学的</a:t>
            </a:r>
            <a:r>
              <a:rPr lang="en-US" altLang="zh-CN" sz="1600">
                <a:latin typeface="黑体" pitchFamily="49" charset="-122"/>
                <a:ea typeface="黑体" pitchFamily="49" charset="-122"/>
              </a:rPr>
              <a:t>Alpha</a:t>
            </a:r>
            <a:r>
              <a:rPr lang="zh-CN" altLang="en-US" sz="1600">
                <a:latin typeface="黑体" pitchFamily="49" charset="-122"/>
                <a:ea typeface="黑体" pitchFamily="49" charset="-122"/>
              </a:rPr>
              <a:t>策略、事件驱动策略、传统多因子、主题概念</a:t>
            </a:r>
          </a:p>
        </p:txBody>
      </p:sp>
      <p:sp>
        <p:nvSpPr>
          <p:cNvPr id="26644" name="TextBox 43"/>
          <p:cNvSpPr txBox="1">
            <a:spLocks noChangeArrowheads="1"/>
          </p:cNvSpPr>
          <p:nvPr/>
        </p:nvSpPr>
        <p:spPr bwMode="auto">
          <a:xfrm>
            <a:off x="4859338" y="4797425"/>
            <a:ext cx="1008062" cy="646113"/>
          </a:xfrm>
          <a:prstGeom prst="rect">
            <a:avLst/>
          </a:prstGeom>
          <a:noFill/>
          <a:ln w="9525">
            <a:noFill/>
            <a:miter lim="800000"/>
            <a:headEnd/>
            <a:tailEnd/>
          </a:ln>
        </p:spPr>
        <p:txBody>
          <a:bodyPr>
            <a:spAutoFit/>
          </a:bodyPr>
          <a:lstStyle/>
          <a:p>
            <a:pPr algn="ctr"/>
            <a:r>
              <a:rPr lang="zh-CN" altLang="en-US">
                <a:latin typeface="黑体" pitchFamily="49" charset="-122"/>
                <a:ea typeface="黑体" pitchFamily="49" charset="-122"/>
              </a:rPr>
              <a:t>期货头寸调整</a:t>
            </a:r>
          </a:p>
        </p:txBody>
      </p:sp>
      <p:cxnSp>
        <p:nvCxnSpPr>
          <p:cNvPr id="47" name="直接箭头连接符 46"/>
          <p:cNvCxnSpPr/>
          <p:nvPr/>
        </p:nvCxnSpPr>
        <p:spPr bwMode="auto">
          <a:xfrm>
            <a:off x="5795963" y="5084763"/>
            <a:ext cx="792162" cy="0"/>
          </a:xfrm>
          <a:prstGeom prst="straightConnector1">
            <a:avLst/>
          </a:prstGeom>
          <a:solidFill>
            <a:schemeClr val="accent1"/>
          </a:solidFill>
          <a:ln w="38100" cap="flat" cmpd="sng" algn="ctr">
            <a:solidFill>
              <a:schemeClr val="accent2">
                <a:lumMod val="75000"/>
              </a:schemeClr>
            </a:solidFill>
            <a:prstDash val="sysDash"/>
            <a:round/>
            <a:headEnd type="arrow"/>
            <a:tailEnd type="arrow"/>
          </a:ln>
          <a:effectLst/>
          <a:extLst>
            <a:ext uri="{AF507438-7753-43E0-B8FC-AC1667EBCBE1}"/>
          </a:extLst>
        </p:spPr>
      </p:cxnSp>
      <p:sp>
        <p:nvSpPr>
          <p:cNvPr id="54" name="右大括号 53"/>
          <p:cNvSpPr/>
          <p:nvPr/>
        </p:nvSpPr>
        <p:spPr bwMode="auto">
          <a:xfrm>
            <a:off x="6227763" y="2997200"/>
            <a:ext cx="288925" cy="2592388"/>
          </a:xfrm>
          <a:prstGeom prst="rightBrace">
            <a:avLst/>
          </a:prstGeom>
          <a:noFill/>
          <a:ln w="38100" cap="flat" cmpd="sng" algn="ctr">
            <a:solidFill>
              <a:schemeClr val="accent6">
                <a:lumMod val="75000"/>
              </a:schemeClr>
            </a:solidFill>
            <a:prstDash val="sysDash"/>
            <a:round/>
            <a:headEnd type="none" w="med" len="med"/>
            <a:tailEnd type="none" w="med" len="med"/>
          </a:ln>
          <a:effectLst/>
          <a:extLst>
            <a:ext uri="{AF507438-7753-43E0-B8FC-AC1667EBCBE1}"/>
          </a:extLst>
        </p:spPr>
        <p:txBody>
          <a:bodyPr/>
          <a:lstStyle/>
          <a:p>
            <a:pPr>
              <a:buFont typeface="Arial" panose="020B0604020202020204" pitchFamily="34" charset="0"/>
              <a:buNone/>
              <a:defRPr/>
            </a:pPr>
            <a:endParaRPr lang="zh-CN" altLang="en-US">
              <a:latin typeface="Arial" panose="020B0604020202020204" pitchFamily="34" charset="0"/>
            </a:endParaRPr>
          </a:p>
        </p:txBody>
      </p:sp>
      <p:sp>
        <p:nvSpPr>
          <p:cNvPr id="55" name="圆角矩形 54"/>
          <p:cNvSpPr/>
          <p:nvPr/>
        </p:nvSpPr>
        <p:spPr bwMode="auto">
          <a:xfrm>
            <a:off x="6588125" y="3860800"/>
            <a:ext cx="2376488" cy="1728788"/>
          </a:xfrm>
          <a:prstGeom prst="roundRect">
            <a:avLst/>
          </a:prstGeom>
          <a:noFill/>
          <a:ln w="38100" cap="flat" cmpd="sng" algn="ctr">
            <a:solidFill>
              <a:schemeClr val="accent5">
                <a:lumMod val="50000"/>
              </a:schemeClr>
            </a:solidFill>
            <a:prstDash val="sysDash"/>
            <a:round/>
            <a:headEnd type="none" w="med" len="med"/>
            <a:tailEnd type="none" w="med" len="med"/>
          </a:ln>
          <a:effectLst/>
          <a:extLst>
            <a:ext uri="{AF507438-7753-43E0-B8FC-AC1667EBCBE1}"/>
          </a:extLst>
        </p:spPr>
        <p:txBody>
          <a:bodyPr/>
          <a:lstStyle/>
          <a:p>
            <a:pPr>
              <a:buFont typeface="Arial" panose="020B0604020202020204" pitchFamily="34" charset="0"/>
              <a:buNone/>
              <a:defRPr/>
            </a:pPr>
            <a:r>
              <a:rPr lang="zh-CN" altLang="en-US" sz="1600" b="1" dirty="0">
                <a:latin typeface="黑体" pitchFamily="49" charset="-122"/>
                <a:ea typeface="黑体" pitchFamily="49" charset="-122"/>
              </a:rPr>
              <a:t>量化择时策略：</a:t>
            </a:r>
            <a:r>
              <a:rPr lang="zh-CN" altLang="en-US" sz="1600" dirty="0">
                <a:latin typeface="黑体" pitchFamily="49" charset="-122"/>
                <a:ea typeface="黑体" pitchFamily="49" charset="-122"/>
              </a:rPr>
              <a:t>信号为多时，去除部分期货空头，暴露多头头寸；信号为空时，全部套保，风险中性</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2"/>
          <p:cNvSpPr txBox="1">
            <a:spLocks noGrp="1" noChangeArrowheads="1"/>
          </p:cNvSpPr>
          <p:nvPr/>
        </p:nvSpPr>
        <p:spPr bwMode="auto">
          <a:xfrm>
            <a:off x="3492500" y="6356350"/>
            <a:ext cx="2133600" cy="365125"/>
          </a:xfrm>
          <a:prstGeom prst="rect">
            <a:avLst/>
          </a:prstGeom>
          <a:noFill/>
          <a:ln w="9525">
            <a:noFill/>
            <a:miter lim="800000"/>
            <a:headEnd/>
            <a:tailEnd/>
          </a:ln>
        </p:spPr>
        <p:txBody>
          <a:bodyPr anchor="ctr"/>
          <a:lstStyle/>
          <a:p>
            <a:pPr algn="ctr" eaLnBrk="1" hangingPunct="1">
              <a:buFont typeface="Arial" charset="0"/>
              <a:buNone/>
            </a:pPr>
            <a:fld id="{1F046EC8-997E-4620-A32F-79A539E8756A}" type="slidenum">
              <a:rPr lang="zh-CN" altLang="zh-CN" sz="1200">
                <a:solidFill>
                  <a:srgbClr val="898989"/>
                </a:solidFill>
                <a:latin typeface="Calibri" pitchFamily="34" charset="0"/>
              </a:rPr>
              <a:pPr algn="ctr" eaLnBrk="1" hangingPunct="1">
                <a:buFont typeface="Arial" charset="0"/>
                <a:buNone/>
              </a:pPr>
              <a:t>19</a:t>
            </a:fld>
            <a:endParaRPr lang="zh-CN" altLang="zh-CN" sz="1200">
              <a:solidFill>
                <a:srgbClr val="898989"/>
              </a:solidFill>
              <a:latin typeface="Calibri" pitchFamily="34" charset="0"/>
            </a:endParaRPr>
          </a:p>
        </p:txBody>
      </p:sp>
      <p:sp>
        <p:nvSpPr>
          <p:cNvPr id="26627" name="标题 1"/>
          <p:cNvSpPr txBox="1">
            <a:spLocks noChangeArrowheads="1"/>
          </p:cNvSpPr>
          <p:nvPr/>
        </p:nvSpPr>
        <p:spPr bwMode="auto">
          <a:xfrm>
            <a:off x="611188" y="620713"/>
            <a:ext cx="3816350" cy="504825"/>
          </a:xfrm>
          <a:prstGeom prst="rect">
            <a:avLst/>
          </a:prstGeom>
          <a:noFill/>
          <a:ln w="9525">
            <a:noFill/>
            <a:miter lim="800000"/>
            <a:headEnd/>
            <a:tailEnd/>
          </a:ln>
          <a:effectLst>
            <a:outerShdw dist="38100" dir="2700000" algn="ctr" rotWithShape="0">
              <a:srgbClr val="000000">
                <a:alpha val="37999"/>
              </a:srgbClr>
            </a:outerShdw>
          </a:effectLst>
        </p:spPr>
        <p:txBody>
          <a:bodyPr anchor="ctr"/>
          <a:lstStyle/>
          <a:p>
            <a:pPr eaLnBrk="1" hangingPunct="1">
              <a:buFont typeface="Arial" pitchFamily="34" charset="0"/>
              <a:buNone/>
              <a:defRPr/>
            </a:pPr>
            <a:r>
              <a:rPr lang="zh-CN" altLang="en-US" sz="2500" b="1" dirty="0">
                <a:solidFill>
                  <a:srgbClr val="C00000"/>
                </a:solidFill>
                <a:latin typeface="黑体" pitchFamily="49" charset="-122"/>
                <a:ea typeface="黑体" pitchFamily="49" charset="-122"/>
              </a:rPr>
              <a:t>量化</a:t>
            </a:r>
            <a:r>
              <a:rPr lang="zh-CN" altLang="en-US" sz="2500" b="1" dirty="0" smtClean="0">
                <a:solidFill>
                  <a:srgbClr val="C00000"/>
                </a:solidFill>
                <a:latin typeface="黑体" pitchFamily="49" charset="-122"/>
                <a:ea typeface="黑体" pitchFamily="49" charset="-122"/>
              </a:rPr>
              <a:t>策略产品运作路径</a:t>
            </a:r>
            <a:endParaRPr lang="zh-CN" altLang="en-US" sz="2500" b="1" dirty="0">
              <a:solidFill>
                <a:srgbClr val="C00000"/>
              </a:solidFill>
              <a:latin typeface="黑体" pitchFamily="49" charset="-122"/>
              <a:ea typeface="黑体" pitchFamily="49" charset="-122"/>
            </a:endParaRPr>
          </a:p>
        </p:txBody>
      </p:sp>
      <p:sp>
        <p:nvSpPr>
          <p:cNvPr id="27" name="同侧圆角矩形 26"/>
          <p:cNvSpPr/>
          <p:nvPr/>
        </p:nvSpPr>
        <p:spPr bwMode="auto">
          <a:xfrm>
            <a:off x="900113" y="2133600"/>
            <a:ext cx="719137" cy="719138"/>
          </a:xfrm>
          <a:prstGeom prst="round2SameRect">
            <a:avLst/>
          </a:prstGeom>
          <a:solidFill>
            <a:schemeClr val="bg1">
              <a:lumMod val="75000"/>
            </a:schemeClr>
          </a:solidFill>
          <a:ln w="9525" cap="flat" cmpd="sng" algn="ctr">
            <a:noFill/>
            <a:prstDash val="solid"/>
            <a:round/>
            <a:headEnd type="none" w="med" len="med"/>
            <a:tailEnd type="none" w="med" len="med"/>
          </a:ln>
          <a:effectLst/>
          <a:extLst>
            <a:ext uri="{AF507438-7753-43E0-B8FC-AC1667EBCBE1}"/>
          </a:extLst>
        </p:spPr>
        <p:txBody>
          <a:bodyPr anchor="ctr"/>
          <a:lstStyle/>
          <a:p>
            <a:pPr algn="ctr">
              <a:buFont typeface="Arial" panose="020B0604020202020204" pitchFamily="34" charset="0"/>
              <a:buNone/>
              <a:defRPr/>
            </a:pPr>
            <a:r>
              <a:rPr lang="zh-CN" altLang="en-US" sz="1100" dirty="0">
                <a:latin typeface="黑体" pitchFamily="49" charset="-122"/>
                <a:ea typeface="黑体" pitchFamily="49" charset="-122"/>
              </a:rPr>
              <a:t>现金</a:t>
            </a:r>
            <a:endParaRPr lang="en-US" altLang="zh-CN" sz="1100" dirty="0">
              <a:latin typeface="黑体" pitchFamily="49" charset="-122"/>
              <a:ea typeface="黑体" pitchFamily="49" charset="-122"/>
            </a:endParaRPr>
          </a:p>
          <a:p>
            <a:pPr algn="ctr">
              <a:buFont typeface="Arial" panose="020B0604020202020204" pitchFamily="34" charset="0"/>
              <a:buNone/>
              <a:defRPr/>
            </a:pPr>
            <a:r>
              <a:rPr lang="zh-CN" altLang="en-US" sz="1100" dirty="0">
                <a:latin typeface="黑体" pitchFamily="49" charset="-122"/>
                <a:ea typeface="黑体" pitchFamily="49" charset="-122"/>
              </a:rPr>
              <a:t>头寸</a:t>
            </a:r>
          </a:p>
        </p:txBody>
      </p:sp>
      <p:sp>
        <p:nvSpPr>
          <p:cNvPr id="28" name="矩形 27"/>
          <p:cNvSpPr/>
          <p:nvPr/>
        </p:nvSpPr>
        <p:spPr bwMode="auto">
          <a:xfrm>
            <a:off x="900113" y="2924175"/>
            <a:ext cx="719137" cy="1800225"/>
          </a:xfrm>
          <a:prstGeom prst="rect">
            <a:avLst/>
          </a:prstGeom>
          <a:solidFill>
            <a:schemeClr val="accent2">
              <a:lumMod val="60000"/>
              <a:lumOff val="40000"/>
            </a:schemeClr>
          </a:solidFill>
          <a:ln w="9525" cap="flat" cmpd="sng" algn="ctr">
            <a:noFill/>
            <a:prstDash val="solid"/>
            <a:round/>
            <a:headEnd type="none" w="med" len="med"/>
            <a:tailEnd type="none" w="med" len="med"/>
          </a:ln>
          <a:effectLst/>
          <a:extLst>
            <a:ext uri="{AF507438-7753-43E0-B8FC-AC1667EBCBE1}"/>
          </a:extLst>
        </p:spPr>
        <p:txBody>
          <a:bodyPr anchor="ctr"/>
          <a:lstStyle/>
          <a:p>
            <a:pPr algn="ctr">
              <a:buFont typeface="Arial" panose="020B0604020202020204" pitchFamily="34" charset="0"/>
              <a:buNone/>
              <a:defRPr/>
            </a:pPr>
            <a:r>
              <a:rPr lang="zh-CN" altLang="en-US" sz="1100" dirty="0">
                <a:latin typeface="黑体" pitchFamily="49" charset="-122"/>
                <a:ea typeface="黑体" pitchFamily="49" charset="-122"/>
              </a:rPr>
              <a:t>指数成分股</a:t>
            </a:r>
          </a:p>
        </p:txBody>
      </p:sp>
      <p:sp>
        <p:nvSpPr>
          <p:cNvPr id="29" name="同侧圆角矩形 28"/>
          <p:cNvSpPr/>
          <p:nvPr/>
        </p:nvSpPr>
        <p:spPr bwMode="auto">
          <a:xfrm rot="10800000">
            <a:off x="900113" y="4797425"/>
            <a:ext cx="719137" cy="792163"/>
          </a:xfrm>
          <a:prstGeom prst="round2SameRect">
            <a:avLst/>
          </a:prstGeom>
          <a:solidFill>
            <a:schemeClr val="accent2">
              <a:lumMod val="75000"/>
            </a:schemeClr>
          </a:solidFill>
          <a:ln w="9525" cap="flat" cmpd="sng" algn="ctr">
            <a:noFill/>
            <a:prstDash val="solid"/>
            <a:round/>
            <a:headEnd type="none" w="med" len="med"/>
            <a:tailEnd type="none" w="med" len="med"/>
          </a:ln>
          <a:effectLst/>
          <a:extLst>
            <a:ext uri="{AF507438-7753-43E0-B8FC-AC1667EBCBE1}"/>
          </a:extLst>
        </p:spPr>
        <p:txBody>
          <a:bodyPr anchor="ctr"/>
          <a:lstStyle/>
          <a:p>
            <a:pPr algn="ctr">
              <a:buFont typeface="Arial" panose="020B0604020202020204" pitchFamily="34" charset="0"/>
              <a:buNone/>
              <a:defRPr/>
            </a:pPr>
            <a:endParaRPr lang="zh-CN" altLang="en-US" sz="1100" dirty="0">
              <a:latin typeface="Arial" panose="020B0604020202020204" pitchFamily="34" charset="0"/>
            </a:endParaRPr>
          </a:p>
        </p:txBody>
      </p:sp>
      <p:sp>
        <p:nvSpPr>
          <p:cNvPr id="31" name="矩形 30"/>
          <p:cNvSpPr/>
          <p:nvPr/>
        </p:nvSpPr>
        <p:spPr bwMode="auto">
          <a:xfrm>
            <a:off x="1692275" y="2924175"/>
            <a:ext cx="719138" cy="1800225"/>
          </a:xfrm>
          <a:prstGeom prst="rect">
            <a:avLst/>
          </a:prstGeom>
          <a:solidFill>
            <a:schemeClr val="accent2">
              <a:lumMod val="60000"/>
              <a:lumOff val="40000"/>
            </a:schemeClr>
          </a:solidFill>
          <a:ln w="9525" cap="flat" cmpd="sng" algn="ctr">
            <a:noFill/>
            <a:prstDash val="solid"/>
            <a:round/>
            <a:headEnd type="none" w="med" len="med"/>
            <a:tailEnd type="none" w="med" len="med"/>
          </a:ln>
          <a:effectLst/>
          <a:extLst>
            <a:ext uri="{AF507438-7753-43E0-B8FC-AC1667EBCBE1}"/>
          </a:extLst>
        </p:spPr>
        <p:txBody>
          <a:bodyPr anchor="ctr"/>
          <a:lstStyle/>
          <a:p>
            <a:pPr algn="ctr">
              <a:buFont typeface="Arial" panose="020B0604020202020204" pitchFamily="34" charset="0"/>
              <a:buNone/>
              <a:defRPr/>
            </a:pPr>
            <a:r>
              <a:rPr lang="zh-CN" altLang="en-US" sz="1100" dirty="0">
                <a:latin typeface="黑体" pitchFamily="49" charset="-122"/>
                <a:ea typeface="黑体" pitchFamily="49" charset="-122"/>
              </a:rPr>
              <a:t>对应股指期货</a:t>
            </a:r>
          </a:p>
        </p:txBody>
      </p:sp>
      <p:sp>
        <p:nvSpPr>
          <p:cNvPr id="32" name="同侧圆角矩形 31"/>
          <p:cNvSpPr/>
          <p:nvPr/>
        </p:nvSpPr>
        <p:spPr bwMode="auto">
          <a:xfrm rot="10800000">
            <a:off x="1692275" y="5229225"/>
            <a:ext cx="719138" cy="360363"/>
          </a:xfrm>
          <a:prstGeom prst="round2SameRect">
            <a:avLst/>
          </a:prstGeom>
          <a:solidFill>
            <a:srgbClr val="FF0000"/>
          </a:solidFill>
          <a:ln w="9525" cap="flat" cmpd="sng" algn="ctr">
            <a:noFill/>
            <a:prstDash val="solid"/>
            <a:round/>
            <a:headEnd type="none" w="med" len="med"/>
            <a:tailEnd type="none" w="med" len="med"/>
          </a:ln>
          <a:effectLst/>
          <a:extLst>
            <a:ext uri="{AF507438-7753-43E0-B8FC-AC1667EBCBE1}"/>
          </a:extLst>
        </p:spPr>
        <p:txBody>
          <a:bodyPr anchor="ctr"/>
          <a:lstStyle/>
          <a:p>
            <a:pPr algn="ctr">
              <a:buFont typeface="Arial" panose="020B0604020202020204" pitchFamily="34" charset="0"/>
              <a:buNone/>
              <a:defRPr/>
            </a:pPr>
            <a:endParaRPr lang="zh-CN" altLang="en-US" sz="1100">
              <a:latin typeface="Arial" panose="020B0604020202020204" pitchFamily="34" charset="0"/>
            </a:endParaRPr>
          </a:p>
        </p:txBody>
      </p:sp>
      <p:sp>
        <p:nvSpPr>
          <p:cNvPr id="27657" name="TextBox 32"/>
          <p:cNvSpPr txBox="1">
            <a:spLocks noChangeArrowheads="1"/>
          </p:cNvSpPr>
          <p:nvPr/>
        </p:nvSpPr>
        <p:spPr bwMode="auto">
          <a:xfrm>
            <a:off x="971550" y="1700213"/>
            <a:ext cx="647700" cy="339725"/>
          </a:xfrm>
          <a:prstGeom prst="rect">
            <a:avLst/>
          </a:prstGeom>
          <a:noFill/>
          <a:ln w="9525">
            <a:noFill/>
            <a:miter lim="800000"/>
            <a:headEnd/>
            <a:tailEnd/>
          </a:ln>
        </p:spPr>
        <p:txBody>
          <a:bodyPr>
            <a:spAutoFit/>
          </a:bodyPr>
          <a:lstStyle/>
          <a:p>
            <a:r>
              <a:rPr lang="zh-CN" altLang="en-US" sz="1600">
                <a:latin typeface="黑体" pitchFamily="49" charset="-122"/>
                <a:ea typeface="黑体" pitchFamily="49" charset="-122"/>
              </a:rPr>
              <a:t>现货</a:t>
            </a:r>
          </a:p>
        </p:txBody>
      </p:sp>
      <p:sp>
        <p:nvSpPr>
          <p:cNvPr id="38" name="矩形 37"/>
          <p:cNvSpPr/>
          <p:nvPr/>
        </p:nvSpPr>
        <p:spPr bwMode="auto">
          <a:xfrm>
            <a:off x="1692275" y="4797425"/>
            <a:ext cx="719138" cy="360363"/>
          </a:xfrm>
          <a:prstGeom prst="rect">
            <a:avLst/>
          </a:prstGeom>
          <a:solidFill>
            <a:schemeClr val="accent2">
              <a:lumMod val="75000"/>
            </a:schemeClr>
          </a:solidFill>
          <a:ln w="9525" cap="flat" cmpd="sng" algn="ctr">
            <a:noFill/>
            <a:prstDash val="solid"/>
            <a:round/>
            <a:headEnd type="none" w="med" len="med"/>
            <a:tailEnd type="none" w="med" len="med"/>
          </a:ln>
          <a:effectLst/>
          <a:extLst>
            <a:ext uri="{AF507438-7753-43E0-B8FC-AC1667EBCBE1}"/>
          </a:extLst>
        </p:spPr>
        <p:txBody>
          <a:bodyPr anchor="ctr"/>
          <a:lstStyle/>
          <a:p>
            <a:pPr algn="ctr">
              <a:defRPr/>
            </a:pPr>
            <a:r>
              <a:rPr lang="zh-CN" altLang="en-US" sz="1100" dirty="0">
                <a:latin typeface="黑体" pitchFamily="49" charset="-122"/>
                <a:ea typeface="黑体" pitchFamily="49" charset="-122"/>
              </a:rPr>
              <a:t>对应股</a:t>
            </a:r>
            <a:endParaRPr lang="en-US" altLang="zh-CN" sz="1100" dirty="0">
              <a:latin typeface="黑体" pitchFamily="49" charset="-122"/>
              <a:ea typeface="黑体" pitchFamily="49" charset="-122"/>
            </a:endParaRPr>
          </a:p>
          <a:p>
            <a:pPr algn="ctr">
              <a:defRPr/>
            </a:pPr>
            <a:r>
              <a:rPr lang="zh-CN" altLang="en-US" sz="1100" dirty="0">
                <a:latin typeface="黑体" pitchFamily="49" charset="-122"/>
                <a:ea typeface="黑体" pitchFamily="49" charset="-122"/>
              </a:rPr>
              <a:t>指期货</a:t>
            </a:r>
            <a:endParaRPr lang="zh-CN" altLang="en-US" sz="1100" dirty="0">
              <a:latin typeface="Arial" panose="020B0604020202020204" pitchFamily="34" charset="0"/>
            </a:endParaRPr>
          </a:p>
        </p:txBody>
      </p:sp>
      <p:sp>
        <p:nvSpPr>
          <p:cNvPr id="40" name="同侧圆角矩形 39"/>
          <p:cNvSpPr/>
          <p:nvPr/>
        </p:nvSpPr>
        <p:spPr bwMode="auto">
          <a:xfrm>
            <a:off x="1692275" y="2133600"/>
            <a:ext cx="719138" cy="719138"/>
          </a:xfrm>
          <a:prstGeom prst="round2SameRect">
            <a:avLst/>
          </a:prstGeom>
          <a:solidFill>
            <a:schemeClr val="bg1">
              <a:lumMod val="75000"/>
            </a:schemeClr>
          </a:solidFill>
          <a:ln w="9525" cap="flat" cmpd="sng" algn="ctr">
            <a:noFill/>
            <a:prstDash val="solid"/>
            <a:round/>
            <a:headEnd type="none" w="med" len="med"/>
            <a:tailEnd type="none" w="med" len="med"/>
          </a:ln>
          <a:effectLst/>
          <a:extLst>
            <a:ext uri="{AF507438-7753-43E0-B8FC-AC1667EBCBE1}"/>
          </a:extLst>
        </p:spPr>
        <p:txBody>
          <a:bodyPr anchor="ctr"/>
          <a:lstStyle/>
          <a:p>
            <a:pPr algn="ctr">
              <a:buFont typeface="Arial" panose="020B0604020202020204" pitchFamily="34" charset="0"/>
              <a:buNone/>
              <a:defRPr/>
            </a:pPr>
            <a:r>
              <a:rPr lang="zh-CN" altLang="en-US" sz="1100" dirty="0">
                <a:latin typeface="黑体" pitchFamily="49" charset="-122"/>
                <a:ea typeface="黑体" pitchFamily="49" charset="-122"/>
              </a:rPr>
              <a:t>现金</a:t>
            </a:r>
            <a:endParaRPr lang="en-US" altLang="zh-CN" sz="1100" dirty="0">
              <a:latin typeface="黑体" pitchFamily="49" charset="-122"/>
              <a:ea typeface="黑体" pitchFamily="49" charset="-122"/>
            </a:endParaRPr>
          </a:p>
          <a:p>
            <a:pPr algn="ctr">
              <a:buFont typeface="Arial" panose="020B0604020202020204" pitchFamily="34" charset="0"/>
              <a:buNone/>
              <a:defRPr/>
            </a:pPr>
            <a:r>
              <a:rPr lang="zh-CN" altLang="en-US" sz="1100" dirty="0">
                <a:latin typeface="黑体" pitchFamily="49" charset="-122"/>
                <a:ea typeface="黑体" pitchFamily="49" charset="-122"/>
              </a:rPr>
              <a:t>头寸</a:t>
            </a:r>
          </a:p>
        </p:txBody>
      </p:sp>
      <p:sp>
        <p:nvSpPr>
          <p:cNvPr id="27660" name="TextBox 40"/>
          <p:cNvSpPr txBox="1">
            <a:spLocks noChangeArrowheads="1"/>
          </p:cNvSpPr>
          <p:nvPr/>
        </p:nvSpPr>
        <p:spPr bwMode="auto">
          <a:xfrm>
            <a:off x="900113" y="4845050"/>
            <a:ext cx="719137" cy="600075"/>
          </a:xfrm>
          <a:prstGeom prst="rect">
            <a:avLst/>
          </a:prstGeom>
          <a:noFill/>
          <a:ln w="9525">
            <a:noFill/>
            <a:miter lim="800000"/>
            <a:headEnd/>
            <a:tailEnd/>
          </a:ln>
        </p:spPr>
        <p:txBody>
          <a:bodyPr anchor="ctr">
            <a:spAutoFit/>
          </a:bodyPr>
          <a:lstStyle/>
          <a:p>
            <a:pPr algn="ctr"/>
            <a:r>
              <a:rPr lang="zh-CN" altLang="en-US" sz="1100">
                <a:latin typeface="黑体" pitchFamily="49" charset="-122"/>
                <a:ea typeface="黑体" pitchFamily="49" charset="-122"/>
              </a:rPr>
              <a:t>择股策略挑选个股</a:t>
            </a:r>
          </a:p>
        </p:txBody>
      </p:sp>
      <p:sp>
        <p:nvSpPr>
          <p:cNvPr id="27661" name="TextBox 43"/>
          <p:cNvSpPr txBox="1">
            <a:spLocks noChangeArrowheads="1"/>
          </p:cNvSpPr>
          <p:nvPr/>
        </p:nvSpPr>
        <p:spPr bwMode="auto">
          <a:xfrm>
            <a:off x="1692275" y="5157788"/>
            <a:ext cx="719138" cy="431800"/>
          </a:xfrm>
          <a:prstGeom prst="rect">
            <a:avLst/>
          </a:prstGeom>
          <a:noFill/>
          <a:ln w="9525">
            <a:noFill/>
            <a:miter lim="800000"/>
            <a:headEnd/>
            <a:tailEnd/>
          </a:ln>
        </p:spPr>
        <p:txBody>
          <a:bodyPr anchor="ctr">
            <a:spAutoFit/>
          </a:bodyPr>
          <a:lstStyle/>
          <a:p>
            <a:pPr algn="ctr"/>
            <a:r>
              <a:rPr lang="zh-CN" altLang="en-US" sz="1100">
                <a:latin typeface="黑体" pitchFamily="49" charset="-122"/>
                <a:ea typeface="黑体" pitchFamily="49" charset="-122"/>
              </a:rPr>
              <a:t>期货头寸调整</a:t>
            </a:r>
          </a:p>
        </p:txBody>
      </p:sp>
      <p:sp>
        <p:nvSpPr>
          <p:cNvPr id="24" name="同侧圆角矩形 23"/>
          <p:cNvSpPr/>
          <p:nvPr/>
        </p:nvSpPr>
        <p:spPr bwMode="auto">
          <a:xfrm>
            <a:off x="3060700" y="2133600"/>
            <a:ext cx="719138" cy="719138"/>
          </a:xfrm>
          <a:prstGeom prst="round2SameRect">
            <a:avLst/>
          </a:prstGeom>
          <a:solidFill>
            <a:schemeClr val="bg1">
              <a:lumMod val="75000"/>
            </a:schemeClr>
          </a:solidFill>
          <a:ln w="9525" cap="flat" cmpd="sng" algn="ctr">
            <a:noFill/>
            <a:prstDash val="solid"/>
            <a:round/>
            <a:headEnd type="none" w="med" len="med"/>
            <a:tailEnd type="none" w="med" len="med"/>
          </a:ln>
          <a:effectLst/>
          <a:extLst>
            <a:ext uri="{AF507438-7753-43E0-B8FC-AC1667EBCBE1}"/>
          </a:extLst>
        </p:spPr>
        <p:txBody>
          <a:bodyPr anchor="ctr"/>
          <a:lstStyle/>
          <a:p>
            <a:pPr algn="ctr">
              <a:buFont typeface="Arial" panose="020B0604020202020204" pitchFamily="34" charset="0"/>
              <a:buNone/>
              <a:defRPr/>
            </a:pPr>
            <a:r>
              <a:rPr lang="zh-CN" altLang="en-US" sz="1100" dirty="0">
                <a:latin typeface="黑体" pitchFamily="49" charset="-122"/>
                <a:ea typeface="黑体" pitchFamily="49" charset="-122"/>
              </a:rPr>
              <a:t>现金</a:t>
            </a:r>
            <a:endParaRPr lang="en-US" altLang="zh-CN" sz="1100" dirty="0">
              <a:latin typeface="黑体" pitchFamily="49" charset="-122"/>
              <a:ea typeface="黑体" pitchFamily="49" charset="-122"/>
            </a:endParaRPr>
          </a:p>
          <a:p>
            <a:pPr algn="ctr">
              <a:buFont typeface="Arial" panose="020B0604020202020204" pitchFamily="34" charset="0"/>
              <a:buNone/>
              <a:defRPr/>
            </a:pPr>
            <a:r>
              <a:rPr lang="zh-CN" altLang="en-US" sz="1100" dirty="0">
                <a:latin typeface="黑体" pitchFamily="49" charset="-122"/>
                <a:ea typeface="黑体" pitchFamily="49" charset="-122"/>
              </a:rPr>
              <a:t>头寸</a:t>
            </a:r>
          </a:p>
        </p:txBody>
      </p:sp>
      <p:sp>
        <p:nvSpPr>
          <p:cNvPr id="25" name="矩形 24"/>
          <p:cNvSpPr/>
          <p:nvPr/>
        </p:nvSpPr>
        <p:spPr bwMode="auto">
          <a:xfrm>
            <a:off x="3060700" y="2924175"/>
            <a:ext cx="719138" cy="1296988"/>
          </a:xfrm>
          <a:prstGeom prst="rect">
            <a:avLst/>
          </a:prstGeom>
          <a:solidFill>
            <a:schemeClr val="accent2">
              <a:lumMod val="60000"/>
              <a:lumOff val="40000"/>
            </a:schemeClr>
          </a:solidFill>
          <a:ln w="9525" cap="flat" cmpd="sng" algn="ctr">
            <a:noFill/>
            <a:prstDash val="solid"/>
            <a:round/>
            <a:headEnd type="none" w="med" len="med"/>
            <a:tailEnd type="none" w="med" len="med"/>
          </a:ln>
          <a:effectLst/>
          <a:extLst>
            <a:ext uri="{AF507438-7753-43E0-B8FC-AC1667EBCBE1}"/>
          </a:extLst>
        </p:spPr>
        <p:txBody>
          <a:bodyPr anchor="ctr"/>
          <a:lstStyle/>
          <a:p>
            <a:pPr algn="ctr">
              <a:buFont typeface="Arial" panose="020B0604020202020204" pitchFamily="34" charset="0"/>
              <a:buNone/>
              <a:defRPr/>
            </a:pPr>
            <a:r>
              <a:rPr lang="zh-CN" altLang="en-US" sz="1100" dirty="0">
                <a:latin typeface="黑体" pitchFamily="49" charset="-122"/>
                <a:ea typeface="黑体" pitchFamily="49" charset="-122"/>
              </a:rPr>
              <a:t>指数成分股</a:t>
            </a:r>
          </a:p>
        </p:txBody>
      </p:sp>
      <p:sp>
        <p:nvSpPr>
          <p:cNvPr id="26" name="同侧圆角矩形 25"/>
          <p:cNvSpPr/>
          <p:nvPr/>
        </p:nvSpPr>
        <p:spPr bwMode="auto">
          <a:xfrm rot="10800000">
            <a:off x="3060700" y="4292600"/>
            <a:ext cx="719138" cy="1296988"/>
          </a:xfrm>
          <a:prstGeom prst="round2SameRect">
            <a:avLst/>
          </a:prstGeom>
          <a:solidFill>
            <a:schemeClr val="accent2">
              <a:lumMod val="75000"/>
            </a:schemeClr>
          </a:solidFill>
          <a:ln w="9525" cap="flat" cmpd="sng" algn="ctr">
            <a:noFill/>
            <a:prstDash val="solid"/>
            <a:round/>
            <a:headEnd type="none" w="med" len="med"/>
            <a:tailEnd type="none" w="med" len="med"/>
          </a:ln>
          <a:effectLst/>
          <a:extLst>
            <a:ext uri="{AF507438-7753-43E0-B8FC-AC1667EBCBE1}"/>
          </a:extLst>
        </p:spPr>
        <p:txBody>
          <a:bodyPr anchor="ctr"/>
          <a:lstStyle/>
          <a:p>
            <a:pPr algn="ctr">
              <a:buFont typeface="Arial" panose="020B0604020202020204" pitchFamily="34" charset="0"/>
              <a:buNone/>
              <a:defRPr/>
            </a:pPr>
            <a:endParaRPr lang="zh-CN" altLang="en-US" sz="1100" dirty="0">
              <a:latin typeface="Arial" panose="020B0604020202020204" pitchFamily="34" charset="0"/>
            </a:endParaRPr>
          </a:p>
        </p:txBody>
      </p:sp>
      <p:sp>
        <p:nvSpPr>
          <p:cNvPr id="30" name="矩形 29"/>
          <p:cNvSpPr/>
          <p:nvPr/>
        </p:nvSpPr>
        <p:spPr bwMode="auto">
          <a:xfrm>
            <a:off x="3852863" y="2924175"/>
            <a:ext cx="719137" cy="1296988"/>
          </a:xfrm>
          <a:prstGeom prst="rect">
            <a:avLst/>
          </a:prstGeom>
          <a:solidFill>
            <a:schemeClr val="accent2">
              <a:lumMod val="60000"/>
              <a:lumOff val="40000"/>
            </a:schemeClr>
          </a:solidFill>
          <a:ln w="9525" cap="flat" cmpd="sng" algn="ctr">
            <a:noFill/>
            <a:prstDash val="solid"/>
            <a:round/>
            <a:headEnd type="none" w="med" len="med"/>
            <a:tailEnd type="none" w="med" len="med"/>
          </a:ln>
          <a:effectLst/>
          <a:extLst>
            <a:ext uri="{AF507438-7753-43E0-B8FC-AC1667EBCBE1}"/>
          </a:extLst>
        </p:spPr>
        <p:txBody>
          <a:bodyPr anchor="ctr"/>
          <a:lstStyle/>
          <a:p>
            <a:pPr algn="ctr">
              <a:buFont typeface="Arial" panose="020B0604020202020204" pitchFamily="34" charset="0"/>
              <a:buNone/>
              <a:defRPr/>
            </a:pPr>
            <a:r>
              <a:rPr lang="zh-CN" altLang="en-US" sz="1100" dirty="0">
                <a:latin typeface="黑体" pitchFamily="49" charset="-122"/>
                <a:ea typeface="黑体" pitchFamily="49" charset="-122"/>
              </a:rPr>
              <a:t>对应股指期货</a:t>
            </a:r>
          </a:p>
        </p:txBody>
      </p:sp>
      <p:sp>
        <p:nvSpPr>
          <p:cNvPr id="45" name="同侧圆角矩形 44"/>
          <p:cNvSpPr/>
          <p:nvPr/>
        </p:nvSpPr>
        <p:spPr bwMode="auto">
          <a:xfrm rot="10800000">
            <a:off x="3852863" y="4868863"/>
            <a:ext cx="719137" cy="720725"/>
          </a:xfrm>
          <a:prstGeom prst="round2SameRect">
            <a:avLst/>
          </a:prstGeom>
          <a:solidFill>
            <a:srgbClr val="FF0000"/>
          </a:solidFill>
          <a:ln w="9525" cap="flat" cmpd="sng" algn="ctr">
            <a:noFill/>
            <a:prstDash val="solid"/>
            <a:round/>
            <a:headEnd type="none" w="med" len="med"/>
            <a:tailEnd type="none" w="med" len="med"/>
          </a:ln>
          <a:effectLst/>
          <a:extLst>
            <a:ext uri="{AF507438-7753-43E0-B8FC-AC1667EBCBE1}"/>
          </a:extLst>
        </p:spPr>
        <p:txBody>
          <a:bodyPr anchor="ctr"/>
          <a:lstStyle/>
          <a:p>
            <a:pPr algn="ctr">
              <a:buFont typeface="Arial" panose="020B0604020202020204" pitchFamily="34" charset="0"/>
              <a:buNone/>
              <a:defRPr/>
            </a:pPr>
            <a:endParaRPr lang="zh-CN" altLang="en-US" sz="1100">
              <a:latin typeface="Arial" panose="020B0604020202020204" pitchFamily="34" charset="0"/>
            </a:endParaRPr>
          </a:p>
        </p:txBody>
      </p:sp>
      <p:sp>
        <p:nvSpPr>
          <p:cNvPr id="46" name="矩形 45"/>
          <p:cNvSpPr/>
          <p:nvPr/>
        </p:nvSpPr>
        <p:spPr bwMode="auto">
          <a:xfrm>
            <a:off x="3852863" y="4292600"/>
            <a:ext cx="719137" cy="504825"/>
          </a:xfrm>
          <a:prstGeom prst="rect">
            <a:avLst/>
          </a:prstGeom>
          <a:solidFill>
            <a:schemeClr val="accent2">
              <a:lumMod val="75000"/>
            </a:schemeClr>
          </a:solidFill>
          <a:ln w="9525" cap="flat" cmpd="sng" algn="ctr">
            <a:noFill/>
            <a:prstDash val="solid"/>
            <a:round/>
            <a:headEnd type="none" w="med" len="med"/>
            <a:tailEnd type="none" w="med" len="med"/>
          </a:ln>
          <a:effectLst/>
          <a:extLst>
            <a:ext uri="{AF507438-7753-43E0-B8FC-AC1667EBCBE1}"/>
          </a:extLst>
        </p:spPr>
        <p:txBody>
          <a:bodyPr anchor="ctr"/>
          <a:lstStyle/>
          <a:p>
            <a:pPr algn="ctr">
              <a:defRPr/>
            </a:pPr>
            <a:r>
              <a:rPr lang="zh-CN" altLang="en-US" sz="1100" dirty="0">
                <a:latin typeface="黑体" pitchFamily="49" charset="-122"/>
                <a:ea typeface="黑体" pitchFamily="49" charset="-122"/>
              </a:rPr>
              <a:t>对应股</a:t>
            </a:r>
            <a:endParaRPr lang="en-US" altLang="zh-CN" sz="1100" dirty="0">
              <a:latin typeface="黑体" pitchFamily="49" charset="-122"/>
              <a:ea typeface="黑体" pitchFamily="49" charset="-122"/>
            </a:endParaRPr>
          </a:p>
          <a:p>
            <a:pPr algn="ctr">
              <a:defRPr/>
            </a:pPr>
            <a:r>
              <a:rPr lang="zh-CN" altLang="en-US" sz="1100" dirty="0">
                <a:latin typeface="黑体" pitchFamily="49" charset="-122"/>
                <a:ea typeface="黑体" pitchFamily="49" charset="-122"/>
              </a:rPr>
              <a:t>指</a:t>
            </a:r>
            <a:r>
              <a:rPr lang="zh-CN" altLang="en-US" sz="1100" dirty="0" smtClean="0">
                <a:latin typeface="黑体" pitchFamily="49" charset="-122"/>
                <a:ea typeface="黑体" pitchFamily="49" charset="-122"/>
              </a:rPr>
              <a:t>期货</a:t>
            </a:r>
            <a:endParaRPr lang="zh-CN" altLang="en-US" sz="1100" dirty="0">
              <a:latin typeface="Arial" panose="020B0604020202020204" pitchFamily="34" charset="0"/>
            </a:endParaRPr>
          </a:p>
        </p:txBody>
      </p:sp>
      <p:sp>
        <p:nvSpPr>
          <p:cNvPr id="48" name="同侧圆角矩形 47"/>
          <p:cNvSpPr/>
          <p:nvPr/>
        </p:nvSpPr>
        <p:spPr bwMode="auto">
          <a:xfrm>
            <a:off x="3852863" y="2133600"/>
            <a:ext cx="719137" cy="719138"/>
          </a:xfrm>
          <a:prstGeom prst="round2SameRect">
            <a:avLst/>
          </a:prstGeom>
          <a:solidFill>
            <a:schemeClr val="bg1">
              <a:lumMod val="75000"/>
            </a:schemeClr>
          </a:solidFill>
          <a:ln w="9525" cap="flat" cmpd="sng" algn="ctr">
            <a:noFill/>
            <a:prstDash val="solid"/>
            <a:round/>
            <a:headEnd type="none" w="med" len="med"/>
            <a:tailEnd type="none" w="med" len="med"/>
          </a:ln>
          <a:effectLst/>
          <a:extLst>
            <a:ext uri="{AF507438-7753-43E0-B8FC-AC1667EBCBE1}"/>
          </a:extLst>
        </p:spPr>
        <p:txBody>
          <a:bodyPr anchor="ctr"/>
          <a:lstStyle/>
          <a:p>
            <a:pPr algn="ctr">
              <a:buFont typeface="Arial" panose="020B0604020202020204" pitchFamily="34" charset="0"/>
              <a:buNone/>
              <a:defRPr/>
            </a:pPr>
            <a:r>
              <a:rPr lang="zh-CN" altLang="en-US" sz="1100" dirty="0">
                <a:latin typeface="黑体" pitchFamily="49" charset="-122"/>
                <a:ea typeface="黑体" pitchFamily="49" charset="-122"/>
              </a:rPr>
              <a:t>现金</a:t>
            </a:r>
            <a:endParaRPr lang="en-US" altLang="zh-CN" sz="1100" dirty="0">
              <a:latin typeface="黑体" pitchFamily="49" charset="-122"/>
              <a:ea typeface="黑体" pitchFamily="49" charset="-122"/>
            </a:endParaRPr>
          </a:p>
          <a:p>
            <a:pPr algn="ctr">
              <a:buFont typeface="Arial" panose="020B0604020202020204" pitchFamily="34" charset="0"/>
              <a:buNone/>
              <a:defRPr/>
            </a:pPr>
            <a:r>
              <a:rPr lang="zh-CN" altLang="en-US" sz="1100" dirty="0">
                <a:latin typeface="黑体" pitchFamily="49" charset="-122"/>
                <a:ea typeface="黑体" pitchFamily="49" charset="-122"/>
              </a:rPr>
              <a:t>头寸</a:t>
            </a:r>
          </a:p>
        </p:txBody>
      </p:sp>
      <p:sp>
        <p:nvSpPr>
          <p:cNvPr id="27669" name="TextBox 48"/>
          <p:cNvSpPr txBox="1">
            <a:spLocks noChangeArrowheads="1"/>
          </p:cNvSpPr>
          <p:nvPr/>
        </p:nvSpPr>
        <p:spPr bwMode="auto">
          <a:xfrm>
            <a:off x="3060700" y="4629150"/>
            <a:ext cx="719138" cy="600075"/>
          </a:xfrm>
          <a:prstGeom prst="rect">
            <a:avLst/>
          </a:prstGeom>
          <a:noFill/>
          <a:ln w="9525">
            <a:noFill/>
            <a:miter lim="800000"/>
            <a:headEnd/>
            <a:tailEnd/>
          </a:ln>
        </p:spPr>
        <p:txBody>
          <a:bodyPr anchor="ctr">
            <a:spAutoFit/>
          </a:bodyPr>
          <a:lstStyle/>
          <a:p>
            <a:pPr algn="ctr"/>
            <a:r>
              <a:rPr lang="zh-CN" altLang="en-US" sz="1100">
                <a:latin typeface="黑体" pitchFamily="49" charset="-122"/>
                <a:ea typeface="黑体" pitchFamily="49" charset="-122"/>
              </a:rPr>
              <a:t>择股策略挑选个股</a:t>
            </a:r>
          </a:p>
        </p:txBody>
      </p:sp>
      <p:sp>
        <p:nvSpPr>
          <p:cNvPr id="27670" name="TextBox 49"/>
          <p:cNvSpPr txBox="1">
            <a:spLocks noChangeArrowheads="1"/>
          </p:cNvSpPr>
          <p:nvPr/>
        </p:nvSpPr>
        <p:spPr bwMode="auto">
          <a:xfrm>
            <a:off x="3852863" y="5014913"/>
            <a:ext cx="719137" cy="430212"/>
          </a:xfrm>
          <a:prstGeom prst="rect">
            <a:avLst/>
          </a:prstGeom>
          <a:noFill/>
          <a:ln w="9525">
            <a:noFill/>
            <a:miter lim="800000"/>
            <a:headEnd/>
            <a:tailEnd/>
          </a:ln>
        </p:spPr>
        <p:txBody>
          <a:bodyPr anchor="ctr">
            <a:spAutoFit/>
          </a:bodyPr>
          <a:lstStyle/>
          <a:p>
            <a:pPr algn="ctr"/>
            <a:r>
              <a:rPr lang="zh-CN" altLang="en-US" sz="1100">
                <a:latin typeface="黑体" pitchFamily="49" charset="-122"/>
                <a:ea typeface="黑体" pitchFamily="49" charset="-122"/>
              </a:rPr>
              <a:t>期货头寸调整</a:t>
            </a:r>
          </a:p>
        </p:txBody>
      </p:sp>
      <p:sp>
        <p:nvSpPr>
          <p:cNvPr id="51" name="同侧圆角矩形 50"/>
          <p:cNvSpPr/>
          <p:nvPr/>
        </p:nvSpPr>
        <p:spPr bwMode="auto">
          <a:xfrm>
            <a:off x="5219352" y="2133600"/>
            <a:ext cx="720725" cy="719138"/>
          </a:xfrm>
          <a:prstGeom prst="round2SameRect">
            <a:avLst/>
          </a:prstGeom>
          <a:solidFill>
            <a:schemeClr val="bg1">
              <a:lumMod val="75000"/>
            </a:schemeClr>
          </a:solidFill>
          <a:ln w="9525" cap="flat" cmpd="sng" algn="ctr">
            <a:noFill/>
            <a:prstDash val="solid"/>
            <a:round/>
            <a:headEnd type="none" w="med" len="med"/>
            <a:tailEnd type="none" w="med" len="med"/>
          </a:ln>
          <a:effectLst/>
          <a:extLst>
            <a:ext uri="{AF507438-7753-43E0-B8FC-AC1667EBCBE1}"/>
          </a:extLst>
        </p:spPr>
        <p:txBody>
          <a:bodyPr anchor="ctr"/>
          <a:lstStyle/>
          <a:p>
            <a:pPr algn="ctr">
              <a:buFont typeface="Arial" panose="020B0604020202020204" pitchFamily="34" charset="0"/>
              <a:buNone/>
              <a:defRPr/>
            </a:pPr>
            <a:r>
              <a:rPr lang="zh-CN" altLang="en-US" sz="1100" dirty="0">
                <a:latin typeface="黑体" pitchFamily="49" charset="-122"/>
                <a:ea typeface="黑体" pitchFamily="49" charset="-122"/>
              </a:rPr>
              <a:t>现金</a:t>
            </a:r>
            <a:endParaRPr lang="en-US" altLang="zh-CN" sz="1100" dirty="0">
              <a:latin typeface="黑体" pitchFamily="49" charset="-122"/>
              <a:ea typeface="黑体" pitchFamily="49" charset="-122"/>
            </a:endParaRPr>
          </a:p>
          <a:p>
            <a:pPr algn="ctr">
              <a:buFont typeface="Arial" panose="020B0604020202020204" pitchFamily="34" charset="0"/>
              <a:buNone/>
              <a:defRPr/>
            </a:pPr>
            <a:r>
              <a:rPr lang="zh-CN" altLang="en-US" sz="1100" dirty="0">
                <a:latin typeface="黑体" pitchFamily="49" charset="-122"/>
                <a:ea typeface="黑体" pitchFamily="49" charset="-122"/>
              </a:rPr>
              <a:t>头寸</a:t>
            </a:r>
          </a:p>
        </p:txBody>
      </p:sp>
      <p:sp>
        <p:nvSpPr>
          <p:cNvPr id="52" name="矩形 51"/>
          <p:cNvSpPr/>
          <p:nvPr/>
        </p:nvSpPr>
        <p:spPr bwMode="auto">
          <a:xfrm>
            <a:off x="5219352" y="2924175"/>
            <a:ext cx="720725" cy="936625"/>
          </a:xfrm>
          <a:prstGeom prst="rect">
            <a:avLst/>
          </a:prstGeom>
          <a:solidFill>
            <a:schemeClr val="accent2">
              <a:lumMod val="60000"/>
              <a:lumOff val="40000"/>
            </a:schemeClr>
          </a:solidFill>
          <a:ln w="9525" cap="flat" cmpd="sng" algn="ctr">
            <a:noFill/>
            <a:prstDash val="solid"/>
            <a:round/>
            <a:headEnd type="none" w="med" len="med"/>
            <a:tailEnd type="none" w="med" len="med"/>
          </a:ln>
          <a:effectLst/>
          <a:extLst>
            <a:ext uri="{AF507438-7753-43E0-B8FC-AC1667EBCBE1}"/>
          </a:extLst>
        </p:spPr>
        <p:txBody>
          <a:bodyPr anchor="ctr"/>
          <a:lstStyle/>
          <a:p>
            <a:pPr algn="ctr">
              <a:buFont typeface="Arial" panose="020B0604020202020204" pitchFamily="34" charset="0"/>
              <a:buNone/>
              <a:defRPr/>
            </a:pPr>
            <a:r>
              <a:rPr lang="zh-CN" altLang="en-US" sz="1100" dirty="0">
                <a:latin typeface="黑体" pitchFamily="49" charset="-122"/>
                <a:ea typeface="黑体" pitchFamily="49" charset="-122"/>
              </a:rPr>
              <a:t>指数成分股</a:t>
            </a:r>
          </a:p>
        </p:txBody>
      </p:sp>
      <p:sp>
        <p:nvSpPr>
          <p:cNvPr id="53" name="同侧圆角矩形 52"/>
          <p:cNvSpPr/>
          <p:nvPr/>
        </p:nvSpPr>
        <p:spPr bwMode="auto">
          <a:xfrm rot="10800000">
            <a:off x="5219352" y="3933825"/>
            <a:ext cx="720725" cy="1655763"/>
          </a:xfrm>
          <a:prstGeom prst="round2SameRect">
            <a:avLst/>
          </a:prstGeom>
          <a:solidFill>
            <a:schemeClr val="accent2">
              <a:lumMod val="75000"/>
            </a:schemeClr>
          </a:solidFill>
          <a:ln w="9525" cap="flat" cmpd="sng" algn="ctr">
            <a:noFill/>
            <a:prstDash val="solid"/>
            <a:round/>
            <a:headEnd type="none" w="med" len="med"/>
            <a:tailEnd type="none" w="med" len="med"/>
          </a:ln>
          <a:effectLst/>
          <a:extLst>
            <a:ext uri="{AF507438-7753-43E0-B8FC-AC1667EBCBE1}"/>
          </a:extLst>
        </p:spPr>
        <p:txBody>
          <a:bodyPr anchor="ctr"/>
          <a:lstStyle/>
          <a:p>
            <a:pPr algn="ctr">
              <a:buFont typeface="Arial" panose="020B0604020202020204" pitchFamily="34" charset="0"/>
              <a:buNone/>
              <a:defRPr/>
            </a:pPr>
            <a:endParaRPr lang="zh-CN" altLang="en-US" sz="1100" dirty="0">
              <a:latin typeface="Arial" panose="020B0604020202020204" pitchFamily="34" charset="0"/>
            </a:endParaRPr>
          </a:p>
        </p:txBody>
      </p:sp>
      <p:sp>
        <p:nvSpPr>
          <p:cNvPr id="56" name="矩形 55"/>
          <p:cNvSpPr/>
          <p:nvPr/>
        </p:nvSpPr>
        <p:spPr bwMode="auto">
          <a:xfrm>
            <a:off x="6011515" y="2924175"/>
            <a:ext cx="720725" cy="936625"/>
          </a:xfrm>
          <a:prstGeom prst="rect">
            <a:avLst/>
          </a:prstGeom>
          <a:solidFill>
            <a:schemeClr val="accent2">
              <a:lumMod val="60000"/>
              <a:lumOff val="40000"/>
            </a:schemeClr>
          </a:solidFill>
          <a:ln w="9525" cap="flat" cmpd="sng" algn="ctr">
            <a:noFill/>
            <a:prstDash val="solid"/>
            <a:round/>
            <a:headEnd type="none" w="med" len="med"/>
            <a:tailEnd type="none" w="med" len="med"/>
          </a:ln>
          <a:effectLst/>
          <a:extLst>
            <a:ext uri="{AF507438-7753-43E0-B8FC-AC1667EBCBE1}"/>
          </a:extLst>
        </p:spPr>
        <p:txBody>
          <a:bodyPr anchor="ctr"/>
          <a:lstStyle/>
          <a:p>
            <a:pPr algn="ctr">
              <a:buFont typeface="Arial" panose="020B0604020202020204" pitchFamily="34" charset="0"/>
              <a:buNone/>
              <a:defRPr/>
            </a:pPr>
            <a:r>
              <a:rPr lang="zh-CN" altLang="en-US" sz="1100" dirty="0">
                <a:latin typeface="黑体" pitchFamily="49" charset="-122"/>
                <a:ea typeface="黑体" pitchFamily="49" charset="-122"/>
              </a:rPr>
              <a:t>对应股指期货</a:t>
            </a:r>
          </a:p>
        </p:txBody>
      </p:sp>
      <p:sp>
        <p:nvSpPr>
          <p:cNvPr id="57" name="同侧圆角矩形 56"/>
          <p:cNvSpPr/>
          <p:nvPr/>
        </p:nvSpPr>
        <p:spPr bwMode="auto">
          <a:xfrm rot="10800000">
            <a:off x="6011515" y="4724400"/>
            <a:ext cx="720725" cy="865188"/>
          </a:xfrm>
          <a:prstGeom prst="round2SameRect">
            <a:avLst/>
          </a:prstGeom>
          <a:solidFill>
            <a:srgbClr val="FF0000"/>
          </a:solidFill>
          <a:ln w="9525" cap="flat" cmpd="sng" algn="ctr">
            <a:noFill/>
            <a:prstDash val="solid"/>
            <a:round/>
            <a:headEnd type="none" w="med" len="med"/>
            <a:tailEnd type="none" w="med" len="med"/>
          </a:ln>
          <a:effectLst/>
          <a:extLst>
            <a:ext uri="{AF507438-7753-43E0-B8FC-AC1667EBCBE1}"/>
          </a:extLst>
        </p:spPr>
        <p:txBody>
          <a:bodyPr anchor="ctr"/>
          <a:lstStyle/>
          <a:p>
            <a:pPr algn="ctr">
              <a:buFont typeface="Arial" panose="020B0604020202020204" pitchFamily="34" charset="0"/>
              <a:buNone/>
              <a:defRPr/>
            </a:pPr>
            <a:endParaRPr lang="zh-CN" altLang="en-US" sz="1100">
              <a:latin typeface="Arial" panose="020B0604020202020204" pitchFamily="34" charset="0"/>
            </a:endParaRPr>
          </a:p>
        </p:txBody>
      </p:sp>
      <p:sp>
        <p:nvSpPr>
          <p:cNvPr id="58" name="矩形 57"/>
          <p:cNvSpPr/>
          <p:nvPr/>
        </p:nvSpPr>
        <p:spPr bwMode="auto">
          <a:xfrm>
            <a:off x="6011515" y="3933825"/>
            <a:ext cx="720725" cy="719138"/>
          </a:xfrm>
          <a:prstGeom prst="rect">
            <a:avLst/>
          </a:prstGeom>
          <a:solidFill>
            <a:schemeClr val="accent2">
              <a:lumMod val="75000"/>
            </a:schemeClr>
          </a:solidFill>
          <a:ln w="9525" cap="flat" cmpd="sng" algn="ctr">
            <a:noFill/>
            <a:prstDash val="solid"/>
            <a:round/>
            <a:headEnd type="none" w="med" len="med"/>
            <a:tailEnd type="none" w="med" len="med"/>
          </a:ln>
          <a:effectLst/>
          <a:extLst>
            <a:ext uri="{AF507438-7753-43E0-B8FC-AC1667EBCBE1}"/>
          </a:extLst>
        </p:spPr>
        <p:txBody>
          <a:bodyPr anchor="ctr"/>
          <a:lstStyle/>
          <a:p>
            <a:pPr algn="ctr">
              <a:defRPr/>
            </a:pPr>
            <a:r>
              <a:rPr lang="zh-CN" altLang="en-US" sz="1100" dirty="0">
                <a:latin typeface="黑体" pitchFamily="49" charset="-122"/>
                <a:ea typeface="黑体" pitchFamily="49" charset="-122"/>
              </a:rPr>
              <a:t>对应股</a:t>
            </a:r>
            <a:endParaRPr lang="en-US" altLang="zh-CN" sz="1100" dirty="0">
              <a:latin typeface="黑体" pitchFamily="49" charset="-122"/>
              <a:ea typeface="黑体" pitchFamily="49" charset="-122"/>
            </a:endParaRPr>
          </a:p>
          <a:p>
            <a:pPr algn="ctr">
              <a:defRPr/>
            </a:pPr>
            <a:r>
              <a:rPr lang="zh-CN" altLang="en-US" sz="1100" dirty="0">
                <a:latin typeface="黑体" pitchFamily="49" charset="-122"/>
                <a:ea typeface="黑体" pitchFamily="49" charset="-122"/>
              </a:rPr>
              <a:t>指期货</a:t>
            </a:r>
          </a:p>
          <a:p>
            <a:pPr algn="ctr">
              <a:buFont typeface="Arial" panose="020B0604020202020204" pitchFamily="34" charset="0"/>
              <a:buNone/>
              <a:defRPr/>
            </a:pPr>
            <a:endParaRPr lang="zh-CN" altLang="en-US" sz="1100" dirty="0">
              <a:latin typeface="Arial" panose="020B0604020202020204" pitchFamily="34" charset="0"/>
            </a:endParaRPr>
          </a:p>
        </p:txBody>
      </p:sp>
      <p:sp>
        <p:nvSpPr>
          <p:cNvPr id="59" name="同侧圆角矩形 58"/>
          <p:cNvSpPr/>
          <p:nvPr/>
        </p:nvSpPr>
        <p:spPr bwMode="auto">
          <a:xfrm>
            <a:off x="6011515" y="2133600"/>
            <a:ext cx="720725" cy="719138"/>
          </a:xfrm>
          <a:prstGeom prst="round2SameRect">
            <a:avLst/>
          </a:prstGeom>
          <a:solidFill>
            <a:schemeClr val="bg1">
              <a:lumMod val="75000"/>
            </a:schemeClr>
          </a:solidFill>
          <a:ln w="9525" cap="flat" cmpd="sng" algn="ctr">
            <a:noFill/>
            <a:prstDash val="solid"/>
            <a:round/>
            <a:headEnd type="none" w="med" len="med"/>
            <a:tailEnd type="none" w="med" len="med"/>
          </a:ln>
          <a:effectLst/>
          <a:extLst>
            <a:ext uri="{AF507438-7753-43E0-B8FC-AC1667EBCBE1}"/>
          </a:extLst>
        </p:spPr>
        <p:txBody>
          <a:bodyPr anchor="ctr"/>
          <a:lstStyle/>
          <a:p>
            <a:pPr algn="ctr">
              <a:buFont typeface="Arial" panose="020B0604020202020204" pitchFamily="34" charset="0"/>
              <a:buNone/>
              <a:defRPr/>
            </a:pPr>
            <a:r>
              <a:rPr lang="zh-CN" altLang="en-US" sz="1100" dirty="0">
                <a:latin typeface="黑体" pitchFamily="49" charset="-122"/>
                <a:ea typeface="黑体" pitchFamily="49" charset="-122"/>
              </a:rPr>
              <a:t>现金</a:t>
            </a:r>
            <a:endParaRPr lang="en-US" altLang="zh-CN" sz="1100" dirty="0">
              <a:latin typeface="黑体" pitchFamily="49" charset="-122"/>
              <a:ea typeface="黑体" pitchFamily="49" charset="-122"/>
            </a:endParaRPr>
          </a:p>
          <a:p>
            <a:pPr algn="ctr">
              <a:buFont typeface="Arial" panose="020B0604020202020204" pitchFamily="34" charset="0"/>
              <a:buNone/>
              <a:defRPr/>
            </a:pPr>
            <a:r>
              <a:rPr lang="zh-CN" altLang="en-US" sz="1100" dirty="0">
                <a:latin typeface="黑体" pitchFamily="49" charset="-122"/>
                <a:ea typeface="黑体" pitchFamily="49" charset="-122"/>
              </a:rPr>
              <a:t>头寸</a:t>
            </a:r>
          </a:p>
        </p:txBody>
      </p:sp>
      <p:sp>
        <p:nvSpPr>
          <p:cNvPr id="27678" name="TextBox 59"/>
          <p:cNvSpPr txBox="1">
            <a:spLocks noChangeArrowheads="1"/>
          </p:cNvSpPr>
          <p:nvPr/>
        </p:nvSpPr>
        <p:spPr bwMode="auto">
          <a:xfrm>
            <a:off x="5219352" y="4359275"/>
            <a:ext cx="720725" cy="600075"/>
          </a:xfrm>
          <a:prstGeom prst="rect">
            <a:avLst/>
          </a:prstGeom>
          <a:noFill/>
          <a:ln w="9525">
            <a:noFill/>
            <a:miter lim="800000"/>
            <a:headEnd/>
            <a:tailEnd/>
          </a:ln>
        </p:spPr>
        <p:txBody>
          <a:bodyPr anchor="ctr">
            <a:spAutoFit/>
          </a:bodyPr>
          <a:lstStyle/>
          <a:p>
            <a:pPr algn="ctr"/>
            <a:r>
              <a:rPr lang="zh-CN" altLang="en-US" sz="1100">
                <a:latin typeface="黑体" pitchFamily="49" charset="-122"/>
                <a:ea typeface="黑体" pitchFamily="49" charset="-122"/>
              </a:rPr>
              <a:t>择股策略挑选个股</a:t>
            </a:r>
          </a:p>
        </p:txBody>
      </p:sp>
      <p:sp>
        <p:nvSpPr>
          <p:cNvPr id="27679" name="TextBox 60"/>
          <p:cNvSpPr txBox="1">
            <a:spLocks noChangeArrowheads="1"/>
          </p:cNvSpPr>
          <p:nvPr/>
        </p:nvSpPr>
        <p:spPr bwMode="auto">
          <a:xfrm>
            <a:off x="6011515" y="4870450"/>
            <a:ext cx="720725" cy="430213"/>
          </a:xfrm>
          <a:prstGeom prst="rect">
            <a:avLst/>
          </a:prstGeom>
          <a:noFill/>
          <a:ln w="9525">
            <a:noFill/>
            <a:miter lim="800000"/>
            <a:headEnd/>
            <a:tailEnd/>
          </a:ln>
        </p:spPr>
        <p:txBody>
          <a:bodyPr anchor="ctr">
            <a:spAutoFit/>
          </a:bodyPr>
          <a:lstStyle/>
          <a:p>
            <a:pPr algn="ctr"/>
            <a:r>
              <a:rPr lang="zh-CN" altLang="en-US" sz="1100">
                <a:latin typeface="黑体" pitchFamily="49" charset="-122"/>
                <a:ea typeface="黑体" pitchFamily="49" charset="-122"/>
              </a:rPr>
              <a:t>期货头寸调整</a:t>
            </a:r>
          </a:p>
        </p:txBody>
      </p:sp>
      <p:sp>
        <p:nvSpPr>
          <p:cNvPr id="27680" name="TextBox 61"/>
          <p:cNvSpPr txBox="1">
            <a:spLocks noChangeArrowheads="1"/>
          </p:cNvSpPr>
          <p:nvPr/>
        </p:nvSpPr>
        <p:spPr bwMode="auto">
          <a:xfrm>
            <a:off x="1763713" y="1700213"/>
            <a:ext cx="647700" cy="339725"/>
          </a:xfrm>
          <a:prstGeom prst="rect">
            <a:avLst/>
          </a:prstGeom>
          <a:noFill/>
          <a:ln w="9525">
            <a:noFill/>
            <a:miter lim="800000"/>
            <a:headEnd/>
            <a:tailEnd/>
          </a:ln>
        </p:spPr>
        <p:txBody>
          <a:bodyPr>
            <a:spAutoFit/>
          </a:bodyPr>
          <a:lstStyle/>
          <a:p>
            <a:r>
              <a:rPr lang="zh-CN" altLang="en-US" sz="1600">
                <a:latin typeface="黑体" pitchFamily="49" charset="-122"/>
                <a:ea typeface="黑体" pitchFamily="49" charset="-122"/>
              </a:rPr>
              <a:t>期货</a:t>
            </a:r>
          </a:p>
        </p:txBody>
      </p:sp>
      <p:sp>
        <p:nvSpPr>
          <p:cNvPr id="27681" name="TextBox 62"/>
          <p:cNvSpPr txBox="1">
            <a:spLocks noChangeArrowheads="1"/>
          </p:cNvSpPr>
          <p:nvPr/>
        </p:nvSpPr>
        <p:spPr bwMode="auto">
          <a:xfrm>
            <a:off x="3132138" y="1700213"/>
            <a:ext cx="647700" cy="339725"/>
          </a:xfrm>
          <a:prstGeom prst="rect">
            <a:avLst/>
          </a:prstGeom>
          <a:noFill/>
          <a:ln w="9525">
            <a:noFill/>
            <a:miter lim="800000"/>
            <a:headEnd/>
            <a:tailEnd/>
          </a:ln>
        </p:spPr>
        <p:txBody>
          <a:bodyPr>
            <a:spAutoFit/>
          </a:bodyPr>
          <a:lstStyle/>
          <a:p>
            <a:r>
              <a:rPr lang="zh-CN" altLang="en-US" sz="1600">
                <a:latin typeface="黑体" pitchFamily="49" charset="-122"/>
                <a:ea typeface="黑体" pitchFamily="49" charset="-122"/>
              </a:rPr>
              <a:t>现货</a:t>
            </a:r>
          </a:p>
        </p:txBody>
      </p:sp>
      <p:sp>
        <p:nvSpPr>
          <p:cNvPr id="27682" name="TextBox 63"/>
          <p:cNvSpPr txBox="1">
            <a:spLocks noChangeArrowheads="1"/>
          </p:cNvSpPr>
          <p:nvPr/>
        </p:nvSpPr>
        <p:spPr bwMode="auto">
          <a:xfrm>
            <a:off x="3924300" y="1700213"/>
            <a:ext cx="647700" cy="339725"/>
          </a:xfrm>
          <a:prstGeom prst="rect">
            <a:avLst/>
          </a:prstGeom>
          <a:noFill/>
          <a:ln w="9525">
            <a:noFill/>
            <a:miter lim="800000"/>
            <a:headEnd/>
            <a:tailEnd/>
          </a:ln>
        </p:spPr>
        <p:txBody>
          <a:bodyPr>
            <a:spAutoFit/>
          </a:bodyPr>
          <a:lstStyle/>
          <a:p>
            <a:r>
              <a:rPr lang="zh-CN" altLang="en-US" sz="1600">
                <a:latin typeface="黑体" pitchFamily="49" charset="-122"/>
                <a:ea typeface="黑体" pitchFamily="49" charset="-122"/>
              </a:rPr>
              <a:t>期货</a:t>
            </a:r>
          </a:p>
        </p:txBody>
      </p:sp>
      <p:sp>
        <p:nvSpPr>
          <p:cNvPr id="35" name="TextBox 62"/>
          <p:cNvSpPr txBox="1">
            <a:spLocks noChangeArrowheads="1"/>
          </p:cNvSpPr>
          <p:nvPr/>
        </p:nvSpPr>
        <p:spPr bwMode="auto">
          <a:xfrm>
            <a:off x="5291757" y="1700808"/>
            <a:ext cx="647700" cy="339725"/>
          </a:xfrm>
          <a:prstGeom prst="rect">
            <a:avLst/>
          </a:prstGeom>
          <a:noFill/>
          <a:ln w="9525">
            <a:noFill/>
            <a:miter lim="800000"/>
            <a:headEnd/>
            <a:tailEnd/>
          </a:ln>
        </p:spPr>
        <p:txBody>
          <a:bodyPr>
            <a:spAutoFit/>
          </a:bodyPr>
          <a:lstStyle/>
          <a:p>
            <a:r>
              <a:rPr lang="zh-CN" altLang="en-US" sz="1600">
                <a:latin typeface="黑体" pitchFamily="49" charset="-122"/>
                <a:ea typeface="黑体" pitchFamily="49" charset="-122"/>
              </a:rPr>
              <a:t>现货</a:t>
            </a:r>
          </a:p>
        </p:txBody>
      </p:sp>
      <p:sp>
        <p:nvSpPr>
          <p:cNvPr id="36" name="TextBox 63"/>
          <p:cNvSpPr txBox="1">
            <a:spLocks noChangeArrowheads="1"/>
          </p:cNvSpPr>
          <p:nvPr/>
        </p:nvSpPr>
        <p:spPr bwMode="auto">
          <a:xfrm>
            <a:off x="6083919" y="1700808"/>
            <a:ext cx="647700" cy="339725"/>
          </a:xfrm>
          <a:prstGeom prst="rect">
            <a:avLst/>
          </a:prstGeom>
          <a:noFill/>
          <a:ln w="9525">
            <a:noFill/>
            <a:miter lim="800000"/>
            <a:headEnd/>
            <a:tailEnd/>
          </a:ln>
        </p:spPr>
        <p:txBody>
          <a:bodyPr>
            <a:spAutoFit/>
          </a:bodyPr>
          <a:lstStyle/>
          <a:p>
            <a:r>
              <a:rPr lang="zh-CN" altLang="en-US" sz="1600">
                <a:latin typeface="黑体" pitchFamily="49" charset="-122"/>
                <a:ea typeface="黑体" pitchFamily="49" charset="-122"/>
              </a:rPr>
              <a:t>期货</a:t>
            </a:r>
          </a:p>
        </p:txBody>
      </p:sp>
      <p:sp>
        <p:nvSpPr>
          <p:cNvPr id="37" name="圆角矩形 36"/>
          <p:cNvSpPr/>
          <p:nvPr/>
        </p:nvSpPr>
        <p:spPr bwMode="auto">
          <a:xfrm>
            <a:off x="827584" y="1628800"/>
            <a:ext cx="1656184" cy="4392488"/>
          </a:xfrm>
          <a:prstGeom prst="roundRect">
            <a:avLst/>
          </a:prstGeom>
          <a:noFill/>
          <a:ln w="38100" cap="flat" cmpd="sng" algn="ctr">
            <a:solidFill>
              <a:schemeClr val="accent5">
                <a:lumMod val="50000"/>
              </a:schemeClr>
            </a:solidFill>
            <a:prstDash val="sysDash"/>
            <a:round/>
            <a:headEnd type="none" w="med" len="med"/>
            <a:tailEnd type="none" w="med" len="med"/>
          </a:ln>
          <a:effectLst/>
          <a:extLst>
            <a:ext uri="{AF507438-7753-43E0-B8FC-AC1667EBCBE1}"/>
          </a:extLst>
        </p:spPr>
        <p:txBody>
          <a:bodyPr anchor="b"/>
          <a:lstStyle/>
          <a:p>
            <a:pPr algn="ctr">
              <a:buFont typeface="Arial" panose="020B0604020202020204" pitchFamily="34" charset="0"/>
              <a:buNone/>
              <a:defRPr/>
            </a:pPr>
            <a:r>
              <a:rPr lang="zh-CN" altLang="en-US" sz="1400" b="1" dirty="0" smtClean="0">
                <a:latin typeface="黑体" pitchFamily="49" charset="-122"/>
                <a:ea typeface="黑体" pitchFamily="49" charset="-122"/>
              </a:rPr>
              <a:t>净值在</a:t>
            </a:r>
            <a:r>
              <a:rPr lang="en-US" altLang="zh-CN" sz="1400" b="1" dirty="0" smtClean="0">
                <a:latin typeface="黑体" pitchFamily="49" charset="-122"/>
                <a:ea typeface="黑体" pitchFamily="49" charset="-122"/>
              </a:rPr>
              <a:t>1</a:t>
            </a:r>
            <a:r>
              <a:rPr lang="zh-CN" altLang="en-US" sz="1400" b="1" dirty="0" smtClean="0">
                <a:latin typeface="黑体" pitchFamily="49" charset="-122"/>
                <a:ea typeface="黑体" pitchFamily="49" charset="-122"/>
              </a:rPr>
              <a:t>附近</a:t>
            </a:r>
            <a:endParaRPr lang="zh-CN" altLang="en-US" sz="1400" dirty="0">
              <a:latin typeface="黑体" pitchFamily="49" charset="-122"/>
              <a:ea typeface="黑体" pitchFamily="49" charset="-122"/>
            </a:endParaRPr>
          </a:p>
        </p:txBody>
      </p:sp>
      <p:sp>
        <p:nvSpPr>
          <p:cNvPr id="39" name="圆角矩形 38"/>
          <p:cNvSpPr/>
          <p:nvPr/>
        </p:nvSpPr>
        <p:spPr bwMode="auto">
          <a:xfrm>
            <a:off x="2987824" y="1628800"/>
            <a:ext cx="1656184" cy="4392488"/>
          </a:xfrm>
          <a:prstGeom prst="roundRect">
            <a:avLst/>
          </a:prstGeom>
          <a:noFill/>
          <a:ln w="38100" cap="flat" cmpd="sng" algn="ctr">
            <a:solidFill>
              <a:schemeClr val="accent5">
                <a:lumMod val="50000"/>
              </a:schemeClr>
            </a:solidFill>
            <a:prstDash val="sysDash"/>
            <a:round/>
            <a:headEnd type="none" w="med" len="med"/>
            <a:tailEnd type="none" w="med" len="med"/>
          </a:ln>
          <a:effectLst/>
          <a:extLst>
            <a:ext uri="{AF507438-7753-43E0-B8FC-AC1667EBCBE1}"/>
          </a:extLst>
        </p:spPr>
        <p:txBody>
          <a:bodyPr anchor="b"/>
          <a:lstStyle/>
          <a:p>
            <a:pPr algn="ctr">
              <a:buFont typeface="Arial" panose="020B0604020202020204" pitchFamily="34" charset="0"/>
              <a:buNone/>
              <a:defRPr/>
            </a:pPr>
            <a:r>
              <a:rPr lang="zh-CN" altLang="en-US" sz="1400" b="1" dirty="0" smtClean="0">
                <a:latin typeface="黑体" pitchFamily="49" charset="-122"/>
                <a:ea typeface="黑体" pitchFamily="49" charset="-122"/>
              </a:rPr>
              <a:t>净值在</a:t>
            </a:r>
            <a:r>
              <a:rPr lang="en-US" altLang="zh-CN" sz="1400" b="1" dirty="0" smtClean="0">
                <a:latin typeface="黑体" pitchFamily="49" charset="-122"/>
                <a:ea typeface="黑体" pitchFamily="49" charset="-122"/>
              </a:rPr>
              <a:t>1.08</a:t>
            </a:r>
            <a:r>
              <a:rPr lang="zh-CN" altLang="en-US" sz="1400" b="1" dirty="0" smtClean="0">
                <a:latin typeface="黑体" pitchFamily="49" charset="-122"/>
                <a:ea typeface="黑体" pitchFamily="49" charset="-122"/>
              </a:rPr>
              <a:t>以上</a:t>
            </a:r>
            <a:endParaRPr lang="zh-CN" altLang="en-US" sz="1400" dirty="0">
              <a:latin typeface="黑体" pitchFamily="49" charset="-122"/>
              <a:ea typeface="黑体" pitchFamily="49" charset="-122"/>
            </a:endParaRPr>
          </a:p>
        </p:txBody>
      </p:sp>
      <p:sp>
        <p:nvSpPr>
          <p:cNvPr id="41" name="圆角矩形 40"/>
          <p:cNvSpPr/>
          <p:nvPr/>
        </p:nvSpPr>
        <p:spPr bwMode="auto">
          <a:xfrm>
            <a:off x="5148064" y="1628800"/>
            <a:ext cx="1656184" cy="4392488"/>
          </a:xfrm>
          <a:prstGeom prst="roundRect">
            <a:avLst/>
          </a:prstGeom>
          <a:noFill/>
          <a:ln w="38100" cap="flat" cmpd="sng" algn="ctr">
            <a:solidFill>
              <a:schemeClr val="accent5">
                <a:lumMod val="50000"/>
              </a:schemeClr>
            </a:solidFill>
            <a:prstDash val="sysDash"/>
            <a:round/>
            <a:headEnd type="none" w="med" len="med"/>
            <a:tailEnd type="none" w="med" len="med"/>
          </a:ln>
          <a:effectLst/>
          <a:extLst>
            <a:ext uri="{AF507438-7753-43E0-B8FC-AC1667EBCBE1}"/>
          </a:extLst>
        </p:spPr>
        <p:txBody>
          <a:bodyPr anchor="b"/>
          <a:lstStyle/>
          <a:p>
            <a:pPr algn="ctr">
              <a:buFont typeface="Arial" panose="020B0604020202020204" pitchFamily="34" charset="0"/>
              <a:buNone/>
              <a:defRPr/>
            </a:pPr>
            <a:r>
              <a:rPr lang="zh-CN" altLang="en-US" sz="1400" b="1" dirty="0" smtClean="0">
                <a:latin typeface="黑体" pitchFamily="49" charset="-122"/>
                <a:ea typeface="黑体" pitchFamily="49" charset="-122"/>
              </a:rPr>
              <a:t>净值在</a:t>
            </a:r>
            <a:r>
              <a:rPr lang="en-US" altLang="zh-CN" sz="1400" b="1" dirty="0" smtClean="0">
                <a:latin typeface="黑体" pitchFamily="49" charset="-122"/>
                <a:ea typeface="黑体" pitchFamily="49" charset="-122"/>
              </a:rPr>
              <a:t>1.15</a:t>
            </a:r>
            <a:r>
              <a:rPr lang="zh-CN" altLang="en-US" sz="1400" b="1" dirty="0" smtClean="0">
                <a:latin typeface="黑体" pitchFamily="49" charset="-122"/>
                <a:ea typeface="黑体" pitchFamily="49" charset="-122"/>
              </a:rPr>
              <a:t>以上</a:t>
            </a:r>
            <a:endParaRPr lang="zh-CN" altLang="en-US" sz="1400" dirty="0">
              <a:latin typeface="黑体" pitchFamily="49" charset="-122"/>
              <a:ea typeface="黑体" pitchFamily="49" charset="-122"/>
            </a:endParaRPr>
          </a:p>
        </p:txBody>
      </p:sp>
      <p:sp>
        <p:nvSpPr>
          <p:cNvPr id="42" name="TextBox 41"/>
          <p:cNvSpPr txBox="1"/>
          <p:nvPr/>
        </p:nvSpPr>
        <p:spPr>
          <a:xfrm>
            <a:off x="395536" y="5013176"/>
            <a:ext cx="504056" cy="276999"/>
          </a:xfrm>
          <a:prstGeom prst="rect">
            <a:avLst/>
          </a:prstGeom>
          <a:noFill/>
        </p:spPr>
        <p:txBody>
          <a:bodyPr wrap="square" rtlCol="0">
            <a:spAutoFit/>
          </a:bodyPr>
          <a:lstStyle/>
          <a:p>
            <a:r>
              <a:rPr lang="en-US" altLang="zh-CN" sz="1200" dirty="0" smtClean="0"/>
              <a:t>20%</a:t>
            </a:r>
            <a:endParaRPr lang="zh-CN" altLang="en-US" sz="1200" dirty="0"/>
          </a:p>
        </p:txBody>
      </p:sp>
      <p:sp>
        <p:nvSpPr>
          <p:cNvPr id="43" name="TextBox 42"/>
          <p:cNvSpPr txBox="1"/>
          <p:nvPr/>
        </p:nvSpPr>
        <p:spPr>
          <a:xfrm>
            <a:off x="2555776" y="4725144"/>
            <a:ext cx="504056" cy="276999"/>
          </a:xfrm>
          <a:prstGeom prst="rect">
            <a:avLst/>
          </a:prstGeom>
          <a:noFill/>
        </p:spPr>
        <p:txBody>
          <a:bodyPr wrap="square" rtlCol="0">
            <a:spAutoFit/>
          </a:bodyPr>
          <a:lstStyle/>
          <a:p>
            <a:r>
              <a:rPr lang="en-US" altLang="zh-CN" sz="1200" dirty="0" smtClean="0"/>
              <a:t>35%</a:t>
            </a:r>
            <a:endParaRPr lang="zh-CN" altLang="en-US" sz="1200" dirty="0"/>
          </a:p>
        </p:txBody>
      </p:sp>
      <p:sp>
        <p:nvSpPr>
          <p:cNvPr id="44" name="TextBox 43"/>
          <p:cNvSpPr txBox="1"/>
          <p:nvPr/>
        </p:nvSpPr>
        <p:spPr>
          <a:xfrm>
            <a:off x="4644008" y="4509120"/>
            <a:ext cx="504056" cy="276999"/>
          </a:xfrm>
          <a:prstGeom prst="rect">
            <a:avLst/>
          </a:prstGeom>
          <a:noFill/>
        </p:spPr>
        <p:txBody>
          <a:bodyPr wrap="square" rtlCol="0">
            <a:spAutoFit/>
          </a:bodyPr>
          <a:lstStyle/>
          <a:p>
            <a:r>
              <a:rPr lang="en-US" altLang="zh-CN" sz="1200" dirty="0" smtClean="0"/>
              <a:t>50%</a:t>
            </a:r>
            <a:endParaRPr lang="zh-CN" altLang="en-US" sz="1200" dirty="0"/>
          </a:p>
        </p:txBody>
      </p:sp>
      <p:sp>
        <p:nvSpPr>
          <p:cNvPr id="47" name="TextBox 46"/>
          <p:cNvSpPr txBox="1"/>
          <p:nvPr/>
        </p:nvSpPr>
        <p:spPr>
          <a:xfrm>
            <a:off x="2411760" y="5229200"/>
            <a:ext cx="504056" cy="276999"/>
          </a:xfrm>
          <a:prstGeom prst="rect">
            <a:avLst/>
          </a:prstGeom>
          <a:noFill/>
        </p:spPr>
        <p:txBody>
          <a:bodyPr wrap="square" rtlCol="0">
            <a:spAutoFit/>
          </a:bodyPr>
          <a:lstStyle/>
          <a:p>
            <a:r>
              <a:rPr lang="en-US" altLang="zh-CN" sz="1200" dirty="0" smtClean="0"/>
              <a:t>10%</a:t>
            </a:r>
            <a:endParaRPr lang="zh-CN" altLang="en-US" sz="1200" dirty="0"/>
          </a:p>
        </p:txBody>
      </p:sp>
      <p:sp>
        <p:nvSpPr>
          <p:cNvPr id="49" name="TextBox 48"/>
          <p:cNvSpPr txBox="1"/>
          <p:nvPr/>
        </p:nvSpPr>
        <p:spPr>
          <a:xfrm>
            <a:off x="4572000" y="5085184"/>
            <a:ext cx="504056" cy="276999"/>
          </a:xfrm>
          <a:prstGeom prst="rect">
            <a:avLst/>
          </a:prstGeom>
          <a:noFill/>
        </p:spPr>
        <p:txBody>
          <a:bodyPr wrap="square" rtlCol="0">
            <a:spAutoFit/>
          </a:bodyPr>
          <a:lstStyle/>
          <a:p>
            <a:r>
              <a:rPr lang="en-US" altLang="zh-CN" sz="1200" dirty="0" smtClean="0"/>
              <a:t>20%</a:t>
            </a:r>
            <a:endParaRPr lang="zh-CN" altLang="en-US" sz="1200" dirty="0"/>
          </a:p>
        </p:txBody>
      </p:sp>
      <p:sp>
        <p:nvSpPr>
          <p:cNvPr id="50" name="TextBox 49"/>
          <p:cNvSpPr txBox="1"/>
          <p:nvPr/>
        </p:nvSpPr>
        <p:spPr>
          <a:xfrm>
            <a:off x="6732240" y="5013176"/>
            <a:ext cx="504056" cy="276999"/>
          </a:xfrm>
          <a:prstGeom prst="rect">
            <a:avLst/>
          </a:prstGeom>
          <a:noFill/>
        </p:spPr>
        <p:txBody>
          <a:bodyPr wrap="square" rtlCol="0">
            <a:spAutoFit/>
          </a:bodyPr>
          <a:lstStyle/>
          <a:p>
            <a:r>
              <a:rPr lang="en-US" altLang="zh-CN" sz="1200" dirty="0" smtClean="0"/>
              <a:t>30%</a:t>
            </a:r>
            <a:endParaRPr lang="zh-CN" altLang="en-US" sz="1200" dirty="0"/>
          </a:p>
        </p:txBody>
      </p:sp>
      <p:cxnSp>
        <p:nvCxnSpPr>
          <p:cNvPr id="55" name="直接连接符 54"/>
          <p:cNvCxnSpPr/>
          <p:nvPr/>
        </p:nvCxnSpPr>
        <p:spPr bwMode="auto">
          <a:xfrm>
            <a:off x="6660232" y="5157192"/>
            <a:ext cx="144016"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1" name="直接连接符 60"/>
          <p:cNvCxnSpPr/>
          <p:nvPr/>
        </p:nvCxnSpPr>
        <p:spPr bwMode="auto">
          <a:xfrm>
            <a:off x="2339752" y="5373216"/>
            <a:ext cx="216024"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5" name="直接连接符 64"/>
          <p:cNvCxnSpPr/>
          <p:nvPr/>
        </p:nvCxnSpPr>
        <p:spPr bwMode="auto">
          <a:xfrm>
            <a:off x="2987824" y="3573016"/>
            <a:ext cx="144016"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6" name="直接连接符 65"/>
          <p:cNvCxnSpPr/>
          <p:nvPr/>
        </p:nvCxnSpPr>
        <p:spPr bwMode="auto">
          <a:xfrm>
            <a:off x="827584" y="5157192"/>
            <a:ext cx="144016"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7" name="直接连接符 66"/>
          <p:cNvCxnSpPr/>
          <p:nvPr/>
        </p:nvCxnSpPr>
        <p:spPr bwMode="auto">
          <a:xfrm>
            <a:off x="1068760" y="5326360"/>
            <a:ext cx="144016"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8" name="直接连接符 67"/>
          <p:cNvCxnSpPr/>
          <p:nvPr/>
        </p:nvCxnSpPr>
        <p:spPr bwMode="auto">
          <a:xfrm>
            <a:off x="2987824" y="4869160"/>
            <a:ext cx="144016"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9" name="直接连接符 68"/>
          <p:cNvCxnSpPr/>
          <p:nvPr/>
        </p:nvCxnSpPr>
        <p:spPr bwMode="auto">
          <a:xfrm>
            <a:off x="827584" y="3789040"/>
            <a:ext cx="144016"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0" name="直接连接符 69"/>
          <p:cNvCxnSpPr/>
          <p:nvPr/>
        </p:nvCxnSpPr>
        <p:spPr bwMode="auto">
          <a:xfrm>
            <a:off x="5148064" y="3356992"/>
            <a:ext cx="144016"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1" name="直接连接符 70"/>
          <p:cNvCxnSpPr/>
          <p:nvPr/>
        </p:nvCxnSpPr>
        <p:spPr bwMode="auto">
          <a:xfrm>
            <a:off x="4499992" y="5229200"/>
            <a:ext cx="144016"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2" name="直接连接符 71"/>
          <p:cNvCxnSpPr/>
          <p:nvPr/>
        </p:nvCxnSpPr>
        <p:spPr bwMode="auto">
          <a:xfrm>
            <a:off x="5076056" y="4653136"/>
            <a:ext cx="144016"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73" name="TextBox 72"/>
          <p:cNvSpPr txBox="1"/>
          <p:nvPr/>
        </p:nvSpPr>
        <p:spPr>
          <a:xfrm>
            <a:off x="395536" y="3656057"/>
            <a:ext cx="504056" cy="276999"/>
          </a:xfrm>
          <a:prstGeom prst="rect">
            <a:avLst/>
          </a:prstGeom>
          <a:noFill/>
        </p:spPr>
        <p:txBody>
          <a:bodyPr wrap="square" rtlCol="0">
            <a:spAutoFit/>
          </a:bodyPr>
          <a:lstStyle/>
          <a:p>
            <a:r>
              <a:rPr lang="en-US" altLang="zh-CN" sz="1200" dirty="0" smtClean="0"/>
              <a:t>50%</a:t>
            </a:r>
            <a:endParaRPr lang="zh-CN" altLang="en-US" sz="1200" dirty="0"/>
          </a:p>
        </p:txBody>
      </p:sp>
      <p:sp>
        <p:nvSpPr>
          <p:cNvPr id="74" name="TextBox 73"/>
          <p:cNvSpPr txBox="1"/>
          <p:nvPr/>
        </p:nvSpPr>
        <p:spPr>
          <a:xfrm>
            <a:off x="2555776" y="3440033"/>
            <a:ext cx="504056" cy="276999"/>
          </a:xfrm>
          <a:prstGeom prst="rect">
            <a:avLst/>
          </a:prstGeom>
          <a:noFill/>
        </p:spPr>
        <p:txBody>
          <a:bodyPr wrap="square" rtlCol="0">
            <a:spAutoFit/>
          </a:bodyPr>
          <a:lstStyle/>
          <a:p>
            <a:r>
              <a:rPr lang="en-US" altLang="zh-CN" sz="1200" dirty="0" smtClean="0"/>
              <a:t>35%</a:t>
            </a:r>
            <a:endParaRPr lang="zh-CN" altLang="en-US" sz="1200" dirty="0"/>
          </a:p>
        </p:txBody>
      </p:sp>
      <p:sp>
        <p:nvSpPr>
          <p:cNvPr id="75" name="TextBox 74"/>
          <p:cNvSpPr txBox="1"/>
          <p:nvPr/>
        </p:nvSpPr>
        <p:spPr>
          <a:xfrm>
            <a:off x="4716016" y="3224009"/>
            <a:ext cx="504056" cy="276999"/>
          </a:xfrm>
          <a:prstGeom prst="rect">
            <a:avLst/>
          </a:prstGeom>
          <a:noFill/>
        </p:spPr>
        <p:txBody>
          <a:bodyPr wrap="square" rtlCol="0">
            <a:spAutoFit/>
          </a:bodyPr>
          <a:lstStyle/>
          <a:p>
            <a:r>
              <a:rPr lang="en-US" altLang="zh-CN" sz="1200" dirty="0" smtClean="0"/>
              <a:t>20%</a:t>
            </a:r>
            <a:endParaRPr lang="zh-CN" altLang="en-US" sz="1200" dirty="0"/>
          </a:p>
        </p:txBody>
      </p:sp>
      <p:sp>
        <p:nvSpPr>
          <p:cNvPr id="76" name="右箭头 75"/>
          <p:cNvSpPr/>
          <p:nvPr/>
        </p:nvSpPr>
        <p:spPr bwMode="auto">
          <a:xfrm>
            <a:off x="2483768" y="3717032"/>
            <a:ext cx="504056" cy="288032"/>
          </a:xfrm>
          <a:prstGeom prst="rightArrow">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7" name="右箭头 76"/>
          <p:cNvSpPr/>
          <p:nvPr/>
        </p:nvSpPr>
        <p:spPr bwMode="auto">
          <a:xfrm>
            <a:off x="4644008" y="3717032"/>
            <a:ext cx="504056" cy="288032"/>
          </a:xfrm>
          <a:prstGeom prst="rightArrow">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8" name="TextBox 77"/>
          <p:cNvSpPr txBox="1"/>
          <p:nvPr/>
        </p:nvSpPr>
        <p:spPr>
          <a:xfrm>
            <a:off x="6876256" y="2632844"/>
            <a:ext cx="2267744" cy="2308324"/>
          </a:xfrm>
          <a:prstGeom prst="rect">
            <a:avLst/>
          </a:prstGeom>
          <a:noFill/>
        </p:spPr>
        <p:txBody>
          <a:bodyPr wrap="square" rtlCol="0">
            <a:spAutoFit/>
          </a:bodyPr>
          <a:lstStyle/>
          <a:p>
            <a:r>
              <a:rPr lang="zh-CN" altLang="en-US" sz="1600" dirty="0" smtClean="0">
                <a:latin typeface="黑体" pitchFamily="49" charset="-122"/>
                <a:ea typeface="黑体" pitchFamily="49" charset="-122"/>
              </a:rPr>
              <a:t>随着净值上涨，风险承受能力上升：</a:t>
            </a:r>
            <a:endParaRPr lang="en-US" altLang="zh-CN" sz="1600" dirty="0" smtClean="0">
              <a:latin typeface="黑体" pitchFamily="49" charset="-122"/>
              <a:ea typeface="黑体" pitchFamily="49" charset="-122"/>
            </a:endParaRPr>
          </a:p>
          <a:p>
            <a:r>
              <a:rPr lang="en-US" altLang="zh-CN" sz="1600" dirty="0" smtClean="0">
                <a:latin typeface="黑体" pitchFamily="49" charset="-122"/>
                <a:ea typeface="黑体" pitchFamily="49" charset="-122"/>
              </a:rPr>
              <a:t>1</a:t>
            </a:r>
            <a:r>
              <a:rPr lang="zh-CN" altLang="en-US" sz="1600" dirty="0" smtClean="0">
                <a:latin typeface="黑体" pitchFamily="49" charset="-122"/>
                <a:ea typeface="黑体" pitchFamily="49" charset="-122"/>
              </a:rPr>
              <a:t>、择股策略现货个股占比上升；</a:t>
            </a:r>
            <a:endParaRPr lang="en-US" altLang="zh-CN" sz="1600" dirty="0" smtClean="0">
              <a:latin typeface="黑体" pitchFamily="49" charset="-122"/>
              <a:ea typeface="黑体" pitchFamily="49" charset="-122"/>
            </a:endParaRPr>
          </a:p>
          <a:p>
            <a:r>
              <a:rPr lang="en-US" altLang="zh-CN" sz="1600" dirty="0" smtClean="0">
                <a:latin typeface="黑体" pitchFamily="49" charset="-122"/>
                <a:ea typeface="黑体" pitchFamily="49" charset="-122"/>
              </a:rPr>
              <a:t>2</a:t>
            </a:r>
            <a:r>
              <a:rPr lang="zh-CN" altLang="en-US" sz="1600" dirty="0" smtClean="0">
                <a:latin typeface="黑体" pitchFamily="49" charset="-122"/>
                <a:ea typeface="黑体" pitchFamily="49" charset="-122"/>
              </a:rPr>
              <a:t>、择时策略期货调整范围扩大；</a:t>
            </a:r>
            <a:endParaRPr lang="en-US" altLang="zh-CN" sz="1600" dirty="0" smtClean="0">
              <a:latin typeface="黑体" pitchFamily="49" charset="-122"/>
              <a:ea typeface="黑体" pitchFamily="49" charset="-122"/>
            </a:endParaRPr>
          </a:p>
          <a:p>
            <a:r>
              <a:rPr lang="en-US" altLang="zh-CN" sz="1600" dirty="0" smtClean="0">
                <a:latin typeface="黑体" pitchFamily="49" charset="-122"/>
                <a:ea typeface="黑体" pitchFamily="49" charset="-122"/>
              </a:rPr>
              <a:t>3</a:t>
            </a:r>
            <a:r>
              <a:rPr lang="zh-CN" altLang="en-US" sz="1600" dirty="0" smtClean="0">
                <a:latin typeface="黑体" pitchFamily="49" charset="-122"/>
                <a:ea typeface="黑体" pitchFamily="49" charset="-122"/>
              </a:rPr>
              <a:t>、统计套利持仓占比逐步降低。</a:t>
            </a:r>
            <a:endParaRPr lang="en-US" altLang="zh-CN" sz="1600" dirty="0" smtClean="0">
              <a:latin typeface="黑体" pitchFamily="49" charset="-122"/>
              <a:ea typeface="黑体" pitchFamily="49" charset="-122"/>
            </a:endParaRPr>
          </a:p>
          <a:p>
            <a:endParaRPr lang="zh-CN" altLang="en-US" sz="1600" dirty="0">
              <a:latin typeface="黑体" pitchFamily="49" charset="-122"/>
              <a:ea typeface="黑体"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ChangeArrowheads="1"/>
          </p:cNvSpPr>
          <p:nvPr/>
        </p:nvSpPr>
        <p:spPr bwMode="auto">
          <a:xfrm>
            <a:off x="550863" y="620713"/>
            <a:ext cx="6037262" cy="431800"/>
          </a:xfrm>
          <a:prstGeom prst="rect">
            <a:avLst/>
          </a:prstGeom>
          <a:noFill/>
          <a:ln w="9525">
            <a:noFill/>
            <a:miter lim="800000"/>
            <a:headEnd/>
            <a:tailEnd/>
          </a:ln>
          <a:effectLst>
            <a:outerShdw dist="63500" dir="2700000" algn="ctr" rotWithShape="0">
              <a:srgbClr val="000000">
                <a:alpha val="37999"/>
              </a:srgbClr>
            </a:outerShdw>
          </a:effectLst>
        </p:spPr>
        <p:txBody>
          <a:bodyPr lIns="105016" tIns="52508" rIns="105016" bIns="52508" anchor="ctr"/>
          <a:lstStyle/>
          <a:p>
            <a:pPr eaLnBrk="1" hangingPunct="1">
              <a:buFont typeface="Arial" pitchFamily="34" charset="0"/>
              <a:buNone/>
              <a:defRPr/>
            </a:pPr>
            <a:r>
              <a:rPr lang="zh-CN" sz="2800" b="1">
                <a:solidFill>
                  <a:srgbClr val="C00000"/>
                </a:solidFill>
                <a:latin typeface="黑体" pitchFamily="49" charset="-122"/>
                <a:ea typeface="黑体" pitchFamily="49" charset="-122"/>
              </a:rPr>
              <a:t>目   录</a:t>
            </a:r>
          </a:p>
        </p:txBody>
      </p:sp>
      <p:grpSp>
        <p:nvGrpSpPr>
          <p:cNvPr id="12291" name="Group 31"/>
          <p:cNvGrpSpPr>
            <a:grpSpLocks/>
          </p:cNvGrpSpPr>
          <p:nvPr/>
        </p:nvGrpSpPr>
        <p:grpSpPr bwMode="auto">
          <a:xfrm>
            <a:off x="1946275" y="4254500"/>
            <a:ext cx="5291138" cy="609600"/>
            <a:chOff x="0" y="0"/>
            <a:chExt cx="3333" cy="384"/>
          </a:xfrm>
        </p:grpSpPr>
        <p:grpSp>
          <p:nvGrpSpPr>
            <p:cNvPr id="12354" name="Group 32"/>
            <p:cNvGrpSpPr>
              <a:grpSpLocks/>
            </p:cNvGrpSpPr>
            <p:nvPr/>
          </p:nvGrpSpPr>
          <p:grpSpPr bwMode="auto">
            <a:xfrm>
              <a:off x="0" y="0"/>
              <a:ext cx="384" cy="384"/>
              <a:chOff x="0" y="0"/>
              <a:chExt cx="384" cy="384"/>
            </a:xfrm>
          </p:grpSpPr>
          <p:sp>
            <p:nvSpPr>
              <p:cNvPr id="12358" name="Oval 33"/>
              <p:cNvSpPr>
                <a:spLocks noChangeArrowheads="1"/>
              </p:cNvSpPr>
              <p:nvPr/>
            </p:nvSpPr>
            <p:spPr bwMode="auto">
              <a:xfrm>
                <a:off x="0" y="0"/>
                <a:ext cx="384" cy="384"/>
              </a:xfrm>
              <a:prstGeom prst="ellipse">
                <a:avLst/>
              </a:prstGeom>
              <a:gradFill rotWithShape="1">
                <a:gsLst>
                  <a:gs pos="0">
                    <a:srgbClr val="333399"/>
                  </a:gs>
                  <a:gs pos="50000">
                    <a:srgbClr val="FFFFFF"/>
                  </a:gs>
                  <a:gs pos="100000">
                    <a:srgbClr val="333399"/>
                  </a:gs>
                </a:gsLst>
                <a:lin ang="18900000" scaled="1"/>
              </a:gradFill>
              <a:ln w="9525">
                <a:noFill/>
                <a:round/>
                <a:headEnd/>
                <a:tailEnd/>
              </a:ln>
            </p:spPr>
            <p:txBody>
              <a:bodyPr wrap="none" anchor="ctr">
                <a:spAutoFit/>
              </a:bodyPr>
              <a:lstStyle/>
              <a:p>
                <a:pPr eaLnBrk="1" hangingPunct="1">
                  <a:buFont typeface="Arial" charset="0"/>
                  <a:buNone/>
                </a:pPr>
                <a:endParaRPr lang="zh-CN" altLang="en-US">
                  <a:solidFill>
                    <a:srgbClr val="000000"/>
                  </a:solidFill>
                </a:endParaRPr>
              </a:p>
            </p:txBody>
          </p:sp>
          <p:sp>
            <p:nvSpPr>
              <p:cNvPr id="12359" name="Oval 34"/>
              <p:cNvSpPr>
                <a:spLocks noChangeArrowheads="1"/>
              </p:cNvSpPr>
              <p:nvPr/>
            </p:nvSpPr>
            <p:spPr bwMode="auto">
              <a:xfrm>
                <a:off x="0" y="0"/>
                <a:ext cx="384" cy="384"/>
              </a:xfrm>
              <a:prstGeom prst="ellipse">
                <a:avLst/>
              </a:prstGeom>
              <a:gradFill rotWithShape="1">
                <a:gsLst>
                  <a:gs pos="0">
                    <a:srgbClr val="333399">
                      <a:alpha val="31998"/>
                    </a:srgbClr>
                  </a:gs>
                  <a:gs pos="100000">
                    <a:srgbClr val="000000">
                      <a:alpha val="89998"/>
                    </a:srgbClr>
                  </a:gs>
                </a:gsLst>
                <a:lin ang="18900000" scaled="1"/>
              </a:gradFill>
              <a:ln w="9525">
                <a:noFill/>
                <a:round/>
                <a:headEnd/>
                <a:tailEnd/>
              </a:ln>
            </p:spPr>
            <p:txBody>
              <a:bodyPr wrap="none" anchor="ctr">
                <a:spAutoFit/>
              </a:bodyPr>
              <a:lstStyle/>
              <a:p>
                <a:pPr eaLnBrk="1" hangingPunct="1">
                  <a:buFont typeface="Arial" charset="0"/>
                  <a:buNone/>
                </a:pPr>
                <a:endParaRPr lang="zh-CN" altLang="en-US">
                  <a:solidFill>
                    <a:srgbClr val="000000"/>
                  </a:solidFill>
                </a:endParaRPr>
              </a:p>
            </p:txBody>
          </p:sp>
          <p:sp>
            <p:nvSpPr>
              <p:cNvPr id="12360" name="Oval 35"/>
              <p:cNvSpPr>
                <a:spLocks noChangeArrowheads="1"/>
              </p:cNvSpPr>
              <p:nvPr/>
            </p:nvSpPr>
            <p:spPr bwMode="auto">
              <a:xfrm>
                <a:off x="25" y="25"/>
                <a:ext cx="334" cy="334"/>
              </a:xfrm>
              <a:prstGeom prst="ellipse">
                <a:avLst/>
              </a:prstGeom>
              <a:gradFill rotWithShape="1">
                <a:gsLst>
                  <a:gs pos="0">
                    <a:srgbClr val="333399"/>
                  </a:gs>
                  <a:gs pos="50000">
                    <a:srgbClr val="1C1C53"/>
                  </a:gs>
                  <a:gs pos="100000">
                    <a:srgbClr val="333399"/>
                  </a:gs>
                </a:gsLst>
                <a:lin ang="2700000" scaled="1"/>
              </a:gradFill>
              <a:ln w="9525">
                <a:noFill/>
                <a:round/>
                <a:headEnd/>
                <a:tailEnd/>
              </a:ln>
            </p:spPr>
            <p:txBody>
              <a:bodyPr anchor="ctr">
                <a:spAutoFit/>
              </a:bodyPr>
              <a:lstStyle/>
              <a:p>
                <a:pPr eaLnBrk="1" hangingPunct="1">
                  <a:buFont typeface="Arial" charset="0"/>
                  <a:buNone/>
                </a:pPr>
                <a:endParaRPr lang="zh-CN" altLang="en-US">
                  <a:solidFill>
                    <a:srgbClr val="000000"/>
                  </a:solidFill>
                </a:endParaRPr>
              </a:p>
            </p:txBody>
          </p:sp>
          <p:sp>
            <p:nvSpPr>
              <p:cNvPr id="12361" name="Oval 36"/>
              <p:cNvSpPr>
                <a:spLocks noChangeArrowheads="1"/>
              </p:cNvSpPr>
              <p:nvPr/>
            </p:nvSpPr>
            <p:spPr bwMode="auto">
              <a:xfrm>
                <a:off x="50" y="50"/>
                <a:ext cx="334" cy="334"/>
              </a:xfrm>
              <a:prstGeom prst="ellipse">
                <a:avLst/>
              </a:prstGeom>
              <a:gradFill rotWithShape="1">
                <a:gsLst>
                  <a:gs pos="0">
                    <a:srgbClr val="202061"/>
                  </a:gs>
                  <a:gs pos="100000">
                    <a:srgbClr val="333399">
                      <a:alpha val="0"/>
                    </a:srgbClr>
                  </a:gs>
                </a:gsLst>
                <a:lin ang="18900000" scaled="1"/>
              </a:gradFill>
              <a:ln w="9525">
                <a:noFill/>
                <a:round/>
                <a:headEnd/>
                <a:tailEnd/>
              </a:ln>
            </p:spPr>
            <p:txBody>
              <a:bodyPr anchor="ctr">
                <a:spAutoFit/>
              </a:bodyPr>
              <a:lstStyle/>
              <a:p>
                <a:pPr eaLnBrk="1" hangingPunct="1">
                  <a:buFont typeface="Arial" charset="0"/>
                  <a:buNone/>
                </a:pPr>
                <a:endParaRPr lang="zh-CN" altLang="en-US">
                  <a:solidFill>
                    <a:srgbClr val="000000"/>
                  </a:solidFill>
                </a:endParaRPr>
              </a:p>
            </p:txBody>
          </p:sp>
          <p:sp>
            <p:nvSpPr>
              <p:cNvPr id="12362" name="Oval 37"/>
              <p:cNvSpPr>
                <a:spLocks noChangeArrowheads="1"/>
              </p:cNvSpPr>
              <p:nvPr/>
            </p:nvSpPr>
            <p:spPr bwMode="auto">
              <a:xfrm>
                <a:off x="43" y="42"/>
                <a:ext cx="300" cy="300"/>
              </a:xfrm>
              <a:prstGeom prst="ellipse">
                <a:avLst/>
              </a:prstGeom>
              <a:solidFill>
                <a:srgbClr val="333333"/>
              </a:solidFill>
              <a:ln w="9525">
                <a:noFill/>
                <a:round/>
                <a:headEnd/>
                <a:tailEnd/>
              </a:ln>
            </p:spPr>
            <p:txBody>
              <a:bodyPr anchor="ctr">
                <a:spAutoFit/>
              </a:bodyPr>
              <a:lstStyle/>
              <a:p>
                <a:pPr eaLnBrk="1" hangingPunct="1">
                  <a:buFont typeface="Arial" charset="0"/>
                  <a:buNone/>
                </a:pPr>
                <a:endParaRPr lang="zh-CN" altLang="zh-CN">
                  <a:solidFill>
                    <a:srgbClr val="000000"/>
                  </a:solidFill>
                </a:endParaRPr>
              </a:p>
            </p:txBody>
          </p:sp>
          <p:sp>
            <p:nvSpPr>
              <p:cNvPr id="12363" name="Oval 38"/>
              <p:cNvSpPr>
                <a:spLocks noChangeArrowheads="1"/>
              </p:cNvSpPr>
              <p:nvPr/>
            </p:nvSpPr>
            <p:spPr bwMode="auto">
              <a:xfrm>
                <a:off x="48" y="47"/>
                <a:ext cx="291" cy="291"/>
              </a:xfrm>
              <a:prstGeom prst="ellipse">
                <a:avLst/>
              </a:prstGeom>
              <a:gradFill rotWithShape="1">
                <a:gsLst>
                  <a:gs pos="0">
                    <a:srgbClr val="595959"/>
                  </a:gs>
                  <a:gs pos="100000">
                    <a:srgbClr val="C0C0C0"/>
                  </a:gs>
                </a:gsLst>
                <a:lin ang="5400000" scaled="1"/>
              </a:gradFill>
              <a:ln w="9525">
                <a:noFill/>
                <a:round/>
                <a:headEnd/>
                <a:tailEnd/>
              </a:ln>
            </p:spPr>
            <p:txBody>
              <a:bodyPr vert="eaVert" wrap="none" anchor="ctr"/>
              <a:lstStyle/>
              <a:p>
                <a:pPr eaLnBrk="1" hangingPunct="1">
                  <a:buFont typeface="Arial" charset="0"/>
                  <a:buNone/>
                </a:pPr>
                <a:endParaRPr lang="zh-CN" altLang="zh-CN">
                  <a:solidFill>
                    <a:srgbClr val="000000"/>
                  </a:solidFill>
                </a:endParaRPr>
              </a:p>
            </p:txBody>
          </p:sp>
          <p:sp>
            <p:nvSpPr>
              <p:cNvPr id="12364" name="Oval 39"/>
              <p:cNvSpPr>
                <a:spLocks noChangeArrowheads="1"/>
              </p:cNvSpPr>
              <p:nvPr/>
            </p:nvSpPr>
            <p:spPr bwMode="auto">
              <a:xfrm>
                <a:off x="52" y="49"/>
                <a:ext cx="283" cy="283"/>
              </a:xfrm>
              <a:prstGeom prst="ellipse">
                <a:avLst/>
              </a:prstGeom>
              <a:gradFill rotWithShape="1">
                <a:gsLst>
                  <a:gs pos="0">
                    <a:srgbClr val="C0C0C0">
                      <a:alpha val="0"/>
                    </a:srgbClr>
                  </a:gs>
                  <a:gs pos="100000">
                    <a:srgbClr val="E9E9E9"/>
                  </a:gs>
                </a:gsLst>
                <a:lin ang="5400000" scaled="1"/>
              </a:gradFill>
              <a:ln w="9525">
                <a:noFill/>
                <a:round/>
                <a:headEnd/>
                <a:tailEnd/>
              </a:ln>
            </p:spPr>
            <p:txBody>
              <a:bodyPr vert="eaVert" wrap="none" anchor="ctr"/>
              <a:lstStyle/>
              <a:p>
                <a:pPr eaLnBrk="1" hangingPunct="1">
                  <a:buFont typeface="Arial" charset="0"/>
                  <a:buNone/>
                </a:pPr>
                <a:endParaRPr lang="zh-CN" altLang="zh-CN">
                  <a:solidFill>
                    <a:srgbClr val="000000"/>
                  </a:solidFill>
                </a:endParaRPr>
              </a:p>
            </p:txBody>
          </p:sp>
          <p:sp>
            <p:nvSpPr>
              <p:cNvPr id="12365" name="Oval 40"/>
              <p:cNvSpPr>
                <a:spLocks noChangeArrowheads="1"/>
              </p:cNvSpPr>
              <p:nvPr/>
            </p:nvSpPr>
            <p:spPr bwMode="auto">
              <a:xfrm>
                <a:off x="55" y="51"/>
                <a:ext cx="270" cy="265"/>
              </a:xfrm>
              <a:prstGeom prst="ellipse">
                <a:avLst/>
              </a:prstGeom>
              <a:gradFill rotWithShape="1">
                <a:gsLst>
                  <a:gs pos="0">
                    <a:srgbClr val="989898"/>
                  </a:gs>
                  <a:gs pos="100000">
                    <a:srgbClr val="C0C0C0">
                      <a:alpha val="48000"/>
                    </a:srgbClr>
                  </a:gs>
                </a:gsLst>
                <a:lin ang="5400000" scaled="1"/>
              </a:gradFill>
              <a:ln w="9525">
                <a:noFill/>
                <a:round/>
                <a:headEnd/>
                <a:tailEnd/>
              </a:ln>
            </p:spPr>
            <p:txBody>
              <a:bodyPr vert="eaVert" wrap="none" anchor="ctr"/>
              <a:lstStyle/>
              <a:p>
                <a:pPr eaLnBrk="1" hangingPunct="1">
                  <a:buFont typeface="Arial" charset="0"/>
                  <a:buNone/>
                </a:pPr>
                <a:endParaRPr lang="zh-CN" altLang="zh-CN">
                  <a:solidFill>
                    <a:srgbClr val="000000"/>
                  </a:solidFill>
                </a:endParaRPr>
              </a:p>
            </p:txBody>
          </p:sp>
          <p:sp>
            <p:nvSpPr>
              <p:cNvPr id="12366" name="Oval 41"/>
              <p:cNvSpPr>
                <a:spLocks noChangeArrowheads="1"/>
              </p:cNvSpPr>
              <p:nvPr/>
            </p:nvSpPr>
            <p:spPr bwMode="auto">
              <a:xfrm>
                <a:off x="70" y="59"/>
                <a:ext cx="240" cy="215"/>
              </a:xfrm>
              <a:prstGeom prst="ellipse">
                <a:avLst/>
              </a:prstGeom>
              <a:gradFill rotWithShape="1">
                <a:gsLst>
                  <a:gs pos="0">
                    <a:srgbClr val="FFFFFF"/>
                  </a:gs>
                  <a:gs pos="100000">
                    <a:srgbClr val="C0C0C0">
                      <a:alpha val="37999"/>
                    </a:srgbClr>
                  </a:gs>
                </a:gsLst>
                <a:lin ang="5400000" scaled="1"/>
              </a:gradFill>
              <a:ln w="9525">
                <a:noFill/>
                <a:round/>
                <a:headEnd/>
                <a:tailEnd/>
              </a:ln>
            </p:spPr>
            <p:txBody>
              <a:bodyPr vert="eaVert" wrap="none" anchor="ctr"/>
              <a:lstStyle/>
              <a:p>
                <a:pPr eaLnBrk="1" hangingPunct="1">
                  <a:buFont typeface="Arial" charset="0"/>
                  <a:buNone/>
                </a:pPr>
                <a:endParaRPr lang="zh-CN" altLang="zh-CN">
                  <a:solidFill>
                    <a:srgbClr val="000000"/>
                  </a:solidFill>
                </a:endParaRPr>
              </a:p>
            </p:txBody>
          </p:sp>
        </p:grpSp>
        <p:sp>
          <p:nvSpPr>
            <p:cNvPr id="12355" name="Line 42"/>
            <p:cNvSpPr>
              <a:spLocks noChangeShapeType="1"/>
            </p:cNvSpPr>
            <p:nvPr/>
          </p:nvSpPr>
          <p:spPr bwMode="auto">
            <a:xfrm>
              <a:off x="309" y="358"/>
              <a:ext cx="3024" cy="0"/>
            </a:xfrm>
            <a:prstGeom prst="line">
              <a:avLst/>
            </a:prstGeom>
            <a:noFill/>
            <a:ln w="25400">
              <a:solidFill>
                <a:srgbClr val="000000"/>
              </a:solidFill>
              <a:prstDash val="sysDot"/>
              <a:round/>
              <a:headEnd/>
              <a:tailEnd type="oval" w="med" len="med"/>
            </a:ln>
          </p:spPr>
          <p:txBody>
            <a:bodyPr wrap="none" anchor="ctr"/>
            <a:lstStyle/>
            <a:p>
              <a:endParaRPr lang="zh-CN" altLang="en-US"/>
            </a:p>
          </p:txBody>
        </p:sp>
        <p:sp>
          <p:nvSpPr>
            <p:cNvPr id="12356" name="Text Box 43"/>
            <p:cNvSpPr txBox="1">
              <a:spLocks noChangeArrowheads="1"/>
            </p:cNvSpPr>
            <p:nvPr/>
          </p:nvSpPr>
          <p:spPr bwMode="auto">
            <a:xfrm>
              <a:off x="453" y="22"/>
              <a:ext cx="945" cy="291"/>
            </a:xfrm>
            <a:prstGeom prst="rect">
              <a:avLst/>
            </a:prstGeom>
            <a:noFill/>
            <a:ln w="9525">
              <a:noFill/>
              <a:miter lim="800000"/>
              <a:headEnd/>
              <a:tailEnd/>
            </a:ln>
          </p:spPr>
          <p:txBody>
            <a:bodyPr wrap="none">
              <a:spAutoFit/>
            </a:bodyPr>
            <a:lstStyle/>
            <a:p>
              <a:pPr>
                <a:buFont typeface="Arial" charset="0"/>
                <a:buNone/>
              </a:pPr>
              <a:r>
                <a:rPr lang="en-US" altLang="zh-CN" sz="2400">
                  <a:solidFill>
                    <a:srgbClr val="000000"/>
                  </a:solidFill>
                  <a:cs typeface="Arial" charset="0"/>
                </a:rPr>
                <a:t> </a:t>
              </a:r>
              <a:r>
                <a:rPr lang="zh-CN" altLang="en-US" sz="2400" b="1">
                  <a:latin typeface="黑体" pitchFamily="49" charset="-122"/>
                  <a:ea typeface="黑体" pitchFamily="49" charset="-122"/>
                </a:rPr>
                <a:t>量化团队</a:t>
              </a:r>
            </a:p>
          </p:txBody>
        </p:sp>
        <p:sp>
          <p:nvSpPr>
            <p:cNvPr id="12357" name="Text Box 44"/>
            <p:cNvSpPr txBox="1">
              <a:spLocks noChangeArrowheads="1"/>
            </p:cNvSpPr>
            <p:nvPr/>
          </p:nvSpPr>
          <p:spPr bwMode="auto">
            <a:xfrm>
              <a:off x="86" y="43"/>
              <a:ext cx="224" cy="291"/>
            </a:xfrm>
            <a:prstGeom prst="rect">
              <a:avLst/>
            </a:prstGeom>
            <a:noFill/>
            <a:ln w="9525">
              <a:noFill/>
              <a:miter lim="800000"/>
              <a:headEnd/>
              <a:tailEnd/>
            </a:ln>
          </p:spPr>
          <p:txBody>
            <a:bodyPr wrap="none">
              <a:spAutoFit/>
            </a:bodyPr>
            <a:lstStyle/>
            <a:p>
              <a:pPr algn="ctr">
                <a:buFont typeface="Arial" charset="0"/>
                <a:buNone/>
              </a:pPr>
              <a:r>
                <a:rPr lang="en-US" altLang="zh-CN" sz="2400" b="1">
                  <a:solidFill>
                    <a:srgbClr val="000000"/>
                  </a:solidFill>
                  <a:cs typeface="Arial" charset="0"/>
                </a:rPr>
                <a:t>4</a:t>
              </a:r>
              <a:endParaRPr lang="zh-CN" altLang="en-US" sz="2400" b="1">
                <a:solidFill>
                  <a:srgbClr val="000000"/>
                </a:solidFill>
                <a:cs typeface="Arial" charset="0"/>
              </a:endParaRPr>
            </a:p>
          </p:txBody>
        </p:sp>
      </p:grpSp>
      <p:grpSp>
        <p:nvGrpSpPr>
          <p:cNvPr id="12292" name="Group 45"/>
          <p:cNvGrpSpPr>
            <a:grpSpLocks/>
          </p:cNvGrpSpPr>
          <p:nvPr/>
        </p:nvGrpSpPr>
        <p:grpSpPr bwMode="auto">
          <a:xfrm>
            <a:off x="1851025" y="3352800"/>
            <a:ext cx="5381625" cy="609600"/>
            <a:chOff x="0" y="0"/>
            <a:chExt cx="3390" cy="384"/>
          </a:xfrm>
        </p:grpSpPr>
        <p:sp>
          <p:nvSpPr>
            <p:cNvPr id="12339" name="Line 46"/>
            <p:cNvSpPr>
              <a:spLocks noChangeShapeType="1"/>
            </p:cNvSpPr>
            <p:nvPr/>
          </p:nvSpPr>
          <p:spPr bwMode="auto">
            <a:xfrm>
              <a:off x="366" y="349"/>
              <a:ext cx="3024" cy="0"/>
            </a:xfrm>
            <a:prstGeom prst="line">
              <a:avLst/>
            </a:prstGeom>
            <a:noFill/>
            <a:ln w="25400">
              <a:solidFill>
                <a:srgbClr val="000000"/>
              </a:solidFill>
              <a:prstDash val="sysDot"/>
              <a:round/>
              <a:headEnd/>
              <a:tailEnd type="oval" w="med" len="med"/>
            </a:ln>
          </p:spPr>
          <p:txBody>
            <a:bodyPr wrap="none" anchor="ctr"/>
            <a:lstStyle/>
            <a:p>
              <a:endParaRPr lang="zh-CN" altLang="en-US"/>
            </a:p>
          </p:txBody>
        </p:sp>
        <p:sp>
          <p:nvSpPr>
            <p:cNvPr id="12340" name="Text Box 47"/>
            <p:cNvSpPr txBox="1">
              <a:spLocks noChangeArrowheads="1"/>
            </p:cNvSpPr>
            <p:nvPr/>
          </p:nvSpPr>
          <p:spPr bwMode="auto">
            <a:xfrm>
              <a:off x="0" y="13"/>
              <a:ext cx="1465" cy="291"/>
            </a:xfrm>
            <a:prstGeom prst="rect">
              <a:avLst/>
            </a:prstGeom>
            <a:noFill/>
            <a:ln w="9525">
              <a:noFill/>
              <a:miter lim="800000"/>
              <a:headEnd/>
              <a:tailEnd/>
            </a:ln>
          </p:spPr>
          <p:txBody>
            <a:bodyPr wrap="none">
              <a:spAutoFit/>
            </a:bodyPr>
            <a:lstStyle/>
            <a:p>
              <a:pPr marL="895350" defTabSz="800100">
                <a:buClr>
                  <a:srgbClr val="FABF00"/>
                </a:buClr>
                <a:buFont typeface="Arial" charset="0"/>
                <a:buNone/>
              </a:pPr>
              <a:r>
                <a:rPr lang="zh-CN" sz="2400" b="1">
                  <a:latin typeface="黑体" pitchFamily="49" charset="-122"/>
                  <a:ea typeface="黑体" pitchFamily="49" charset="-122"/>
                </a:rPr>
                <a:t>嘉合量化</a:t>
              </a:r>
            </a:p>
          </p:txBody>
        </p:sp>
        <p:grpSp>
          <p:nvGrpSpPr>
            <p:cNvPr id="12341" name="Group 48"/>
            <p:cNvGrpSpPr>
              <a:grpSpLocks/>
            </p:cNvGrpSpPr>
            <p:nvPr/>
          </p:nvGrpSpPr>
          <p:grpSpPr bwMode="auto">
            <a:xfrm>
              <a:off x="60" y="0"/>
              <a:ext cx="384" cy="384"/>
              <a:chOff x="0" y="0"/>
              <a:chExt cx="384" cy="384"/>
            </a:xfrm>
          </p:grpSpPr>
          <p:grpSp>
            <p:nvGrpSpPr>
              <p:cNvPr id="12342" name="Group 49"/>
              <p:cNvGrpSpPr>
                <a:grpSpLocks/>
              </p:cNvGrpSpPr>
              <p:nvPr/>
            </p:nvGrpSpPr>
            <p:grpSpPr bwMode="auto">
              <a:xfrm>
                <a:off x="0" y="0"/>
                <a:ext cx="384" cy="384"/>
                <a:chOff x="0" y="0"/>
                <a:chExt cx="384" cy="384"/>
              </a:xfrm>
            </p:grpSpPr>
            <p:sp>
              <p:nvSpPr>
                <p:cNvPr id="12344" name="Text Box 50"/>
                <p:cNvSpPr txBox="1">
                  <a:spLocks noChangeArrowheads="1"/>
                </p:cNvSpPr>
                <p:nvPr/>
              </p:nvSpPr>
              <p:spPr bwMode="auto">
                <a:xfrm>
                  <a:off x="78" y="48"/>
                  <a:ext cx="223" cy="288"/>
                </a:xfrm>
                <a:prstGeom prst="rect">
                  <a:avLst/>
                </a:prstGeom>
                <a:noFill/>
                <a:ln w="9525">
                  <a:noFill/>
                  <a:miter lim="800000"/>
                  <a:headEnd/>
                  <a:tailEnd/>
                </a:ln>
              </p:spPr>
              <p:txBody>
                <a:bodyPr wrap="none">
                  <a:spAutoFit/>
                </a:bodyPr>
                <a:lstStyle/>
                <a:p>
                  <a:pPr algn="ctr">
                    <a:buFont typeface="Arial" charset="0"/>
                    <a:buNone/>
                  </a:pPr>
                  <a:r>
                    <a:rPr lang="zh-CN" altLang="zh-CN" sz="2400" b="1">
                      <a:solidFill>
                        <a:srgbClr val="000000"/>
                      </a:solidFill>
                      <a:cs typeface="Arial" charset="0"/>
                    </a:rPr>
                    <a:t>3</a:t>
                  </a:r>
                </a:p>
              </p:txBody>
            </p:sp>
            <p:sp>
              <p:nvSpPr>
                <p:cNvPr id="12345" name="Oval 51"/>
                <p:cNvSpPr>
                  <a:spLocks noChangeArrowheads="1"/>
                </p:cNvSpPr>
                <p:nvPr/>
              </p:nvSpPr>
              <p:spPr bwMode="auto">
                <a:xfrm>
                  <a:off x="0" y="0"/>
                  <a:ext cx="384" cy="384"/>
                </a:xfrm>
                <a:prstGeom prst="ellipse">
                  <a:avLst/>
                </a:prstGeom>
                <a:gradFill rotWithShape="1">
                  <a:gsLst>
                    <a:gs pos="0">
                      <a:srgbClr val="00CC66"/>
                    </a:gs>
                    <a:gs pos="50000">
                      <a:srgbClr val="FFFFFF"/>
                    </a:gs>
                    <a:gs pos="100000">
                      <a:srgbClr val="00CC66"/>
                    </a:gs>
                  </a:gsLst>
                  <a:lin ang="18900000" scaled="1"/>
                </a:gradFill>
                <a:ln w="9525">
                  <a:noFill/>
                  <a:round/>
                  <a:headEnd/>
                  <a:tailEnd/>
                </a:ln>
              </p:spPr>
              <p:txBody>
                <a:bodyPr wrap="none" anchor="ctr">
                  <a:spAutoFit/>
                </a:bodyPr>
                <a:lstStyle/>
                <a:p>
                  <a:pPr eaLnBrk="1" hangingPunct="1">
                    <a:buFont typeface="Arial" charset="0"/>
                    <a:buNone/>
                  </a:pPr>
                  <a:endParaRPr lang="zh-CN" altLang="zh-CN">
                    <a:solidFill>
                      <a:srgbClr val="000000"/>
                    </a:solidFill>
                  </a:endParaRPr>
                </a:p>
              </p:txBody>
            </p:sp>
            <p:sp>
              <p:nvSpPr>
                <p:cNvPr id="12346" name="Oval 52"/>
                <p:cNvSpPr>
                  <a:spLocks noChangeArrowheads="1"/>
                </p:cNvSpPr>
                <p:nvPr/>
              </p:nvSpPr>
              <p:spPr bwMode="auto">
                <a:xfrm>
                  <a:off x="0" y="0"/>
                  <a:ext cx="384" cy="384"/>
                </a:xfrm>
                <a:prstGeom prst="ellipse">
                  <a:avLst/>
                </a:prstGeom>
                <a:gradFill rotWithShape="1">
                  <a:gsLst>
                    <a:gs pos="0">
                      <a:srgbClr val="BBE0E3">
                        <a:alpha val="31998"/>
                      </a:srgbClr>
                    </a:gs>
                    <a:gs pos="100000">
                      <a:srgbClr val="000000">
                        <a:alpha val="89998"/>
                      </a:srgbClr>
                    </a:gs>
                  </a:gsLst>
                  <a:lin ang="18900000" scaled="1"/>
                </a:gradFill>
                <a:ln w="9525">
                  <a:noFill/>
                  <a:round/>
                  <a:headEnd/>
                  <a:tailEnd/>
                </a:ln>
              </p:spPr>
              <p:txBody>
                <a:bodyPr wrap="none" anchor="ctr">
                  <a:spAutoFit/>
                </a:bodyPr>
                <a:lstStyle/>
                <a:p>
                  <a:pPr eaLnBrk="1" hangingPunct="1">
                    <a:buFont typeface="Arial" charset="0"/>
                    <a:buNone/>
                  </a:pPr>
                  <a:endParaRPr lang="zh-CN" altLang="en-US">
                    <a:solidFill>
                      <a:srgbClr val="000000"/>
                    </a:solidFill>
                  </a:endParaRPr>
                </a:p>
              </p:txBody>
            </p:sp>
            <p:sp>
              <p:nvSpPr>
                <p:cNvPr id="12347" name="Oval 53"/>
                <p:cNvSpPr>
                  <a:spLocks noChangeArrowheads="1"/>
                </p:cNvSpPr>
                <p:nvPr/>
              </p:nvSpPr>
              <p:spPr bwMode="auto">
                <a:xfrm>
                  <a:off x="25" y="25"/>
                  <a:ext cx="334" cy="334"/>
                </a:xfrm>
                <a:prstGeom prst="ellipse">
                  <a:avLst/>
                </a:prstGeom>
                <a:gradFill rotWithShape="1">
                  <a:gsLst>
                    <a:gs pos="0">
                      <a:srgbClr val="BBE0E3"/>
                    </a:gs>
                    <a:gs pos="50000">
                      <a:srgbClr val="65797B"/>
                    </a:gs>
                    <a:gs pos="100000">
                      <a:srgbClr val="BBE0E3"/>
                    </a:gs>
                  </a:gsLst>
                  <a:lin ang="2700000" scaled="1"/>
                </a:gradFill>
                <a:ln w="9525">
                  <a:noFill/>
                  <a:round/>
                  <a:headEnd/>
                  <a:tailEnd/>
                </a:ln>
              </p:spPr>
              <p:txBody>
                <a:bodyPr anchor="ctr">
                  <a:spAutoFit/>
                </a:bodyPr>
                <a:lstStyle/>
                <a:p>
                  <a:pPr eaLnBrk="1" hangingPunct="1">
                    <a:buFont typeface="Arial" charset="0"/>
                    <a:buNone/>
                  </a:pPr>
                  <a:endParaRPr lang="zh-CN" altLang="en-US">
                    <a:solidFill>
                      <a:srgbClr val="000000"/>
                    </a:solidFill>
                  </a:endParaRPr>
                </a:p>
              </p:txBody>
            </p:sp>
            <p:sp>
              <p:nvSpPr>
                <p:cNvPr id="12348" name="Oval 54"/>
                <p:cNvSpPr>
                  <a:spLocks noChangeArrowheads="1"/>
                </p:cNvSpPr>
                <p:nvPr/>
              </p:nvSpPr>
              <p:spPr bwMode="auto">
                <a:xfrm>
                  <a:off x="25" y="26"/>
                  <a:ext cx="334" cy="334"/>
                </a:xfrm>
                <a:prstGeom prst="ellipse">
                  <a:avLst/>
                </a:prstGeom>
                <a:gradFill rotWithShape="1">
                  <a:gsLst>
                    <a:gs pos="0">
                      <a:srgbClr val="778E90"/>
                    </a:gs>
                    <a:gs pos="100000">
                      <a:srgbClr val="BBE0E3">
                        <a:alpha val="0"/>
                      </a:srgbClr>
                    </a:gs>
                  </a:gsLst>
                  <a:lin ang="18900000" scaled="1"/>
                </a:gradFill>
                <a:ln w="9525">
                  <a:noFill/>
                  <a:round/>
                  <a:headEnd/>
                  <a:tailEnd/>
                </a:ln>
              </p:spPr>
              <p:txBody>
                <a:bodyPr anchor="ctr">
                  <a:spAutoFit/>
                </a:bodyPr>
                <a:lstStyle/>
                <a:p>
                  <a:pPr eaLnBrk="1" hangingPunct="1">
                    <a:buFont typeface="Arial" charset="0"/>
                    <a:buNone/>
                  </a:pPr>
                  <a:endParaRPr lang="zh-CN" altLang="en-US">
                    <a:solidFill>
                      <a:srgbClr val="000000"/>
                    </a:solidFill>
                  </a:endParaRPr>
                </a:p>
              </p:txBody>
            </p:sp>
            <p:sp>
              <p:nvSpPr>
                <p:cNvPr id="12349" name="Oval 55"/>
                <p:cNvSpPr>
                  <a:spLocks noChangeArrowheads="1"/>
                </p:cNvSpPr>
                <p:nvPr/>
              </p:nvSpPr>
              <p:spPr bwMode="auto">
                <a:xfrm>
                  <a:off x="43" y="42"/>
                  <a:ext cx="300" cy="300"/>
                </a:xfrm>
                <a:prstGeom prst="ellipse">
                  <a:avLst/>
                </a:prstGeom>
                <a:solidFill>
                  <a:srgbClr val="333333"/>
                </a:solidFill>
                <a:ln w="9525">
                  <a:noFill/>
                  <a:round/>
                  <a:headEnd/>
                  <a:tailEnd/>
                </a:ln>
              </p:spPr>
              <p:txBody>
                <a:bodyPr anchor="ctr">
                  <a:spAutoFit/>
                </a:bodyPr>
                <a:lstStyle/>
                <a:p>
                  <a:pPr eaLnBrk="1" hangingPunct="1">
                    <a:buFont typeface="Arial" charset="0"/>
                    <a:buNone/>
                  </a:pPr>
                  <a:endParaRPr lang="zh-CN" altLang="zh-CN">
                    <a:solidFill>
                      <a:srgbClr val="000000"/>
                    </a:solidFill>
                  </a:endParaRPr>
                </a:p>
              </p:txBody>
            </p:sp>
            <p:sp>
              <p:nvSpPr>
                <p:cNvPr id="12350" name="Oval 56"/>
                <p:cNvSpPr>
                  <a:spLocks noChangeArrowheads="1"/>
                </p:cNvSpPr>
                <p:nvPr/>
              </p:nvSpPr>
              <p:spPr bwMode="auto">
                <a:xfrm>
                  <a:off x="48" y="47"/>
                  <a:ext cx="291" cy="291"/>
                </a:xfrm>
                <a:prstGeom prst="ellipse">
                  <a:avLst/>
                </a:prstGeom>
                <a:gradFill rotWithShape="1">
                  <a:gsLst>
                    <a:gs pos="0">
                      <a:srgbClr val="595959"/>
                    </a:gs>
                    <a:gs pos="100000">
                      <a:srgbClr val="C0C0C0"/>
                    </a:gs>
                  </a:gsLst>
                  <a:lin ang="5400000" scaled="1"/>
                </a:gradFill>
                <a:ln w="9525">
                  <a:noFill/>
                  <a:round/>
                  <a:headEnd/>
                  <a:tailEnd/>
                </a:ln>
              </p:spPr>
              <p:txBody>
                <a:bodyPr vert="eaVert" wrap="none" anchor="ctr"/>
                <a:lstStyle/>
                <a:p>
                  <a:pPr eaLnBrk="1" hangingPunct="1">
                    <a:buFont typeface="Arial" charset="0"/>
                    <a:buNone/>
                  </a:pPr>
                  <a:endParaRPr lang="zh-CN" altLang="zh-CN">
                    <a:solidFill>
                      <a:srgbClr val="000000"/>
                    </a:solidFill>
                  </a:endParaRPr>
                </a:p>
              </p:txBody>
            </p:sp>
            <p:sp>
              <p:nvSpPr>
                <p:cNvPr id="12351" name="Oval 57"/>
                <p:cNvSpPr>
                  <a:spLocks noChangeArrowheads="1"/>
                </p:cNvSpPr>
                <p:nvPr/>
              </p:nvSpPr>
              <p:spPr bwMode="auto">
                <a:xfrm>
                  <a:off x="52" y="49"/>
                  <a:ext cx="283" cy="283"/>
                </a:xfrm>
                <a:prstGeom prst="ellipse">
                  <a:avLst/>
                </a:prstGeom>
                <a:gradFill rotWithShape="1">
                  <a:gsLst>
                    <a:gs pos="0">
                      <a:srgbClr val="C0C0C0">
                        <a:alpha val="0"/>
                      </a:srgbClr>
                    </a:gs>
                    <a:gs pos="100000">
                      <a:srgbClr val="E9E9E9"/>
                    </a:gs>
                  </a:gsLst>
                  <a:lin ang="5400000" scaled="1"/>
                </a:gradFill>
                <a:ln w="9525">
                  <a:noFill/>
                  <a:round/>
                  <a:headEnd/>
                  <a:tailEnd/>
                </a:ln>
              </p:spPr>
              <p:txBody>
                <a:bodyPr vert="eaVert" wrap="none" anchor="ctr"/>
                <a:lstStyle/>
                <a:p>
                  <a:pPr eaLnBrk="1" hangingPunct="1">
                    <a:buFont typeface="Arial" charset="0"/>
                    <a:buNone/>
                  </a:pPr>
                  <a:endParaRPr lang="zh-CN" altLang="zh-CN">
                    <a:solidFill>
                      <a:srgbClr val="000000"/>
                    </a:solidFill>
                  </a:endParaRPr>
                </a:p>
              </p:txBody>
            </p:sp>
            <p:sp>
              <p:nvSpPr>
                <p:cNvPr id="12352" name="Oval 58"/>
                <p:cNvSpPr>
                  <a:spLocks noChangeArrowheads="1"/>
                </p:cNvSpPr>
                <p:nvPr/>
              </p:nvSpPr>
              <p:spPr bwMode="auto">
                <a:xfrm>
                  <a:off x="55" y="51"/>
                  <a:ext cx="270" cy="265"/>
                </a:xfrm>
                <a:prstGeom prst="ellipse">
                  <a:avLst/>
                </a:prstGeom>
                <a:gradFill rotWithShape="1">
                  <a:gsLst>
                    <a:gs pos="0">
                      <a:srgbClr val="989898"/>
                    </a:gs>
                    <a:gs pos="100000">
                      <a:srgbClr val="C0C0C0">
                        <a:alpha val="48000"/>
                      </a:srgbClr>
                    </a:gs>
                  </a:gsLst>
                  <a:lin ang="5400000" scaled="1"/>
                </a:gradFill>
                <a:ln w="9525">
                  <a:noFill/>
                  <a:round/>
                  <a:headEnd/>
                  <a:tailEnd/>
                </a:ln>
              </p:spPr>
              <p:txBody>
                <a:bodyPr vert="eaVert" wrap="none" anchor="ctr"/>
                <a:lstStyle/>
                <a:p>
                  <a:pPr eaLnBrk="1" hangingPunct="1">
                    <a:buFont typeface="Arial" charset="0"/>
                    <a:buNone/>
                  </a:pPr>
                  <a:endParaRPr lang="zh-CN" altLang="zh-CN">
                    <a:solidFill>
                      <a:srgbClr val="000000"/>
                    </a:solidFill>
                  </a:endParaRPr>
                </a:p>
              </p:txBody>
            </p:sp>
            <p:sp>
              <p:nvSpPr>
                <p:cNvPr id="12353" name="Oval 59"/>
                <p:cNvSpPr>
                  <a:spLocks noChangeArrowheads="1"/>
                </p:cNvSpPr>
                <p:nvPr/>
              </p:nvSpPr>
              <p:spPr bwMode="auto">
                <a:xfrm>
                  <a:off x="70" y="59"/>
                  <a:ext cx="240" cy="215"/>
                </a:xfrm>
                <a:prstGeom prst="ellipse">
                  <a:avLst/>
                </a:prstGeom>
                <a:gradFill rotWithShape="1">
                  <a:gsLst>
                    <a:gs pos="0">
                      <a:srgbClr val="FFFFFF"/>
                    </a:gs>
                    <a:gs pos="100000">
                      <a:srgbClr val="C0C0C0">
                        <a:alpha val="37999"/>
                      </a:srgbClr>
                    </a:gs>
                  </a:gsLst>
                  <a:lin ang="5400000" scaled="1"/>
                </a:gradFill>
                <a:ln w="9525">
                  <a:noFill/>
                  <a:round/>
                  <a:headEnd/>
                  <a:tailEnd/>
                </a:ln>
              </p:spPr>
              <p:txBody>
                <a:bodyPr vert="eaVert" wrap="none" anchor="ctr"/>
                <a:lstStyle/>
                <a:p>
                  <a:pPr eaLnBrk="1" hangingPunct="1">
                    <a:buFont typeface="Arial" charset="0"/>
                    <a:buNone/>
                  </a:pPr>
                  <a:endParaRPr lang="zh-CN" altLang="zh-CN">
                    <a:solidFill>
                      <a:srgbClr val="000000"/>
                    </a:solidFill>
                  </a:endParaRPr>
                </a:p>
              </p:txBody>
            </p:sp>
          </p:grpSp>
          <p:sp>
            <p:nvSpPr>
              <p:cNvPr id="12343" name="Text Box 60"/>
              <p:cNvSpPr txBox="1">
                <a:spLocks noChangeArrowheads="1"/>
              </p:cNvSpPr>
              <p:nvPr/>
            </p:nvSpPr>
            <p:spPr bwMode="auto">
              <a:xfrm>
                <a:off x="74" y="48"/>
                <a:ext cx="224" cy="291"/>
              </a:xfrm>
              <a:prstGeom prst="rect">
                <a:avLst/>
              </a:prstGeom>
              <a:noFill/>
              <a:ln w="9525">
                <a:noFill/>
                <a:miter lim="800000"/>
                <a:headEnd/>
                <a:tailEnd/>
              </a:ln>
            </p:spPr>
            <p:txBody>
              <a:bodyPr wrap="none">
                <a:spAutoFit/>
              </a:bodyPr>
              <a:lstStyle/>
              <a:p>
                <a:pPr algn="ctr">
                  <a:buFont typeface="Arial" charset="0"/>
                  <a:buNone/>
                </a:pPr>
                <a:r>
                  <a:rPr lang="en-US" altLang="zh-CN" sz="2400" b="1">
                    <a:solidFill>
                      <a:srgbClr val="000000"/>
                    </a:solidFill>
                    <a:cs typeface="Arial" charset="0"/>
                  </a:rPr>
                  <a:t>3</a:t>
                </a:r>
                <a:endParaRPr lang="zh-CN" altLang="en-US" sz="2400" b="1">
                  <a:solidFill>
                    <a:srgbClr val="000000"/>
                  </a:solidFill>
                  <a:cs typeface="Arial" charset="0"/>
                </a:endParaRPr>
              </a:p>
            </p:txBody>
          </p:sp>
        </p:grpSp>
      </p:grpSp>
      <p:grpSp>
        <p:nvGrpSpPr>
          <p:cNvPr id="12293" name="Group 45"/>
          <p:cNvGrpSpPr>
            <a:grpSpLocks/>
          </p:cNvGrpSpPr>
          <p:nvPr/>
        </p:nvGrpSpPr>
        <p:grpSpPr bwMode="auto">
          <a:xfrm>
            <a:off x="1851025" y="5103813"/>
            <a:ext cx="5381625" cy="609600"/>
            <a:chOff x="0" y="0"/>
            <a:chExt cx="3390" cy="384"/>
          </a:xfrm>
        </p:grpSpPr>
        <p:sp>
          <p:nvSpPr>
            <p:cNvPr id="12324" name="Line 46"/>
            <p:cNvSpPr>
              <a:spLocks noChangeShapeType="1"/>
            </p:cNvSpPr>
            <p:nvPr/>
          </p:nvSpPr>
          <p:spPr bwMode="auto">
            <a:xfrm>
              <a:off x="366" y="349"/>
              <a:ext cx="3024" cy="0"/>
            </a:xfrm>
            <a:prstGeom prst="line">
              <a:avLst/>
            </a:prstGeom>
            <a:noFill/>
            <a:ln w="25400">
              <a:solidFill>
                <a:srgbClr val="000000"/>
              </a:solidFill>
              <a:prstDash val="sysDot"/>
              <a:round/>
              <a:headEnd/>
              <a:tailEnd type="oval" w="med" len="med"/>
            </a:ln>
          </p:spPr>
          <p:txBody>
            <a:bodyPr wrap="none" anchor="ctr"/>
            <a:lstStyle/>
            <a:p>
              <a:endParaRPr lang="zh-CN" altLang="en-US"/>
            </a:p>
          </p:txBody>
        </p:sp>
        <p:sp>
          <p:nvSpPr>
            <p:cNvPr id="12325" name="Text Box 47"/>
            <p:cNvSpPr txBox="1">
              <a:spLocks noChangeArrowheads="1"/>
            </p:cNvSpPr>
            <p:nvPr/>
          </p:nvSpPr>
          <p:spPr bwMode="auto">
            <a:xfrm>
              <a:off x="0" y="13"/>
              <a:ext cx="1465" cy="291"/>
            </a:xfrm>
            <a:prstGeom prst="rect">
              <a:avLst/>
            </a:prstGeom>
            <a:noFill/>
            <a:ln w="9525">
              <a:noFill/>
              <a:miter lim="800000"/>
              <a:headEnd/>
              <a:tailEnd/>
            </a:ln>
          </p:spPr>
          <p:txBody>
            <a:bodyPr wrap="none">
              <a:spAutoFit/>
            </a:bodyPr>
            <a:lstStyle/>
            <a:p>
              <a:pPr marL="895350" defTabSz="800100">
                <a:buClr>
                  <a:srgbClr val="FABF00"/>
                </a:buClr>
                <a:buFont typeface="Arial" charset="0"/>
                <a:buNone/>
              </a:pPr>
              <a:r>
                <a:rPr lang="zh-CN" sz="2400" b="1">
                  <a:latin typeface="黑体" pitchFamily="49" charset="-122"/>
                  <a:ea typeface="黑体" pitchFamily="49" charset="-122"/>
                </a:rPr>
                <a:t>产品概览</a:t>
              </a:r>
            </a:p>
          </p:txBody>
        </p:sp>
        <p:grpSp>
          <p:nvGrpSpPr>
            <p:cNvPr id="12326" name="Group 48"/>
            <p:cNvGrpSpPr>
              <a:grpSpLocks/>
            </p:cNvGrpSpPr>
            <p:nvPr/>
          </p:nvGrpSpPr>
          <p:grpSpPr bwMode="auto">
            <a:xfrm>
              <a:off x="60" y="0"/>
              <a:ext cx="384" cy="384"/>
              <a:chOff x="0" y="0"/>
              <a:chExt cx="384" cy="384"/>
            </a:xfrm>
          </p:grpSpPr>
          <p:grpSp>
            <p:nvGrpSpPr>
              <p:cNvPr id="12327" name="Group 49"/>
              <p:cNvGrpSpPr>
                <a:grpSpLocks/>
              </p:cNvGrpSpPr>
              <p:nvPr/>
            </p:nvGrpSpPr>
            <p:grpSpPr bwMode="auto">
              <a:xfrm>
                <a:off x="0" y="0"/>
                <a:ext cx="384" cy="384"/>
                <a:chOff x="0" y="0"/>
                <a:chExt cx="384" cy="384"/>
              </a:xfrm>
            </p:grpSpPr>
            <p:sp>
              <p:nvSpPr>
                <p:cNvPr id="12329" name="Text Box 50"/>
                <p:cNvSpPr txBox="1">
                  <a:spLocks noChangeArrowheads="1"/>
                </p:cNvSpPr>
                <p:nvPr/>
              </p:nvSpPr>
              <p:spPr bwMode="auto">
                <a:xfrm>
                  <a:off x="78" y="48"/>
                  <a:ext cx="223" cy="288"/>
                </a:xfrm>
                <a:prstGeom prst="rect">
                  <a:avLst/>
                </a:prstGeom>
                <a:noFill/>
                <a:ln w="9525">
                  <a:noFill/>
                  <a:miter lim="800000"/>
                  <a:headEnd/>
                  <a:tailEnd/>
                </a:ln>
              </p:spPr>
              <p:txBody>
                <a:bodyPr wrap="none">
                  <a:spAutoFit/>
                </a:bodyPr>
                <a:lstStyle/>
                <a:p>
                  <a:pPr algn="ctr">
                    <a:buFont typeface="Arial" charset="0"/>
                    <a:buNone/>
                  </a:pPr>
                  <a:r>
                    <a:rPr lang="zh-CN" altLang="zh-CN" sz="2400" b="1">
                      <a:solidFill>
                        <a:srgbClr val="000000"/>
                      </a:solidFill>
                      <a:cs typeface="Arial" charset="0"/>
                    </a:rPr>
                    <a:t>3</a:t>
                  </a:r>
                </a:p>
              </p:txBody>
            </p:sp>
            <p:sp>
              <p:nvSpPr>
                <p:cNvPr id="12330" name="Oval 51"/>
                <p:cNvSpPr>
                  <a:spLocks noChangeArrowheads="1"/>
                </p:cNvSpPr>
                <p:nvPr/>
              </p:nvSpPr>
              <p:spPr bwMode="auto">
                <a:xfrm>
                  <a:off x="0" y="0"/>
                  <a:ext cx="384" cy="384"/>
                </a:xfrm>
                <a:prstGeom prst="ellipse">
                  <a:avLst/>
                </a:prstGeom>
                <a:gradFill rotWithShape="1">
                  <a:gsLst>
                    <a:gs pos="0">
                      <a:srgbClr val="00CC66"/>
                    </a:gs>
                    <a:gs pos="50000">
                      <a:srgbClr val="FFFFFF"/>
                    </a:gs>
                    <a:gs pos="100000">
                      <a:srgbClr val="00CC66"/>
                    </a:gs>
                  </a:gsLst>
                  <a:lin ang="18900000" scaled="1"/>
                </a:gradFill>
                <a:ln w="9525">
                  <a:noFill/>
                  <a:round/>
                  <a:headEnd/>
                  <a:tailEnd/>
                </a:ln>
              </p:spPr>
              <p:txBody>
                <a:bodyPr wrap="none" anchor="ctr">
                  <a:spAutoFit/>
                </a:bodyPr>
                <a:lstStyle/>
                <a:p>
                  <a:pPr eaLnBrk="1" hangingPunct="1">
                    <a:buFont typeface="Arial" charset="0"/>
                    <a:buNone/>
                  </a:pPr>
                  <a:endParaRPr lang="zh-CN" altLang="zh-CN">
                    <a:solidFill>
                      <a:srgbClr val="000000"/>
                    </a:solidFill>
                  </a:endParaRPr>
                </a:p>
              </p:txBody>
            </p:sp>
            <p:sp>
              <p:nvSpPr>
                <p:cNvPr id="12331" name="Oval 52"/>
                <p:cNvSpPr>
                  <a:spLocks noChangeArrowheads="1"/>
                </p:cNvSpPr>
                <p:nvPr/>
              </p:nvSpPr>
              <p:spPr bwMode="auto">
                <a:xfrm>
                  <a:off x="0" y="0"/>
                  <a:ext cx="384" cy="384"/>
                </a:xfrm>
                <a:prstGeom prst="ellipse">
                  <a:avLst/>
                </a:prstGeom>
                <a:gradFill rotWithShape="1">
                  <a:gsLst>
                    <a:gs pos="0">
                      <a:srgbClr val="BBE0E3">
                        <a:alpha val="31998"/>
                      </a:srgbClr>
                    </a:gs>
                    <a:gs pos="100000">
                      <a:srgbClr val="000000">
                        <a:alpha val="89998"/>
                      </a:srgbClr>
                    </a:gs>
                  </a:gsLst>
                  <a:lin ang="18900000" scaled="1"/>
                </a:gradFill>
                <a:ln w="9525">
                  <a:noFill/>
                  <a:round/>
                  <a:headEnd/>
                  <a:tailEnd/>
                </a:ln>
              </p:spPr>
              <p:txBody>
                <a:bodyPr wrap="none" anchor="ctr">
                  <a:spAutoFit/>
                </a:bodyPr>
                <a:lstStyle/>
                <a:p>
                  <a:pPr eaLnBrk="1" hangingPunct="1">
                    <a:buFont typeface="Arial" charset="0"/>
                    <a:buNone/>
                  </a:pPr>
                  <a:endParaRPr lang="zh-CN" altLang="en-US">
                    <a:solidFill>
                      <a:srgbClr val="000000"/>
                    </a:solidFill>
                  </a:endParaRPr>
                </a:p>
              </p:txBody>
            </p:sp>
            <p:sp>
              <p:nvSpPr>
                <p:cNvPr id="12332" name="Oval 53"/>
                <p:cNvSpPr>
                  <a:spLocks noChangeArrowheads="1"/>
                </p:cNvSpPr>
                <p:nvPr/>
              </p:nvSpPr>
              <p:spPr bwMode="auto">
                <a:xfrm>
                  <a:off x="25" y="25"/>
                  <a:ext cx="334" cy="334"/>
                </a:xfrm>
                <a:prstGeom prst="ellipse">
                  <a:avLst/>
                </a:prstGeom>
                <a:gradFill rotWithShape="1">
                  <a:gsLst>
                    <a:gs pos="0">
                      <a:srgbClr val="BBE0E3"/>
                    </a:gs>
                    <a:gs pos="50000">
                      <a:srgbClr val="65797B"/>
                    </a:gs>
                    <a:gs pos="100000">
                      <a:srgbClr val="BBE0E3"/>
                    </a:gs>
                  </a:gsLst>
                  <a:lin ang="2700000" scaled="1"/>
                </a:gradFill>
                <a:ln w="9525">
                  <a:noFill/>
                  <a:round/>
                  <a:headEnd/>
                  <a:tailEnd/>
                </a:ln>
              </p:spPr>
              <p:txBody>
                <a:bodyPr anchor="ctr">
                  <a:spAutoFit/>
                </a:bodyPr>
                <a:lstStyle/>
                <a:p>
                  <a:pPr eaLnBrk="1" hangingPunct="1">
                    <a:buFont typeface="Arial" charset="0"/>
                    <a:buNone/>
                  </a:pPr>
                  <a:endParaRPr lang="zh-CN" altLang="en-US">
                    <a:solidFill>
                      <a:srgbClr val="000000"/>
                    </a:solidFill>
                  </a:endParaRPr>
                </a:p>
              </p:txBody>
            </p:sp>
            <p:sp>
              <p:nvSpPr>
                <p:cNvPr id="12333" name="Oval 54"/>
                <p:cNvSpPr>
                  <a:spLocks noChangeArrowheads="1"/>
                </p:cNvSpPr>
                <p:nvPr/>
              </p:nvSpPr>
              <p:spPr bwMode="auto">
                <a:xfrm>
                  <a:off x="25" y="26"/>
                  <a:ext cx="334" cy="334"/>
                </a:xfrm>
                <a:prstGeom prst="ellipse">
                  <a:avLst/>
                </a:prstGeom>
                <a:gradFill rotWithShape="1">
                  <a:gsLst>
                    <a:gs pos="0">
                      <a:srgbClr val="778E90"/>
                    </a:gs>
                    <a:gs pos="100000">
                      <a:srgbClr val="BBE0E3">
                        <a:alpha val="0"/>
                      </a:srgbClr>
                    </a:gs>
                  </a:gsLst>
                  <a:lin ang="18900000" scaled="1"/>
                </a:gradFill>
                <a:ln w="9525">
                  <a:noFill/>
                  <a:round/>
                  <a:headEnd/>
                  <a:tailEnd/>
                </a:ln>
              </p:spPr>
              <p:txBody>
                <a:bodyPr anchor="ctr">
                  <a:spAutoFit/>
                </a:bodyPr>
                <a:lstStyle/>
                <a:p>
                  <a:pPr eaLnBrk="1" hangingPunct="1">
                    <a:buFont typeface="Arial" charset="0"/>
                    <a:buNone/>
                  </a:pPr>
                  <a:endParaRPr lang="zh-CN" altLang="en-US">
                    <a:solidFill>
                      <a:srgbClr val="000000"/>
                    </a:solidFill>
                  </a:endParaRPr>
                </a:p>
              </p:txBody>
            </p:sp>
            <p:sp>
              <p:nvSpPr>
                <p:cNvPr id="12334" name="Oval 55"/>
                <p:cNvSpPr>
                  <a:spLocks noChangeArrowheads="1"/>
                </p:cNvSpPr>
                <p:nvPr/>
              </p:nvSpPr>
              <p:spPr bwMode="auto">
                <a:xfrm>
                  <a:off x="43" y="42"/>
                  <a:ext cx="300" cy="300"/>
                </a:xfrm>
                <a:prstGeom prst="ellipse">
                  <a:avLst/>
                </a:prstGeom>
                <a:solidFill>
                  <a:srgbClr val="333333"/>
                </a:solidFill>
                <a:ln w="9525">
                  <a:noFill/>
                  <a:round/>
                  <a:headEnd/>
                  <a:tailEnd/>
                </a:ln>
              </p:spPr>
              <p:txBody>
                <a:bodyPr anchor="ctr">
                  <a:spAutoFit/>
                </a:bodyPr>
                <a:lstStyle/>
                <a:p>
                  <a:pPr eaLnBrk="1" hangingPunct="1">
                    <a:buFont typeface="Arial" charset="0"/>
                    <a:buNone/>
                  </a:pPr>
                  <a:endParaRPr lang="zh-CN" altLang="zh-CN">
                    <a:solidFill>
                      <a:srgbClr val="000000"/>
                    </a:solidFill>
                  </a:endParaRPr>
                </a:p>
              </p:txBody>
            </p:sp>
            <p:sp>
              <p:nvSpPr>
                <p:cNvPr id="12335" name="Oval 56"/>
                <p:cNvSpPr>
                  <a:spLocks noChangeArrowheads="1"/>
                </p:cNvSpPr>
                <p:nvPr/>
              </p:nvSpPr>
              <p:spPr bwMode="auto">
                <a:xfrm>
                  <a:off x="48" y="47"/>
                  <a:ext cx="291" cy="291"/>
                </a:xfrm>
                <a:prstGeom prst="ellipse">
                  <a:avLst/>
                </a:prstGeom>
                <a:gradFill rotWithShape="1">
                  <a:gsLst>
                    <a:gs pos="0">
                      <a:srgbClr val="595959"/>
                    </a:gs>
                    <a:gs pos="100000">
                      <a:srgbClr val="C0C0C0"/>
                    </a:gs>
                  </a:gsLst>
                  <a:lin ang="5400000" scaled="1"/>
                </a:gradFill>
                <a:ln w="9525">
                  <a:noFill/>
                  <a:round/>
                  <a:headEnd/>
                  <a:tailEnd/>
                </a:ln>
              </p:spPr>
              <p:txBody>
                <a:bodyPr vert="eaVert" wrap="none" anchor="ctr"/>
                <a:lstStyle/>
                <a:p>
                  <a:pPr eaLnBrk="1" hangingPunct="1">
                    <a:buFont typeface="Arial" charset="0"/>
                    <a:buNone/>
                  </a:pPr>
                  <a:endParaRPr lang="zh-CN" altLang="zh-CN">
                    <a:solidFill>
                      <a:srgbClr val="000000"/>
                    </a:solidFill>
                  </a:endParaRPr>
                </a:p>
              </p:txBody>
            </p:sp>
            <p:sp>
              <p:nvSpPr>
                <p:cNvPr id="12336" name="Oval 57"/>
                <p:cNvSpPr>
                  <a:spLocks noChangeArrowheads="1"/>
                </p:cNvSpPr>
                <p:nvPr/>
              </p:nvSpPr>
              <p:spPr bwMode="auto">
                <a:xfrm>
                  <a:off x="52" y="49"/>
                  <a:ext cx="283" cy="283"/>
                </a:xfrm>
                <a:prstGeom prst="ellipse">
                  <a:avLst/>
                </a:prstGeom>
                <a:gradFill rotWithShape="1">
                  <a:gsLst>
                    <a:gs pos="0">
                      <a:srgbClr val="C0C0C0">
                        <a:alpha val="0"/>
                      </a:srgbClr>
                    </a:gs>
                    <a:gs pos="100000">
                      <a:srgbClr val="E9E9E9"/>
                    </a:gs>
                  </a:gsLst>
                  <a:lin ang="5400000" scaled="1"/>
                </a:gradFill>
                <a:ln w="9525">
                  <a:noFill/>
                  <a:round/>
                  <a:headEnd/>
                  <a:tailEnd/>
                </a:ln>
              </p:spPr>
              <p:txBody>
                <a:bodyPr vert="eaVert" wrap="none" anchor="ctr"/>
                <a:lstStyle/>
                <a:p>
                  <a:pPr eaLnBrk="1" hangingPunct="1">
                    <a:buFont typeface="Arial" charset="0"/>
                    <a:buNone/>
                  </a:pPr>
                  <a:endParaRPr lang="zh-CN" altLang="zh-CN">
                    <a:solidFill>
                      <a:srgbClr val="000000"/>
                    </a:solidFill>
                  </a:endParaRPr>
                </a:p>
              </p:txBody>
            </p:sp>
            <p:sp>
              <p:nvSpPr>
                <p:cNvPr id="12337" name="Oval 58"/>
                <p:cNvSpPr>
                  <a:spLocks noChangeArrowheads="1"/>
                </p:cNvSpPr>
                <p:nvPr/>
              </p:nvSpPr>
              <p:spPr bwMode="auto">
                <a:xfrm>
                  <a:off x="55" y="51"/>
                  <a:ext cx="270" cy="265"/>
                </a:xfrm>
                <a:prstGeom prst="ellipse">
                  <a:avLst/>
                </a:prstGeom>
                <a:gradFill rotWithShape="1">
                  <a:gsLst>
                    <a:gs pos="0">
                      <a:srgbClr val="989898"/>
                    </a:gs>
                    <a:gs pos="100000">
                      <a:srgbClr val="C0C0C0">
                        <a:alpha val="48000"/>
                      </a:srgbClr>
                    </a:gs>
                  </a:gsLst>
                  <a:lin ang="5400000" scaled="1"/>
                </a:gradFill>
                <a:ln w="9525">
                  <a:noFill/>
                  <a:round/>
                  <a:headEnd/>
                  <a:tailEnd/>
                </a:ln>
              </p:spPr>
              <p:txBody>
                <a:bodyPr vert="eaVert" wrap="none" anchor="ctr"/>
                <a:lstStyle/>
                <a:p>
                  <a:pPr eaLnBrk="1" hangingPunct="1">
                    <a:buFont typeface="Arial" charset="0"/>
                    <a:buNone/>
                  </a:pPr>
                  <a:endParaRPr lang="zh-CN" altLang="zh-CN">
                    <a:solidFill>
                      <a:srgbClr val="000000"/>
                    </a:solidFill>
                  </a:endParaRPr>
                </a:p>
              </p:txBody>
            </p:sp>
            <p:sp>
              <p:nvSpPr>
                <p:cNvPr id="12338" name="Oval 59"/>
                <p:cNvSpPr>
                  <a:spLocks noChangeArrowheads="1"/>
                </p:cNvSpPr>
                <p:nvPr/>
              </p:nvSpPr>
              <p:spPr bwMode="auto">
                <a:xfrm>
                  <a:off x="70" y="59"/>
                  <a:ext cx="240" cy="215"/>
                </a:xfrm>
                <a:prstGeom prst="ellipse">
                  <a:avLst/>
                </a:prstGeom>
                <a:gradFill rotWithShape="1">
                  <a:gsLst>
                    <a:gs pos="0">
                      <a:srgbClr val="FFFFFF"/>
                    </a:gs>
                    <a:gs pos="100000">
                      <a:srgbClr val="C0C0C0">
                        <a:alpha val="37999"/>
                      </a:srgbClr>
                    </a:gs>
                  </a:gsLst>
                  <a:lin ang="5400000" scaled="1"/>
                </a:gradFill>
                <a:ln w="9525">
                  <a:noFill/>
                  <a:round/>
                  <a:headEnd/>
                  <a:tailEnd/>
                </a:ln>
              </p:spPr>
              <p:txBody>
                <a:bodyPr vert="eaVert" wrap="none" anchor="ctr"/>
                <a:lstStyle/>
                <a:p>
                  <a:pPr eaLnBrk="1" hangingPunct="1">
                    <a:buFont typeface="Arial" charset="0"/>
                    <a:buNone/>
                  </a:pPr>
                  <a:endParaRPr lang="zh-CN" altLang="zh-CN">
                    <a:solidFill>
                      <a:srgbClr val="000000"/>
                    </a:solidFill>
                  </a:endParaRPr>
                </a:p>
              </p:txBody>
            </p:sp>
          </p:grpSp>
          <p:sp>
            <p:nvSpPr>
              <p:cNvPr id="12328" name="Text Box 60"/>
              <p:cNvSpPr txBox="1">
                <a:spLocks noChangeArrowheads="1"/>
              </p:cNvSpPr>
              <p:nvPr/>
            </p:nvSpPr>
            <p:spPr bwMode="auto">
              <a:xfrm>
                <a:off x="74" y="48"/>
                <a:ext cx="224" cy="291"/>
              </a:xfrm>
              <a:prstGeom prst="rect">
                <a:avLst/>
              </a:prstGeom>
              <a:noFill/>
              <a:ln w="9525">
                <a:noFill/>
                <a:miter lim="800000"/>
                <a:headEnd/>
                <a:tailEnd/>
              </a:ln>
            </p:spPr>
            <p:txBody>
              <a:bodyPr wrap="none">
                <a:spAutoFit/>
              </a:bodyPr>
              <a:lstStyle/>
              <a:p>
                <a:pPr algn="ctr">
                  <a:buFont typeface="Arial" charset="0"/>
                  <a:buNone/>
                </a:pPr>
                <a:r>
                  <a:rPr lang="en-US" altLang="zh-CN" sz="2400" b="1">
                    <a:solidFill>
                      <a:srgbClr val="000000"/>
                    </a:solidFill>
                    <a:cs typeface="Arial" charset="0"/>
                  </a:rPr>
                  <a:t>5</a:t>
                </a:r>
                <a:endParaRPr lang="zh-CN" altLang="en-US" sz="2400" b="1">
                  <a:solidFill>
                    <a:srgbClr val="000000"/>
                  </a:solidFill>
                  <a:cs typeface="Arial" charset="0"/>
                </a:endParaRPr>
              </a:p>
            </p:txBody>
          </p:sp>
        </p:grpSp>
      </p:grpSp>
      <p:grpSp>
        <p:nvGrpSpPr>
          <p:cNvPr id="12294" name="Group 17"/>
          <p:cNvGrpSpPr>
            <a:grpSpLocks/>
          </p:cNvGrpSpPr>
          <p:nvPr/>
        </p:nvGrpSpPr>
        <p:grpSpPr bwMode="auto">
          <a:xfrm>
            <a:off x="1836738" y="2454275"/>
            <a:ext cx="5395912" cy="609600"/>
            <a:chOff x="0" y="0"/>
            <a:chExt cx="3399" cy="384"/>
          </a:xfrm>
        </p:grpSpPr>
        <p:grpSp>
          <p:nvGrpSpPr>
            <p:cNvPr id="12311" name="Group 18"/>
            <p:cNvGrpSpPr>
              <a:grpSpLocks/>
            </p:cNvGrpSpPr>
            <p:nvPr/>
          </p:nvGrpSpPr>
          <p:grpSpPr bwMode="auto">
            <a:xfrm>
              <a:off x="54" y="0"/>
              <a:ext cx="384" cy="384"/>
              <a:chOff x="0" y="0"/>
              <a:chExt cx="384" cy="384"/>
            </a:xfrm>
          </p:grpSpPr>
          <p:sp>
            <p:nvSpPr>
              <p:cNvPr id="12315" name="Oval 19"/>
              <p:cNvSpPr>
                <a:spLocks noChangeArrowheads="1"/>
              </p:cNvSpPr>
              <p:nvPr/>
            </p:nvSpPr>
            <p:spPr bwMode="auto">
              <a:xfrm>
                <a:off x="0" y="0"/>
                <a:ext cx="384" cy="384"/>
              </a:xfrm>
              <a:prstGeom prst="ellipse">
                <a:avLst/>
              </a:prstGeom>
              <a:gradFill rotWithShape="1">
                <a:gsLst>
                  <a:gs pos="0">
                    <a:srgbClr val="333399"/>
                  </a:gs>
                  <a:gs pos="50000">
                    <a:srgbClr val="FFFFFF"/>
                  </a:gs>
                  <a:gs pos="100000">
                    <a:srgbClr val="333399"/>
                  </a:gs>
                </a:gsLst>
                <a:lin ang="18900000" scaled="1"/>
              </a:gradFill>
              <a:ln w="9525">
                <a:noFill/>
                <a:round/>
                <a:headEnd/>
                <a:tailEnd/>
              </a:ln>
            </p:spPr>
            <p:txBody>
              <a:bodyPr wrap="none" anchor="ctr">
                <a:spAutoFit/>
              </a:bodyPr>
              <a:lstStyle/>
              <a:p>
                <a:pPr eaLnBrk="1" hangingPunct="1">
                  <a:buFont typeface="Arial" charset="0"/>
                  <a:buNone/>
                </a:pPr>
                <a:endParaRPr lang="zh-CN" altLang="en-US">
                  <a:solidFill>
                    <a:srgbClr val="000000"/>
                  </a:solidFill>
                </a:endParaRPr>
              </a:p>
            </p:txBody>
          </p:sp>
          <p:sp>
            <p:nvSpPr>
              <p:cNvPr id="12316" name="Oval 20"/>
              <p:cNvSpPr>
                <a:spLocks noChangeArrowheads="1"/>
              </p:cNvSpPr>
              <p:nvPr/>
            </p:nvSpPr>
            <p:spPr bwMode="auto">
              <a:xfrm>
                <a:off x="0" y="0"/>
                <a:ext cx="384" cy="384"/>
              </a:xfrm>
              <a:prstGeom prst="ellipse">
                <a:avLst/>
              </a:prstGeom>
              <a:gradFill rotWithShape="1">
                <a:gsLst>
                  <a:gs pos="0">
                    <a:srgbClr val="333399">
                      <a:alpha val="31998"/>
                    </a:srgbClr>
                  </a:gs>
                  <a:gs pos="100000">
                    <a:srgbClr val="000000">
                      <a:alpha val="89998"/>
                    </a:srgbClr>
                  </a:gs>
                </a:gsLst>
                <a:lin ang="18900000" scaled="1"/>
              </a:gradFill>
              <a:ln w="9525">
                <a:noFill/>
                <a:round/>
                <a:headEnd/>
                <a:tailEnd/>
              </a:ln>
            </p:spPr>
            <p:txBody>
              <a:bodyPr wrap="none" anchor="ctr">
                <a:spAutoFit/>
              </a:bodyPr>
              <a:lstStyle/>
              <a:p>
                <a:pPr eaLnBrk="1" hangingPunct="1">
                  <a:buFont typeface="Arial" charset="0"/>
                  <a:buNone/>
                </a:pPr>
                <a:endParaRPr lang="zh-CN" altLang="en-US">
                  <a:solidFill>
                    <a:srgbClr val="000000"/>
                  </a:solidFill>
                </a:endParaRPr>
              </a:p>
            </p:txBody>
          </p:sp>
          <p:sp>
            <p:nvSpPr>
              <p:cNvPr id="12317" name="Oval 21"/>
              <p:cNvSpPr>
                <a:spLocks noChangeArrowheads="1"/>
              </p:cNvSpPr>
              <p:nvPr/>
            </p:nvSpPr>
            <p:spPr bwMode="auto">
              <a:xfrm>
                <a:off x="25" y="25"/>
                <a:ext cx="334" cy="334"/>
              </a:xfrm>
              <a:prstGeom prst="ellipse">
                <a:avLst/>
              </a:prstGeom>
              <a:gradFill rotWithShape="1">
                <a:gsLst>
                  <a:gs pos="0">
                    <a:srgbClr val="333399"/>
                  </a:gs>
                  <a:gs pos="50000">
                    <a:srgbClr val="1C1C53"/>
                  </a:gs>
                  <a:gs pos="100000">
                    <a:srgbClr val="333399"/>
                  </a:gs>
                </a:gsLst>
                <a:lin ang="2700000" scaled="1"/>
              </a:gradFill>
              <a:ln w="9525">
                <a:noFill/>
                <a:round/>
                <a:headEnd/>
                <a:tailEnd/>
              </a:ln>
            </p:spPr>
            <p:txBody>
              <a:bodyPr anchor="ctr">
                <a:spAutoFit/>
              </a:bodyPr>
              <a:lstStyle/>
              <a:p>
                <a:pPr eaLnBrk="1" hangingPunct="1">
                  <a:buFont typeface="Arial" charset="0"/>
                  <a:buNone/>
                </a:pPr>
                <a:endParaRPr lang="zh-CN" altLang="en-US">
                  <a:solidFill>
                    <a:srgbClr val="000000"/>
                  </a:solidFill>
                </a:endParaRPr>
              </a:p>
            </p:txBody>
          </p:sp>
          <p:sp>
            <p:nvSpPr>
              <p:cNvPr id="12318" name="Oval 22"/>
              <p:cNvSpPr>
                <a:spLocks noChangeArrowheads="1"/>
              </p:cNvSpPr>
              <p:nvPr/>
            </p:nvSpPr>
            <p:spPr bwMode="auto">
              <a:xfrm>
                <a:off x="50" y="50"/>
                <a:ext cx="334" cy="334"/>
              </a:xfrm>
              <a:prstGeom prst="ellipse">
                <a:avLst/>
              </a:prstGeom>
              <a:gradFill rotWithShape="1">
                <a:gsLst>
                  <a:gs pos="0">
                    <a:srgbClr val="202061"/>
                  </a:gs>
                  <a:gs pos="100000">
                    <a:srgbClr val="333399">
                      <a:alpha val="0"/>
                    </a:srgbClr>
                  </a:gs>
                </a:gsLst>
                <a:lin ang="18900000" scaled="1"/>
              </a:gradFill>
              <a:ln w="9525">
                <a:noFill/>
                <a:round/>
                <a:headEnd/>
                <a:tailEnd/>
              </a:ln>
            </p:spPr>
            <p:txBody>
              <a:bodyPr anchor="ctr">
                <a:spAutoFit/>
              </a:bodyPr>
              <a:lstStyle/>
              <a:p>
                <a:pPr eaLnBrk="1" hangingPunct="1">
                  <a:buFont typeface="Arial" charset="0"/>
                  <a:buNone/>
                </a:pPr>
                <a:endParaRPr lang="zh-CN" altLang="en-US">
                  <a:solidFill>
                    <a:srgbClr val="000000"/>
                  </a:solidFill>
                </a:endParaRPr>
              </a:p>
            </p:txBody>
          </p:sp>
          <p:sp>
            <p:nvSpPr>
              <p:cNvPr id="12319" name="Oval 23"/>
              <p:cNvSpPr>
                <a:spLocks noChangeArrowheads="1"/>
              </p:cNvSpPr>
              <p:nvPr/>
            </p:nvSpPr>
            <p:spPr bwMode="auto">
              <a:xfrm>
                <a:off x="43" y="42"/>
                <a:ext cx="300" cy="300"/>
              </a:xfrm>
              <a:prstGeom prst="ellipse">
                <a:avLst/>
              </a:prstGeom>
              <a:solidFill>
                <a:srgbClr val="333333"/>
              </a:solidFill>
              <a:ln w="9525">
                <a:noFill/>
                <a:round/>
                <a:headEnd/>
                <a:tailEnd/>
              </a:ln>
            </p:spPr>
            <p:txBody>
              <a:bodyPr anchor="ctr">
                <a:spAutoFit/>
              </a:bodyPr>
              <a:lstStyle/>
              <a:p>
                <a:pPr eaLnBrk="1" hangingPunct="1">
                  <a:buFont typeface="Arial" charset="0"/>
                  <a:buNone/>
                </a:pPr>
                <a:endParaRPr lang="zh-CN" altLang="zh-CN">
                  <a:solidFill>
                    <a:srgbClr val="000000"/>
                  </a:solidFill>
                </a:endParaRPr>
              </a:p>
            </p:txBody>
          </p:sp>
          <p:sp>
            <p:nvSpPr>
              <p:cNvPr id="12320" name="Oval 24"/>
              <p:cNvSpPr>
                <a:spLocks noChangeArrowheads="1"/>
              </p:cNvSpPr>
              <p:nvPr/>
            </p:nvSpPr>
            <p:spPr bwMode="auto">
              <a:xfrm>
                <a:off x="48" y="47"/>
                <a:ext cx="291" cy="291"/>
              </a:xfrm>
              <a:prstGeom prst="ellipse">
                <a:avLst/>
              </a:prstGeom>
              <a:gradFill rotWithShape="1">
                <a:gsLst>
                  <a:gs pos="0">
                    <a:srgbClr val="595959"/>
                  </a:gs>
                  <a:gs pos="100000">
                    <a:srgbClr val="C0C0C0"/>
                  </a:gs>
                </a:gsLst>
                <a:lin ang="5400000" scaled="1"/>
              </a:gradFill>
              <a:ln w="9525">
                <a:noFill/>
                <a:round/>
                <a:headEnd/>
                <a:tailEnd/>
              </a:ln>
            </p:spPr>
            <p:txBody>
              <a:bodyPr vert="eaVert" wrap="none" anchor="ctr"/>
              <a:lstStyle/>
              <a:p>
                <a:pPr eaLnBrk="1" hangingPunct="1">
                  <a:buFont typeface="Arial" charset="0"/>
                  <a:buNone/>
                </a:pPr>
                <a:endParaRPr lang="zh-CN" altLang="zh-CN">
                  <a:solidFill>
                    <a:srgbClr val="000000"/>
                  </a:solidFill>
                </a:endParaRPr>
              </a:p>
            </p:txBody>
          </p:sp>
          <p:sp>
            <p:nvSpPr>
              <p:cNvPr id="12321" name="Oval 25"/>
              <p:cNvSpPr>
                <a:spLocks noChangeArrowheads="1"/>
              </p:cNvSpPr>
              <p:nvPr/>
            </p:nvSpPr>
            <p:spPr bwMode="auto">
              <a:xfrm>
                <a:off x="52" y="49"/>
                <a:ext cx="283" cy="283"/>
              </a:xfrm>
              <a:prstGeom prst="ellipse">
                <a:avLst/>
              </a:prstGeom>
              <a:gradFill rotWithShape="1">
                <a:gsLst>
                  <a:gs pos="0">
                    <a:srgbClr val="C0C0C0">
                      <a:alpha val="0"/>
                    </a:srgbClr>
                  </a:gs>
                  <a:gs pos="100000">
                    <a:srgbClr val="E9E9E9"/>
                  </a:gs>
                </a:gsLst>
                <a:lin ang="5400000" scaled="1"/>
              </a:gradFill>
              <a:ln w="9525">
                <a:noFill/>
                <a:round/>
                <a:headEnd/>
                <a:tailEnd/>
              </a:ln>
            </p:spPr>
            <p:txBody>
              <a:bodyPr vert="eaVert" wrap="none" anchor="ctr"/>
              <a:lstStyle/>
              <a:p>
                <a:pPr eaLnBrk="1" hangingPunct="1">
                  <a:buFont typeface="Arial" charset="0"/>
                  <a:buNone/>
                </a:pPr>
                <a:endParaRPr lang="zh-CN" altLang="zh-CN">
                  <a:solidFill>
                    <a:srgbClr val="000000"/>
                  </a:solidFill>
                </a:endParaRPr>
              </a:p>
            </p:txBody>
          </p:sp>
          <p:sp>
            <p:nvSpPr>
              <p:cNvPr id="12322" name="Oval 26"/>
              <p:cNvSpPr>
                <a:spLocks noChangeArrowheads="1"/>
              </p:cNvSpPr>
              <p:nvPr/>
            </p:nvSpPr>
            <p:spPr bwMode="auto">
              <a:xfrm>
                <a:off x="55" y="51"/>
                <a:ext cx="270" cy="265"/>
              </a:xfrm>
              <a:prstGeom prst="ellipse">
                <a:avLst/>
              </a:prstGeom>
              <a:gradFill rotWithShape="1">
                <a:gsLst>
                  <a:gs pos="0">
                    <a:srgbClr val="989898"/>
                  </a:gs>
                  <a:gs pos="100000">
                    <a:srgbClr val="C0C0C0">
                      <a:alpha val="48000"/>
                    </a:srgbClr>
                  </a:gs>
                </a:gsLst>
                <a:lin ang="5400000" scaled="1"/>
              </a:gradFill>
              <a:ln w="9525">
                <a:noFill/>
                <a:round/>
                <a:headEnd/>
                <a:tailEnd/>
              </a:ln>
            </p:spPr>
            <p:txBody>
              <a:bodyPr vert="eaVert" wrap="none" anchor="ctr"/>
              <a:lstStyle/>
              <a:p>
                <a:pPr eaLnBrk="1" hangingPunct="1">
                  <a:buFont typeface="Arial" charset="0"/>
                  <a:buNone/>
                </a:pPr>
                <a:endParaRPr lang="zh-CN" altLang="zh-CN">
                  <a:solidFill>
                    <a:srgbClr val="000000"/>
                  </a:solidFill>
                </a:endParaRPr>
              </a:p>
            </p:txBody>
          </p:sp>
          <p:sp>
            <p:nvSpPr>
              <p:cNvPr id="12323" name="Oval 27"/>
              <p:cNvSpPr>
                <a:spLocks noChangeArrowheads="1"/>
              </p:cNvSpPr>
              <p:nvPr/>
            </p:nvSpPr>
            <p:spPr bwMode="auto">
              <a:xfrm>
                <a:off x="70" y="59"/>
                <a:ext cx="240" cy="215"/>
              </a:xfrm>
              <a:prstGeom prst="ellipse">
                <a:avLst/>
              </a:prstGeom>
              <a:gradFill rotWithShape="1">
                <a:gsLst>
                  <a:gs pos="0">
                    <a:srgbClr val="FFFFFF"/>
                  </a:gs>
                  <a:gs pos="100000">
                    <a:srgbClr val="C0C0C0">
                      <a:alpha val="37999"/>
                    </a:srgbClr>
                  </a:gs>
                </a:gsLst>
                <a:lin ang="5400000" scaled="1"/>
              </a:gradFill>
              <a:ln w="9525">
                <a:noFill/>
                <a:round/>
                <a:headEnd/>
                <a:tailEnd/>
              </a:ln>
            </p:spPr>
            <p:txBody>
              <a:bodyPr vert="eaVert" wrap="none" anchor="ctr"/>
              <a:lstStyle/>
              <a:p>
                <a:pPr eaLnBrk="1" hangingPunct="1">
                  <a:buFont typeface="Arial" charset="0"/>
                  <a:buNone/>
                </a:pPr>
                <a:endParaRPr lang="zh-CN" altLang="zh-CN">
                  <a:solidFill>
                    <a:srgbClr val="000000"/>
                  </a:solidFill>
                </a:endParaRPr>
              </a:p>
            </p:txBody>
          </p:sp>
        </p:grpSp>
        <p:sp>
          <p:nvSpPr>
            <p:cNvPr id="12312" name="Line 28"/>
            <p:cNvSpPr>
              <a:spLocks noChangeShapeType="1"/>
            </p:cNvSpPr>
            <p:nvPr/>
          </p:nvSpPr>
          <p:spPr bwMode="auto">
            <a:xfrm>
              <a:off x="375" y="354"/>
              <a:ext cx="3024" cy="0"/>
            </a:xfrm>
            <a:prstGeom prst="line">
              <a:avLst/>
            </a:prstGeom>
            <a:noFill/>
            <a:ln w="25400">
              <a:solidFill>
                <a:srgbClr val="000000"/>
              </a:solidFill>
              <a:prstDash val="sysDot"/>
              <a:round/>
              <a:headEnd/>
              <a:tailEnd type="oval" w="med" len="med"/>
            </a:ln>
          </p:spPr>
          <p:txBody>
            <a:bodyPr wrap="none" anchor="ctr"/>
            <a:lstStyle/>
            <a:p>
              <a:endParaRPr lang="zh-CN" altLang="en-US"/>
            </a:p>
          </p:txBody>
        </p:sp>
        <p:sp>
          <p:nvSpPr>
            <p:cNvPr id="12313" name="Text Box 29"/>
            <p:cNvSpPr txBox="1">
              <a:spLocks noChangeArrowheads="1"/>
            </p:cNvSpPr>
            <p:nvPr/>
          </p:nvSpPr>
          <p:spPr bwMode="auto">
            <a:xfrm>
              <a:off x="0" y="18"/>
              <a:ext cx="1465" cy="291"/>
            </a:xfrm>
            <a:prstGeom prst="rect">
              <a:avLst/>
            </a:prstGeom>
            <a:noFill/>
            <a:ln w="9525">
              <a:noFill/>
              <a:miter lim="800000"/>
              <a:headEnd/>
              <a:tailEnd/>
            </a:ln>
          </p:spPr>
          <p:txBody>
            <a:bodyPr wrap="none">
              <a:spAutoFit/>
            </a:bodyPr>
            <a:lstStyle/>
            <a:p>
              <a:pPr marL="895350" defTabSz="800100">
                <a:buClr>
                  <a:srgbClr val="FABF00"/>
                </a:buClr>
                <a:buFont typeface="Arial" charset="0"/>
                <a:buNone/>
              </a:pPr>
              <a:r>
                <a:rPr lang="zh-CN" sz="2400" b="1">
                  <a:latin typeface="黑体" pitchFamily="49" charset="-122"/>
                  <a:ea typeface="黑体" pitchFamily="49" charset="-122"/>
                </a:rPr>
                <a:t>量化投资</a:t>
              </a:r>
            </a:p>
          </p:txBody>
        </p:sp>
        <p:sp>
          <p:nvSpPr>
            <p:cNvPr id="12314" name="Text Box 30"/>
            <p:cNvSpPr txBox="1">
              <a:spLocks noChangeArrowheads="1"/>
            </p:cNvSpPr>
            <p:nvPr/>
          </p:nvSpPr>
          <p:spPr bwMode="auto">
            <a:xfrm>
              <a:off x="134" y="53"/>
              <a:ext cx="224" cy="291"/>
            </a:xfrm>
            <a:prstGeom prst="rect">
              <a:avLst/>
            </a:prstGeom>
            <a:noFill/>
            <a:ln w="9525">
              <a:noFill/>
              <a:miter lim="800000"/>
              <a:headEnd/>
              <a:tailEnd/>
            </a:ln>
          </p:spPr>
          <p:txBody>
            <a:bodyPr wrap="none">
              <a:spAutoFit/>
            </a:bodyPr>
            <a:lstStyle/>
            <a:p>
              <a:pPr algn="ctr">
                <a:buFont typeface="Arial" charset="0"/>
                <a:buNone/>
              </a:pPr>
              <a:r>
                <a:rPr lang="en-US" altLang="zh-CN" sz="2400" b="1">
                  <a:solidFill>
                    <a:srgbClr val="000000"/>
                  </a:solidFill>
                  <a:cs typeface="Arial" charset="0"/>
                </a:rPr>
                <a:t>2</a:t>
              </a:r>
              <a:endParaRPr lang="zh-CN" altLang="en-US" sz="2400" b="1">
                <a:solidFill>
                  <a:srgbClr val="000000"/>
                </a:solidFill>
                <a:cs typeface="Arial" charset="0"/>
              </a:endParaRPr>
            </a:p>
          </p:txBody>
        </p:sp>
      </p:grpSp>
      <p:grpSp>
        <p:nvGrpSpPr>
          <p:cNvPr id="12295" name="Group 45"/>
          <p:cNvGrpSpPr>
            <a:grpSpLocks/>
          </p:cNvGrpSpPr>
          <p:nvPr/>
        </p:nvGrpSpPr>
        <p:grpSpPr bwMode="auto">
          <a:xfrm>
            <a:off x="1836738" y="1590675"/>
            <a:ext cx="5381625" cy="609600"/>
            <a:chOff x="0" y="0"/>
            <a:chExt cx="3390" cy="384"/>
          </a:xfrm>
        </p:grpSpPr>
        <p:sp>
          <p:nvSpPr>
            <p:cNvPr id="12296" name="Line 46"/>
            <p:cNvSpPr>
              <a:spLocks noChangeShapeType="1"/>
            </p:cNvSpPr>
            <p:nvPr/>
          </p:nvSpPr>
          <p:spPr bwMode="auto">
            <a:xfrm>
              <a:off x="366" y="349"/>
              <a:ext cx="3024" cy="0"/>
            </a:xfrm>
            <a:prstGeom prst="line">
              <a:avLst/>
            </a:prstGeom>
            <a:noFill/>
            <a:ln w="25400">
              <a:solidFill>
                <a:srgbClr val="000000"/>
              </a:solidFill>
              <a:prstDash val="sysDot"/>
              <a:round/>
              <a:headEnd/>
              <a:tailEnd type="oval" w="med" len="med"/>
            </a:ln>
          </p:spPr>
          <p:txBody>
            <a:bodyPr wrap="none" anchor="ctr"/>
            <a:lstStyle/>
            <a:p>
              <a:endParaRPr lang="zh-CN" altLang="en-US"/>
            </a:p>
          </p:txBody>
        </p:sp>
        <p:sp>
          <p:nvSpPr>
            <p:cNvPr id="12297" name="Text Box 47"/>
            <p:cNvSpPr txBox="1">
              <a:spLocks noChangeArrowheads="1"/>
            </p:cNvSpPr>
            <p:nvPr/>
          </p:nvSpPr>
          <p:spPr bwMode="auto">
            <a:xfrm>
              <a:off x="0" y="13"/>
              <a:ext cx="1465" cy="291"/>
            </a:xfrm>
            <a:prstGeom prst="rect">
              <a:avLst/>
            </a:prstGeom>
            <a:noFill/>
            <a:ln w="9525">
              <a:noFill/>
              <a:miter lim="800000"/>
              <a:headEnd/>
              <a:tailEnd/>
            </a:ln>
          </p:spPr>
          <p:txBody>
            <a:bodyPr wrap="none">
              <a:spAutoFit/>
            </a:bodyPr>
            <a:lstStyle/>
            <a:p>
              <a:pPr marL="895350" defTabSz="800100">
                <a:buClr>
                  <a:srgbClr val="FABF00"/>
                </a:buClr>
                <a:buFont typeface="Arial" charset="0"/>
                <a:buNone/>
              </a:pPr>
              <a:r>
                <a:rPr lang="zh-CN" sz="2400" b="1">
                  <a:latin typeface="黑体" pitchFamily="49" charset="-122"/>
                  <a:ea typeface="黑体" pitchFamily="49" charset="-122"/>
                </a:rPr>
                <a:t>公司简介</a:t>
              </a:r>
            </a:p>
          </p:txBody>
        </p:sp>
        <p:grpSp>
          <p:nvGrpSpPr>
            <p:cNvPr id="12298" name="Group 48"/>
            <p:cNvGrpSpPr>
              <a:grpSpLocks/>
            </p:cNvGrpSpPr>
            <p:nvPr/>
          </p:nvGrpSpPr>
          <p:grpSpPr bwMode="auto">
            <a:xfrm>
              <a:off x="60" y="0"/>
              <a:ext cx="384" cy="384"/>
              <a:chOff x="0" y="0"/>
              <a:chExt cx="384" cy="384"/>
            </a:xfrm>
          </p:grpSpPr>
          <p:grpSp>
            <p:nvGrpSpPr>
              <p:cNvPr id="12299" name="Group 49"/>
              <p:cNvGrpSpPr>
                <a:grpSpLocks/>
              </p:cNvGrpSpPr>
              <p:nvPr/>
            </p:nvGrpSpPr>
            <p:grpSpPr bwMode="auto">
              <a:xfrm>
                <a:off x="0" y="0"/>
                <a:ext cx="384" cy="384"/>
                <a:chOff x="0" y="0"/>
                <a:chExt cx="384" cy="384"/>
              </a:xfrm>
            </p:grpSpPr>
            <p:sp>
              <p:nvSpPr>
                <p:cNvPr id="12301" name="Text Box 50"/>
                <p:cNvSpPr txBox="1">
                  <a:spLocks noChangeArrowheads="1"/>
                </p:cNvSpPr>
                <p:nvPr/>
              </p:nvSpPr>
              <p:spPr bwMode="auto">
                <a:xfrm>
                  <a:off x="78" y="48"/>
                  <a:ext cx="223" cy="288"/>
                </a:xfrm>
                <a:prstGeom prst="rect">
                  <a:avLst/>
                </a:prstGeom>
                <a:noFill/>
                <a:ln w="9525">
                  <a:noFill/>
                  <a:miter lim="800000"/>
                  <a:headEnd/>
                  <a:tailEnd/>
                </a:ln>
              </p:spPr>
              <p:txBody>
                <a:bodyPr wrap="none">
                  <a:spAutoFit/>
                </a:bodyPr>
                <a:lstStyle/>
                <a:p>
                  <a:pPr algn="ctr">
                    <a:buFont typeface="Arial" charset="0"/>
                    <a:buNone/>
                  </a:pPr>
                  <a:r>
                    <a:rPr lang="zh-CN" altLang="zh-CN" sz="2400" b="1">
                      <a:solidFill>
                        <a:srgbClr val="000000"/>
                      </a:solidFill>
                      <a:cs typeface="Arial" charset="0"/>
                    </a:rPr>
                    <a:t>3</a:t>
                  </a:r>
                </a:p>
              </p:txBody>
            </p:sp>
            <p:sp>
              <p:nvSpPr>
                <p:cNvPr id="12302" name="Oval 51"/>
                <p:cNvSpPr>
                  <a:spLocks noChangeArrowheads="1"/>
                </p:cNvSpPr>
                <p:nvPr/>
              </p:nvSpPr>
              <p:spPr bwMode="auto">
                <a:xfrm>
                  <a:off x="0" y="0"/>
                  <a:ext cx="384" cy="384"/>
                </a:xfrm>
                <a:prstGeom prst="ellipse">
                  <a:avLst/>
                </a:prstGeom>
                <a:gradFill rotWithShape="1">
                  <a:gsLst>
                    <a:gs pos="0">
                      <a:srgbClr val="00CC66"/>
                    </a:gs>
                    <a:gs pos="50000">
                      <a:srgbClr val="FFFFFF"/>
                    </a:gs>
                    <a:gs pos="100000">
                      <a:srgbClr val="00CC66"/>
                    </a:gs>
                  </a:gsLst>
                  <a:lin ang="18900000" scaled="1"/>
                </a:gradFill>
                <a:ln w="9525">
                  <a:noFill/>
                  <a:round/>
                  <a:headEnd/>
                  <a:tailEnd/>
                </a:ln>
              </p:spPr>
              <p:txBody>
                <a:bodyPr wrap="none" anchor="ctr">
                  <a:spAutoFit/>
                </a:bodyPr>
                <a:lstStyle/>
                <a:p>
                  <a:pPr eaLnBrk="1" hangingPunct="1">
                    <a:buFont typeface="Arial" charset="0"/>
                    <a:buNone/>
                  </a:pPr>
                  <a:endParaRPr lang="zh-CN" altLang="zh-CN">
                    <a:solidFill>
                      <a:srgbClr val="000000"/>
                    </a:solidFill>
                  </a:endParaRPr>
                </a:p>
              </p:txBody>
            </p:sp>
            <p:sp>
              <p:nvSpPr>
                <p:cNvPr id="12303" name="Oval 52"/>
                <p:cNvSpPr>
                  <a:spLocks noChangeArrowheads="1"/>
                </p:cNvSpPr>
                <p:nvPr/>
              </p:nvSpPr>
              <p:spPr bwMode="auto">
                <a:xfrm>
                  <a:off x="0" y="0"/>
                  <a:ext cx="384" cy="384"/>
                </a:xfrm>
                <a:prstGeom prst="ellipse">
                  <a:avLst/>
                </a:prstGeom>
                <a:gradFill rotWithShape="1">
                  <a:gsLst>
                    <a:gs pos="0">
                      <a:srgbClr val="BBE0E3">
                        <a:alpha val="31998"/>
                      </a:srgbClr>
                    </a:gs>
                    <a:gs pos="100000">
                      <a:srgbClr val="000000">
                        <a:alpha val="89998"/>
                      </a:srgbClr>
                    </a:gs>
                  </a:gsLst>
                  <a:lin ang="18900000" scaled="1"/>
                </a:gradFill>
                <a:ln w="9525">
                  <a:noFill/>
                  <a:round/>
                  <a:headEnd/>
                  <a:tailEnd/>
                </a:ln>
              </p:spPr>
              <p:txBody>
                <a:bodyPr wrap="none" anchor="ctr">
                  <a:spAutoFit/>
                </a:bodyPr>
                <a:lstStyle/>
                <a:p>
                  <a:pPr eaLnBrk="1" hangingPunct="1">
                    <a:buFont typeface="Arial" charset="0"/>
                    <a:buNone/>
                  </a:pPr>
                  <a:endParaRPr lang="zh-CN" altLang="en-US">
                    <a:solidFill>
                      <a:srgbClr val="000000"/>
                    </a:solidFill>
                  </a:endParaRPr>
                </a:p>
              </p:txBody>
            </p:sp>
            <p:sp>
              <p:nvSpPr>
                <p:cNvPr id="12304" name="Oval 53"/>
                <p:cNvSpPr>
                  <a:spLocks noChangeArrowheads="1"/>
                </p:cNvSpPr>
                <p:nvPr/>
              </p:nvSpPr>
              <p:spPr bwMode="auto">
                <a:xfrm>
                  <a:off x="25" y="25"/>
                  <a:ext cx="334" cy="334"/>
                </a:xfrm>
                <a:prstGeom prst="ellipse">
                  <a:avLst/>
                </a:prstGeom>
                <a:gradFill rotWithShape="1">
                  <a:gsLst>
                    <a:gs pos="0">
                      <a:srgbClr val="BBE0E3"/>
                    </a:gs>
                    <a:gs pos="50000">
                      <a:srgbClr val="65797B"/>
                    </a:gs>
                    <a:gs pos="100000">
                      <a:srgbClr val="BBE0E3"/>
                    </a:gs>
                  </a:gsLst>
                  <a:lin ang="2700000" scaled="1"/>
                </a:gradFill>
                <a:ln w="9525">
                  <a:noFill/>
                  <a:round/>
                  <a:headEnd/>
                  <a:tailEnd/>
                </a:ln>
              </p:spPr>
              <p:txBody>
                <a:bodyPr anchor="ctr">
                  <a:spAutoFit/>
                </a:bodyPr>
                <a:lstStyle/>
                <a:p>
                  <a:pPr eaLnBrk="1" hangingPunct="1">
                    <a:buFont typeface="Arial" charset="0"/>
                    <a:buNone/>
                  </a:pPr>
                  <a:endParaRPr lang="zh-CN" altLang="en-US">
                    <a:solidFill>
                      <a:srgbClr val="000000"/>
                    </a:solidFill>
                  </a:endParaRPr>
                </a:p>
              </p:txBody>
            </p:sp>
            <p:sp>
              <p:nvSpPr>
                <p:cNvPr id="12305" name="Oval 54"/>
                <p:cNvSpPr>
                  <a:spLocks noChangeArrowheads="1"/>
                </p:cNvSpPr>
                <p:nvPr/>
              </p:nvSpPr>
              <p:spPr bwMode="auto">
                <a:xfrm>
                  <a:off x="25" y="26"/>
                  <a:ext cx="334" cy="334"/>
                </a:xfrm>
                <a:prstGeom prst="ellipse">
                  <a:avLst/>
                </a:prstGeom>
                <a:gradFill rotWithShape="1">
                  <a:gsLst>
                    <a:gs pos="0">
                      <a:srgbClr val="778E90"/>
                    </a:gs>
                    <a:gs pos="100000">
                      <a:srgbClr val="BBE0E3">
                        <a:alpha val="0"/>
                      </a:srgbClr>
                    </a:gs>
                  </a:gsLst>
                  <a:lin ang="18900000" scaled="1"/>
                </a:gradFill>
                <a:ln w="9525">
                  <a:noFill/>
                  <a:round/>
                  <a:headEnd/>
                  <a:tailEnd/>
                </a:ln>
              </p:spPr>
              <p:txBody>
                <a:bodyPr anchor="ctr">
                  <a:spAutoFit/>
                </a:bodyPr>
                <a:lstStyle/>
                <a:p>
                  <a:pPr eaLnBrk="1" hangingPunct="1">
                    <a:buFont typeface="Arial" charset="0"/>
                    <a:buNone/>
                  </a:pPr>
                  <a:endParaRPr lang="zh-CN" altLang="en-US">
                    <a:solidFill>
                      <a:srgbClr val="000000"/>
                    </a:solidFill>
                  </a:endParaRPr>
                </a:p>
              </p:txBody>
            </p:sp>
            <p:sp>
              <p:nvSpPr>
                <p:cNvPr id="12306" name="Oval 55"/>
                <p:cNvSpPr>
                  <a:spLocks noChangeArrowheads="1"/>
                </p:cNvSpPr>
                <p:nvPr/>
              </p:nvSpPr>
              <p:spPr bwMode="auto">
                <a:xfrm>
                  <a:off x="43" y="42"/>
                  <a:ext cx="300" cy="300"/>
                </a:xfrm>
                <a:prstGeom prst="ellipse">
                  <a:avLst/>
                </a:prstGeom>
                <a:solidFill>
                  <a:srgbClr val="333333"/>
                </a:solidFill>
                <a:ln w="9525">
                  <a:noFill/>
                  <a:round/>
                  <a:headEnd/>
                  <a:tailEnd/>
                </a:ln>
              </p:spPr>
              <p:txBody>
                <a:bodyPr anchor="ctr">
                  <a:spAutoFit/>
                </a:bodyPr>
                <a:lstStyle/>
                <a:p>
                  <a:pPr eaLnBrk="1" hangingPunct="1">
                    <a:buFont typeface="Arial" charset="0"/>
                    <a:buNone/>
                  </a:pPr>
                  <a:endParaRPr lang="zh-CN" altLang="zh-CN">
                    <a:solidFill>
                      <a:srgbClr val="000000"/>
                    </a:solidFill>
                  </a:endParaRPr>
                </a:p>
              </p:txBody>
            </p:sp>
            <p:sp>
              <p:nvSpPr>
                <p:cNvPr id="12307" name="Oval 56"/>
                <p:cNvSpPr>
                  <a:spLocks noChangeArrowheads="1"/>
                </p:cNvSpPr>
                <p:nvPr/>
              </p:nvSpPr>
              <p:spPr bwMode="auto">
                <a:xfrm>
                  <a:off x="48" y="47"/>
                  <a:ext cx="291" cy="291"/>
                </a:xfrm>
                <a:prstGeom prst="ellipse">
                  <a:avLst/>
                </a:prstGeom>
                <a:gradFill rotWithShape="1">
                  <a:gsLst>
                    <a:gs pos="0">
                      <a:srgbClr val="595959"/>
                    </a:gs>
                    <a:gs pos="100000">
                      <a:srgbClr val="C0C0C0"/>
                    </a:gs>
                  </a:gsLst>
                  <a:lin ang="5400000" scaled="1"/>
                </a:gradFill>
                <a:ln w="9525">
                  <a:noFill/>
                  <a:round/>
                  <a:headEnd/>
                  <a:tailEnd/>
                </a:ln>
              </p:spPr>
              <p:txBody>
                <a:bodyPr vert="eaVert" wrap="none" anchor="ctr"/>
                <a:lstStyle/>
                <a:p>
                  <a:pPr eaLnBrk="1" hangingPunct="1">
                    <a:buFont typeface="Arial" charset="0"/>
                    <a:buNone/>
                  </a:pPr>
                  <a:endParaRPr lang="zh-CN" altLang="zh-CN">
                    <a:solidFill>
                      <a:srgbClr val="000000"/>
                    </a:solidFill>
                  </a:endParaRPr>
                </a:p>
              </p:txBody>
            </p:sp>
            <p:sp>
              <p:nvSpPr>
                <p:cNvPr id="12308" name="Oval 57"/>
                <p:cNvSpPr>
                  <a:spLocks noChangeArrowheads="1"/>
                </p:cNvSpPr>
                <p:nvPr/>
              </p:nvSpPr>
              <p:spPr bwMode="auto">
                <a:xfrm>
                  <a:off x="52" y="49"/>
                  <a:ext cx="283" cy="283"/>
                </a:xfrm>
                <a:prstGeom prst="ellipse">
                  <a:avLst/>
                </a:prstGeom>
                <a:gradFill rotWithShape="1">
                  <a:gsLst>
                    <a:gs pos="0">
                      <a:srgbClr val="C0C0C0">
                        <a:alpha val="0"/>
                      </a:srgbClr>
                    </a:gs>
                    <a:gs pos="100000">
                      <a:srgbClr val="E9E9E9"/>
                    </a:gs>
                  </a:gsLst>
                  <a:lin ang="5400000" scaled="1"/>
                </a:gradFill>
                <a:ln w="9525">
                  <a:noFill/>
                  <a:round/>
                  <a:headEnd/>
                  <a:tailEnd/>
                </a:ln>
              </p:spPr>
              <p:txBody>
                <a:bodyPr vert="eaVert" wrap="none" anchor="ctr"/>
                <a:lstStyle/>
                <a:p>
                  <a:pPr eaLnBrk="1" hangingPunct="1">
                    <a:buFont typeface="Arial" charset="0"/>
                    <a:buNone/>
                  </a:pPr>
                  <a:endParaRPr lang="zh-CN" altLang="zh-CN">
                    <a:solidFill>
                      <a:srgbClr val="000000"/>
                    </a:solidFill>
                  </a:endParaRPr>
                </a:p>
              </p:txBody>
            </p:sp>
            <p:sp>
              <p:nvSpPr>
                <p:cNvPr id="12309" name="Oval 58"/>
                <p:cNvSpPr>
                  <a:spLocks noChangeArrowheads="1"/>
                </p:cNvSpPr>
                <p:nvPr/>
              </p:nvSpPr>
              <p:spPr bwMode="auto">
                <a:xfrm>
                  <a:off x="55" y="51"/>
                  <a:ext cx="270" cy="265"/>
                </a:xfrm>
                <a:prstGeom prst="ellipse">
                  <a:avLst/>
                </a:prstGeom>
                <a:gradFill rotWithShape="1">
                  <a:gsLst>
                    <a:gs pos="0">
                      <a:srgbClr val="989898"/>
                    </a:gs>
                    <a:gs pos="100000">
                      <a:srgbClr val="C0C0C0">
                        <a:alpha val="48000"/>
                      </a:srgbClr>
                    </a:gs>
                  </a:gsLst>
                  <a:lin ang="5400000" scaled="1"/>
                </a:gradFill>
                <a:ln w="9525">
                  <a:noFill/>
                  <a:round/>
                  <a:headEnd/>
                  <a:tailEnd/>
                </a:ln>
              </p:spPr>
              <p:txBody>
                <a:bodyPr vert="eaVert" wrap="none" anchor="ctr"/>
                <a:lstStyle/>
                <a:p>
                  <a:pPr eaLnBrk="1" hangingPunct="1">
                    <a:buFont typeface="Arial" charset="0"/>
                    <a:buNone/>
                  </a:pPr>
                  <a:endParaRPr lang="zh-CN" altLang="zh-CN">
                    <a:solidFill>
                      <a:srgbClr val="000000"/>
                    </a:solidFill>
                  </a:endParaRPr>
                </a:p>
              </p:txBody>
            </p:sp>
            <p:sp>
              <p:nvSpPr>
                <p:cNvPr id="12310" name="Oval 59"/>
                <p:cNvSpPr>
                  <a:spLocks noChangeArrowheads="1"/>
                </p:cNvSpPr>
                <p:nvPr/>
              </p:nvSpPr>
              <p:spPr bwMode="auto">
                <a:xfrm>
                  <a:off x="70" y="59"/>
                  <a:ext cx="240" cy="215"/>
                </a:xfrm>
                <a:prstGeom prst="ellipse">
                  <a:avLst/>
                </a:prstGeom>
                <a:gradFill rotWithShape="1">
                  <a:gsLst>
                    <a:gs pos="0">
                      <a:srgbClr val="FFFFFF"/>
                    </a:gs>
                    <a:gs pos="100000">
                      <a:srgbClr val="C0C0C0">
                        <a:alpha val="37999"/>
                      </a:srgbClr>
                    </a:gs>
                  </a:gsLst>
                  <a:lin ang="5400000" scaled="1"/>
                </a:gradFill>
                <a:ln w="9525">
                  <a:noFill/>
                  <a:round/>
                  <a:headEnd/>
                  <a:tailEnd/>
                </a:ln>
              </p:spPr>
              <p:txBody>
                <a:bodyPr vert="eaVert" wrap="none" anchor="ctr"/>
                <a:lstStyle/>
                <a:p>
                  <a:pPr eaLnBrk="1" hangingPunct="1">
                    <a:buFont typeface="Arial" charset="0"/>
                    <a:buNone/>
                  </a:pPr>
                  <a:endParaRPr lang="zh-CN" altLang="zh-CN">
                    <a:solidFill>
                      <a:srgbClr val="000000"/>
                    </a:solidFill>
                  </a:endParaRPr>
                </a:p>
              </p:txBody>
            </p:sp>
          </p:grpSp>
          <p:sp>
            <p:nvSpPr>
              <p:cNvPr id="12300" name="Text Box 60"/>
              <p:cNvSpPr txBox="1">
                <a:spLocks noChangeArrowheads="1"/>
              </p:cNvSpPr>
              <p:nvPr/>
            </p:nvSpPr>
            <p:spPr bwMode="auto">
              <a:xfrm>
                <a:off x="74" y="48"/>
                <a:ext cx="224" cy="291"/>
              </a:xfrm>
              <a:prstGeom prst="rect">
                <a:avLst/>
              </a:prstGeom>
              <a:noFill/>
              <a:ln w="9525">
                <a:noFill/>
                <a:miter lim="800000"/>
                <a:headEnd/>
                <a:tailEnd/>
              </a:ln>
            </p:spPr>
            <p:txBody>
              <a:bodyPr wrap="none">
                <a:spAutoFit/>
              </a:bodyPr>
              <a:lstStyle/>
              <a:p>
                <a:pPr algn="ctr">
                  <a:buFont typeface="Arial" charset="0"/>
                  <a:buNone/>
                </a:pPr>
                <a:r>
                  <a:rPr lang="en-US" altLang="zh-CN" sz="2400" b="1">
                    <a:solidFill>
                      <a:srgbClr val="000000"/>
                    </a:solidFill>
                    <a:cs typeface="Arial" charset="0"/>
                  </a:rPr>
                  <a:t>1</a:t>
                </a:r>
                <a:endParaRPr lang="zh-CN" altLang="en-US" sz="2400" b="1">
                  <a:solidFill>
                    <a:srgbClr val="000000"/>
                  </a:solidFill>
                  <a:cs typeface="Arial" charset="0"/>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2"/>
          <p:cNvSpPr txBox="1">
            <a:spLocks noGrp="1" noChangeArrowheads="1"/>
          </p:cNvSpPr>
          <p:nvPr/>
        </p:nvSpPr>
        <p:spPr bwMode="auto">
          <a:xfrm>
            <a:off x="3492500" y="6356350"/>
            <a:ext cx="2133600" cy="365125"/>
          </a:xfrm>
          <a:prstGeom prst="rect">
            <a:avLst/>
          </a:prstGeom>
          <a:noFill/>
          <a:ln w="9525">
            <a:noFill/>
            <a:miter lim="800000"/>
            <a:headEnd/>
            <a:tailEnd/>
          </a:ln>
        </p:spPr>
        <p:txBody>
          <a:bodyPr anchor="ctr"/>
          <a:lstStyle/>
          <a:p>
            <a:pPr algn="ctr" eaLnBrk="1" hangingPunct="1">
              <a:buFont typeface="Arial" charset="0"/>
              <a:buNone/>
            </a:pPr>
            <a:fld id="{DD15A0D6-5482-4ED8-AB2B-D69DBA873A1F}" type="slidenum">
              <a:rPr lang="zh-CN" altLang="zh-CN" sz="1200">
                <a:solidFill>
                  <a:srgbClr val="898989"/>
                </a:solidFill>
                <a:latin typeface="Franklin Gothic Book" pitchFamily="34" charset="0"/>
                <a:ea typeface="黑体" pitchFamily="49" charset="-122"/>
              </a:rPr>
              <a:pPr algn="ctr" eaLnBrk="1" hangingPunct="1">
                <a:buFont typeface="Arial" charset="0"/>
                <a:buNone/>
              </a:pPr>
              <a:t>20</a:t>
            </a:fld>
            <a:endParaRPr lang="zh-CN" altLang="zh-CN" sz="1200">
              <a:solidFill>
                <a:srgbClr val="898989"/>
              </a:solidFill>
              <a:latin typeface="Franklin Gothic Book" pitchFamily="34" charset="0"/>
              <a:ea typeface="黑体" pitchFamily="49" charset="-122"/>
            </a:endParaRPr>
          </a:p>
        </p:txBody>
      </p:sp>
      <p:sp>
        <p:nvSpPr>
          <p:cNvPr id="27651" name="Oval 24"/>
          <p:cNvSpPr>
            <a:spLocks noChangeArrowheads="1"/>
          </p:cNvSpPr>
          <p:nvPr/>
        </p:nvSpPr>
        <p:spPr bwMode="auto">
          <a:xfrm>
            <a:off x="1057275" y="1841500"/>
            <a:ext cx="1241425" cy="1243013"/>
          </a:xfrm>
          <a:prstGeom prst="ellipse">
            <a:avLst/>
          </a:prstGeom>
          <a:solidFill>
            <a:srgbClr val="C00000"/>
          </a:solidFill>
          <a:ln w="3175">
            <a:solidFill>
              <a:srgbClr val="FFFFFF"/>
            </a:solidFill>
            <a:round/>
            <a:headEnd/>
            <a:tailEnd/>
          </a:ln>
          <a:effectLst>
            <a:outerShdw dist="63500" dir="3187806" algn="ctr" rotWithShape="0">
              <a:srgbClr val="1C1C1C">
                <a:alpha val="50000"/>
              </a:srgbClr>
            </a:outerShdw>
          </a:effectLst>
        </p:spPr>
        <p:txBody>
          <a:bodyPr wrap="none" anchor="ctr"/>
          <a:lstStyle/>
          <a:p>
            <a:pPr eaLnBrk="1" hangingPunct="1">
              <a:buFont typeface="Arial" pitchFamily="34" charset="0"/>
              <a:buNone/>
              <a:defRPr/>
            </a:pPr>
            <a:endParaRPr lang="zh-CN" altLang="en-US" sz="1600" baseline="-25000">
              <a:solidFill>
                <a:srgbClr val="330066"/>
              </a:solidFill>
              <a:latin typeface="PMingLiU" pitchFamily="18" charset="-120"/>
              <a:ea typeface="PMingLiU" pitchFamily="18" charset="-120"/>
            </a:endParaRPr>
          </a:p>
        </p:txBody>
      </p:sp>
      <p:sp>
        <p:nvSpPr>
          <p:cNvPr id="27652" name="Oval 24"/>
          <p:cNvSpPr>
            <a:spLocks noChangeArrowheads="1"/>
          </p:cNvSpPr>
          <p:nvPr/>
        </p:nvSpPr>
        <p:spPr bwMode="auto">
          <a:xfrm>
            <a:off x="1143000" y="4143375"/>
            <a:ext cx="1158875" cy="1157288"/>
          </a:xfrm>
          <a:prstGeom prst="ellipse">
            <a:avLst/>
          </a:prstGeom>
          <a:solidFill>
            <a:srgbClr val="C00000"/>
          </a:solidFill>
          <a:ln w="3175">
            <a:solidFill>
              <a:srgbClr val="FFFFFF"/>
            </a:solidFill>
            <a:round/>
            <a:headEnd/>
            <a:tailEnd/>
          </a:ln>
          <a:effectLst>
            <a:outerShdw dist="63500" dir="3187806" algn="ctr" rotWithShape="0">
              <a:srgbClr val="1C1C1C">
                <a:alpha val="50000"/>
              </a:srgbClr>
            </a:outerShdw>
          </a:effectLst>
        </p:spPr>
        <p:txBody>
          <a:bodyPr wrap="none" anchor="ctr"/>
          <a:lstStyle/>
          <a:p>
            <a:pPr eaLnBrk="1" hangingPunct="1">
              <a:buFont typeface="Arial" pitchFamily="34" charset="0"/>
              <a:buNone/>
              <a:defRPr/>
            </a:pPr>
            <a:endParaRPr lang="zh-CN" altLang="en-US" sz="2800" baseline="-25000">
              <a:solidFill>
                <a:srgbClr val="FFFFFF"/>
              </a:solidFill>
              <a:latin typeface="PMingLiU" pitchFamily="18" charset="-120"/>
              <a:ea typeface="PMingLiU" pitchFamily="18" charset="-120"/>
            </a:endParaRPr>
          </a:p>
        </p:txBody>
      </p:sp>
      <p:sp>
        <p:nvSpPr>
          <p:cNvPr id="27653" name="圆角矩形 8"/>
          <p:cNvSpPr>
            <a:spLocks noChangeArrowheads="1"/>
          </p:cNvSpPr>
          <p:nvPr/>
        </p:nvSpPr>
        <p:spPr bwMode="auto">
          <a:xfrm>
            <a:off x="3071813" y="3929063"/>
            <a:ext cx="5627687" cy="1793875"/>
          </a:xfrm>
          <a:prstGeom prst="roundRect">
            <a:avLst>
              <a:gd name="adj" fmla="val 16667"/>
            </a:avLst>
          </a:prstGeom>
          <a:solidFill>
            <a:srgbClr val="FFFFFF"/>
          </a:solidFill>
          <a:ln w="22225">
            <a:solidFill>
              <a:srgbClr val="C00000">
                <a:alpha val="50195"/>
              </a:srgbClr>
            </a:solidFill>
            <a:prstDash val="sysDash"/>
            <a:round/>
            <a:headEnd/>
            <a:tailEnd/>
          </a:ln>
          <a:effectLst>
            <a:outerShdw sy="23000" kx="-1199993" algn="bl" rotWithShape="0">
              <a:srgbClr val="000000">
                <a:alpha val="17998"/>
              </a:srgbClr>
            </a:outerShdw>
          </a:effectLst>
        </p:spPr>
        <p:txBody>
          <a:bodyPr tIns="61200" bIns="0" anchor="ctr">
            <a:spAutoFit/>
          </a:bodyPr>
          <a:lstStyle/>
          <a:p>
            <a:pPr eaLnBrk="1" hangingPunct="1">
              <a:buFont typeface="Arial" pitchFamily="34" charset="0"/>
              <a:buNone/>
              <a:defRPr/>
            </a:pPr>
            <a:r>
              <a:rPr lang="zh-CN" altLang="en-US" sz="1600" b="1" baseline="-25000">
                <a:solidFill>
                  <a:srgbClr val="000000"/>
                </a:solidFill>
                <a:latin typeface="微软雅黑" pitchFamily="34" charset="-122"/>
                <a:ea typeface="微软雅黑" pitchFamily="34" charset="-122"/>
              </a:rPr>
              <a:t>——总监助理</a:t>
            </a:r>
            <a:endParaRPr lang="en-US" sz="1600" b="1" baseline="-25000">
              <a:solidFill>
                <a:srgbClr val="000000"/>
              </a:solidFill>
              <a:latin typeface="微软雅黑" pitchFamily="34" charset="-122"/>
              <a:ea typeface="微软雅黑" pitchFamily="34" charset="-122"/>
            </a:endParaRPr>
          </a:p>
          <a:p>
            <a:pPr eaLnBrk="1" hangingPunct="1">
              <a:buFont typeface="Arial" pitchFamily="34" charset="0"/>
              <a:buNone/>
              <a:defRPr/>
            </a:pPr>
            <a:endParaRPr lang="zh-CN" altLang="en-US" sz="800" baseline="-25000">
              <a:solidFill>
                <a:srgbClr val="000000"/>
              </a:solidFill>
              <a:latin typeface="微软雅黑" pitchFamily="34" charset="-122"/>
              <a:ea typeface="微软雅黑" pitchFamily="34" charset="-122"/>
            </a:endParaRPr>
          </a:p>
          <a:p>
            <a:pPr eaLnBrk="1" hangingPunct="1">
              <a:lnSpc>
                <a:spcPct val="150000"/>
              </a:lnSpc>
              <a:buFont typeface="Arial" pitchFamily="34" charset="0"/>
              <a:buNone/>
              <a:defRPr/>
            </a:pPr>
            <a:r>
              <a:rPr lang="zh-CN" altLang="en-US" sz="1600" baseline="-25000">
                <a:solidFill>
                  <a:srgbClr val="262626"/>
                </a:solidFill>
                <a:latin typeface="微软雅黑" pitchFamily="34" charset="-122"/>
                <a:ea typeface="微软雅黑" pitchFamily="34" charset="-122"/>
              </a:rPr>
              <a:t>南京大学信息系统系管理学学士，南京大学金融工程硕士，</a:t>
            </a:r>
            <a:r>
              <a:rPr lang="en-US" altLang="zh-CN" sz="1600" baseline="-25000">
                <a:solidFill>
                  <a:srgbClr val="262626"/>
                </a:solidFill>
                <a:latin typeface="微软雅黑" pitchFamily="34" charset="-122"/>
                <a:ea typeface="微软雅黑" pitchFamily="34" charset="-122"/>
              </a:rPr>
              <a:t>29</a:t>
            </a:r>
            <a:r>
              <a:rPr lang="zh-CN" altLang="en-US" sz="1600" baseline="-25000">
                <a:solidFill>
                  <a:srgbClr val="262626"/>
                </a:solidFill>
                <a:latin typeface="微软雅黑" pitchFamily="34" charset="-122"/>
                <a:ea typeface="微软雅黑" pitchFamily="34" charset="-122"/>
              </a:rPr>
              <a:t>岁，拥有</a:t>
            </a:r>
            <a:r>
              <a:rPr lang="en-US" altLang="zh-CN" sz="1600" baseline="-25000">
                <a:solidFill>
                  <a:srgbClr val="262626"/>
                </a:solidFill>
                <a:latin typeface="微软雅黑" pitchFamily="34" charset="-122"/>
                <a:ea typeface="微软雅黑" pitchFamily="34" charset="-122"/>
              </a:rPr>
              <a:t>5</a:t>
            </a:r>
            <a:r>
              <a:rPr lang="zh-CN" altLang="en-US" sz="1600" baseline="-25000">
                <a:solidFill>
                  <a:srgbClr val="262626"/>
                </a:solidFill>
                <a:latin typeface="微软雅黑" pitchFamily="34" charset="-122"/>
                <a:ea typeface="微软雅黑" pitchFamily="34" charset="-122"/>
              </a:rPr>
              <a:t>年金融行业从业经验。</a:t>
            </a:r>
            <a:endParaRPr lang="en-US" sz="1600" baseline="-25000">
              <a:solidFill>
                <a:srgbClr val="262626"/>
              </a:solidFill>
              <a:latin typeface="微软雅黑" pitchFamily="34" charset="-122"/>
              <a:ea typeface="微软雅黑" pitchFamily="34" charset="-122"/>
            </a:endParaRPr>
          </a:p>
          <a:p>
            <a:pPr eaLnBrk="1" hangingPunct="1">
              <a:lnSpc>
                <a:spcPct val="150000"/>
              </a:lnSpc>
              <a:buFont typeface="Arial" pitchFamily="34" charset="0"/>
              <a:buNone/>
              <a:defRPr/>
            </a:pPr>
            <a:r>
              <a:rPr lang="en-US" altLang="zh-CN" sz="1600" baseline="-25000">
                <a:solidFill>
                  <a:srgbClr val="262626"/>
                </a:solidFill>
                <a:latin typeface="微软雅黑" pitchFamily="34" charset="-122"/>
                <a:ea typeface="微软雅黑" pitchFamily="34" charset="-122"/>
              </a:rPr>
              <a:t>2009</a:t>
            </a:r>
            <a:r>
              <a:rPr lang="zh-CN" altLang="en-US" sz="1600" baseline="-25000">
                <a:solidFill>
                  <a:srgbClr val="262626"/>
                </a:solidFill>
                <a:latin typeface="微软雅黑" pitchFamily="34" charset="-122"/>
                <a:ea typeface="微软雅黑" pitchFamily="34" charset="-122"/>
              </a:rPr>
              <a:t>年进入华泰证券研究所从事大宗商品研究工作。</a:t>
            </a:r>
            <a:endParaRPr lang="en-US" sz="1600" baseline="-25000">
              <a:solidFill>
                <a:srgbClr val="262626"/>
              </a:solidFill>
              <a:latin typeface="微软雅黑" pitchFamily="34" charset="-122"/>
              <a:ea typeface="微软雅黑" pitchFamily="34" charset="-122"/>
            </a:endParaRPr>
          </a:p>
          <a:p>
            <a:pPr eaLnBrk="1" hangingPunct="1">
              <a:lnSpc>
                <a:spcPct val="150000"/>
              </a:lnSpc>
              <a:buFont typeface="Arial" pitchFamily="34" charset="0"/>
              <a:buNone/>
              <a:defRPr/>
            </a:pPr>
            <a:r>
              <a:rPr lang="en-US" altLang="zh-CN" sz="1600" baseline="-25000">
                <a:solidFill>
                  <a:srgbClr val="262626"/>
                </a:solidFill>
                <a:latin typeface="微软雅黑" pitchFamily="34" charset="-122"/>
                <a:ea typeface="微软雅黑" pitchFamily="34" charset="-122"/>
              </a:rPr>
              <a:t>2013</a:t>
            </a:r>
            <a:r>
              <a:rPr lang="zh-CN" altLang="en-US" sz="1600" baseline="-25000">
                <a:solidFill>
                  <a:srgbClr val="262626"/>
                </a:solidFill>
                <a:latin typeface="微软雅黑" pitchFamily="34" charset="-122"/>
                <a:ea typeface="微软雅黑" pitchFamily="34" charset="-122"/>
              </a:rPr>
              <a:t>年转入证券投资部从事量化对冲投资工作。</a:t>
            </a:r>
            <a:endParaRPr lang="en-US" sz="1600" baseline="-25000">
              <a:solidFill>
                <a:srgbClr val="262626"/>
              </a:solidFill>
              <a:latin typeface="微软雅黑" pitchFamily="34" charset="-122"/>
              <a:ea typeface="微软雅黑" pitchFamily="34" charset="-122"/>
            </a:endParaRPr>
          </a:p>
          <a:p>
            <a:pPr eaLnBrk="1" hangingPunct="1">
              <a:lnSpc>
                <a:spcPct val="150000"/>
              </a:lnSpc>
              <a:buFont typeface="Arial" pitchFamily="34" charset="0"/>
              <a:buNone/>
              <a:defRPr/>
            </a:pPr>
            <a:r>
              <a:rPr lang="en-US" altLang="zh-CN" sz="1600" baseline="-25000">
                <a:solidFill>
                  <a:srgbClr val="262626"/>
                </a:solidFill>
                <a:latin typeface="微软雅黑" pitchFamily="34" charset="-122"/>
                <a:ea typeface="微软雅黑" pitchFamily="34" charset="-122"/>
              </a:rPr>
              <a:t>2014</a:t>
            </a:r>
            <a:r>
              <a:rPr lang="zh-CN" altLang="en-US" sz="1600" baseline="-25000">
                <a:solidFill>
                  <a:srgbClr val="262626"/>
                </a:solidFill>
                <a:latin typeface="微软雅黑" pitchFamily="34" charset="-122"/>
                <a:ea typeface="微软雅黑" pitchFamily="34" charset="-122"/>
              </a:rPr>
              <a:t>年</a:t>
            </a:r>
            <a:r>
              <a:rPr lang="en-US" altLang="zh-CN" sz="1600" baseline="-25000">
                <a:solidFill>
                  <a:srgbClr val="262626"/>
                </a:solidFill>
                <a:latin typeface="微软雅黑" pitchFamily="34" charset="-122"/>
                <a:ea typeface="微软雅黑" pitchFamily="34" charset="-122"/>
              </a:rPr>
              <a:t>7</a:t>
            </a:r>
            <a:r>
              <a:rPr lang="zh-CN" altLang="en-US" sz="1600" baseline="-25000">
                <a:solidFill>
                  <a:srgbClr val="262626"/>
                </a:solidFill>
                <a:latin typeface="微软雅黑" pitchFamily="34" charset="-122"/>
                <a:ea typeface="微软雅黑" pitchFamily="34" charset="-122"/>
              </a:rPr>
              <a:t>月加入嘉合基金，现任嘉合基金量化投资部总监助理。</a:t>
            </a:r>
          </a:p>
          <a:p>
            <a:pPr eaLnBrk="1" hangingPunct="1">
              <a:buFont typeface="Arial" pitchFamily="34" charset="0"/>
              <a:buNone/>
              <a:defRPr/>
            </a:pPr>
            <a:endParaRPr lang="zh-CN" altLang="en-US" sz="800" baseline="-25000">
              <a:solidFill>
                <a:srgbClr val="000000"/>
              </a:solidFill>
              <a:latin typeface="黑体" pitchFamily="49" charset="-122"/>
              <a:ea typeface="黑体" pitchFamily="49" charset="-122"/>
            </a:endParaRPr>
          </a:p>
        </p:txBody>
      </p:sp>
      <p:sp>
        <p:nvSpPr>
          <p:cNvPr id="28678" name="弧形 11"/>
          <p:cNvSpPr>
            <a:spLocks/>
          </p:cNvSpPr>
          <p:nvPr/>
        </p:nvSpPr>
        <p:spPr bwMode="auto">
          <a:xfrm rot="2592602">
            <a:off x="-5381625" y="263525"/>
            <a:ext cx="7491413" cy="7489825"/>
          </a:xfrm>
          <a:custGeom>
            <a:avLst/>
            <a:gdLst>
              <a:gd name="T0" fmla="*/ 3745707 w 7491413"/>
              <a:gd name="T1" fmla="*/ 0 h 7489825"/>
              <a:gd name="T2" fmla="*/ 7491413 w 7491413"/>
              <a:gd name="T3" fmla="*/ 3744913 h 7489825"/>
              <a:gd name="T4" fmla="*/ 3745707 w 7491413"/>
              <a:gd name="T5" fmla="*/ 3744913 h 7489825"/>
              <a:gd name="T6" fmla="*/ 3745707 w 7491413"/>
              <a:gd name="T7" fmla="*/ 0 h 7489825"/>
              <a:gd name="T8" fmla="*/ 3745707 w 7491413"/>
              <a:gd name="T9" fmla="*/ 0 h 7489825"/>
              <a:gd name="T10" fmla="*/ 7491413 w 7491413"/>
              <a:gd name="T11" fmla="*/ 3744913 h 7489825"/>
              <a:gd name="T12" fmla="*/ 0 60000 65536"/>
              <a:gd name="T13" fmla="*/ 0 60000 65536"/>
              <a:gd name="T14" fmla="*/ 0 60000 65536"/>
              <a:gd name="T15" fmla="*/ 0 60000 65536"/>
              <a:gd name="T16" fmla="*/ 0 60000 65536"/>
              <a:gd name="T17" fmla="*/ 0 60000 65536"/>
              <a:gd name="T18" fmla="*/ 0 w 7491413"/>
              <a:gd name="T19" fmla="*/ 0 h 7489825"/>
              <a:gd name="T20" fmla="*/ 7491413 w 7491413"/>
              <a:gd name="T21" fmla="*/ 7489825 h 7489825"/>
            </a:gdLst>
            <a:ahLst/>
            <a:cxnLst>
              <a:cxn ang="T12">
                <a:pos x="T0" y="T1"/>
              </a:cxn>
              <a:cxn ang="T13">
                <a:pos x="T2" y="T3"/>
              </a:cxn>
              <a:cxn ang="T14">
                <a:pos x="T4" y="T5"/>
              </a:cxn>
              <a:cxn ang="T15">
                <a:pos x="T6" y="T7"/>
              </a:cxn>
              <a:cxn ang="T16">
                <a:pos x="T8" y="T9"/>
              </a:cxn>
              <a:cxn ang="T17">
                <a:pos x="T10" y="T11"/>
              </a:cxn>
            </a:cxnLst>
            <a:rect l="T18" t="T19" r="T20" b="T21"/>
            <a:pathLst>
              <a:path w="7491413" h="7489825" stroke="0">
                <a:moveTo>
                  <a:pt x="3745706" y="0"/>
                </a:moveTo>
                <a:cubicBezTo>
                  <a:pt x="5814403" y="0"/>
                  <a:pt x="7491413" y="1676655"/>
                  <a:pt x="7491413" y="3744913"/>
                </a:cubicBezTo>
                <a:lnTo>
                  <a:pt x="3745707" y="3744913"/>
                </a:lnTo>
                <a:cubicBezTo>
                  <a:pt x="3745707" y="2496609"/>
                  <a:pt x="3745706" y="1248304"/>
                  <a:pt x="3745706" y="0"/>
                </a:cubicBezTo>
                <a:close/>
              </a:path>
              <a:path w="7491413" h="7489825" fill="none">
                <a:moveTo>
                  <a:pt x="3745706" y="0"/>
                </a:moveTo>
                <a:cubicBezTo>
                  <a:pt x="5814403" y="0"/>
                  <a:pt x="7491413" y="1676655"/>
                  <a:pt x="7491413" y="3744913"/>
                </a:cubicBezTo>
              </a:path>
            </a:pathLst>
          </a:custGeom>
          <a:noFill/>
          <a:ln w="104775">
            <a:solidFill>
              <a:srgbClr val="C00000">
                <a:alpha val="18039"/>
              </a:srgbClr>
            </a:solidFill>
            <a:round/>
            <a:headEnd/>
            <a:tailEnd/>
          </a:ln>
        </p:spPr>
        <p:txBody>
          <a:bodyPr anchor="ctr"/>
          <a:lstStyle/>
          <a:p>
            <a:endParaRPr lang="zh-CN" altLang="en-US"/>
          </a:p>
        </p:txBody>
      </p:sp>
      <p:sp>
        <p:nvSpPr>
          <p:cNvPr id="27655" name="标题 1"/>
          <p:cNvSpPr>
            <a:spLocks noGrp="1"/>
          </p:cNvSpPr>
          <p:nvPr>
            <p:ph type="title" idx="4294967295"/>
          </p:nvPr>
        </p:nvSpPr>
        <p:spPr>
          <a:xfrm>
            <a:off x="539750" y="620713"/>
            <a:ext cx="2530475" cy="504825"/>
          </a:xfrm>
          <a:effectLst>
            <a:outerShdw dist="63500" dir="2700000" algn="ctr" rotWithShape="0">
              <a:srgbClr val="000000">
                <a:alpha val="37999"/>
              </a:srgbClr>
            </a:outerShdw>
          </a:effectLst>
        </p:spPr>
        <p:txBody>
          <a:bodyPr/>
          <a:lstStyle/>
          <a:p>
            <a:pPr algn="l" eaLnBrk="1" hangingPunct="1">
              <a:defRPr/>
            </a:pPr>
            <a:r>
              <a:rPr lang="zh-CN" sz="2300" b="1" smtClean="0">
                <a:solidFill>
                  <a:srgbClr val="C00000"/>
                </a:solidFill>
                <a:latin typeface="黑体" pitchFamily="49" charset="-122"/>
                <a:ea typeface="黑体" pitchFamily="49" charset="-122"/>
              </a:rPr>
              <a:t>嘉合量化团队</a:t>
            </a:r>
          </a:p>
        </p:txBody>
      </p:sp>
      <p:sp>
        <p:nvSpPr>
          <p:cNvPr id="27656" name="圆角矩形 12"/>
          <p:cNvSpPr>
            <a:spLocks noChangeArrowheads="1"/>
          </p:cNvSpPr>
          <p:nvPr/>
        </p:nvSpPr>
        <p:spPr bwMode="auto">
          <a:xfrm>
            <a:off x="2928938" y="1643063"/>
            <a:ext cx="5629275" cy="1438275"/>
          </a:xfrm>
          <a:prstGeom prst="roundRect">
            <a:avLst>
              <a:gd name="adj" fmla="val 16667"/>
            </a:avLst>
          </a:prstGeom>
          <a:solidFill>
            <a:srgbClr val="FFFFFF"/>
          </a:solidFill>
          <a:ln w="22225">
            <a:solidFill>
              <a:srgbClr val="C00000">
                <a:alpha val="50195"/>
              </a:srgbClr>
            </a:solidFill>
            <a:prstDash val="sysDash"/>
            <a:round/>
            <a:headEnd/>
            <a:tailEnd/>
          </a:ln>
          <a:effectLst>
            <a:outerShdw sy="23000" kx="-1199993" algn="bl" rotWithShape="0">
              <a:srgbClr val="000000">
                <a:alpha val="17998"/>
              </a:srgbClr>
            </a:outerShdw>
          </a:effectLst>
        </p:spPr>
        <p:txBody>
          <a:bodyPr tIns="36000" bIns="108000">
            <a:spAutoFit/>
          </a:bodyPr>
          <a:lstStyle/>
          <a:p>
            <a:pPr eaLnBrk="1" hangingPunct="1">
              <a:buFont typeface="Arial" pitchFamily="34" charset="0"/>
              <a:buNone/>
              <a:defRPr/>
            </a:pPr>
            <a:r>
              <a:rPr lang="en-US" altLang="zh-CN" sz="1100" b="1">
                <a:solidFill>
                  <a:srgbClr val="000000"/>
                </a:solidFill>
                <a:latin typeface="微软雅黑" pitchFamily="34" charset="-122"/>
                <a:ea typeface="微软雅黑" pitchFamily="34" charset="-122"/>
              </a:rPr>
              <a:t>——</a:t>
            </a:r>
            <a:r>
              <a:rPr lang="zh-CN" altLang="en-US" sz="1100" b="1">
                <a:solidFill>
                  <a:srgbClr val="000000"/>
                </a:solidFill>
                <a:latin typeface="微软雅黑" pitchFamily="34" charset="-122"/>
                <a:ea typeface="微软雅黑" pitchFamily="34" charset="-122"/>
              </a:rPr>
              <a:t>投资总监</a:t>
            </a:r>
            <a:endParaRPr lang="zh-CN" altLang="en-US" sz="800">
              <a:solidFill>
                <a:srgbClr val="000000"/>
              </a:solidFill>
              <a:latin typeface="微软雅黑" pitchFamily="34" charset="-122"/>
              <a:ea typeface="微软雅黑" pitchFamily="34" charset="-122"/>
            </a:endParaRPr>
          </a:p>
          <a:p>
            <a:pPr eaLnBrk="1" hangingPunct="1">
              <a:lnSpc>
                <a:spcPct val="150000"/>
              </a:lnSpc>
              <a:buFont typeface="Arial" pitchFamily="34" charset="0"/>
              <a:buNone/>
              <a:defRPr/>
            </a:pPr>
            <a:r>
              <a:rPr lang="zh-CN" altLang="en-US" sz="1600" baseline="-25000">
                <a:solidFill>
                  <a:srgbClr val="262626"/>
                </a:solidFill>
                <a:latin typeface="微软雅黑" pitchFamily="34" charset="-122"/>
                <a:ea typeface="微软雅黑" pitchFamily="34" charset="-122"/>
              </a:rPr>
              <a:t>南京大学经济学学士（金融专业），英国兰卡斯特大学金融学硕士，南京大学金融工程博士，</a:t>
            </a:r>
            <a:r>
              <a:rPr lang="en-US" altLang="zh-CN" sz="1600" baseline="-25000">
                <a:solidFill>
                  <a:srgbClr val="262626"/>
                </a:solidFill>
                <a:latin typeface="微软雅黑" pitchFamily="34" charset="-122"/>
                <a:ea typeface="微软雅黑" pitchFamily="34" charset="-122"/>
              </a:rPr>
              <a:t>CFA</a:t>
            </a:r>
            <a:r>
              <a:rPr lang="zh-CN" altLang="en-US" sz="1600" baseline="-25000">
                <a:solidFill>
                  <a:srgbClr val="262626"/>
                </a:solidFill>
                <a:latin typeface="微软雅黑" pitchFamily="34" charset="-122"/>
                <a:ea typeface="微软雅黑" pitchFamily="34" charset="-122"/>
              </a:rPr>
              <a:t>，</a:t>
            </a:r>
            <a:r>
              <a:rPr lang="en-US" altLang="zh-CN" sz="1600" baseline="-25000">
                <a:solidFill>
                  <a:srgbClr val="262626"/>
                </a:solidFill>
                <a:latin typeface="微软雅黑" pitchFamily="34" charset="-122"/>
                <a:ea typeface="微软雅黑" pitchFamily="34" charset="-122"/>
              </a:rPr>
              <a:t>34</a:t>
            </a:r>
            <a:r>
              <a:rPr lang="zh-CN" altLang="en-US" sz="1600" baseline="-25000">
                <a:solidFill>
                  <a:srgbClr val="262626"/>
                </a:solidFill>
                <a:latin typeface="微软雅黑" pitchFamily="34" charset="-122"/>
                <a:ea typeface="微软雅黑" pitchFamily="34" charset="-122"/>
              </a:rPr>
              <a:t>岁，拥有</a:t>
            </a:r>
            <a:r>
              <a:rPr lang="en-US" altLang="zh-CN" sz="1600" baseline="-25000">
                <a:solidFill>
                  <a:srgbClr val="262626"/>
                </a:solidFill>
                <a:latin typeface="微软雅黑" pitchFamily="34" charset="-122"/>
                <a:ea typeface="微软雅黑" pitchFamily="34" charset="-122"/>
              </a:rPr>
              <a:t>10</a:t>
            </a:r>
            <a:r>
              <a:rPr lang="zh-CN" altLang="en-US" sz="1600" baseline="-25000">
                <a:solidFill>
                  <a:srgbClr val="262626"/>
                </a:solidFill>
                <a:latin typeface="微软雅黑" pitchFamily="34" charset="-122"/>
                <a:ea typeface="微软雅黑" pitchFamily="34" charset="-122"/>
              </a:rPr>
              <a:t>年金融行业从业经验。</a:t>
            </a:r>
            <a:r>
              <a:rPr lang="en-US" altLang="zh-CN" sz="1600" baseline="-25000">
                <a:solidFill>
                  <a:srgbClr val="262626"/>
                </a:solidFill>
                <a:latin typeface="微软雅黑" pitchFamily="34" charset="-122"/>
                <a:ea typeface="微软雅黑" pitchFamily="34" charset="-122"/>
              </a:rPr>
              <a:t>2004</a:t>
            </a:r>
            <a:r>
              <a:rPr lang="zh-CN" altLang="en-US" sz="1600" baseline="-25000">
                <a:solidFill>
                  <a:srgbClr val="262626"/>
                </a:solidFill>
                <a:latin typeface="微软雅黑" pitchFamily="34" charset="-122"/>
                <a:ea typeface="微软雅黑" pitchFamily="34" charset="-122"/>
              </a:rPr>
              <a:t>年</a:t>
            </a:r>
            <a:r>
              <a:rPr lang="en-US" altLang="zh-CN" sz="1600" baseline="-25000">
                <a:solidFill>
                  <a:srgbClr val="262626"/>
                </a:solidFill>
                <a:latin typeface="微软雅黑" pitchFamily="34" charset="-122"/>
                <a:ea typeface="微软雅黑" pitchFamily="34" charset="-122"/>
              </a:rPr>
              <a:t>10</a:t>
            </a:r>
            <a:r>
              <a:rPr lang="zh-CN" altLang="en-US" sz="1600" baseline="-25000">
                <a:solidFill>
                  <a:srgbClr val="262626"/>
                </a:solidFill>
                <a:latin typeface="微软雅黑" pitchFamily="34" charset="-122"/>
                <a:ea typeface="微软雅黑" pitchFamily="34" charset="-122"/>
              </a:rPr>
              <a:t>月进入华泰证券，先后在研究所、金融创新部及证券投资部任职，从事行业研究、衍生品研究投资及量化投资工作。于</a:t>
            </a:r>
            <a:r>
              <a:rPr lang="en-US" altLang="zh-CN" sz="1600" baseline="-25000">
                <a:solidFill>
                  <a:srgbClr val="262626"/>
                </a:solidFill>
                <a:latin typeface="微软雅黑" pitchFamily="34" charset="-122"/>
                <a:ea typeface="微软雅黑" pitchFamily="34" charset="-122"/>
              </a:rPr>
              <a:t>2014</a:t>
            </a:r>
            <a:r>
              <a:rPr lang="zh-CN" altLang="en-US" sz="1600" baseline="-25000">
                <a:solidFill>
                  <a:srgbClr val="262626"/>
                </a:solidFill>
                <a:latin typeface="微软雅黑" pitchFamily="34" charset="-122"/>
                <a:ea typeface="微软雅黑" pitchFamily="34" charset="-122"/>
              </a:rPr>
              <a:t>年</a:t>
            </a:r>
            <a:r>
              <a:rPr lang="en-US" altLang="zh-CN" sz="1600" baseline="-25000">
                <a:solidFill>
                  <a:srgbClr val="262626"/>
                </a:solidFill>
                <a:latin typeface="微软雅黑" pitchFamily="34" charset="-122"/>
                <a:ea typeface="微软雅黑" pitchFamily="34" charset="-122"/>
              </a:rPr>
              <a:t>7</a:t>
            </a:r>
            <a:r>
              <a:rPr lang="zh-CN" altLang="en-US" sz="1600" baseline="-25000">
                <a:solidFill>
                  <a:srgbClr val="262626"/>
                </a:solidFill>
                <a:latin typeface="微软雅黑" pitchFamily="34" charset="-122"/>
                <a:ea typeface="微软雅黑" pitchFamily="34" charset="-122"/>
              </a:rPr>
              <a:t>月加入嘉合基金，现任投资总监。</a:t>
            </a:r>
          </a:p>
        </p:txBody>
      </p:sp>
      <p:sp>
        <p:nvSpPr>
          <p:cNvPr id="28681" name="文本框 1"/>
          <p:cNvSpPr txBox="1">
            <a:spLocks noChangeArrowheads="1"/>
          </p:cNvSpPr>
          <p:nvPr/>
        </p:nvSpPr>
        <p:spPr bwMode="auto">
          <a:xfrm>
            <a:off x="1258888" y="2246313"/>
            <a:ext cx="1225550" cy="400050"/>
          </a:xfrm>
          <a:prstGeom prst="rect">
            <a:avLst/>
          </a:prstGeom>
          <a:noFill/>
          <a:ln w="9525">
            <a:noFill/>
            <a:miter lim="800000"/>
            <a:headEnd/>
            <a:tailEnd/>
          </a:ln>
        </p:spPr>
        <p:txBody>
          <a:bodyPr>
            <a:spAutoFit/>
          </a:bodyPr>
          <a:lstStyle/>
          <a:p>
            <a:pPr eaLnBrk="1" hangingPunct="1">
              <a:buFont typeface="Arial" charset="0"/>
              <a:buNone/>
            </a:pPr>
            <a:r>
              <a:rPr lang="zh-CN" sz="2000">
                <a:solidFill>
                  <a:srgbClr val="FFFFFF"/>
                </a:solidFill>
                <a:latin typeface="Franklin Gothic Book" pitchFamily="34" charset="0"/>
                <a:ea typeface="黑体" pitchFamily="49" charset="-122"/>
              </a:rPr>
              <a:t>徐 宁</a:t>
            </a:r>
          </a:p>
        </p:txBody>
      </p:sp>
      <p:sp>
        <p:nvSpPr>
          <p:cNvPr id="28682" name="文本框 14"/>
          <p:cNvSpPr txBox="1">
            <a:spLocks noChangeArrowheads="1"/>
          </p:cNvSpPr>
          <p:nvPr/>
        </p:nvSpPr>
        <p:spPr bwMode="auto">
          <a:xfrm>
            <a:off x="1677988" y="3649663"/>
            <a:ext cx="1223962" cy="523875"/>
          </a:xfrm>
          <a:prstGeom prst="rect">
            <a:avLst/>
          </a:prstGeom>
          <a:noFill/>
          <a:ln w="9525">
            <a:noFill/>
            <a:miter lim="800000"/>
            <a:headEnd/>
            <a:tailEnd/>
          </a:ln>
        </p:spPr>
        <p:txBody>
          <a:bodyPr>
            <a:spAutoFit/>
          </a:bodyPr>
          <a:lstStyle/>
          <a:p>
            <a:pPr eaLnBrk="1" hangingPunct="1">
              <a:buFont typeface="Arial" charset="0"/>
              <a:buNone/>
            </a:pPr>
            <a:r>
              <a:rPr lang="zh-CN" altLang="en-US" sz="2800" b="1" baseline="-25000">
                <a:solidFill>
                  <a:srgbClr val="FFFFFF"/>
                </a:solidFill>
                <a:latin typeface="黑体" pitchFamily="49" charset="-122"/>
                <a:ea typeface="黑体" pitchFamily="49" charset="-122"/>
              </a:rPr>
              <a:t>薛思乔</a:t>
            </a:r>
            <a:endParaRPr lang="zh-CN" altLang="en-US" sz="2800">
              <a:solidFill>
                <a:srgbClr val="FFFFFF"/>
              </a:solidFill>
              <a:latin typeface="Franklin Gothic Book" pitchFamily="34" charset="0"/>
              <a:ea typeface="黑体" pitchFamily="49" charset="-122"/>
            </a:endParaRPr>
          </a:p>
        </p:txBody>
      </p:sp>
      <p:sp>
        <p:nvSpPr>
          <p:cNvPr id="28683" name="文本框 3"/>
          <p:cNvSpPr txBox="1">
            <a:spLocks noChangeArrowheads="1"/>
          </p:cNvSpPr>
          <p:nvPr/>
        </p:nvSpPr>
        <p:spPr bwMode="auto">
          <a:xfrm>
            <a:off x="1357313" y="4429125"/>
            <a:ext cx="1211262" cy="379413"/>
          </a:xfrm>
          <a:prstGeom prst="rect">
            <a:avLst/>
          </a:prstGeom>
          <a:noFill/>
          <a:ln w="9525">
            <a:noFill/>
            <a:miter lim="800000"/>
            <a:headEnd/>
            <a:tailEnd/>
          </a:ln>
        </p:spPr>
        <p:txBody>
          <a:bodyPr>
            <a:spAutoFit/>
          </a:bodyPr>
          <a:lstStyle/>
          <a:p>
            <a:pPr eaLnBrk="1" hangingPunct="1">
              <a:buFont typeface="Arial" charset="0"/>
              <a:buNone/>
            </a:pPr>
            <a:r>
              <a:rPr lang="zh-CN" altLang="en-US" sz="2800" b="1" baseline="-25000">
                <a:solidFill>
                  <a:srgbClr val="FFFFFF"/>
                </a:solidFill>
                <a:latin typeface="黑体" pitchFamily="49" charset="-122"/>
                <a:ea typeface="黑体" pitchFamily="49" charset="-122"/>
              </a:rPr>
              <a:t>付 祥</a:t>
            </a:r>
            <a:endParaRPr lang="zh-CN" altLang="en-US" sz="2800" baseline="-25000">
              <a:solidFill>
                <a:srgbClr val="FFFFFF"/>
              </a:solidFill>
              <a:latin typeface="PMingLiU" pitchFamily="18" charset="-120"/>
              <a:ea typeface="PMingLiU" pitchFamily="18" charset="-12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2"/>
          <p:cNvSpPr txBox="1">
            <a:spLocks noGrp="1" noChangeArrowheads="1"/>
          </p:cNvSpPr>
          <p:nvPr/>
        </p:nvSpPr>
        <p:spPr bwMode="auto">
          <a:xfrm>
            <a:off x="3492500" y="6356350"/>
            <a:ext cx="2133600" cy="365125"/>
          </a:xfrm>
          <a:prstGeom prst="rect">
            <a:avLst/>
          </a:prstGeom>
          <a:noFill/>
          <a:ln w="9525">
            <a:noFill/>
            <a:miter lim="800000"/>
            <a:headEnd/>
            <a:tailEnd/>
          </a:ln>
        </p:spPr>
        <p:txBody>
          <a:bodyPr anchor="ctr"/>
          <a:lstStyle/>
          <a:p>
            <a:pPr algn="ctr" eaLnBrk="1" hangingPunct="1">
              <a:buFont typeface="Arial" charset="0"/>
              <a:buNone/>
            </a:pPr>
            <a:fld id="{73CC2D23-ABFC-44A2-A9CF-22545190C505}" type="slidenum">
              <a:rPr lang="zh-CN" altLang="zh-CN" sz="1200">
                <a:solidFill>
                  <a:srgbClr val="898989"/>
                </a:solidFill>
                <a:latin typeface="Franklin Gothic Book" pitchFamily="34" charset="0"/>
                <a:ea typeface="黑体" pitchFamily="49" charset="-122"/>
              </a:rPr>
              <a:pPr algn="ctr" eaLnBrk="1" hangingPunct="1">
                <a:buFont typeface="Arial" charset="0"/>
                <a:buNone/>
              </a:pPr>
              <a:t>21</a:t>
            </a:fld>
            <a:endParaRPr lang="zh-CN" altLang="zh-CN" sz="1200">
              <a:solidFill>
                <a:srgbClr val="898989"/>
              </a:solidFill>
              <a:latin typeface="Franklin Gothic Book" pitchFamily="34" charset="0"/>
              <a:ea typeface="黑体" pitchFamily="49" charset="-122"/>
            </a:endParaRPr>
          </a:p>
        </p:txBody>
      </p:sp>
      <p:sp>
        <p:nvSpPr>
          <p:cNvPr id="28675" name="Oval 24"/>
          <p:cNvSpPr>
            <a:spLocks noChangeArrowheads="1"/>
          </p:cNvSpPr>
          <p:nvPr/>
        </p:nvSpPr>
        <p:spPr bwMode="auto">
          <a:xfrm>
            <a:off x="1057275" y="1841500"/>
            <a:ext cx="1241425" cy="1243013"/>
          </a:xfrm>
          <a:prstGeom prst="ellipse">
            <a:avLst/>
          </a:prstGeom>
          <a:solidFill>
            <a:srgbClr val="C00000"/>
          </a:solidFill>
          <a:ln w="3175">
            <a:solidFill>
              <a:srgbClr val="FFFFFF"/>
            </a:solidFill>
            <a:round/>
            <a:headEnd/>
            <a:tailEnd/>
          </a:ln>
          <a:effectLst>
            <a:outerShdw dist="63500" dir="3187806" algn="ctr" rotWithShape="0">
              <a:srgbClr val="1C1C1C">
                <a:alpha val="50000"/>
              </a:srgbClr>
            </a:outerShdw>
          </a:effectLst>
        </p:spPr>
        <p:txBody>
          <a:bodyPr wrap="none" anchor="ctr"/>
          <a:lstStyle/>
          <a:p>
            <a:pPr eaLnBrk="1" hangingPunct="1">
              <a:buFont typeface="Arial" pitchFamily="34" charset="0"/>
              <a:buNone/>
              <a:defRPr/>
            </a:pPr>
            <a:endParaRPr lang="zh-CN" altLang="en-US" sz="1600" baseline="-25000">
              <a:solidFill>
                <a:srgbClr val="330066"/>
              </a:solidFill>
              <a:latin typeface="PMingLiU" pitchFamily="18" charset="-120"/>
              <a:ea typeface="PMingLiU" pitchFamily="18" charset="-120"/>
            </a:endParaRPr>
          </a:p>
        </p:txBody>
      </p:sp>
      <p:sp>
        <p:nvSpPr>
          <p:cNvPr id="28676" name="Oval 24"/>
          <p:cNvSpPr>
            <a:spLocks noChangeArrowheads="1"/>
          </p:cNvSpPr>
          <p:nvPr/>
        </p:nvSpPr>
        <p:spPr bwMode="auto">
          <a:xfrm>
            <a:off x="1109663" y="4935538"/>
            <a:ext cx="1158875" cy="1157287"/>
          </a:xfrm>
          <a:prstGeom prst="ellipse">
            <a:avLst/>
          </a:prstGeom>
          <a:solidFill>
            <a:srgbClr val="C00000"/>
          </a:solidFill>
          <a:ln w="3175">
            <a:solidFill>
              <a:srgbClr val="FFFFFF"/>
            </a:solidFill>
            <a:round/>
            <a:headEnd/>
            <a:tailEnd/>
          </a:ln>
          <a:effectLst>
            <a:outerShdw dist="63500" dir="3187806" algn="ctr" rotWithShape="0">
              <a:srgbClr val="1C1C1C">
                <a:alpha val="50000"/>
              </a:srgbClr>
            </a:outerShdw>
          </a:effectLst>
        </p:spPr>
        <p:txBody>
          <a:bodyPr wrap="none" anchor="ctr"/>
          <a:lstStyle/>
          <a:p>
            <a:pPr eaLnBrk="1" hangingPunct="1">
              <a:buFont typeface="Arial" pitchFamily="34" charset="0"/>
              <a:buNone/>
              <a:defRPr/>
            </a:pPr>
            <a:endParaRPr lang="zh-CN" altLang="en-US" sz="2800" baseline="-25000">
              <a:solidFill>
                <a:srgbClr val="FFFFFF"/>
              </a:solidFill>
              <a:latin typeface="PMingLiU" pitchFamily="18" charset="-120"/>
              <a:ea typeface="PMingLiU" pitchFamily="18" charset="-120"/>
            </a:endParaRPr>
          </a:p>
        </p:txBody>
      </p:sp>
      <p:sp>
        <p:nvSpPr>
          <p:cNvPr id="28677" name="圆角矩形 6"/>
          <p:cNvSpPr>
            <a:spLocks noChangeArrowheads="1"/>
          </p:cNvSpPr>
          <p:nvPr/>
        </p:nvSpPr>
        <p:spPr bwMode="auto">
          <a:xfrm>
            <a:off x="2932113" y="3068638"/>
            <a:ext cx="5627687" cy="1755775"/>
          </a:xfrm>
          <a:prstGeom prst="roundRect">
            <a:avLst>
              <a:gd name="adj" fmla="val 16667"/>
            </a:avLst>
          </a:prstGeom>
          <a:solidFill>
            <a:srgbClr val="FFFFFF"/>
          </a:solidFill>
          <a:ln w="22225">
            <a:solidFill>
              <a:srgbClr val="C00000">
                <a:alpha val="50195"/>
              </a:srgbClr>
            </a:solidFill>
            <a:prstDash val="sysDash"/>
            <a:round/>
            <a:headEnd/>
            <a:tailEnd/>
          </a:ln>
          <a:effectLst>
            <a:outerShdw sy="23000" kx="-1199993" algn="bl" rotWithShape="0">
              <a:srgbClr val="000000">
                <a:alpha val="17998"/>
              </a:srgbClr>
            </a:outerShdw>
          </a:effectLst>
        </p:spPr>
        <p:txBody>
          <a:bodyPr tIns="0" bIns="108000" anchor="ctr">
            <a:spAutoFit/>
          </a:bodyPr>
          <a:lstStyle/>
          <a:p>
            <a:pPr eaLnBrk="1" hangingPunct="1">
              <a:buFont typeface="Arial" pitchFamily="34" charset="0"/>
              <a:buNone/>
              <a:defRPr/>
            </a:pPr>
            <a:r>
              <a:rPr lang="zh-CN" altLang="en-US" sz="1600" b="1" baseline="-25000">
                <a:solidFill>
                  <a:srgbClr val="000000"/>
                </a:solidFill>
                <a:latin typeface="微软雅黑" pitchFamily="34" charset="-122"/>
                <a:ea typeface="微软雅黑" pitchFamily="34" charset="-122"/>
              </a:rPr>
              <a:t>——投资经理</a:t>
            </a:r>
            <a:endParaRPr lang="en-US" sz="1600" b="1" baseline="-25000">
              <a:solidFill>
                <a:srgbClr val="000000"/>
              </a:solidFill>
              <a:latin typeface="微软雅黑" pitchFamily="34" charset="-122"/>
              <a:ea typeface="微软雅黑" pitchFamily="34" charset="-122"/>
            </a:endParaRPr>
          </a:p>
          <a:p>
            <a:pPr eaLnBrk="1" hangingPunct="1">
              <a:buFont typeface="Arial" pitchFamily="34" charset="0"/>
              <a:buNone/>
              <a:defRPr/>
            </a:pPr>
            <a:endParaRPr lang="zh-CN" altLang="en-US" sz="800" baseline="-25000">
              <a:solidFill>
                <a:srgbClr val="000000"/>
              </a:solidFill>
              <a:latin typeface="微软雅黑" pitchFamily="34" charset="-122"/>
              <a:ea typeface="微软雅黑" pitchFamily="34" charset="-122"/>
            </a:endParaRPr>
          </a:p>
          <a:p>
            <a:pPr eaLnBrk="1" hangingPunct="1">
              <a:lnSpc>
                <a:spcPct val="150000"/>
              </a:lnSpc>
              <a:buFont typeface="Arial" pitchFamily="34" charset="0"/>
              <a:buNone/>
              <a:defRPr/>
            </a:pPr>
            <a:r>
              <a:rPr lang="zh-CN" altLang="en-US" sz="1600" baseline="-25000">
                <a:solidFill>
                  <a:srgbClr val="262626"/>
                </a:solidFill>
                <a:latin typeface="微软雅黑" pitchFamily="34" charset="-122"/>
                <a:ea typeface="微软雅黑" pitchFamily="34" charset="-122"/>
              </a:rPr>
              <a:t>南京大学经济学学士（金融专业），美国市立纽约大学应用数学硕士，法国巴黎综合理工学院金融数学硕士，</a:t>
            </a:r>
            <a:r>
              <a:rPr lang="en-US" altLang="zh-CN" sz="1600" baseline="-25000">
                <a:solidFill>
                  <a:srgbClr val="262626"/>
                </a:solidFill>
                <a:latin typeface="微软雅黑" pitchFamily="34" charset="-122"/>
                <a:ea typeface="微软雅黑" pitchFamily="34" charset="-122"/>
              </a:rPr>
              <a:t>29</a:t>
            </a:r>
            <a:r>
              <a:rPr lang="zh-CN" altLang="en-US" sz="1600" baseline="-25000">
                <a:solidFill>
                  <a:srgbClr val="262626"/>
                </a:solidFill>
                <a:latin typeface="微软雅黑" pitchFamily="34" charset="-122"/>
                <a:ea typeface="微软雅黑" pitchFamily="34" charset="-122"/>
              </a:rPr>
              <a:t>岁，拥有</a:t>
            </a:r>
            <a:r>
              <a:rPr lang="en-US" altLang="zh-CN" sz="1600" baseline="-25000">
                <a:solidFill>
                  <a:srgbClr val="262626"/>
                </a:solidFill>
                <a:latin typeface="微软雅黑" pitchFamily="34" charset="-122"/>
                <a:ea typeface="微软雅黑" pitchFamily="34" charset="-122"/>
              </a:rPr>
              <a:t>4</a:t>
            </a:r>
            <a:r>
              <a:rPr lang="zh-CN" altLang="en-US" sz="1600" baseline="-25000">
                <a:solidFill>
                  <a:srgbClr val="262626"/>
                </a:solidFill>
                <a:latin typeface="微软雅黑" pitchFamily="34" charset="-122"/>
                <a:ea typeface="微软雅黑" pitchFamily="34" charset="-122"/>
              </a:rPr>
              <a:t>年金融行业从业经验。</a:t>
            </a:r>
            <a:endParaRPr lang="en-US" sz="1600" baseline="-25000">
              <a:solidFill>
                <a:srgbClr val="262626"/>
              </a:solidFill>
              <a:latin typeface="微软雅黑" pitchFamily="34" charset="-122"/>
              <a:ea typeface="微软雅黑" pitchFamily="34" charset="-122"/>
            </a:endParaRPr>
          </a:p>
          <a:p>
            <a:pPr eaLnBrk="1" hangingPunct="1">
              <a:lnSpc>
                <a:spcPct val="150000"/>
              </a:lnSpc>
              <a:buFont typeface="Arial" pitchFamily="34" charset="0"/>
              <a:buNone/>
              <a:defRPr/>
            </a:pPr>
            <a:r>
              <a:rPr lang="en-US" altLang="zh-CN" sz="1600" baseline="-25000">
                <a:solidFill>
                  <a:srgbClr val="262626"/>
                </a:solidFill>
                <a:latin typeface="微软雅黑" pitchFamily="34" charset="-122"/>
                <a:ea typeface="微软雅黑" pitchFamily="34" charset="-122"/>
              </a:rPr>
              <a:t>2011</a:t>
            </a:r>
            <a:r>
              <a:rPr lang="zh-CN" altLang="en-US" sz="1600" baseline="-25000">
                <a:solidFill>
                  <a:srgbClr val="262626"/>
                </a:solidFill>
                <a:latin typeface="微软雅黑" pitchFamily="34" charset="-122"/>
                <a:ea typeface="微软雅黑" pitchFamily="34" charset="-122"/>
              </a:rPr>
              <a:t>年进入法国巴黎银行，担任数量分析师，先后在香港和新加坡分部工作，负责各类衍生产品的定价建模及风险控制系统维护。</a:t>
            </a:r>
            <a:r>
              <a:rPr lang="en-US" altLang="zh-CN" sz="1600" baseline="-25000">
                <a:solidFill>
                  <a:srgbClr val="262626"/>
                </a:solidFill>
                <a:latin typeface="微软雅黑" pitchFamily="34" charset="-122"/>
                <a:ea typeface="微软雅黑" pitchFamily="34" charset="-122"/>
              </a:rPr>
              <a:t>2013</a:t>
            </a:r>
            <a:r>
              <a:rPr lang="zh-CN" altLang="en-US" sz="1600" baseline="-25000">
                <a:solidFill>
                  <a:srgbClr val="262626"/>
                </a:solidFill>
                <a:latin typeface="微软雅黑" pitchFamily="34" charset="-122"/>
                <a:ea typeface="微软雅黑" pitchFamily="34" charset="-122"/>
              </a:rPr>
              <a:t>年转入上海分部资金部，负责流动性风险建模及监控。</a:t>
            </a:r>
            <a:r>
              <a:rPr lang="en-US" altLang="zh-CN" sz="1600" baseline="-25000">
                <a:solidFill>
                  <a:srgbClr val="262626"/>
                </a:solidFill>
                <a:latin typeface="微软雅黑" pitchFamily="34" charset="-122"/>
                <a:ea typeface="微软雅黑" pitchFamily="34" charset="-122"/>
              </a:rPr>
              <a:t>2014</a:t>
            </a:r>
            <a:r>
              <a:rPr lang="zh-CN" altLang="en-US" sz="1600" baseline="-25000">
                <a:solidFill>
                  <a:srgbClr val="262626"/>
                </a:solidFill>
                <a:latin typeface="微软雅黑" pitchFamily="34" charset="-122"/>
                <a:ea typeface="微软雅黑" pitchFamily="34" charset="-122"/>
              </a:rPr>
              <a:t>年</a:t>
            </a:r>
            <a:r>
              <a:rPr lang="en-US" altLang="zh-CN" sz="1600" baseline="-25000">
                <a:solidFill>
                  <a:srgbClr val="262626"/>
                </a:solidFill>
                <a:latin typeface="微软雅黑" pitchFamily="34" charset="-122"/>
                <a:ea typeface="微软雅黑" pitchFamily="34" charset="-122"/>
              </a:rPr>
              <a:t>7</a:t>
            </a:r>
            <a:r>
              <a:rPr lang="zh-CN" altLang="en-US" sz="1600" baseline="-25000">
                <a:solidFill>
                  <a:srgbClr val="262626"/>
                </a:solidFill>
                <a:latin typeface="微软雅黑" pitchFamily="34" charset="-122"/>
                <a:ea typeface="微软雅黑" pitchFamily="34" charset="-122"/>
              </a:rPr>
              <a:t>月加入嘉合基金，拟任量化公募基金经理。</a:t>
            </a:r>
          </a:p>
        </p:txBody>
      </p:sp>
      <p:sp>
        <p:nvSpPr>
          <p:cNvPr id="28678" name="圆角矩形 8"/>
          <p:cNvSpPr>
            <a:spLocks noChangeArrowheads="1"/>
          </p:cNvSpPr>
          <p:nvPr/>
        </p:nvSpPr>
        <p:spPr bwMode="auto">
          <a:xfrm>
            <a:off x="2932113" y="4897438"/>
            <a:ext cx="5627687" cy="1793875"/>
          </a:xfrm>
          <a:prstGeom prst="roundRect">
            <a:avLst>
              <a:gd name="adj" fmla="val 16667"/>
            </a:avLst>
          </a:prstGeom>
          <a:solidFill>
            <a:srgbClr val="FFFFFF"/>
          </a:solidFill>
          <a:ln w="22225">
            <a:solidFill>
              <a:srgbClr val="C00000">
                <a:alpha val="50195"/>
              </a:srgbClr>
            </a:solidFill>
            <a:prstDash val="sysDash"/>
            <a:round/>
            <a:headEnd/>
            <a:tailEnd/>
          </a:ln>
          <a:effectLst>
            <a:outerShdw sy="23000" kx="-1199993" algn="bl" rotWithShape="0">
              <a:srgbClr val="000000">
                <a:alpha val="17998"/>
              </a:srgbClr>
            </a:outerShdw>
          </a:effectLst>
        </p:spPr>
        <p:txBody>
          <a:bodyPr tIns="61200" bIns="0" anchor="ctr">
            <a:spAutoFit/>
          </a:bodyPr>
          <a:lstStyle/>
          <a:p>
            <a:pPr eaLnBrk="1" hangingPunct="1">
              <a:buFont typeface="Arial" pitchFamily="34" charset="0"/>
              <a:buNone/>
              <a:defRPr/>
            </a:pPr>
            <a:r>
              <a:rPr lang="zh-CN" altLang="en-US" sz="1600" b="1" baseline="-25000">
                <a:solidFill>
                  <a:srgbClr val="000000"/>
                </a:solidFill>
                <a:latin typeface="微软雅黑" pitchFamily="34" charset="-122"/>
                <a:ea typeface="微软雅黑" pitchFamily="34" charset="-122"/>
              </a:rPr>
              <a:t>——投资经理</a:t>
            </a:r>
            <a:endParaRPr lang="en-US" sz="1600" b="1" baseline="-25000">
              <a:solidFill>
                <a:srgbClr val="000000"/>
              </a:solidFill>
              <a:latin typeface="微软雅黑" pitchFamily="34" charset="-122"/>
              <a:ea typeface="微软雅黑" pitchFamily="34" charset="-122"/>
            </a:endParaRPr>
          </a:p>
          <a:p>
            <a:pPr eaLnBrk="1" hangingPunct="1">
              <a:buFont typeface="Arial" pitchFamily="34" charset="0"/>
              <a:buNone/>
              <a:defRPr/>
            </a:pPr>
            <a:endParaRPr lang="zh-CN" altLang="en-US" sz="800" baseline="-25000">
              <a:solidFill>
                <a:srgbClr val="000000"/>
              </a:solidFill>
              <a:latin typeface="微软雅黑" pitchFamily="34" charset="-122"/>
              <a:ea typeface="微软雅黑" pitchFamily="34" charset="-122"/>
            </a:endParaRPr>
          </a:p>
          <a:p>
            <a:pPr eaLnBrk="1" hangingPunct="1">
              <a:lnSpc>
                <a:spcPct val="150000"/>
              </a:lnSpc>
              <a:buFont typeface="Arial" pitchFamily="34" charset="0"/>
              <a:buNone/>
              <a:defRPr/>
            </a:pPr>
            <a:r>
              <a:rPr lang="zh-CN" altLang="en-US" sz="1600" baseline="-25000">
                <a:solidFill>
                  <a:srgbClr val="262626"/>
                </a:solidFill>
                <a:latin typeface="微软雅黑" pitchFamily="34" charset="-122"/>
                <a:ea typeface="微软雅黑" pitchFamily="34" charset="-122"/>
              </a:rPr>
              <a:t>南京大学经济学学士（金融专业），南京大学金融学硕士，</a:t>
            </a:r>
            <a:r>
              <a:rPr lang="en-US" altLang="zh-CN" sz="1600" baseline="-25000">
                <a:solidFill>
                  <a:srgbClr val="262626"/>
                </a:solidFill>
                <a:latin typeface="微软雅黑" pitchFamily="34" charset="-122"/>
                <a:ea typeface="微软雅黑" pitchFamily="34" charset="-122"/>
              </a:rPr>
              <a:t>29</a:t>
            </a:r>
            <a:r>
              <a:rPr lang="zh-CN" altLang="en-US" sz="1600" baseline="-25000">
                <a:solidFill>
                  <a:srgbClr val="262626"/>
                </a:solidFill>
                <a:latin typeface="微软雅黑" pitchFamily="34" charset="-122"/>
                <a:ea typeface="微软雅黑" pitchFamily="34" charset="-122"/>
              </a:rPr>
              <a:t>岁，</a:t>
            </a:r>
            <a:r>
              <a:rPr lang="en-US" altLang="zh-CN" sz="1600" baseline="-25000">
                <a:solidFill>
                  <a:srgbClr val="262626"/>
                </a:solidFill>
                <a:latin typeface="微软雅黑" pitchFamily="34" charset="-122"/>
                <a:ea typeface="微软雅黑" pitchFamily="34" charset="-122"/>
              </a:rPr>
              <a:t>CFA</a:t>
            </a:r>
            <a:r>
              <a:rPr lang="zh-CN" altLang="en-US" sz="1600" baseline="-25000">
                <a:solidFill>
                  <a:srgbClr val="262626"/>
                </a:solidFill>
                <a:latin typeface="微软雅黑" pitchFamily="34" charset="-122"/>
                <a:ea typeface="微软雅黑" pitchFamily="34" charset="-122"/>
              </a:rPr>
              <a:t>，拥有</a:t>
            </a:r>
            <a:r>
              <a:rPr lang="en-US" altLang="zh-CN" sz="1600" baseline="-25000">
                <a:solidFill>
                  <a:srgbClr val="262626"/>
                </a:solidFill>
                <a:latin typeface="微软雅黑" pitchFamily="34" charset="-122"/>
                <a:ea typeface="微软雅黑" pitchFamily="34" charset="-122"/>
              </a:rPr>
              <a:t>5</a:t>
            </a:r>
            <a:r>
              <a:rPr lang="zh-CN" altLang="en-US" sz="1600" baseline="-25000">
                <a:solidFill>
                  <a:srgbClr val="262626"/>
                </a:solidFill>
                <a:latin typeface="微软雅黑" pitchFamily="34" charset="-122"/>
                <a:ea typeface="微软雅黑" pitchFamily="34" charset="-122"/>
              </a:rPr>
              <a:t>年金融行业从业经验。</a:t>
            </a:r>
            <a:endParaRPr lang="en-US" sz="1600" baseline="-25000">
              <a:solidFill>
                <a:srgbClr val="262626"/>
              </a:solidFill>
              <a:latin typeface="微软雅黑" pitchFamily="34" charset="-122"/>
              <a:ea typeface="微软雅黑" pitchFamily="34" charset="-122"/>
            </a:endParaRPr>
          </a:p>
          <a:p>
            <a:pPr eaLnBrk="1" hangingPunct="1">
              <a:lnSpc>
                <a:spcPct val="150000"/>
              </a:lnSpc>
              <a:buFont typeface="Arial" pitchFamily="34" charset="0"/>
              <a:buNone/>
              <a:defRPr/>
            </a:pPr>
            <a:r>
              <a:rPr lang="en-US" altLang="zh-CN" sz="1600" baseline="-25000">
                <a:solidFill>
                  <a:srgbClr val="262626"/>
                </a:solidFill>
                <a:latin typeface="微软雅黑" pitchFamily="34" charset="-122"/>
                <a:ea typeface="微软雅黑" pitchFamily="34" charset="-122"/>
              </a:rPr>
              <a:t>2009</a:t>
            </a:r>
            <a:r>
              <a:rPr lang="zh-CN" altLang="en-US" sz="1600" baseline="-25000">
                <a:solidFill>
                  <a:srgbClr val="262626"/>
                </a:solidFill>
                <a:latin typeface="微软雅黑" pitchFamily="34" charset="-122"/>
                <a:ea typeface="微软雅黑" pitchFamily="34" charset="-122"/>
              </a:rPr>
              <a:t>年进入华泰证券证券投资部从事投研工作。</a:t>
            </a:r>
            <a:endParaRPr lang="en-US" sz="1600" baseline="-25000">
              <a:solidFill>
                <a:srgbClr val="262626"/>
              </a:solidFill>
              <a:latin typeface="微软雅黑" pitchFamily="34" charset="-122"/>
              <a:ea typeface="微软雅黑" pitchFamily="34" charset="-122"/>
            </a:endParaRPr>
          </a:p>
          <a:p>
            <a:pPr eaLnBrk="1" hangingPunct="1">
              <a:lnSpc>
                <a:spcPct val="150000"/>
              </a:lnSpc>
              <a:buFont typeface="Arial" pitchFamily="34" charset="0"/>
              <a:buNone/>
              <a:defRPr/>
            </a:pPr>
            <a:r>
              <a:rPr lang="en-US" altLang="zh-CN" sz="1600" baseline="-25000">
                <a:solidFill>
                  <a:srgbClr val="262626"/>
                </a:solidFill>
                <a:latin typeface="微软雅黑" pitchFamily="34" charset="-122"/>
                <a:ea typeface="微软雅黑" pitchFamily="34" charset="-122"/>
              </a:rPr>
              <a:t>2013</a:t>
            </a:r>
            <a:r>
              <a:rPr lang="zh-CN" altLang="en-US" sz="1600" baseline="-25000">
                <a:solidFill>
                  <a:srgbClr val="262626"/>
                </a:solidFill>
                <a:latin typeface="微软雅黑" pitchFamily="34" charset="-122"/>
                <a:ea typeface="微软雅黑" pitchFamily="34" charset="-122"/>
              </a:rPr>
              <a:t>年开始从事量化对冲投资工作。</a:t>
            </a:r>
            <a:endParaRPr lang="en-US" sz="1600" baseline="-25000">
              <a:solidFill>
                <a:srgbClr val="262626"/>
              </a:solidFill>
              <a:latin typeface="微软雅黑" pitchFamily="34" charset="-122"/>
              <a:ea typeface="微软雅黑" pitchFamily="34" charset="-122"/>
            </a:endParaRPr>
          </a:p>
          <a:p>
            <a:pPr eaLnBrk="1" hangingPunct="1">
              <a:lnSpc>
                <a:spcPct val="150000"/>
              </a:lnSpc>
              <a:buFont typeface="Arial" pitchFamily="34" charset="0"/>
              <a:buNone/>
              <a:defRPr/>
            </a:pPr>
            <a:r>
              <a:rPr lang="en-US" altLang="zh-CN" sz="1600" baseline="-25000">
                <a:solidFill>
                  <a:srgbClr val="262626"/>
                </a:solidFill>
                <a:latin typeface="微软雅黑" pitchFamily="34" charset="-122"/>
                <a:ea typeface="微软雅黑" pitchFamily="34" charset="-122"/>
              </a:rPr>
              <a:t>2014</a:t>
            </a:r>
            <a:r>
              <a:rPr lang="zh-CN" altLang="en-US" sz="1600" baseline="-25000">
                <a:solidFill>
                  <a:srgbClr val="262626"/>
                </a:solidFill>
                <a:latin typeface="微软雅黑" pitchFamily="34" charset="-122"/>
                <a:ea typeface="微软雅黑" pitchFamily="34" charset="-122"/>
              </a:rPr>
              <a:t>年</a:t>
            </a:r>
            <a:r>
              <a:rPr lang="en-US" altLang="zh-CN" sz="1600" baseline="-25000">
                <a:solidFill>
                  <a:srgbClr val="262626"/>
                </a:solidFill>
                <a:latin typeface="微软雅黑" pitchFamily="34" charset="-122"/>
                <a:ea typeface="微软雅黑" pitchFamily="34" charset="-122"/>
              </a:rPr>
              <a:t>7</a:t>
            </a:r>
            <a:r>
              <a:rPr lang="zh-CN" altLang="en-US" sz="1600" baseline="-25000">
                <a:solidFill>
                  <a:srgbClr val="262626"/>
                </a:solidFill>
                <a:latin typeface="微软雅黑" pitchFamily="34" charset="-122"/>
                <a:ea typeface="微软雅黑" pitchFamily="34" charset="-122"/>
              </a:rPr>
              <a:t>月加入嘉合基金，现任嘉合基金量化投资部投资经理。</a:t>
            </a:r>
          </a:p>
          <a:p>
            <a:pPr eaLnBrk="1" hangingPunct="1">
              <a:buFont typeface="Arial" pitchFamily="34" charset="0"/>
              <a:buNone/>
              <a:defRPr/>
            </a:pPr>
            <a:endParaRPr lang="zh-CN" altLang="en-US" sz="800" baseline="-25000">
              <a:solidFill>
                <a:srgbClr val="000000"/>
              </a:solidFill>
              <a:latin typeface="黑体" pitchFamily="49" charset="-122"/>
              <a:ea typeface="黑体" pitchFamily="49" charset="-122"/>
            </a:endParaRPr>
          </a:p>
        </p:txBody>
      </p:sp>
      <p:sp>
        <p:nvSpPr>
          <p:cNvPr id="28679" name="Oval 24"/>
          <p:cNvSpPr>
            <a:spLocks noChangeArrowheads="1"/>
          </p:cNvSpPr>
          <p:nvPr/>
        </p:nvSpPr>
        <p:spPr bwMode="auto">
          <a:xfrm>
            <a:off x="1528763" y="3463925"/>
            <a:ext cx="1171575" cy="1169988"/>
          </a:xfrm>
          <a:prstGeom prst="ellipse">
            <a:avLst/>
          </a:prstGeom>
          <a:solidFill>
            <a:srgbClr val="C00000"/>
          </a:solidFill>
          <a:ln w="3175">
            <a:solidFill>
              <a:srgbClr val="FFFFFF"/>
            </a:solidFill>
            <a:round/>
            <a:headEnd/>
            <a:tailEnd/>
          </a:ln>
          <a:effectLst>
            <a:outerShdw dist="63500" dir="3187806" algn="ctr" rotWithShape="0">
              <a:srgbClr val="1C1C1C">
                <a:alpha val="50000"/>
              </a:srgbClr>
            </a:outerShdw>
          </a:effectLst>
        </p:spPr>
        <p:txBody>
          <a:bodyPr wrap="none" anchor="ctr"/>
          <a:lstStyle/>
          <a:p>
            <a:pPr eaLnBrk="1" hangingPunct="1">
              <a:buFont typeface="Arial" pitchFamily="34" charset="0"/>
              <a:buNone/>
              <a:defRPr/>
            </a:pPr>
            <a:endParaRPr lang="zh-CN" altLang="en-US" sz="1600" baseline="-25000">
              <a:solidFill>
                <a:srgbClr val="330066"/>
              </a:solidFill>
              <a:latin typeface="PMingLiU" pitchFamily="18" charset="-120"/>
              <a:ea typeface="PMingLiU" pitchFamily="18" charset="-120"/>
            </a:endParaRPr>
          </a:p>
        </p:txBody>
      </p:sp>
      <p:sp>
        <p:nvSpPr>
          <p:cNvPr id="29704" name="弧形 11"/>
          <p:cNvSpPr>
            <a:spLocks/>
          </p:cNvSpPr>
          <p:nvPr/>
        </p:nvSpPr>
        <p:spPr bwMode="auto">
          <a:xfrm rot="2592602">
            <a:off x="-5403850" y="428625"/>
            <a:ext cx="7491413" cy="7489825"/>
          </a:xfrm>
          <a:custGeom>
            <a:avLst/>
            <a:gdLst>
              <a:gd name="T0" fmla="*/ 3745707 w 7491413"/>
              <a:gd name="T1" fmla="*/ 0 h 7489825"/>
              <a:gd name="T2" fmla="*/ 7491413 w 7491413"/>
              <a:gd name="T3" fmla="*/ 3744913 h 7489825"/>
              <a:gd name="T4" fmla="*/ 3745707 w 7491413"/>
              <a:gd name="T5" fmla="*/ 3744913 h 7489825"/>
              <a:gd name="T6" fmla="*/ 3745707 w 7491413"/>
              <a:gd name="T7" fmla="*/ 0 h 7489825"/>
              <a:gd name="T8" fmla="*/ 3745707 w 7491413"/>
              <a:gd name="T9" fmla="*/ 0 h 7489825"/>
              <a:gd name="T10" fmla="*/ 7491413 w 7491413"/>
              <a:gd name="T11" fmla="*/ 3744913 h 7489825"/>
              <a:gd name="T12" fmla="*/ 0 60000 65536"/>
              <a:gd name="T13" fmla="*/ 0 60000 65536"/>
              <a:gd name="T14" fmla="*/ 0 60000 65536"/>
              <a:gd name="T15" fmla="*/ 0 60000 65536"/>
              <a:gd name="T16" fmla="*/ 0 60000 65536"/>
              <a:gd name="T17" fmla="*/ 0 60000 65536"/>
              <a:gd name="T18" fmla="*/ 0 w 7491413"/>
              <a:gd name="T19" fmla="*/ 0 h 7489825"/>
              <a:gd name="T20" fmla="*/ 7491413 w 7491413"/>
              <a:gd name="T21" fmla="*/ 7489825 h 7489825"/>
            </a:gdLst>
            <a:ahLst/>
            <a:cxnLst>
              <a:cxn ang="T12">
                <a:pos x="T0" y="T1"/>
              </a:cxn>
              <a:cxn ang="T13">
                <a:pos x="T2" y="T3"/>
              </a:cxn>
              <a:cxn ang="T14">
                <a:pos x="T4" y="T5"/>
              </a:cxn>
              <a:cxn ang="T15">
                <a:pos x="T6" y="T7"/>
              </a:cxn>
              <a:cxn ang="T16">
                <a:pos x="T8" y="T9"/>
              </a:cxn>
              <a:cxn ang="T17">
                <a:pos x="T10" y="T11"/>
              </a:cxn>
            </a:cxnLst>
            <a:rect l="T18" t="T19" r="T20" b="T21"/>
            <a:pathLst>
              <a:path w="7491413" h="7489825" stroke="0">
                <a:moveTo>
                  <a:pt x="3745706" y="0"/>
                </a:moveTo>
                <a:cubicBezTo>
                  <a:pt x="5814403" y="0"/>
                  <a:pt x="7491413" y="1676655"/>
                  <a:pt x="7491413" y="3744913"/>
                </a:cubicBezTo>
                <a:lnTo>
                  <a:pt x="3745707" y="3744913"/>
                </a:lnTo>
                <a:cubicBezTo>
                  <a:pt x="3745707" y="2496609"/>
                  <a:pt x="3745706" y="1248304"/>
                  <a:pt x="3745706" y="0"/>
                </a:cubicBezTo>
                <a:close/>
              </a:path>
              <a:path w="7491413" h="7489825" fill="none">
                <a:moveTo>
                  <a:pt x="3745706" y="0"/>
                </a:moveTo>
                <a:cubicBezTo>
                  <a:pt x="5814403" y="0"/>
                  <a:pt x="7491413" y="1676655"/>
                  <a:pt x="7491413" y="3744913"/>
                </a:cubicBezTo>
              </a:path>
            </a:pathLst>
          </a:custGeom>
          <a:noFill/>
          <a:ln w="104775">
            <a:solidFill>
              <a:srgbClr val="C00000">
                <a:alpha val="18039"/>
              </a:srgbClr>
            </a:solidFill>
            <a:round/>
            <a:headEnd/>
            <a:tailEnd/>
          </a:ln>
        </p:spPr>
        <p:txBody>
          <a:bodyPr anchor="ctr"/>
          <a:lstStyle/>
          <a:p>
            <a:endParaRPr lang="zh-CN" altLang="en-US"/>
          </a:p>
        </p:txBody>
      </p:sp>
      <p:sp>
        <p:nvSpPr>
          <p:cNvPr id="28681" name="标题 1"/>
          <p:cNvSpPr>
            <a:spLocks noGrp="1"/>
          </p:cNvSpPr>
          <p:nvPr>
            <p:ph type="title" idx="4294967295"/>
          </p:nvPr>
        </p:nvSpPr>
        <p:spPr>
          <a:xfrm>
            <a:off x="539750" y="620713"/>
            <a:ext cx="2530475" cy="504825"/>
          </a:xfrm>
          <a:effectLst>
            <a:outerShdw dist="63500" dir="2700000" algn="ctr" rotWithShape="0">
              <a:srgbClr val="000000">
                <a:alpha val="37999"/>
              </a:srgbClr>
            </a:outerShdw>
          </a:effectLst>
        </p:spPr>
        <p:txBody>
          <a:bodyPr/>
          <a:lstStyle/>
          <a:p>
            <a:pPr algn="l" eaLnBrk="1" hangingPunct="1">
              <a:defRPr/>
            </a:pPr>
            <a:r>
              <a:rPr lang="zh-CN" sz="2300" b="1" smtClean="0">
                <a:solidFill>
                  <a:srgbClr val="C00000"/>
                </a:solidFill>
                <a:latin typeface="黑体" pitchFamily="49" charset="-122"/>
                <a:ea typeface="黑体" pitchFamily="49" charset="-122"/>
              </a:rPr>
              <a:t>嘉合量化团队</a:t>
            </a:r>
          </a:p>
        </p:txBody>
      </p:sp>
      <p:sp>
        <p:nvSpPr>
          <p:cNvPr id="28682" name="圆角矩形 12"/>
          <p:cNvSpPr>
            <a:spLocks noChangeArrowheads="1"/>
          </p:cNvSpPr>
          <p:nvPr/>
        </p:nvSpPr>
        <p:spPr bwMode="auto">
          <a:xfrm>
            <a:off x="2928938" y="1285875"/>
            <a:ext cx="5583237" cy="1709738"/>
          </a:xfrm>
          <a:prstGeom prst="roundRect">
            <a:avLst>
              <a:gd name="adj" fmla="val 16667"/>
            </a:avLst>
          </a:prstGeom>
          <a:solidFill>
            <a:srgbClr val="FFFFFF"/>
          </a:solidFill>
          <a:ln w="22225">
            <a:solidFill>
              <a:srgbClr val="C00000">
                <a:alpha val="50195"/>
              </a:srgbClr>
            </a:solidFill>
            <a:prstDash val="sysDash"/>
            <a:round/>
            <a:headEnd/>
            <a:tailEnd/>
          </a:ln>
          <a:effectLst>
            <a:outerShdw sy="23000" kx="-1199993" algn="bl" rotWithShape="0">
              <a:srgbClr val="000000">
                <a:alpha val="17998"/>
              </a:srgbClr>
            </a:outerShdw>
          </a:effectLst>
        </p:spPr>
        <p:txBody>
          <a:bodyPr tIns="36000" bIns="108000">
            <a:spAutoFit/>
          </a:bodyPr>
          <a:lstStyle/>
          <a:p>
            <a:pPr eaLnBrk="1" hangingPunct="1">
              <a:buFont typeface="Arial" pitchFamily="34" charset="0"/>
              <a:buNone/>
              <a:defRPr/>
            </a:pPr>
            <a:r>
              <a:rPr lang="en-US" altLang="zh-CN" sz="1100" b="1">
                <a:solidFill>
                  <a:srgbClr val="000000"/>
                </a:solidFill>
                <a:latin typeface="微软雅黑" pitchFamily="34" charset="-122"/>
                <a:ea typeface="微软雅黑" pitchFamily="34" charset="-122"/>
              </a:rPr>
              <a:t>——</a:t>
            </a:r>
            <a:r>
              <a:rPr lang="zh-CN" altLang="en-US" sz="1100" b="1">
                <a:solidFill>
                  <a:srgbClr val="000000"/>
                </a:solidFill>
                <a:latin typeface="微软雅黑" pitchFamily="34" charset="-122"/>
                <a:ea typeface="微软雅黑" pitchFamily="34" charset="-122"/>
              </a:rPr>
              <a:t>投资经理</a:t>
            </a:r>
            <a:endParaRPr lang="zh-CN" altLang="en-US" sz="800">
              <a:solidFill>
                <a:srgbClr val="000000"/>
              </a:solidFill>
              <a:latin typeface="微软雅黑" pitchFamily="34" charset="-122"/>
              <a:ea typeface="微软雅黑" pitchFamily="34" charset="-122"/>
            </a:endParaRPr>
          </a:p>
          <a:p>
            <a:pPr eaLnBrk="1" hangingPunct="1">
              <a:lnSpc>
                <a:spcPct val="150000"/>
              </a:lnSpc>
              <a:buFont typeface="Arial" pitchFamily="34" charset="0"/>
              <a:buNone/>
              <a:defRPr/>
            </a:pPr>
            <a:r>
              <a:rPr lang="zh-CN" altLang="en-US" sz="1600" baseline="-25000">
                <a:solidFill>
                  <a:srgbClr val="262626"/>
                </a:solidFill>
                <a:latin typeface="微软雅黑" pitchFamily="34" charset="-122"/>
                <a:ea typeface="微软雅黑" pitchFamily="34" charset="-122"/>
              </a:rPr>
              <a:t>南京大学数学系理学学士，美国宾夕法尼亚州立大学数学硕士，美国斯坦福大学金融数学硕士，</a:t>
            </a:r>
            <a:r>
              <a:rPr lang="en-US" altLang="zh-CN" sz="1600" baseline="-25000">
                <a:solidFill>
                  <a:srgbClr val="262626"/>
                </a:solidFill>
                <a:latin typeface="微软雅黑" pitchFamily="34" charset="-122"/>
                <a:ea typeface="微软雅黑" pitchFamily="34" charset="-122"/>
              </a:rPr>
              <a:t>32</a:t>
            </a:r>
            <a:r>
              <a:rPr lang="zh-CN" altLang="en-US" sz="1600" baseline="-25000">
                <a:solidFill>
                  <a:srgbClr val="262626"/>
                </a:solidFill>
                <a:latin typeface="微软雅黑" pitchFamily="34" charset="-122"/>
                <a:ea typeface="微软雅黑" pitchFamily="34" charset="-122"/>
              </a:rPr>
              <a:t>岁，拥有</a:t>
            </a:r>
            <a:r>
              <a:rPr lang="en-US" altLang="zh-CN" sz="1600" baseline="-25000">
                <a:solidFill>
                  <a:srgbClr val="262626"/>
                </a:solidFill>
                <a:latin typeface="微软雅黑" pitchFamily="34" charset="-122"/>
                <a:ea typeface="微软雅黑" pitchFamily="34" charset="-122"/>
              </a:rPr>
              <a:t>4</a:t>
            </a:r>
            <a:r>
              <a:rPr lang="zh-CN" altLang="en-US" sz="1600" baseline="-25000">
                <a:solidFill>
                  <a:srgbClr val="262626"/>
                </a:solidFill>
                <a:latin typeface="微软雅黑" pitchFamily="34" charset="-122"/>
                <a:ea typeface="微软雅黑" pitchFamily="34" charset="-122"/>
              </a:rPr>
              <a:t>年金融行业从业经验，于</a:t>
            </a:r>
            <a:r>
              <a:rPr lang="en-US" altLang="zh-CN" sz="1600" baseline="-25000">
                <a:solidFill>
                  <a:srgbClr val="262626"/>
                </a:solidFill>
                <a:latin typeface="微软雅黑" pitchFamily="34" charset="-122"/>
                <a:ea typeface="微软雅黑" pitchFamily="34" charset="-122"/>
              </a:rPr>
              <a:t>2014</a:t>
            </a:r>
            <a:r>
              <a:rPr lang="zh-CN" altLang="en-US" sz="1600" baseline="-25000">
                <a:solidFill>
                  <a:srgbClr val="262626"/>
                </a:solidFill>
                <a:latin typeface="微软雅黑" pitchFamily="34" charset="-122"/>
                <a:ea typeface="微软雅黑" pitchFamily="34" charset="-122"/>
              </a:rPr>
              <a:t>年</a:t>
            </a:r>
            <a:r>
              <a:rPr lang="en-US" altLang="zh-CN" sz="1600" baseline="-25000">
                <a:solidFill>
                  <a:srgbClr val="262626"/>
                </a:solidFill>
                <a:latin typeface="微软雅黑" pitchFamily="34" charset="-122"/>
                <a:ea typeface="微软雅黑" pitchFamily="34" charset="-122"/>
              </a:rPr>
              <a:t>9</a:t>
            </a:r>
            <a:r>
              <a:rPr lang="zh-CN" altLang="en-US" sz="1600" baseline="-25000">
                <a:solidFill>
                  <a:srgbClr val="262626"/>
                </a:solidFill>
                <a:latin typeface="微软雅黑" pitchFamily="34" charset="-122"/>
                <a:ea typeface="微软雅黑" pitchFamily="34" charset="-122"/>
              </a:rPr>
              <a:t>月加入嘉合基金。</a:t>
            </a:r>
            <a:endParaRPr lang="en-US" sz="1600" baseline="-25000">
              <a:solidFill>
                <a:srgbClr val="262626"/>
              </a:solidFill>
              <a:latin typeface="微软雅黑" pitchFamily="34" charset="-122"/>
              <a:ea typeface="微软雅黑" pitchFamily="34" charset="-122"/>
            </a:endParaRPr>
          </a:p>
          <a:p>
            <a:pPr eaLnBrk="1" hangingPunct="1">
              <a:lnSpc>
                <a:spcPct val="150000"/>
              </a:lnSpc>
              <a:buFont typeface="Arial" pitchFamily="34" charset="0"/>
              <a:buNone/>
              <a:defRPr/>
            </a:pPr>
            <a:r>
              <a:rPr lang="en-US" altLang="zh-CN" sz="1600" baseline="-25000">
                <a:solidFill>
                  <a:srgbClr val="262626"/>
                </a:solidFill>
                <a:latin typeface="微软雅黑" pitchFamily="34" charset="-122"/>
                <a:ea typeface="微软雅黑" pitchFamily="34" charset="-122"/>
              </a:rPr>
              <a:t>2010</a:t>
            </a:r>
            <a:r>
              <a:rPr lang="zh-CN" altLang="en-US" sz="1600" baseline="-25000">
                <a:solidFill>
                  <a:srgbClr val="262626"/>
                </a:solidFill>
                <a:latin typeface="微软雅黑" pitchFamily="34" charset="-122"/>
                <a:ea typeface="微软雅黑" pitchFamily="34" charset="-122"/>
              </a:rPr>
              <a:t>年进入华泰证券研究所从事金融工程研究工作，次年转入金融创新部，从事量化对冲投资研究工作。参加中金所指数期权做市商课题研究及上交所个股期权研究筹备工作。</a:t>
            </a:r>
            <a:r>
              <a:rPr lang="en-US" altLang="zh-CN" sz="1600" baseline="-25000">
                <a:solidFill>
                  <a:srgbClr val="262626"/>
                </a:solidFill>
                <a:latin typeface="微软雅黑" pitchFamily="34" charset="-122"/>
                <a:ea typeface="微软雅黑" pitchFamily="34" charset="-122"/>
              </a:rPr>
              <a:t>2014</a:t>
            </a:r>
            <a:r>
              <a:rPr lang="zh-CN" altLang="en-US" sz="1600" baseline="-25000">
                <a:solidFill>
                  <a:srgbClr val="262626"/>
                </a:solidFill>
                <a:latin typeface="微软雅黑" pitchFamily="34" charset="-122"/>
                <a:ea typeface="微软雅黑" pitchFamily="34" charset="-122"/>
              </a:rPr>
              <a:t>年</a:t>
            </a:r>
            <a:r>
              <a:rPr lang="en-US" altLang="zh-CN" sz="1600" baseline="-25000">
                <a:solidFill>
                  <a:srgbClr val="262626"/>
                </a:solidFill>
                <a:latin typeface="微软雅黑" pitchFamily="34" charset="-122"/>
                <a:ea typeface="微软雅黑" pitchFamily="34" charset="-122"/>
              </a:rPr>
              <a:t>7</a:t>
            </a:r>
            <a:r>
              <a:rPr lang="zh-CN" altLang="en-US" sz="1600" baseline="-25000">
                <a:solidFill>
                  <a:srgbClr val="262626"/>
                </a:solidFill>
                <a:latin typeface="微软雅黑" pitchFamily="34" charset="-122"/>
                <a:ea typeface="微软雅黑" pitchFamily="34" charset="-122"/>
              </a:rPr>
              <a:t>月加入嘉合基金，现任嘉合基金量化投资部投资经理。</a:t>
            </a:r>
          </a:p>
        </p:txBody>
      </p:sp>
      <p:sp>
        <p:nvSpPr>
          <p:cNvPr id="29707" name="文本框 1"/>
          <p:cNvSpPr txBox="1">
            <a:spLocks noChangeArrowheads="1"/>
          </p:cNvSpPr>
          <p:nvPr/>
        </p:nvSpPr>
        <p:spPr bwMode="auto">
          <a:xfrm>
            <a:off x="1258888" y="2246313"/>
            <a:ext cx="1225550" cy="400050"/>
          </a:xfrm>
          <a:prstGeom prst="rect">
            <a:avLst/>
          </a:prstGeom>
          <a:noFill/>
          <a:ln w="9525">
            <a:noFill/>
            <a:miter lim="800000"/>
            <a:headEnd/>
            <a:tailEnd/>
          </a:ln>
        </p:spPr>
        <p:txBody>
          <a:bodyPr>
            <a:spAutoFit/>
          </a:bodyPr>
          <a:lstStyle/>
          <a:p>
            <a:pPr eaLnBrk="1" hangingPunct="1">
              <a:buFont typeface="Arial" charset="0"/>
              <a:buNone/>
            </a:pPr>
            <a:r>
              <a:rPr lang="zh-CN" altLang="en-US" sz="2000" b="1">
                <a:solidFill>
                  <a:srgbClr val="FFFFFF"/>
                </a:solidFill>
                <a:latin typeface="Franklin Gothic Book" pitchFamily="34" charset="0"/>
                <a:ea typeface="黑体" pitchFamily="49" charset="-122"/>
              </a:rPr>
              <a:t>陈</a:t>
            </a:r>
            <a:r>
              <a:rPr lang="en-US" sz="2000" b="1">
                <a:solidFill>
                  <a:srgbClr val="FFFFFF"/>
                </a:solidFill>
                <a:latin typeface="Franklin Gothic Book" pitchFamily="34" charset="0"/>
                <a:ea typeface="黑体" pitchFamily="49" charset="-122"/>
              </a:rPr>
              <a:t>  </a:t>
            </a:r>
            <a:r>
              <a:rPr lang="zh-CN" altLang="en-US" sz="2000" b="1">
                <a:solidFill>
                  <a:srgbClr val="FFFFFF"/>
                </a:solidFill>
                <a:latin typeface="Franklin Gothic Book" pitchFamily="34" charset="0"/>
                <a:ea typeface="黑体" pitchFamily="49" charset="-122"/>
              </a:rPr>
              <a:t>潇</a:t>
            </a:r>
            <a:endParaRPr lang="zh-CN" altLang="en-US" sz="2000">
              <a:solidFill>
                <a:srgbClr val="FFFFFF"/>
              </a:solidFill>
              <a:latin typeface="Franklin Gothic Book" pitchFamily="34" charset="0"/>
              <a:ea typeface="黑体" pitchFamily="49" charset="-122"/>
            </a:endParaRPr>
          </a:p>
        </p:txBody>
      </p:sp>
      <p:sp>
        <p:nvSpPr>
          <p:cNvPr id="29708" name="文本框 14"/>
          <p:cNvSpPr txBox="1">
            <a:spLocks noChangeArrowheads="1"/>
          </p:cNvSpPr>
          <p:nvPr/>
        </p:nvSpPr>
        <p:spPr bwMode="auto">
          <a:xfrm>
            <a:off x="1677988" y="3649663"/>
            <a:ext cx="1223962" cy="523875"/>
          </a:xfrm>
          <a:prstGeom prst="rect">
            <a:avLst/>
          </a:prstGeom>
          <a:noFill/>
          <a:ln w="9525">
            <a:noFill/>
            <a:miter lim="800000"/>
            <a:headEnd/>
            <a:tailEnd/>
          </a:ln>
        </p:spPr>
        <p:txBody>
          <a:bodyPr>
            <a:spAutoFit/>
          </a:bodyPr>
          <a:lstStyle/>
          <a:p>
            <a:pPr eaLnBrk="1" hangingPunct="1">
              <a:buFont typeface="Arial" charset="0"/>
              <a:buNone/>
            </a:pPr>
            <a:r>
              <a:rPr lang="zh-CN" altLang="en-US" sz="2800" b="1" baseline="-25000">
                <a:solidFill>
                  <a:srgbClr val="FFFFFF"/>
                </a:solidFill>
                <a:latin typeface="黑体" pitchFamily="49" charset="-122"/>
                <a:ea typeface="黑体" pitchFamily="49" charset="-122"/>
              </a:rPr>
              <a:t>薛思乔</a:t>
            </a:r>
            <a:endParaRPr lang="zh-CN" altLang="en-US" sz="2800">
              <a:solidFill>
                <a:srgbClr val="FFFFFF"/>
              </a:solidFill>
              <a:latin typeface="Franklin Gothic Book" pitchFamily="34" charset="0"/>
              <a:ea typeface="黑体" pitchFamily="49" charset="-122"/>
            </a:endParaRPr>
          </a:p>
        </p:txBody>
      </p:sp>
      <p:sp>
        <p:nvSpPr>
          <p:cNvPr id="29709" name="文本框 3"/>
          <p:cNvSpPr txBox="1">
            <a:spLocks noChangeArrowheads="1"/>
          </p:cNvSpPr>
          <p:nvPr/>
        </p:nvSpPr>
        <p:spPr bwMode="auto">
          <a:xfrm>
            <a:off x="1331913" y="5262563"/>
            <a:ext cx="1211262" cy="379412"/>
          </a:xfrm>
          <a:prstGeom prst="rect">
            <a:avLst/>
          </a:prstGeom>
          <a:noFill/>
          <a:ln w="9525">
            <a:noFill/>
            <a:miter lim="800000"/>
            <a:headEnd/>
            <a:tailEnd/>
          </a:ln>
        </p:spPr>
        <p:txBody>
          <a:bodyPr>
            <a:spAutoFit/>
          </a:bodyPr>
          <a:lstStyle/>
          <a:p>
            <a:pPr eaLnBrk="1" hangingPunct="1">
              <a:buFont typeface="Arial" charset="0"/>
              <a:buNone/>
            </a:pPr>
            <a:r>
              <a:rPr lang="zh-CN" altLang="en-US" sz="2800" b="1" baseline="-25000">
                <a:solidFill>
                  <a:srgbClr val="FFFFFF"/>
                </a:solidFill>
                <a:latin typeface="黑体" pitchFamily="49" charset="-122"/>
                <a:ea typeface="黑体" pitchFamily="49" charset="-122"/>
              </a:rPr>
              <a:t>严曙光</a:t>
            </a:r>
            <a:endParaRPr lang="zh-CN" altLang="en-US" sz="2800" baseline="-25000">
              <a:solidFill>
                <a:srgbClr val="FFFFFF"/>
              </a:solidFill>
              <a:latin typeface="PMingLiU" pitchFamily="18" charset="-120"/>
              <a:ea typeface="PMingLiU" pitchFamily="18" charset="-12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idx="4294967295"/>
          </p:nvPr>
        </p:nvSpPr>
        <p:spPr>
          <a:xfrm>
            <a:off x="539750" y="622300"/>
            <a:ext cx="3168650" cy="504825"/>
          </a:xfrm>
        </p:spPr>
        <p:txBody>
          <a:bodyPr/>
          <a:lstStyle/>
          <a:p>
            <a:pPr algn="l" eaLnBrk="1" hangingPunct="1"/>
            <a:r>
              <a:rPr lang="zh-CN" altLang="en-US" sz="2500" b="1" smtClean="0">
                <a:solidFill>
                  <a:srgbClr val="C00000"/>
                </a:solidFill>
                <a:latin typeface="黑体" pitchFamily="49" charset="-122"/>
                <a:ea typeface="黑体" pitchFamily="49" charset="-122"/>
              </a:rPr>
              <a:t>嘉合量化产品概览</a:t>
            </a:r>
            <a:endParaRPr lang="zh-CN" altLang="en-US" sz="2500" smtClean="0">
              <a:latin typeface="微软雅黑" pitchFamily="34" charset="-122"/>
              <a:ea typeface="微软雅黑" pitchFamily="34" charset="-122"/>
            </a:endParaRPr>
          </a:p>
        </p:txBody>
      </p:sp>
      <p:sp>
        <p:nvSpPr>
          <p:cNvPr id="32771" name="灯片编号占位符 2"/>
          <p:cNvSpPr txBox="1">
            <a:spLocks noGrp="1" noChangeArrowheads="1"/>
          </p:cNvSpPr>
          <p:nvPr/>
        </p:nvSpPr>
        <p:spPr bwMode="auto">
          <a:xfrm>
            <a:off x="3492500" y="6356350"/>
            <a:ext cx="2133600" cy="365125"/>
          </a:xfrm>
          <a:prstGeom prst="rect">
            <a:avLst/>
          </a:prstGeom>
          <a:noFill/>
          <a:ln w="9525">
            <a:noFill/>
            <a:miter lim="800000"/>
            <a:headEnd/>
            <a:tailEnd/>
          </a:ln>
        </p:spPr>
        <p:txBody>
          <a:bodyPr anchor="ctr"/>
          <a:lstStyle/>
          <a:p>
            <a:pPr algn="ctr" eaLnBrk="1" hangingPunct="1">
              <a:buFont typeface="Arial" charset="0"/>
              <a:buNone/>
            </a:pPr>
            <a:fld id="{4D1F6F97-2EF0-4578-A7BB-A0ECFA9C87D2}" type="slidenum">
              <a:rPr lang="zh-CN" altLang="zh-CN" sz="1200">
                <a:solidFill>
                  <a:srgbClr val="898989"/>
                </a:solidFill>
                <a:latin typeface="Calibri" pitchFamily="34" charset="0"/>
              </a:rPr>
              <a:pPr algn="ctr" eaLnBrk="1" hangingPunct="1">
                <a:buFont typeface="Arial" charset="0"/>
                <a:buNone/>
              </a:pPr>
              <a:t>22</a:t>
            </a:fld>
            <a:endParaRPr lang="zh-CN" altLang="zh-CN" sz="1200">
              <a:solidFill>
                <a:srgbClr val="898989"/>
              </a:solidFill>
              <a:latin typeface="Calibri" pitchFamily="34" charset="0"/>
            </a:endParaRPr>
          </a:p>
        </p:txBody>
      </p:sp>
      <p:sp>
        <p:nvSpPr>
          <p:cNvPr id="32772" name="Rectangle 4"/>
          <p:cNvSpPr>
            <a:spLocks noChangeArrowheads="1"/>
          </p:cNvSpPr>
          <p:nvPr/>
        </p:nvSpPr>
        <p:spPr bwMode="auto">
          <a:xfrm flipV="1">
            <a:off x="468313" y="284163"/>
            <a:ext cx="7486650" cy="44450"/>
          </a:xfrm>
          <a:prstGeom prst="rect">
            <a:avLst/>
          </a:prstGeom>
          <a:noFill/>
          <a:ln w="9525">
            <a:noFill/>
            <a:miter lim="800000"/>
            <a:headEnd/>
            <a:tailEnd/>
          </a:ln>
        </p:spPr>
        <p:txBody>
          <a:bodyPr anchor="ctr">
            <a:spAutoFit/>
          </a:bodyPr>
          <a:lstStyle/>
          <a:p>
            <a:pPr eaLnBrk="1" hangingPunct="1">
              <a:buFont typeface="Arial" charset="0"/>
              <a:buNone/>
            </a:pPr>
            <a:endParaRPr lang="zh-CN" altLang="zh-CN">
              <a:latin typeface="Calibri" pitchFamily="34" charset="0"/>
            </a:endParaRPr>
          </a:p>
        </p:txBody>
      </p:sp>
      <p:graphicFrame>
        <p:nvGraphicFramePr>
          <p:cNvPr id="6" name="表格 5"/>
          <p:cNvGraphicFramePr>
            <a:graphicFrameLocks noGrp="1"/>
          </p:cNvGraphicFramePr>
          <p:nvPr/>
        </p:nvGraphicFramePr>
        <p:xfrm>
          <a:off x="107505" y="1196754"/>
          <a:ext cx="8928991" cy="5117742"/>
        </p:xfrm>
        <a:graphic>
          <a:graphicData uri="http://schemas.openxmlformats.org/drawingml/2006/table">
            <a:tbl>
              <a:tblPr/>
              <a:tblGrid>
                <a:gridCol w="1128834"/>
                <a:gridCol w="744435"/>
                <a:gridCol w="675604"/>
                <a:gridCol w="675604"/>
                <a:gridCol w="675604"/>
                <a:gridCol w="675604"/>
                <a:gridCol w="675604"/>
                <a:gridCol w="675604"/>
                <a:gridCol w="675604"/>
                <a:gridCol w="525235"/>
                <a:gridCol w="525235"/>
                <a:gridCol w="523646"/>
                <a:gridCol w="752378"/>
              </a:tblGrid>
              <a:tr h="175616">
                <a:tc rowSpan="2">
                  <a:txBody>
                    <a:bodyPr/>
                    <a:lstStyle/>
                    <a:p>
                      <a:pPr algn="ctr">
                        <a:spcAft>
                          <a:spcPts val="0"/>
                        </a:spcAft>
                      </a:pPr>
                      <a:r>
                        <a:rPr lang="zh-CN" sz="900" kern="100" dirty="0">
                          <a:latin typeface="Calibri"/>
                          <a:ea typeface="华文细黑"/>
                          <a:cs typeface="宋体"/>
                        </a:rPr>
                        <a:t>产品名称</a:t>
                      </a:r>
                      <a:endParaRPr lang="zh-CN" sz="900" kern="100" dirty="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6B9B8"/>
                    </a:solidFill>
                  </a:tcPr>
                </a:tc>
                <a:tc gridSpan="8">
                  <a:txBody>
                    <a:bodyPr/>
                    <a:lstStyle/>
                    <a:p>
                      <a:pPr algn="ctr">
                        <a:spcAft>
                          <a:spcPts val="0"/>
                        </a:spcAft>
                      </a:pPr>
                      <a:r>
                        <a:rPr lang="zh-CN" sz="900" kern="100">
                          <a:latin typeface="Calibri"/>
                          <a:ea typeface="华文细黑"/>
                          <a:cs typeface="宋体"/>
                        </a:rPr>
                        <a:t>母基金月收益</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6B9B8"/>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ctr">
                        <a:spcAft>
                          <a:spcPts val="0"/>
                        </a:spcAft>
                      </a:pPr>
                      <a:r>
                        <a:rPr lang="zh-CN" sz="900" kern="100">
                          <a:solidFill>
                            <a:srgbClr val="FFFFFF"/>
                          </a:solidFill>
                          <a:latin typeface="Calibri"/>
                          <a:ea typeface="华文细黑"/>
                          <a:cs typeface="宋体"/>
                        </a:rPr>
                        <a:t>母基金</a:t>
                      </a:r>
                      <a:r>
                        <a:rPr lang="en-US" sz="900" kern="100">
                          <a:solidFill>
                            <a:srgbClr val="FFFFFF"/>
                          </a:solidFill>
                          <a:latin typeface="Calibri"/>
                          <a:ea typeface="华文细黑"/>
                          <a:cs typeface="宋体"/>
                        </a:rPr>
                        <a:t>              </a:t>
                      </a:r>
                      <a:r>
                        <a:rPr lang="zh-CN" sz="900" kern="100">
                          <a:solidFill>
                            <a:srgbClr val="FFFFFF"/>
                          </a:solidFill>
                          <a:latin typeface="Calibri"/>
                          <a:ea typeface="华文细黑"/>
                          <a:cs typeface="宋体"/>
                        </a:rPr>
                        <a:t>总收益</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53735"/>
                    </a:solidFill>
                  </a:tcPr>
                </a:tc>
                <a:tc rowSpan="2">
                  <a:txBody>
                    <a:bodyPr/>
                    <a:lstStyle/>
                    <a:p>
                      <a:pPr algn="ctr">
                        <a:spcAft>
                          <a:spcPts val="0"/>
                        </a:spcAft>
                      </a:pPr>
                      <a:r>
                        <a:rPr lang="zh-CN" sz="900" kern="100">
                          <a:solidFill>
                            <a:srgbClr val="FFFFFF"/>
                          </a:solidFill>
                          <a:latin typeface="Calibri"/>
                          <a:ea typeface="华文细黑"/>
                          <a:cs typeface="宋体"/>
                        </a:rPr>
                        <a:t>母基金最大回撤</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53735"/>
                    </a:solidFill>
                  </a:tcPr>
                </a:tc>
                <a:tc rowSpan="2">
                  <a:txBody>
                    <a:bodyPr/>
                    <a:lstStyle/>
                    <a:p>
                      <a:pPr algn="ctr">
                        <a:spcAft>
                          <a:spcPts val="0"/>
                        </a:spcAft>
                      </a:pPr>
                      <a:r>
                        <a:rPr lang="zh-CN" sz="900" kern="100">
                          <a:solidFill>
                            <a:srgbClr val="FFFFFF"/>
                          </a:solidFill>
                          <a:latin typeface="Calibri"/>
                          <a:ea typeface="华文细黑"/>
                          <a:cs typeface="宋体"/>
                        </a:rPr>
                        <a:t>劣后端</a:t>
                      </a:r>
                      <a:r>
                        <a:rPr lang="en-US" sz="900" kern="100">
                          <a:solidFill>
                            <a:srgbClr val="FFFFFF"/>
                          </a:solidFill>
                          <a:latin typeface="Calibri"/>
                          <a:ea typeface="华文细黑"/>
                          <a:cs typeface="宋体"/>
                        </a:rPr>
                        <a:t>         </a:t>
                      </a:r>
                      <a:r>
                        <a:rPr lang="zh-CN" sz="900" kern="100">
                          <a:solidFill>
                            <a:srgbClr val="FFFFFF"/>
                          </a:solidFill>
                          <a:latin typeface="Calibri"/>
                          <a:ea typeface="华文细黑"/>
                          <a:cs typeface="宋体"/>
                        </a:rPr>
                        <a:t>总收益</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53735"/>
                    </a:solidFill>
                  </a:tcPr>
                </a:tc>
                <a:tc rowSpan="2">
                  <a:txBody>
                    <a:bodyPr/>
                    <a:lstStyle/>
                    <a:p>
                      <a:pPr algn="ctr">
                        <a:spcAft>
                          <a:spcPts val="0"/>
                        </a:spcAft>
                      </a:pPr>
                      <a:r>
                        <a:rPr lang="zh-CN" sz="900" kern="100">
                          <a:solidFill>
                            <a:srgbClr val="FFFFFF"/>
                          </a:solidFill>
                          <a:latin typeface="Calibri"/>
                          <a:ea typeface="华文细黑"/>
                          <a:cs typeface="宋体"/>
                        </a:rPr>
                        <a:t>开始运作日期</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53735"/>
                    </a:solidFill>
                  </a:tcPr>
                </a:tc>
              </a:tr>
              <a:tr h="400446">
                <a:tc vMerge="1">
                  <a:txBody>
                    <a:bodyPr/>
                    <a:lstStyle/>
                    <a:p>
                      <a:endParaRPr lang="zh-CN" altLang="en-US"/>
                    </a:p>
                  </a:txBody>
                  <a:tcPr/>
                </a:tc>
                <a:tc>
                  <a:txBody>
                    <a:bodyPr/>
                    <a:lstStyle/>
                    <a:p>
                      <a:pPr algn="ctr">
                        <a:spcAft>
                          <a:spcPts val="0"/>
                        </a:spcAft>
                      </a:pPr>
                      <a:r>
                        <a:rPr lang="en-US" sz="900" kern="100">
                          <a:solidFill>
                            <a:srgbClr val="FFFFFF"/>
                          </a:solidFill>
                          <a:latin typeface="华文细黑"/>
                          <a:ea typeface="宋体"/>
                          <a:cs typeface="宋体"/>
                        </a:rPr>
                        <a:t>2014</a:t>
                      </a:r>
                      <a:r>
                        <a:rPr lang="zh-CN" sz="900" kern="100">
                          <a:solidFill>
                            <a:srgbClr val="FFFFFF"/>
                          </a:solidFill>
                          <a:latin typeface="Calibri"/>
                          <a:ea typeface="华文细黑"/>
                          <a:cs typeface="宋体"/>
                        </a:rPr>
                        <a:t>年</a:t>
                      </a:r>
                      <a:r>
                        <a:rPr lang="en-US" sz="900" kern="100">
                          <a:solidFill>
                            <a:srgbClr val="FFFFFF"/>
                          </a:solidFill>
                          <a:latin typeface="Calibri"/>
                          <a:ea typeface="华文细黑"/>
                          <a:cs typeface="宋体"/>
                        </a:rPr>
                        <a:t>12</a:t>
                      </a:r>
                      <a:r>
                        <a:rPr lang="zh-CN" sz="900" kern="100">
                          <a:solidFill>
                            <a:srgbClr val="FFFFFF"/>
                          </a:solidFill>
                          <a:latin typeface="Calibri"/>
                          <a:ea typeface="华文细黑"/>
                          <a:cs typeface="宋体"/>
                        </a:rPr>
                        <a:t>月</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53735"/>
                    </a:solidFill>
                  </a:tcPr>
                </a:tc>
                <a:tc>
                  <a:txBody>
                    <a:bodyPr/>
                    <a:lstStyle/>
                    <a:p>
                      <a:pPr algn="ctr">
                        <a:spcAft>
                          <a:spcPts val="0"/>
                        </a:spcAft>
                      </a:pPr>
                      <a:r>
                        <a:rPr lang="en-US" sz="900" kern="100">
                          <a:solidFill>
                            <a:srgbClr val="FFFFFF"/>
                          </a:solidFill>
                          <a:latin typeface="华文细黑"/>
                          <a:ea typeface="宋体"/>
                          <a:cs typeface="宋体"/>
                        </a:rPr>
                        <a:t>2015</a:t>
                      </a:r>
                      <a:r>
                        <a:rPr lang="zh-CN" sz="900" kern="100">
                          <a:solidFill>
                            <a:srgbClr val="FFFFFF"/>
                          </a:solidFill>
                          <a:latin typeface="Calibri"/>
                          <a:ea typeface="华文细黑"/>
                          <a:cs typeface="宋体"/>
                        </a:rPr>
                        <a:t>年</a:t>
                      </a:r>
                      <a:r>
                        <a:rPr lang="en-US" sz="900" kern="100">
                          <a:solidFill>
                            <a:srgbClr val="FFFFFF"/>
                          </a:solidFill>
                          <a:latin typeface="Calibri"/>
                          <a:ea typeface="华文细黑"/>
                          <a:cs typeface="宋体"/>
                        </a:rPr>
                        <a:t>1</a:t>
                      </a:r>
                      <a:r>
                        <a:rPr lang="zh-CN" sz="900" kern="100">
                          <a:solidFill>
                            <a:srgbClr val="FFFFFF"/>
                          </a:solidFill>
                          <a:latin typeface="Calibri"/>
                          <a:ea typeface="华文细黑"/>
                          <a:cs typeface="宋体"/>
                        </a:rPr>
                        <a:t>月</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53735"/>
                    </a:solidFill>
                  </a:tcPr>
                </a:tc>
                <a:tc>
                  <a:txBody>
                    <a:bodyPr/>
                    <a:lstStyle/>
                    <a:p>
                      <a:pPr algn="ctr">
                        <a:spcAft>
                          <a:spcPts val="0"/>
                        </a:spcAft>
                      </a:pPr>
                      <a:r>
                        <a:rPr lang="en-US" sz="900" kern="100">
                          <a:solidFill>
                            <a:srgbClr val="FFFFFF"/>
                          </a:solidFill>
                          <a:latin typeface="华文细黑"/>
                          <a:ea typeface="宋体"/>
                          <a:cs typeface="宋体"/>
                        </a:rPr>
                        <a:t>2015</a:t>
                      </a:r>
                      <a:r>
                        <a:rPr lang="zh-CN" sz="900" kern="100">
                          <a:solidFill>
                            <a:srgbClr val="FFFFFF"/>
                          </a:solidFill>
                          <a:latin typeface="Calibri"/>
                          <a:ea typeface="华文细黑"/>
                          <a:cs typeface="宋体"/>
                        </a:rPr>
                        <a:t>年</a:t>
                      </a:r>
                      <a:r>
                        <a:rPr lang="en-US" sz="900" kern="100">
                          <a:solidFill>
                            <a:srgbClr val="FFFFFF"/>
                          </a:solidFill>
                          <a:latin typeface="Calibri"/>
                          <a:ea typeface="华文细黑"/>
                          <a:cs typeface="宋体"/>
                        </a:rPr>
                        <a:t>2</a:t>
                      </a:r>
                      <a:r>
                        <a:rPr lang="zh-CN" sz="900" kern="100">
                          <a:solidFill>
                            <a:srgbClr val="FFFFFF"/>
                          </a:solidFill>
                          <a:latin typeface="Calibri"/>
                          <a:ea typeface="华文细黑"/>
                          <a:cs typeface="宋体"/>
                        </a:rPr>
                        <a:t>月</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53735"/>
                    </a:solidFill>
                  </a:tcPr>
                </a:tc>
                <a:tc>
                  <a:txBody>
                    <a:bodyPr/>
                    <a:lstStyle/>
                    <a:p>
                      <a:pPr algn="ctr">
                        <a:spcAft>
                          <a:spcPts val="0"/>
                        </a:spcAft>
                      </a:pPr>
                      <a:r>
                        <a:rPr lang="en-US" sz="900" kern="100">
                          <a:solidFill>
                            <a:srgbClr val="FFFFFF"/>
                          </a:solidFill>
                          <a:latin typeface="华文细黑"/>
                          <a:ea typeface="宋体"/>
                          <a:cs typeface="宋体"/>
                        </a:rPr>
                        <a:t>2015</a:t>
                      </a:r>
                      <a:r>
                        <a:rPr lang="zh-CN" sz="900" kern="100">
                          <a:solidFill>
                            <a:srgbClr val="FFFFFF"/>
                          </a:solidFill>
                          <a:latin typeface="Calibri"/>
                          <a:ea typeface="华文细黑"/>
                          <a:cs typeface="宋体"/>
                        </a:rPr>
                        <a:t>年</a:t>
                      </a:r>
                      <a:r>
                        <a:rPr lang="en-US" sz="900" kern="100">
                          <a:solidFill>
                            <a:srgbClr val="FFFFFF"/>
                          </a:solidFill>
                          <a:latin typeface="Calibri"/>
                          <a:ea typeface="华文细黑"/>
                          <a:cs typeface="宋体"/>
                        </a:rPr>
                        <a:t>3</a:t>
                      </a:r>
                      <a:r>
                        <a:rPr lang="zh-CN" sz="900" kern="100">
                          <a:solidFill>
                            <a:srgbClr val="FFFFFF"/>
                          </a:solidFill>
                          <a:latin typeface="Calibri"/>
                          <a:ea typeface="华文细黑"/>
                          <a:cs typeface="宋体"/>
                        </a:rPr>
                        <a:t>月</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53735"/>
                    </a:solidFill>
                  </a:tcPr>
                </a:tc>
                <a:tc>
                  <a:txBody>
                    <a:bodyPr/>
                    <a:lstStyle/>
                    <a:p>
                      <a:pPr algn="ctr">
                        <a:spcAft>
                          <a:spcPts val="0"/>
                        </a:spcAft>
                      </a:pPr>
                      <a:r>
                        <a:rPr lang="en-US" sz="900" kern="100">
                          <a:solidFill>
                            <a:srgbClr val="FFFFFF"/>
                          </a:solidFill>
                          <a:latin typeface="华文细黑"/>
                          <a:ea typeface="宋体"/>
                          <a:cs typeface="宋体"/>
                        </a:rPr>
                        <a:t>2015</a:t>
                      </a:r>
                      <a:r>
                        <a:rPr lang="zh-CN" sz="900" kern="100">
                          <a:solidFill>
                            <a:srgbClr val="FFFFFF"/>
                          </a:solidFill>
                          <a:latin typeface="Calibri"/>
                          <a:ea typeface="华文细黑"/>
                          <a:cs typeface="宋体"/>
                        </a:rPr>
                        <a:t>年</a:t>
                      </a:r>
                      <a:r>
                        <a:rPr lang="en-US" sz="900" kern="100">
                          <a:solidFill>
                            <a:srgbClr val="FFFFFF"/>
                          </a:solidFill>
                          <a:latin typeface="Calibri"/>
                          <a:ea typeface="华文细黑"/>
                          <a:cs typeface="宋体"/>
                        </a:rPr>
                        <a:t>4</a:t>
                      </a:r>
                      <a:r>
                        <a:rPr lang="zh-CN" sz="900" kern="100">
                          <a:solidFill>
                            <a:srgbClr val="FFFFFF"/>
                          </a:solidFill>
                          <a:latin typeface="Calibri"/>
                          <a:ea typeface="华文细黑"/>
                          <a:cs typeface="宋体"/>
                        </a:rPr>
                        <a:t>月</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53735"/>
                    </a:solidFill>
                  </a:tcPr>
                </a:tc>
                <a:tc>
                  <a:txBody>
                    <a:bodyPr/>
                    <a:lstStyle/>
                    <a:p>
                      <a:pPr algn="ctr">
                        <a:spcAft>
                          <a:spcPts val="0"/>
                        </a:spcAft>
                      </a:pPr>
                      <a:r>
                        <a:rPr lang="en-US" sz="900" kern="100">
                          <a:solidFill>
                            <a:srgbClr val="FFFFFF"/>
                          </a:solidFill>
                          <a:latin typeface="华文细黑"/>
                          <a:ea typeface="宋体"/>
                          <a:cs typeface="宋体"/>
                        </a:rPr>
                        <a:t>2015</a:t>
                      </a:r>
                      <a:r>
                        <a:rPr lang="zh-CN" sz="900" kern="100">
                          <a:solidFill>
                            <a:srgbClr val="FFFFFF"/>
                          </a:solidFill>
                          <a:latin typeface="Calibri"/>
                          <a:ea typeface="华文细黑"/>
                          <a:cs typeface="宋体"/>
                        </a:rPr>
                        <a:t>年</a:t>
                      </a:r>
                      <a:r>
                        <a:rPr lang="en-US" sz="900" kern="100">
                          <a:solidFill>
                            <a:srgbClr val="FFFFFF"/>
                          </a:solidFill>
                          <a:latin typeface="Calibri"/>
                          <a:ea typeface="华文细黑"/>
                          <a:cs typeface="宋体"/>
                        </a:rPr>
                        <a:t>5</a:t>
                      </a:r>
                      <a:r>
                        <a:rPr lang="zh-CN" sz="900" kern="100">
                          <a:solidFill>
                            <a:srgbClr val="FFFFFF"/>
                          </a:solidFill>
                          <a:latin typeface="Calibri"/>
                          <a:ea typeface="华文细黑"/>
                          <a:cs typeface="宋体"/>
                        </a:rPr>
                        <a:t>月</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53735"/>
                    </a:solidFill>
                  </a:tcPr>
                </a:tc>
                <a:tc>
                  <a:txBody>
                    <a:bodyPr/>
                    <a:lstStyle/>
                    <a:p>
                      <a:pPr algn="ctr">
                        <a:spcAft>
                          <a:spcPts val="0"/>
                        </a:spcAft>
                      </a:pPr>
                      <a:r>
                        <a:rPr lang="en-US" sz="900" kern="100">
                          <a:solidFill>
                            <a:srgbClr val="FFFFFF"/>
                          </a:solidFill>
                          <a:latin typeface="华文细黑"/>
                          <a:ea typeface="宋体"/>
                          <a:cs typeface="宋体"/>
                        </a:rPr>
                        <a:t>2015</a:t>
                      </a:r>
                      <a:r>
                        <a:rPr lang="zh-CN" sz="900" kern="100">
                          <a:solidFill>
                            <a:srgbClr val="FFFFFF"/>
                          </a:solidFill>
                          <a:latin typeface="Calibri"/>
                          <a:ea typeface="华文细黑"/>
                          <a:cs typeface="宋体"/>
                        </a:rPr>
                        <a:t>年</a:t>
                      </a:r>
                      <a:r>
                        <a:rPr lang="en-US" sz="900" kern="100">
                          <a:solidFill>
                            <a:srgbClr val="FFFFFF"/>
                          </a:solidFill>
                          <a:latin typeface="Calibri"/>
                          <a:ea typeface="华文细黑"/>
                          <a:cs typeface="宋体"/>
                        </a:rPr>
                        <a:t>6</a:t>
                      </a:r>
                      <a:r>
                        <a:rPr lang="zh-CN" sz="900" kern="100">
                          <a:solidFill>
                            <a:srgbClr val="FFFFFF"/>
                          </a:solidFill>
                          <a:latin typeface="Calibri"/>
                          <a:ea typeface="华文细黑"/>
                          <a:cs typeface="宋体"/>
                        </a:rPr>
                        <a:t>月</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53735"/>
                    </a:solidFill>
                  </a:tcPr>
                </a:tc>
                <a:tc>
                  <a:txBody>
                    <a:bodyPr/>
                    <a:lstStyle/>
                    <a:p>
                      <a:pPr algn="ctr">
                        <a:spcAft>
                          <a:spcPts val="0"/>
                        </a:spcAft>
                      </a:pPr>
                      <a:r>
                        <a:rPr lang="en-US" sz="900" kern="100">
                          <a:solidFill>
                            <a:srgbClr val="FFFFFF"/>
                          </a:solidFill>
                          <a:latin typeface="华文细黑"/>
                          <a:ea typeface="宋体"/>
                          <a:cs typeface="宋体"/>
                        </a:rPr>
                        <a:t>2015</a:t>
                      </a:r>
                      <a:r>
                        <a:rPr lang="zh-CN" sz="900" kern="100">
                          <a:solidFill>
                            <a:srgbClr val="FFFFFF"/>
                          </a:solidFill>
                          <a:latin typeface="Calibri"/>
                          <a:ea typeface="华文细黑"/>
                          <a:cs typeface="宋体"/>
                        </a:rPr>
                        <a:t>年</a:t>
                      </a:r>
                      <a:r>
                        <a:rPr lang="en-US" sz="900" kern="100">
                          <a:solidFill>
                            <a:srgbClr val="FFFFFF"/>
                          </a:solidFill>
                          <a:latin typeface="Calibri"/>
                          <a:ea typeface="华文细黑"/>
                          <a:cs typeface="宋体"/>
                        </a:rPr>
                        <a:t>7</a:t>
                      </a:r>
                      <a:r>
                        <a:rPr lang="zh-CN" sz="900" kern="100">
                          <a:solidFill>
                            <a:srgbClr val="FFFFFF"/>
                          </a:solidFill>
                          <a:latin typeface="Calibri"/>
                          <a:ea typeface="华文细黑"/>
                          <a:cs typeface="宋体"/>
                        </a:rPr>
                        <a:t>月</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53735"/>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6024">
                <a:tc>
                  <a:txBody>
                    <a:bodyPr/>
                    <a:lstStyle/>
                    <a:p>
                      <a:pPr algn="ctr">
                        <a:spcAft>
                          <a:spcPts val="0"/>
                        </a:spcAft>
                      </a:pPr>
                      <a:r>
                        <a:rPr lang="zh-CN" sz="900" kern="100">
                          <a:solidFill>
                            <a:srgbClr val="FFFFFF"/>
                          </a:solidFill>
                          <a:latin typeface="Calibri"/>
                          <a:ea typeface="华文细黑"/>
                          <a:cs typeface="宋体"/>
                        </a:rPr>
                        <a:t>鑫源一号</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53735"/>
                    </a:solidFill>
                  </a:tcPr>
                </a:tc>
                <a:tc>
                  <a:txBody>
                    <a:bodyPr/>
                    <a:lstStyle/>
                    <a:p>
                      <a:pPr algn="ctr">
                        <a:spcAft>
                          <a:spcPts val="0"/>
                        </a:spcAft>
                      </a:pPr>
                      <a:r>
                        <a:rPr lang="en-US" sz="900" kern="100">
                          <a:latin typeface="华文细黑"/>
                          <a:ea typeface="宋体"/>
                          <a:cs typeface="宋体"/>
                        </a:rPr>
                        <a:t>0.50%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3.20%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1.30%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5.70%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1.70%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9.00%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0.20%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-1.90%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19.70%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dirty="0">
                          <a:latin typeface="华文细黑"/>
                          <a:ea typeface="宋体"/>
                          <a:cs typeface="宋体"/>
                        </a:rPr>
                        <a:t>7</a:t>
                      </a:r>
                      <a:r>
                        <a:rPr lang="en-US" sz="900" kern="100" dirty="0" smtClean="0">
                          <a:latin typeface="华文细黑"/>
                          <a:ea typeface="宋体"/>
                          <a:cs typeface="宋体"/>
                        </a:rPr>
                        <a:t>.45</a:t>
                      </a:r>
                      <a:r>
                        <a:rPr lang="en-US" sz="900" kern="100" dirty="0">
                          <a:latin typeface="华文细黑"/>
                          <a:ea typeface="宋体"/>
                          <a:cs typeface="宋体"/>
                        </a:rPr>
                        <a:t>%</a:t>
                      </a:r>
                      <a:endParaRPr lang="zh-CN" sz="900" kern="100" dirty="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98.60%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2014/12/5</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r>
              <a:tr h="216024">
                <a:tc>
                  <a:txBody>
                    <a:bodyPr/>
                    <a:lstStyle/>
                    <a:p>
                      <a:pPr algn="ctr">
                        <a:spcAft>
                          <a:spcPts val="0"/>
                        </a:spcAft>
                      </a:pPr>
                      <a:r>
                        <a:rPr lang="zh-CN" sz="900" kern="100">
                          <a:solidFill>
                            <a:srgbClr val="FFFFFF"/>
                          </a:solidFill>
                          <a:latin typeface="Calibri"/>
                          <a:ea typeface="华文细黑"/>
                          <a:cs typeface="宋体"/>
                        </a:rPr>
                        <a:t>鑫源二号</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53735"/>
                    </a:solidFill>
                  </a:tcPr>
                </a:tc>
                <a:tc>
                  <a:txBody>
                    <a:bodyPr/>
                    <a:lstStyle/>
                    <a:p>
                      <a:pPr algn="ctr">
                        <a:spcAft>
                          <a:spcPts val="0"/>
                        </a:spcAft>
                      </a:pPr>
                      <a:r>
                        <a:rPr lang="en-US" sz="900" kern="100">
                          <a:latin typeface="华文细黑"/>
                          <a:ea typeface="宋体"/>
                          <a:cs typeface="宋体"/>
                        </a:rPr>
                        <a:t>1.90%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3.40%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1.60%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5.90%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2.60%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9.40%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0.80%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-1.80%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23.80%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dirty="0">
                          <a:latin typeface="华文细黑"/>
                          <a:ea typeface="宋体"/>
                          <a:cs typeface="宋体"/>
                        </a:rPr>
                        <a:t>7</a:t>
                      </a:r>
                      <a:r>
                        <a:rPr lang="en-US" sz="900" kern="100" dirty="0" smtClean="0">
                          <a:latin typeface="华文细黑"/>
                          <a:ea typeface="宋体"/>
                          <a:cs typeface="宋体"/>
                        </a:rPr>
                        <a:t>.71</a:t>
                      </a:r>
                      <a:r>
                        <a:rPr lang="en-US" sz="900" kern="100" dirty="0">
                          <a:latin typeface="华文细黑"/>
                          <a:ea typeface="宋体"/>
                          <a:cs typeface="宋体"/>
                        </a:rPr>
                        <a:t>%</a:t>
                      </a:r>
                      <a:endParaRPr lang="zh-CN" sz="900" kern="100" dirty="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102.70%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2014/12/12</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r>
              <a:tr h="175616">
                <a:tc>
                  <a:txBody>
                    <a:bodyPr/>
                    <a:lstStyle/>
                    <a:p>
                      <a:pPr algn="ctr">
                        <a:spcAft>
                          <a:spcPts val="0"/>
                        </a:spcAft>
                      </a:pPr>
                      <a:r>
                        <a:rPr lang="zh-CN" sz="900" kern="100">
                          <a:solidFill>
                            <a:srgbClr val="FFFFFF"/>
                          </a:solidFill>
                          <a:latin typeface="Calibri"/>
                          <a:ea typeface="华文细黑"/>
                          <a:cs typeface="宋体"/>
                        </a:rPr>
                        <a:t>多策略优选一号</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53735"/>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2.30%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1.10%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5.10%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1.80%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8.70%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0.20%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-2.00%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17.20%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dirty="0">
                          <a:latin typeface="华文细黑"/>
                          <a:ea typeface="宋体"/>
                          <a:cs typeface="宋体"/>
                        </a:rPr>
                        <a:t>7</a:t>
                      </a:r>
                      <a:r>
                        <a:rPr lang="en-US" sz="900" kern="100" dirty="0" smtClean="0">
                          <a:latin typeface="华文细黑"/>
                          <a:ea typeface="宋体"/>
                          <a:cs typeface="宋体"/>
                        </a:rPr>
                        <a:t>.47</a:t>
                      </a:r>
                      <a:r>
                        <a:rPr lang="en-US" sz="900" kern="100" dirty="0">
                          <a:latin typeface="华文细黑"/>
                          <a:ea typeface="宋体"/>
                          <a:cs typeface="宋体"/>
                        </a:rPr>
                        <a:t>%</a:t>
                      </a:r>
                      <a:endParaRPr lang="zh-CN" sz="900" kern="100" dirty="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86.10%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2015/1/5</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r>
              <a:tr h="175616">
                <a:tc>
                  <a:txBody>
                    <a:bodyPr/>
                    <a:lstStyle/>
                    <a:p>
                      <a:pPr algn="ctr">
                        <a:spcAft>
                          <a:spcPts val="0"/>
                        </a:spcAft>
                      </a:pPr>
                      <a:r>
                        <a:rPr lang="zh-CN" sz="900" kern="100">
                          <a:solidFill>
                            <a:srgbClr val="FFFFFF"/>
                          </a:solidFill>
                          <a:latin typeface="Calibri"/>
                          <a:ea typeface="华文细黑"/>
                          <a:cs typeface="宋体"/>
                        </a:rPr>
                        <a:t>万鑫量化</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53735"/>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1.40%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4.80%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2.10%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dirty="0">
                          <a:latin typeface="华文细黑"/>
                          <a:ea typeface="宋体"/>
                          <a:cs typeface="宋体"/>
                        </a:rPr>
                        <a:t>8.90%</a:t>
                      </a:r>
                      <a:endParaRPr lang="zh-CN" sz="900" kern="100" dirty="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0.60%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-1.40%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16.40%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dirty="0">
                          <a:latin typeface="华文细黑"/>
                          <a:ea typeface="宋体"/>
                          <a:cs typeface="宋体"/>
                        </a:rPr>
                        <a:t>7</a:t>
                      </a:r>
                      <a:r>
                        <a:rPr lang="en-US" sz="900" kern="100" dirty="0" smtClean="0">
                          <a:latin typeface="华文细黑"/>
                          <a:ea typeface="宋体"/>
                          <a:cs typeface="宋体"/>
                        </a:rPr>
                        <a:t>.00</a:t>
                      </a:r>
                      <a:r>
                        <a:rPr lang="en-US" sz="900" kern="100" dirty="0">
                          <a:latin typeface="华文细黑"/>
                          <a:ea typeface="宋体"/>
                          <a:cs typeface="宋体"/>
                        </a:rPr>
                        <a:t>%</a:t>
                      </a:r>
                      <a:endParaRPr lang="zh-CN" sz="900" kern="100" dirty="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81.60%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2015/1/29</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r>
              <a:tr h="175616">
                <a:tc>
                  <a:txBody>
                    <a:bodyPr/>
                    <a:lstStyle/>
                    <a:p>
                      <a:pPr algn="ctr">
                        <a:spcAft>
                          <a:spcPts val="0"/>
                        </a:spcAft>
                      </a:pPr>
                      <a:r>
                        <a:rPr lang="zh-CN" sz="900" kern="100">
                          <a:solidFill>
                            <a:srgbClr val="FFFFFF"/>
                          </a:solidFill>
                          <a:latin typeface="Calibri"/>
                          <a:ea typeface="华文细黑"/>
                          <a:cs typeface="宋体"/>
                        </a:rPr>
                        <a:t>萍踪侠影</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53735"/>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0.50%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3.60%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0.20%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8.10%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0.50%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-2.40%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10.50%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dirty="0">
                          <a:latin typeface="华文细黑"/>
                          <a:ea typeface="宋体"/>
                          <a:cs typeface="宋体"/>
                        </a:rPr>
                        <a:t>6</a:t>
                      </a:r>
                      <a:r>
                        <a:rPr lang="en-US" sz="900" kern="100" dirty="0" smtClean="0">
                          <a:latin typeface="华文细黑"/>
                          <a:ea typeface="宋体"/>
                          <a:cs typeface="宋体"/>
                        </a:rPr>
                        <a:t>.95</a:t>
                      </a:r>
                      <a:r>
                        <a:rPr lang="en-US" sz="900" kern="100" dirty="0">
                          <a:latin typeface="华文细黑"/>
                          <a:ea typeface="宋体"/>
                          <a:cs typeface="宋体"/>
                        </a:rPr>
                        <a:t>%</a:t>
                      </a:r>
                      <a:endParaRPr lang="zh-CN" sz="900" kern="100" dirty="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52.70%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2015/2/16</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r>
              <a:tr h="175616">
                <a:tc>
                  <a:txBody>
                    <a:bodyPr/>
                    <a:lstStyle/>
                    <a:p>
                      <a:pPr algn="ctr">
                        <a:spcAft>
                          <a:spcPts val="0"/>
                        </a:spcAft>
                      </a:pPr>
                      <a:r>
                        <a:rPr lang="zh-CN" sz="900" kern="100">
                          <a:solidFill>
                            <a:srgbClr val="FFFFFF"/>
                          </a:solidFill>
                          <a:latin typeface="Calibri"/>
                          <a:ea typeface="华文细黑"/>
                          <a:cs typeface="宋体"/>
                        </a:rPr>
                        <a:t>多策略优选五号</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53735"/>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0.50%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3.70%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0.70%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8.50%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0.60%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-1.90%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12.10%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dirty="0">
                          <a:latin typeface="华文细黑"/>
                          <a:ea typeface="宋体"/>
                          <a:cs typeface="宋体"/>
                        </a:rPr>
                        <a:t>6</a:t>
                      </a:r>
                      <a:r>
                        <a:rPr lang="en-US" sz="900" kern="100" dirty="0" smtClean="0">
                          <a:latin typeface="华文细黑"/>
                          <a:ea typeface="宋体"/>
                          <a:cs typeface="宋体"/>
                        </a:rPr>
                        <a:t>.53</a:t>
                      </a:r>
                      <a:r>
                        <a:rPr lang="en-US" sz="900" kern="100" dirty="0">
                          <a:latin typeface="华文细黑"/>
                          <a:ea typeface="宋体"/>
                          <a:cs typeface="宋体"/>
                        </a:rPr>
                        <a:t>%</a:t>
                      </a:r>
                      <a:endParaRPr lang="zh-CN" sz="900" kern="100" dirty="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60.70%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2015/2/16</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r>
              <a:tr h="175616">
                <a:tc>
                  <a:txBody>
                    <a:bodyPr/>
                    <a:lstStyle/>
                    <a:p>
                      <a:pPr algn="ctr">
                        <a:spcAft>
                          <a:spcPts val="0"/>
                        </a:spcAft>
                      </a:pPr>
                      <a:r>
                        <a:rPr lang="zh-CN" sz="900" kern="100">
                          <a:solidFill>
                            <a:srgbClr val="FFFFFF"/>
                          </a:solidFill>
                          <a:latin typeface="Calibri"/>
                          <a:ea typeface="华文细黑"/>
                          <a:cs typeface="宋体"/>
                        </a:rPr>
                        <a:t>多策略优选八号</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53735"/>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1.30%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0.10%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7.40%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0.20%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-1.90%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7.10%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dirty="0">
                          <a:latin typeface="华文细黑"/>
                          <a:ea typeface="宋体"/>
                          <a:cs typeface="宋体"/>
                        </a:rPr>
                        <a:t>6</a:t>
                      </a:r>
                      <a:r>
                        <a:rPr lang="en-US" sz="900" kern="100" dirty="0" smtClean="0">
                          <a:latin typeface="华文细黑"/>
                          <a:ea typeface="宋体"/>
                          <a:cs typeface="宋体"/>
                        </a:rPr>
                        <a:t>.60</a:t>
                      </a:r>
                      <a:r>
                        <a:rPr lang="en-US" sz="900" kern="100" dirty="0">
                          <a:latin typeface="华文细黑"/>
                          <a:ea typeface="宋体"/>
                          <a:cs typeface="宋体"/>
                        </a:rPr>
                        <a:t>%</a:t>
                      </a:r>
                      <a:endParaRPr lang="zh-CN" sz="900" kern="100" dirty="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35.50%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2015/3/12</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r>
              <a:tr h="175616">
                <a:tc>
                  <a:txBody>
                    <a:bodyPr/>
                    <a:lstStyle/>
                    <a:p>
                      <a:pPr algn="ctr">
                        <a:spcAft>
                          <a:spcPts val="0"/>
                        </a:spcAft>
                      </a:pPr>
                      <a:r>
                        <a:rPr lang="zh-CN" sz="900" kern="100">
                          <a:solidFill>
                            <a:srgbClr val="FFFFFF"/>
                          </a:solidFill>
                          <a:latin typeface="Calibri"/>
                          <a:ea typeface="华文细黑"/>
                          <a:cs typeface="宋体"/>
                        </a:rPr>
                        <a:t>飞龙在天</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53735"/>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0.90%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-0.30%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7.70%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0.80%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-2.00%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7.10%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dirty="0">
                          <a:latin typeface="华文细黑"/>
                          <a:ea typeface="宋体"/>
                          <a:cs typeface="宋体"/>
                        </a:rPr>
                        <a:t>6</a:t>
                      </a:r>
                      <a:r>
                        <a:rPr lang="en-US" sz="900" kern="100" dirty="0" smtClean="0">
                          <a:latin typeface="华文细黑"/>
                          <a:ea typeface="宋体"/>
                          <a:cs typeface="宋体"/>
                        </a:rPr>
                        <a:t>.54</a:t>
                      </a:r>
                      <a:r>
                        <a:rPr lang="en-US" sz="900" kern="100" dirty="0">
                          <a:latin typeface="华文细黑"/>
                          <a:ea typeface="宋体"/>
                          <a:cs typeface="宋体"/>
                        </a:rPr>
                        <a:t>%</a:t>
                      </a:r>
                      <a:endParaRPr lang="zh-CN" sz="900" kern="100" dirty="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35.70%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2015/3/17</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r>
              <a:tr h="175616">
                <a:tc>
                  <a:txBody>
                    <a:bodyPr/>
                    <a:lstStyle/>
                    <a:p>
                      <a:pPr algn="ctr">
                        <a:spcAft>
                          <a:spcPts val="0"/>
                        </a:spcAft>
                      </a:pPr>
                      <a:r>
                        <a:rPr lang="zh-CN" sz="900" kern="100">
                          <a:solidFill>
                            <a:srgbClr val="FFFFFF"/>
                          </a:solidFill>
                          <a:latin typeface="Calibri"/>
                          <a:ea typeface="华文细黑"/>
                          <a:cs typeface="宋体"/>
                        </a:rPr>
                        <a:t>多策略优选</a:t>
                      </a:r>
                      <a:r>
                        <a:rPr lang="en-US" sz="900" kern="100">
                          <a:solidFill>
                            <a:srgbClr val="FFFFFF"/>
                          </a:solidFill>
                          <a:latin typeface="Calibri"/>
                          <a:ea typeface="华文细黑"/>
                          <a:cs typeface="宋体"/>
                        </a:rPr>
                        <a:t>6</a:t>
                      </a:r>
                      <a:r>
                        <a:rPr lang="zh-CN" sz="900" kern="100">
                          <a:solidFill>
                            <a:srgbClr val="FFFFFF"/>
                          </a:solidFill>
                          <a:latin typeface="Calibri"/>
                          <a:ea typeface="华文细黑"/>
                          <a:cs typeface="宋体"/>
                        </a:rPr>
                        <a:t>号</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53735"/>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-0.50%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7.80%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0.60%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-2.60%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5.30%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dirty="0">
                          <a:latin typeface="华文细黑"/>
                          <a:ea typeface="宋体"/>
                          <a:cs typeface="宋体"/>
                        </a:rPr>
                        <a:t>6</a:t>
                      </a:r>
                      <a:r>
                        <a:rPr lang="en-US" sz="900" kern="100" dirty="0" smtClean="0">
                          <a:latin typeface="华文细黑"/>
                          <a:ea typeface="宋体"/>
                          <a:cs typeface="宋体"/>
                        </a:rPr>
                        <a:t>.41</a:t>
                      </a:r>
                      <a:r>
                        <a:rPr lang="en-US" sz="900" kern="100" dirty="0">
                          <a:latin typeface="华文细黑"/>
                          <a:ea typeface="宋体"/>
                          <a:cs typeface="宋体"/>
                        </a:rPr>
                        <a:t>%</a:t>
                      </a:r>
                      <a:endParaRPr lang="zh-CN" sz="900" kern="100" dirty="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26.50%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2015/4/1</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r>
              <a:tr h="175616">
                <a:tc>
                  <a:txBody>
                    <a:bodyPr/>
                    <a:lstStyle/>
                    <a:p>
                      <a:pPr algn="ctr">
                        <a:spcAft>
                          <a:spcPts val="0"/>
                        </a:spcAft>
                      </a:pPr>
                      <a:r>
                        <a:rPr lang="zh-CN" sz="900" kern="100">
                          <a:solidFill>
                            <a:srgbClr val="FFFFFF"/>
                          </a:solidFill>
                          <a:latin typeface="Calibri"/>
                          <a:ea typeface="华文细黑"/>
                          <a:cs typeface="宋体"/>
                        </a:rPr>
                        <a:t>兰州</a:t>
                      </a:r>
                      <a:r>
                        <a:rPr lang="en-US" sz="900" kern="100">
                          <a:solidFill>
                            <a:srgbClr val="FFFFFF"/>
                          </a:solidFill>
                          <a:latin typeface="Calibri"/>
                          <a:ea typeface="华文细黑"/>
                          <a:cs typeface="宋体"/>
                        </a:rPr>
                        <a:t>1</a:t>
                      </a:r>
                      <a:r>
                        <a:rPr lang="zh-CN" sz="900" kern="100">
                          <a:solidFill>
                            <a:srgbClr val="FFFFFF"/>
                          </a:solidFill>
                          <a:latin typeface="Calibri"/>
                          <a:ea typeface="华文细黑"/>
                          <a:cs typeface="宋体"/>
                        </a:rPr>
                        <a:t>号</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53735"/>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-0.30%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7.30%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0.10%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-2.60%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4.50%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dirty="0">
                          <a:latin typeface="华文细黑"/>
                          <a:ea typeface="宋体"/>
                          <a:cs typeface="宋体"/>
                        </a:rPr>
                        <a:t>6</a:t>
                      </a:r>
                      <a:r>
                        <a:rPr lang="en-US" sz="900" kern="100" dirty="0" smtClean="0">
                          <a:latin typeface="华文细黑"/>
                          <a:ea typeface="宋体"/>
                          <a:cs typeface="宋体"/>
                        </a:rPr>
                        <a:t>.38</a:t>
                      </a:r>
                      <a:r>
                        <a:rPr lang="en-US" sz="900" kern="100" dirty="0">
                          <a:latin typeface="华文细黑"/>
                          <a:ea typeface="宋体"/>
                          <a:cs typeface="宋体"/>
                        </a:rPr>
                        <a:t>%</a:t>
                      </a:r>
                      <a:endParaRPr lang="zh-CN" sz="900" kern="100" dirty="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22.70%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2015/4/7</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r>
              <a:tr h="175616">
                <a:tc>
                  <a:txBody>
                    <a:bodyPr/>
                    <a:lstStyle/>
                    <a:p>
                      <a:pPr algn="ctr">
                        <a:spcAft>
                          <a:spcPts val="0"/>
                        </a:spcAft>
                      </a:pPr>
                      <a:r>
                        <a:rPr lang="zh-CN" sz="900" kern="100">
                          <a:solidFill>
                            <a:srgbClr val="FFFFFF"/>
                          </a:solidFill>
                          <a:latin typeface="Calibri"/>
                          <a:ea typeface="华文细黑"/>
                          <a:cs typeface="宋体"/>
                        </a:rPr>
                        <a:t>多策略优选</a:t>
                      </a:r>
                      <a:r>
                        <a:rPr lang="en-US" sz="900" kern="100">
                          <a:solidFill>
                            <a:srgbClr val="FFFFFF"/>
                          </a:solidFill>
                          <a:latin typeface="Calibri"/>
                          <a:ea typeface="华文细黑"/>
                          <a:cs typeface="宋体"/>
                        </a:rPr>
                        <a:t>9</a:t>
                      </a:r>
                      <a:r>
                        <a:rPr lang="zh-CN" sz="900" kern="100">
                          <a:solidFill>
                            <a:srgbClr val="FFFFFF"/>
                          </a:solidFill>
                          <a:latin typeface="Calibri"/>
                          <a:ea typeface="华文细黑"/>
                          <a:cs typeface="宋体"/>
                        </a:rPr>
                        <a:t>号</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53735"/>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-0.50%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6.60%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-0.10%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-2.30%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3.70%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dirty="0" smtClean="0">
                          <a:latin typeface="华文细黑"/>
                          <a:ea typeface="宋体"/>
                          <a:cs typeface="宋体"/>
                        </a:rPr>
                        <a:t>5.88</a:t>
                      </a:r>
                      <a:r>
                        <a:rPr lang="en-US" sz="900" kern="100" dirty="0">
                          <a:latin typeface="华文细黑"/>
                          <a:ea typeface="宋体"/>
                          <a:cs typeface="宋体"/>
                        </a:rPr>
                        <a:t>%</a:t>
                      </a:r>
                      <a:endParaRPr lang="zh-CN" sz="900" kern="100" dirty="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18.60%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2015/4/8</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r>
              <a:tr h="175616">
                <a:tc>
                  <a:txBody>
                    <a:bodyPr/>
                    <a:lstStyle/>
                    <a:p>
                      <a:pPr algn="ctr">
                        <a:spcAft>
                          <a:spcPts val="0"/>
                        </a:spcAft>
                      </a:pPr>
                      <a:r>
                        <a:rPr lang="zh-CN" sz="900" kern="100">
                          <a:solidFill>
                            <a:srgbClr val="FFFFFF"/>
                          </a:solidFill>
                          <a:latin typeface="Calibri"/>
                          <a:ea typeface="华文细黑"/>
                          <a:cs typeface="宋体"/>
                        </a:rPr>
                        <a:t>多策略优选</a:t>
                      </a:r>
                      <a:r>
                        <a:rPr lang="en-US" sz="900" kern="100">
                          <a:solidFill>
                            <a:srgbClr val="FFFFFF"/>
                          </a:solidFill>
                          <a:latin typeface="Calibri"/>
                          <a:ea typeface="华文细黑"/>
                          <a:cs typeface="宋体"/>
                        </a:rPr>
                        <a:t>10</a:t>
                      </a:r>
                      <a:r>
                        <a:rPr lang="zh-CN" sz="900" kern="100">
                          <a:solidFill>
                            <a:srgbClr val="FFFFFF"/>
                          </a:solidFill>
                          <a:latin typeface="Calibri"/>
                          <a:ea typeface="华文细黑"/>
                          <a:cs typeface="宋体"/>
                        </a:rPr>
                        <a:t>号</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53735"/>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0.40%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6.40%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0.80%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-2.20%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5.40%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dirty="0" smtClean="0">
                          <a:latin typeface="华文细黑"/>
                          <a:ea typeface="宋体"/>
                          <a:cs typeface="宋体"/>
                        </a:rPr>
                        <a:t>5.94</a:t>
                      </a:r>
                      <a:r>
                        <a:rPr lang="en-US" sz="900" kern="100" dirty="0">
                          <a:latin typeface="华文细黑"/>
                          <a:ea typeface="宋体"/>
                          <a:cs typeface="宋体"/>
                        </a:rPr>
                        <a:t>%</a:t>
                      </a:r>
                      <a:endParaRPr lang="zh-CN" sz="900" kern="100" dirty="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27.00%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2015/4/14</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r>
              <a:tr h="175616">
                <a:tc>
                  <a:txBody>
                    <a:bodyPr/>
                    <a:lstStyle/>
                    <a:p>
                      <a:pPr algn="ctr">
                        <a:spcAft>
                          <a:spcPts val="0"/>
                        </a:spcAft>
                      </a:pPr>
                      <a:r>
                        <a:rPr lang="zh-CN" sz="900" kern="100">
                          <a:solidFill>
                            <a:srgbClr val="FFFFFF"/>
                          </a:solidFill>
                          <a:latin typeface="Calibri"/>
                          <a:ea typeface="华文细黑"/>
                          <a:cs typeface="宋体"/>
                        </a:rPr>
                        <a:t>鑫晟三号</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53735"/>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-0.17%</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8.47%</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0.74%</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-0.23%</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dirty="0">
                          <a:latin typeface="华文细黑"/>
                          <a:ea typeface="宋体"/>
                          <a:cs typeface="宋体"/>
                        </a:rPr>
                        <a:t>8.81%</a:t>
                      </a:r>
                      <a:endParaRPr lang="zh-CN" sz="900" kern="100" dirty="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dirty="0" smtClean="0">
                          <a:latin typeface="华文细黑"/>
                          <a:ea typeface="宋体"/>
                          <a:cs typeface="宋体"/>
                        </a:rPr>
                        <a:t>4.67</a:t>
                      </a:r>
                      <a:r>
                        <a:rPr lang="en-US" sz="900" kern="100" dirty="0">
                          <a:latin typeface="华文细黑"/>
                          <a:ea typeface="宋体"/>
                          <a:cs typeface="宋体"/>
                        </a:rPr>
                        <a:t>%</a:t>
                      </a:r>
                      <a:endParaRPr lang="zh-CN" sz="900" kern="100" dirty="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2015/4/21</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r>
              <a:tr h="175616">
                <a:tc>
                  <a:txBody>
                    <a:bodyPr/>
                    <a:lstStyle/>
                    <a:p>
                      <a:pPr algn="ctr">
                        <a:spcAft>
                          <a:spcPts val="0"/>
                        </a:spcAft>
                      </a:pPr>
                      <a:r>
                        <a:rPr lang="zh-CN" sz="900" kern="100" dirty="0">
                          <a:solidFill>
                            <a:srgbClr val="FFFFFF"/>
                          </a:solidFill>
                          <a:latin typeface="Calibri"/>
                          <a:ea typeface="华文细黑"/>
                          <a:cs typeface="宋体"/>
                        </a:rPr>
                        <a:t>兰州二号</a:t>
                      </a:r>
                      <a:endParaRPr lang="zh-CN" sz="900" kern="100" dirty="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53735"/>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-0.30%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3.90%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-0.20%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-2.60%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0.80%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dirty="0" smtClean="0">
                          <a:latin typeface="华文细黑"/>
                          <a:ea typeface="宋体"/>
                          <a:cs typeface="宋体"/>
                        </a:rPr>
                        <a:t>5.45</a:t>
                      </a:r>
                      <a:r>
                        <a:rPr lang="en-US" sz="900" kern="100" dirty="0">
                          <a:latin typeface="华文细黑"/>
                          <a:ea typeface="宋体"/>
                          <a:cs typeface="宋体"/>
                        </a:rPr>
                        <a:t>%</a:t>
                      </a:r>
                      <a:endParaRPr lang="zh-CN" sz="900" kern="100" dirty="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4.10%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2015/4/28</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r>
              <a:tr h="175616">
                <a:tc>
                  <a:txBody>
                    <a:bodyPr/>
                    <a:lstStyle/>
                    <a:p>
                      <a:pPr algn="ctr">
                        <a:spcAft>
                          <a:spcPts val="0"/>
                        </a:spcAft>
                      </a:pPr>
                      <a:r>
                        <a:rPr lang="zh-CN" sz="900" kern="100">
                          <a:solidFill>
                            <a:srgbClr val="FFFFFF"/>
                          </a:solidFill>
                          <a:latin typeface="Calibri"/>
                          <a:ea typeface="华文细黑"/>
                          <a:cs typeface="宋体"/>
                        </a:rPr>
                        <a:t>万和腾飞</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53735"/>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1.80%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-1.30%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-1.00%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-0.50%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dirty="0">
                          <a:latin typeface="华文细黑"/>
                          <a:ea typeface="宋体"/>
                          <a:cs typeface="宋体"/>
                        </a:rPr>
                        <a:t>6</a:t>
                      </a:r>
                      <a:r>
                        <a:rPr lang="en-US" sz="900" kern="100" dirty="0" smtClean="0">
                          <a:latin typeface="华文细黑"/>
                          <a:ea typeface="宋体"/>
                          <a:cs typeface="宋体"/>
                        </a:rPr>
                        <a:t>.24</a:t>
                      </a:r>
                      <a:r>
                        <a:rPr lang="en-US" sz="900" kern="100" dirty="0">
                          <a:latin typeface="华文细黑"/>
                          <a:ea typeface="宋体"/>
                          <a:cs typeface="宋体"/>
                        </a:rPr>
                        <a:t>%</a:t>
                      </a:r>
                      <a:endParaRPr lang="zh-CN" sz="900" kern="100" dirty="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2015/5/8</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r>
              <a:tr h="175616">
                <a:tc>
                  <a:txBody>
                    <a:bodyPr/>
                    <a:lstStyle/>
                    <a:p>
                      <a:pPr algn="ctr">
                        <a:spcAft>
                          <a:spcPts val="0"/>
                        </a:spcAft>
                      </a:pPr>
                      <a:r>
                        <a:rPr lang="zh-CN" sz="900" kern="100">
                          <a:solidFill>
                            <a:srgbClr val="FFFFFF"/>
                          </a:solidFill>
                          <a:latin typeface="Calibri"/>
                          <a:ea typeface="华文细黑"/>
                          <a:cs typeface="宋体"/>
                        </a:rPr>
                        <a:t>万鑫二号量化</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53735"/>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0.90%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-0.50%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-2.40%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-2.00%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4.31%</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-25.30%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2015/5/11</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r>
              <a:tr h="175616">
                <a:tc>
                  <a:txBody>
                    <a:bodyPr/>
                    <a:lstStyle/>
                    <a:p>
                      <a:pPr algn="ctr">
                        <a:spcAft>
                          <a:spcPts val="0"/>
                        </a:spcAft>
                      </a:pPr>
                      <a:r>
                        <a:rPr lang="zh-CN" sz="900" kern="100">
                          <a:solidFill>
                            <a:srgbClr val="FFFFFF"/>
                          </a:solidFill>
                          <a:latin typeface="Calibri"/>
                          <a:ea typeface="华文细黑"/>
                          <a:cs typeface="宋体"/>
                        </a:rPr>
                        <a:t>鑫泰量化</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53735"/>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0.40%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-0.90%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-2.10%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-2.60%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5.05%</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-26.30%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2015/5/25</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r>
              <a:tr h="246080">
                <a:tc>
                  <a:txBody>
                    <a:bodyPr/>
                    <a:lstStyle/>
                    <a:p>
                      <a:pPr algn="ctr">
                        <a:spcAft>
                          <a:spcPts val="0"/>
                        </a:spcAft>
                      </a:pPr>
                      <a:r>
                        <a:rPr lang="zh-CN" sz="900" kern="100">
                          <a:solidFill>
                            <a:srgbClr val="FFFFFF"/>
                          </a:solidFill>
                          <a:latin typeface="Calibri"/>
                          <a:ea typeface="华文细黑"/>
                          <a:cs typeface="宋体"/>
                        </a:rPr>
                        <a:t>多策略优选十二号</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53735"/>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-2.30%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-2.20%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-4.50%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3.18%</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-22.50%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2015/6/5</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r>
              <a:tr h="175616">
                <a:tc>
                  <a:txBody>
                    <a:bodyPr/>
                    <a:lstStyle/>
                    <a:p>
                      <a:pPr algn="ctr">
                        <a:spcAft>
                          <a:spcPts val="0"/>
                        </a:spcAft>
                      </a:pPr>
                      <a:r>
                        <a:rPr lang="zh-CN" sz="900" kern="100">
                          <a:solidFill>
                            <a:srgbClr val="FFFFFF"/>
                          </a:solidFill>
                          <a:latin typeface="Calibri"/>
                          <a:ea typeface="华文细黑"/>
                          <a:cs typeface="宋体"/>
                        </a:rPr>
                        <a:t>安盈泰诚</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53735"/>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-2.40%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-2.20%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-4.60%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3.58%</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-23.10%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2015/6/5</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r>
              <a:tr h="175616">
                <a:tc>
                  <a:txBody>
                    <a:bodyPr/>
                    <a:lstStyle/>
                    <a:p>
                      <a:pPr algn="ctr">
                        <a:spcAft>
                          <a:spcPts val="0"/>
                        </a:spcAft>
                      </a:pPr>
                      <a:r>
                        <a:rPr lang="zh-CN" sz="900" kern="100">
                          <a:solidFill>
                            <a:srgbClr val="FFFFFF"/>
                          </a:solidFill>
                          <a:latin typeface="Calibri"/>
                          <a:ea typeface="华文细黑"/>
                          <a:cs typeface="宋体"/>
                        </a:rPr>
                        <a:t>安盈中盛</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53735"/>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-0.60%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1.00%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0.40%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2.50%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2.10%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2015/6/23</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r>
              <a:tr h="175616">
                <a:tc>
                  <a:txBody>
                    <a:bodyPr/>
                    <a:lstStyle/>
                    <a:p>
                      <a:pPr algn="ctr">
                        <a:spcAft>
                          <a:spcPts val="0"/>
                        </a:spcAft>
                      </a:pPr>
                      <a:r>
                        <a:rPr lang="zh-CN" sz="900" kern="100">
                          <a:solidFill>
                            <a:srgbClr val="FFFFFF"/>
                          </a:solidFill>
                          <a:latin typeface="Calibri"/>
                          <a:ea typeface="华文细黑"/>
                          <a:cs typeface="宋体"/>
                        </a:rPr>
                        <a:t>安盈一号</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53735"/>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0.70%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1.50%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2.20%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1.39%</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10.80%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2015/6/26</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r>
              <a:tr h="175616">
                <a:tc>
                  <a:txBody>
                    <a:bodyPr/>
                    <a:lstStyle/>
                    <a:p>
                      <a:pPr algn="ctr">
                        <a:spcAft>
                          <a:spcPts val="0"/>
                        </a:spcAft>
                      </a:pPr>
                      <a:r>
                        <a:rPr lang="zh-CN" sz="900" kern="100">
                          <a:solidFill>
                            <a:srgbClr val="FFFFFF"/>
                          </a:solidFill>
                          <a:latin typeface="Calibri"/>
                          <a:ea typeface="华文细黑"/>
                          <a:cs typeface="宋体"/>
                        </a:rPr>
                        <a:t>紫金之巅</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53735"/>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2.20%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2.20%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0.80%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9.30%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2015/7/2</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r>
              <a:tr h="175616">
                <a:tc>
                  <a:txBody>
                    <a:bodyPr/>
                    <a:lstStyle/>
                    <a:p>
                      <a:pPr algn="ctr">
                        <a:spcAft>
                          <a:spcPts val="0"/>
                        </a:spcAft>
                      </a:pPr>
                      <a:r>
                        <a:rPr lang="zh-CN" sz="900" kern="100">
                          <a:solidFill>
                            <a:srgbClr val="FFFFFF"/>
                          </a:solidFill>
                          <a:latin typeface="Calibri"/>
                          <a:ea typeface="华文细黑"/>
                          <a:cs typeface="宋体"/>
                        </a:rPr>
                        <a:t>鑫源六号</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53735"/>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3.30%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3.30%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0.95%</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-6.40%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2015/7/3</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r>
              <a:tr h="175616">
                <a:tc>
                  <a:txBody>
                    <a:bodyPr/>
                    <a:lstStyle/>
                    <a:p>
                      <a:pPr algn="ctr">
                        <a:spcAft>
                          <a:spcPts val="0"/>
                        </a:spcAft>
                      </a:pPr>
                      <a:r>
                        <a:rPr lang="zh-CN" sz="900" kern="100">
                          <a:solidFill>
                            <a:srgbClr val="FFFFFF"/>
                          </a:solidFill>
                          <a:latin typeface="Calibri"/>
                          <a:ea typeface="华文细黑"/>
                          <a:cs typeface="宋体"/>
                        </a:rPr>
                        <a:t>鑫越量化</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53735"/>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-0.20%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-0.20%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0.30%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-6.40%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2015/7/7</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r>
              <a:tr h="175616">
                <a:tc>
                  <a:txBody>
                    <a:bodyPr/>
                    <a:lstStyle/>
                    <a:p>
                      <a:pPr algn="ctr">
                        <a:spcAft>
                          <a:spcPts val="0"/>
                        </a:spcAft>
                      </a:pPr>
                      <a:r>
                        <a:rPr lang="zh-CN" sz="900" kern="100">
                          <a:solidFill>
                            <a:srgbClr val="FFFFFF"/>
                          </a:solidFill>
                          <a:latin typeface="Calibri"/>
                          <a:ea typeface="华文细黑"/>
                          <a:cs typeface="宋体"/>
                        </a:rPr>
                        <a:t>鑫源三号</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53735"/>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-0.20%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-0.20%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0.26%</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a:latin typeface="华文细黑"/>
                          <a:ea typeface="宋体"/>
                          <a:cs typeface="宋体"/>
                        </a:rPr>
                        <a:t>-1.90%</a:t>
                      </a:r>
                      <a:endParaRPr lang="zh-CN" sz="900" kern="10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c>
                  <a:txBody>
                    <a:bodyPr/>
                    <a:lstStyle/>
                    <a:p>
                      <a:pPr algn="ctr">
                        <a:spcAft>
                          <a:spcPts val="0"/>
                        </a:spcAft>
                      </a:pPr>
                      <a:r>
                        <a:rPr lang="en-US" sz="900" kern="100" dirty="0">
                          <a:latin typeface="华文细黑"/>
                          <a:ea typeface="宋体"/>
                          <a:cs typeface="宋体"/>
                        </a:rPr>
                        <a:t>2015/7/8</a:t>
                      </a:r>
                      <a:endParaRPr lang="zh-CN" sz="900" kern="100" dirty="0">
                        <a:latin typeface="Calibri"/>
                        <a:ea typeface="宋体"/>
                        <a:cs typeface="宋体"/>
                      </a:endParaRPr>
                    </a:p>
                  </a:txBody>
                  <a:tcPr marL="39685" marR="396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DDDC"/>
                    </a:solid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2"/>
          <p:cNvSpPr txBox="1">
            <a:spLocks noGrp="1" noChangeArrowheads="1"/>
          </p:cNvSpPr>
          <p:nvPr/>
        </p:nvSpPr>
        <p:spPr bwMode="auto">
          <a:xfrm>
            <a:off x="3492500" y="6356350"/>
            <a:ext cx="2133600" cy="365125"/>
          </a:xfrm>
          <a:prstGeom prst="rect">
            <a:avLst/>
          </a:prstGeom>
          <a:noFill/>
          <a:ln w="9525">
            <a:noFill/>
            <a:miter lim="800000"/>
            <a:headEnd/>
            <a:tailEnd/>
          </a:ln>
        </p:spPr>
        <p:txBody>
          <a:bodyPr anchor="ctr"/>
          <a:lstStyle/>
          <a:p>
            <a:pPr algn="ctr" eaLnBrk="1" hangingPunct="1">
              <a:buFont typeface="Arial" charset="0"/>
              <a:buNone/>
            </a:pPr>
            <a:fld id="{88DCF099-C670-49E5-8889-E1D3746CA1C2}" type="slidenum">
              <a:rPr lang="zh-CN" altLang="zh-CN" sz="1200">
                <a:solidFill>
                  <a:srgbClr val="898989"/>
                </a:solidFill>
                <a:latin typeface="Calibri" pitchFamily="34" charset="0"/>
              </a:rPr>
              <a:pPr algn="ctr" eaLnBrk="1" hangingPunct="1">
                <a:buFont typeface="Arial" charset="0"/>
                <a:buNone/>
              </a:pPr>
              <a:t>23</a:t>
            </a:fld>
            <a:endParaRPr lang="zh-CN" altLang="zh-CN" sz="1200">
              <a:solidFill>
                <a:srgbClr val="898989"/>
              </a:solidFill>
              <a:latin typeface="Calibri" pitchFamily="34" charset="0"/>
            </a:endParaRPr>
          </a:p>
        </p:txBody>
      </p:sp>
      <p:sp>
        <p:nvSpPr>
          <p:cNvPr id="31747" name="Rectangle 4"/>
          <p:cNvSpPr>
            <a:spLocks noChangeArrowheads="1"/>
          </p:cNvSpPr>
          <p:nvPr/>
        </p:nvSpPr>
        <p:spPr bwMode="auto">
          <a:xfrm>
            <a:off x="-292100" y="1849438"/>
            <a:ext cx="7978775" cy="44450"/>
          </a:xfrm>
          <a:prstGeom prst="rect">
            <a:avLst/>
          </a:prstGeom>
          <a:noFill/>
          <a:ln w="9525">
            <a:noFill/>
            <a:miter lim="800000"/>
            <a:headEnd/>
            <a:tailEnd/>
          </a:ln>
        </p:spPr>
        <p:txBody>
          <a:bodyPr anchor="ctr">
            <a:spAutoFit/>
          </a:bodyPr>
          <a:lstStyle/>
          <a:p>
            <a:pPr eaLnBrk="1" hangingPunct="1">
              <a:buFont typeface="Arial" charset="0"/>
              <a:buNone/>
            </a:pPr>
            <a:endParaRPr lang="zh-CN" altLang="zh-CN">
              <a:latin typeface="Calibri" pitchFamily="34" charset="0"/>
            </a:endParaRPr>
          </a:p>
        </p:txBody>
      </p:sp>
      <p:sp>
        <p:nvSpPr>
          <p:cNvPr id="31748" name="Text Box 9"/>
          <p:cNvSpPr txBox="1">
            <a:spLocks noChangeArrowheads="1"/>
          </p:cNvSpPr>
          <p:nvPr/>
        </p:nvSpPr>
        <p:spPr bwMode="auto">
          <a:xfrm>
            <a:off x="542925" y="622300"/>
            <a:ext cx="3165475" cy="471488"/>
          </a:xfrm>
          <a:prstGeom prst="rect">
            <a:avLst/>
          </a:prstGeom>
          <a:noFill/>
          <a:ln w="9525">
            <a:noFill/>
            <a:miter lim="800000"/>
            <a:headEnd/>
            <a:tailEnd/>
          </a:ln>
        </p:spPr>
        <p:txBody>
          <a:bodyPr>
            <a:spAutoFit/>
          </a:bodyPr>
          <a:lstStyle/>
          <a:p>
            <a:pPr>
              <a:buFont typeface="Arial" charset="0"/>
              <a:buNone/>
            </a:pPr>
            <a:r>
              <a:rPr lang="zh-CN" altLang="en-US" sz="2500" b="1">
                <a:solidFill>
                  <a:srgbClr val="C00000"/>
                </a:solidFill>
                <a:latin typeface="黑体" pitchFamily="49" charset="-122"/>
                <a:ea typeface="黑体" pitchFamily="49" charset="-122"/>
              </a:rPr>
              <a:t>嘉合量化产品概览</a:t>
            </a:r>
            <a:endParaRPr lang="zh-CN" altLang="en-US" sz="2500"/>
          </a:p>
        </p:txBody>
      </p:sp>
      <p:pic>
        <p:nvPicPr>
          <p:cNvPr id="31750" name="图片 12" descr="产品走势.bmp"/>
          <p:cNvPicPr>
            <a:picLocks noChangeAspect="1" noChangeArrowheads="1"/>
          </p:cNvPicPr>
          <p:nvPr/>
        </p:nvPicPr>
        <p:blipFill>
          <a:blip r:embed="rId2" cstate="print"/>
          <a:srcRect/>
          <a:stretch>
            <a:fillRect/>
          </a:stretch>
        </p:blipFill>
        <p:spPr bwMode="auto">
          <a:xfrm>
            <a:off x="1403648" y="1340768"/>
            <a:ext cx="6336704" cy="50163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idx="4294967295"/>
          </p:nvPr>
        </p:nvSpPr>
        <p:spPr>
          <a:xfrm>
            <a:off x="539750" y="620713"/>
            <a:ext cx="4889500" cy="504825"/>
          </a:xfrm>
        </p:spPr>
        <p:txBody>
          <a:bodyPr/>
          <a:lstStyle/>
          <a:p>
            <a:pPr algn="l" eaLnBrk="1" hangingPunct="1"/>
            <a:r>
              <a:rPr lang="zh-CN" altLang="en-US" sz="2300" dirty="0" smtClean="0">
                <a:latin typeface="微软雅黑" pitchFamily="34" charset="-122"/>
                <a:ea typeface="微软雅黑" pitchFamily="34" charset="-122"/>
              </a:rPr>
              <a:t>已发行产品规模介绍</a:t>
            </a:r>
          </a:p>
        </p:txBody>
      </p:sp>
      <p:sp>
        <p:nvSpPr>
          <p:cNvPr id="33795" name="灯片编号占位符 2"/>
          <p:cNvSpPr txBox="1">
            <a:spLocks noGrp="1" noChangeArrowheads="1"/>
          </p:cNvSpPr>
          <p:nvPr/>
        </p:nvSpPr>
        <p:spPr bwMode="auto">
          <a:xfrm>
            <a:off x="3492500" y="6356350"/>
            <a:ext cx="2133600" cy="365125"/>
          </a:xfrm>
          <a:prstGeom prst="rect">
            <a:avLst/>
          </a:prstGeom>
          <a:noFill/>
          <a:ln w="9525">
            <a:noFill/>
            <a:miter lim="800000"/>
            <a:headEnd/>
            <a:tailEnd/>
          </a:ln>
        </p:spPr>
        <p:txBody>
          <a:bodyPr anchor="ctr"/>
          <a:lstStyle/>
          <a:p>
            <a:pPr algn="ctr" eaLnBrk="1" hangingPunct="1">
              <a:buFont typeface="Arial" charset="0"/>
              <a:buNone/>
            </a:pPr>
            <a:fld id="{52E54162-4DF1-41ED-9121-B10CB431BDCD}" type="slidenum">
              <a:rPr lang="zh-CN" altLang="zh-CN" sz="1200">
                <a:solidFill>
                  <a:srgbClr val="898989"/>
                </a:solidFill>
                <a:latin typeface="Calibri" pitchFamily="34" charset="0"/>
              </a:rPr>
              <a:pPr algn="ctr" eaLnBrk="1" hangingPunct="1">
                <a:buFont typeface="Arial" charset="0"/>
                <a:buNone/>
              </a:pPr>
              <a:t>24</a:t>
            </a:fld>
            <a:endParaRPr lang="zh-CN" altLang="zh-CN" sz="1200">
              <a:solidFill>
                <a:srgbClr val="898989"/>
              </a:solidFill>
              <a:latin typeface="Calibri" pitchFamily="34" charset="0"/>
            </a:endParaRPr>
          </a:p>
        </p:txBody>
      </p:sp>
      <p:graphicFrame>
        <p:nvGraphicFramePr>
          <p:cNvPr id="6" name="表格 5"/>
          <p:cNvGraphicFramePr>
            <a:graphicFrameLocks noGrp="1"/>
          </p:cNvGraphicFramePr>
          <p:nvPr/>
        </p:nvGraphicFramePr>
        <p:xfrm>
          <a:off x="467544" y="1306408"/>
          <a:ext cx="8496944" cy="5181600"/>
        </p:xfrm>
        <a:graphic>
          <a:graphicData uri="http://schemas.openxmlformats.org/drawingml/2006/table">
            <a:tbl>
              <a:tblPr/>
              <a:tblGrid>
                <a:gridCol w="1663183"/>
                <a:gridCol w="599651"/>
                <a:gridCol w="1108791"/>
                <a:gridCol w="1079940"/>
                <a:gridCol w="802173"/>
                <a:gridCol w="703176"/>
                <a:gridCol w="1314141"/>
                <a:gridCol w="1225889"/>
              </a:tblGrid>
              <a:tr h="173537">
                <a:tc>
                  <a:txBody>
                    <a:bodyPr/>
                    <a:lstStyle/>
                    <a:p>
                      <a:pPr algn="ctr">
                        <a:spcAft>
                          <a:spcPts val="0"/>
                        </a:spcAft>
                      </a:pPr>
                      <a:r>
                        <a:rPr lang="zh-CN" sz="1200" b="1" kern="100" dirty="0">
                          <a:solidFill>
                            <a:srgbClr val="000000"/>
                          </a:solidFill>
                          <a:latin typeface="黑体" pitchFamily="49" charset="-122"/>
                          <a:ea typeface="黑体" pitchFamily="49" charset="-122"/>
                          <a:cs typeface="宋体"/>
                        </a:rPr>
                        <a:t>基金名称</a:t>
                      </a:r>
                      <a:endParaRPr lang="zh-CN" sz="1200" b="1"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spcAft>
                          <a:spcPts val="0"/>
                        </a:spcAft>
                      </a:pPr>
                      <a:r>
                        <a:rPr lang="zh-CN" sz="1200" b="1" kern="100">
                          <a:solidFill>
                            <a:srgbClr val="000000"/>
                          </a:solidFill>
                          <a:latin typeface="黑体" pitchFamily="49" charset="-122"/>
                          <a:ea typeface="黑体" pitchFamily="49" charset="-122"/>
                          <a:cs typeface="宋体"/>
                        </a:rPr>
                        <a:t>托管行</a:t>
                      </a:r>
                      <a:endParaRPr lang="zh-CN" sz="1200" b="1"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spcAft>
                          <a:spcPts val="0"/>
                        </a:spcAft>
                      </a:pPr>
                      <a:r>
                        <a:rPr lang="zh-CN" sz="1200" b="1" kern="100">
                          <a:solidFill>
                            <a:srgbClr val="000000"/>
                          </a:solidFill>
                          <a:latin typeface="黑体" pitchFamily="49" charset="-122"/>
                          <a:ea typeface="黑体" pitchFamily="49" charset="-122"/>
                          <a:cs typeface="宋体"/>
                        </a:rPr>
                        <a:t>成立时间</a:t>
                      </a:r>
                      <a:endParaRPr lang="zh-CN" sz="1200" b="1"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spcAft>
                          <a:spcPts val="0"/>
                        </a:spcAft>
                      </a:pPr>
                      <a:r>
                        <a:rPr lang="zh-CN" sz="1200" b="1" kern="100">
                          <a:solidFill>
                            <a:srgbClr val="000000"/>
                          </a:solidFill>
                          <a:latin typeface="黑体" pitchFamily="49" charset="-122"/>
                          <a:ea typeface="黑体" pitchFamily="49" charset="-122"/>
                          <a:cs typeface="宋体"/>
                        </a:rPr>
                        <a:t>规模</a:t>
                      </a:r>
                      <a:endParaRPr lang="zh-CN" sz="1200" b="1"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spcAft>
                          <a:spcPts val="0"/>
                        </a:spcAft>
                      </a:pPr>
                      <a:r>
                        <a:rPr lang="zh-CN" sz="1200" b="1" kern="100">
                          <a:solidFill>
                            <a:srgbClr val="000000"/>
                          </a:solidFill>
                          <a:latin typeface="黑体" pitchFamily="49" charset="-122"/>
                          <a:ea typeface="黑体" pitchFamily="49" charset="-122"/>
                          <a:cs typeface="宋体"/>
                        </a:rPr>
                        <a:t>预警线</a:t>
                      </a:r>
                      <a:endParaRPr lang="zh-CN" sz="1200" b="1"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spcAft>
                          <a:spcPts val="0"/>
                        </a:spcAft>
                      </a:pPr>
                      <a:r>
                        <a:rPr lang="zh-CN" sz="1200" b="1" kern="100">
                          <a:solidFill>
                            <a:srgbClr val="000000"/>
                          </a:solidFill>
                          <a:latin typeface="黑体" pitchFamily="49" charset="-122"/>
                          <a:ea typeface="黑体" pitchFamily="49" charset="-122"/>
                          <a:cs typeface="宋体"/>
                        </a:rPr>
                        <a:t>止损线</a:t>
                      </a:r>
                      <a:endParaRPr lang="zh-CN" sz="1200" b="1"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spcAft>
                          <a:spcPts val="0"/>
                        </a:spcAft>
                      </a:pPr>
                      <a:r>
                        <a:rPr lang="zh-CN" sz="1100" b="1" kern="100">
                          <a:solidFill>
                            <a:srgbClr val="000000"/>
                          </a:solidFill>
                          <a:latin typeface="黑体" pitchFamily="49" charset="-122"/>
                          <a:ea typeface="黑体" pitchFamily="49" charset="-122"/>
                          <a:cs typeface="宋体"/>
                        </a:rPr>
                        <a:t>风险敞口</a:t>
                      </a:r>
                      <a:r>
                        <a:rPr lang="en-US" sz="1100" b="1" kern="100">
                          <a:solidFill>
                            <a:srgbClr val="000000"/>
                          </a:solidFill>
                          <a:latin typeface="黑体" pitchFamily="49" charset="-122"/>
                          <a:ea typeface="黑体" pitchFamily="49" charset="-122"/>
                          <a:cs typeface="宋体"/>
                        </a:rPr>
                        <a:t/>
                      </a:r>
                      <a:br>
                        <a:rPr lang="en-US" sz="1100" b="1" kern="100">
                          <a:solidFill>
                            <a:srgbClr val="000000"/>
                          </a:solidFill>
                          <a:latin typeface="黑体" pitchFamily="49" charset="-122"/>
                          <a:ea typeface="黑体" pitchFamily="49" charset="-122"/>
                          <a:cs typeface="宋体"/>
                        </a:rPr>
                      </a:br>
                      <a:r>
                        <a:rPr lang="zh-CN" sz="1100" b="1" kern="100">
                          <a:solidFill>
                            <a:srgbClr val="000000"/>
                          </a:solidFill>
                          <a:latin typeface="黑体" pitchFamily="49" charset="-122"/>
                          <a:ea typeface="黑体" pitchFamily="49" charset="-122"/>
                          <a:cs typeface="宋体"/>
                        </a:rPr>
                        <a:t>本计划份额净值</a:t>
                      </a:r>
                      <a:endParaRPr lang="zh-CN" sz="1100" b="1"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spcAft>
                          <a:spcPts val="0"/>
                        </a:spcAft>
                      </a:pPr>
                      <a:r>
                        <a:rPr lang="zh-CN" sz="1100" b="1" kern="100" dirty="0">
                          <a:solidFill>
                            <a:srgbClr val="000000"/>
                          </a:solidFill>
                          <a:latin typeface="黑体" pitchFamily="49" charset="-122"/>
                          <a:ea typeface="黑体" pitchFamily="49" charset="-122"/>
                          <a:cs typeface="宋体"/>
                        </a:rPr>
                        <a:t>风险</a:t>
                      </a:r>
                      <a:r>
                        <a:rPr lang="zh-CN" sz="1100" b="1" kern="100" dirty="0" smtClean="0">
                          <a:solidFill>
                            <a:srgbClr val="000000"/>
                          </a:solidFill>
                          <a:latin typeface="黑体" pitchFamily="49" charset="-122"/>
                          <a:ea typeface="黑体" pitchFamily="49" charset="-122"/>
                          <a:cs typeface="宋体"/>
                        </a:rPr>
                        <a:t>敞口占资产</a:t>
                      </a:r>
                      <a:endParaRPr lang="en-US" altLang="zh-CN" sz="1100" b="1" kern="100" dirty="0" smtClean="0">
                        <a:solidFill>
                          <a:srgbClr val="000000"/>
                        </a:solidFill>
                        <a:latin typeface="黑体" pitchFamily="49" charset="-122"/>
                        <a:ea typeface="黑体" pitchFamily="49" charset="-122"/>
                        <a:cs typeface="宋体"/>
                      </a:endParaRPr>
                    </a:p>
                    <a:p>
                      <a:pPr algn="ctr">
                        <a:spcAft>
                          <a:spcPts val="0"/>
                        </a:spcAft>
                      </a:pPr>
                      <a:r>
                        <a:rPr lang="zh-CN" sz="1100" b="1" kern="100" dirty="0" smtClean="0">
                          <a:solidFill>
                            <a:srgbClr val="000000"/>
                          </a:solidFill>
                          <a:latin typeface="黑体" pitchFamily="49" charset="-122"/>
                          <a:ea typeface="黑体" pitchFamily="49" charset="-122"/>
                          <a:cs typeface="宋体"/>
                        </a:rPr>
                        <a:t>计划</a:t>
                      </a:r>
                      <a:r>
                        <a:rPr lang="zh-CN" sz="1100" b="1" kern="100" dirty="0">
                          <a:solidFill>
                            <a:srgbClr val="000000"/>
                          </a:solidFill>
                          <a:latin typeface="黑体" pitchFamily="49" charset="-122"/>
                          <a:ea typeface="黑体" pitchFamily="49" charset="-122"/>
                          <a:cs typeface="宋体"/>
                        </a:rPr>
                        <a:t>净值比例</a:t>
                      </a:r>
                      <a:endParaRPr lang="zh-CN" sz="1100" b="1"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r>
              <a:tr h="173537">
                <a:tc>
                  <a:txBody>
                    <a:bodyPr/>
                    <a:lstStyle/>
                    <a:p>
                      <a:pPr algn="ctr">
                        <a:spcAft>
                          <a:spcPts val="0"/>
                        </a:spcAft>
                      </a:pPr>
                      <a:r>
                        <a:rPr lang="zh-CN" sz="1200" kern="100" dirty="0">
                          <a:solidFill>
                            <a:srgbClr val="000000"/>
                          </a:solidFill>
                          <a:latin typeface="黑体" pitchFamily="49" charset="-122"/>
                          <a:ea typeface="黑体" pitchFamily="49" charset="-122"/>
                          <a:cs typeface="宋体"/>
                        </a:rPr>
                        <a:t>鑫源一号</a:t>
                      </a:r>
                      <a:endParaRPr lang="zh-CN" sz="12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zh-CN" sz="1200" kern="100">
                          <a:solidFill>
                            <a:srgbClr val="000000"/>
                          </a:solidFill>
                          <a:latin typeface="黑体" pitchFamily="49" charset="-122"/>
                          <a:ea typeface="黑体" pitchFamily="49" charset="-122"/>
                          <a:cs typeface="宋体"/>
                        </a:rPr>
                        <a:t>招商</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20141204</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2</a:t>
                      </a:r>
                      <a:r>
                        <a:rPr lang="zh-CN" sz="1200" kern="100">
                          <a:solidFill>
                            <a:srgbClr val="000000"/>
                          </a:solidFill>
                          <a:latin typeface="黑体" pitchFamily="49" charset="-122"/>
                          <a:ea typeface="黑体" pitchFamily="49" charset="-122"/>
                          <a:cs typeface="宋体"/>
                        </a:rPr>
                        <a:t>亿</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0.93</a:t>
                      </a:r>
                      <a:r>
                        <a:rPr lang="zh-CN" sz="1200" kern="100">
                          <a:solidFill>
                            <a:srgbClr val="000000"/>
                          </a:solidFill>
                          <a:latin typeface="黑体" pitchFamily="49" charset="-122"/>
                          <a:ea typeface="黑体" pitchFamily="49" charset="-122"/>
                          <a:cs typeface="宋体"/>
                        </a:rPr>
                        <a:t>元</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0.9</a:t>
                      </a:r>
                      <a:r>
                        <a:rPr lang="zh-CN" sz="1200" kern="100">
                          <a:solidFill>
                            <a:srgbClr val="000000"/>
                          </a:solidFill>
                          <a:latin typeface="黑体" pitchFamily="49" charset="-122"/>
                          <a:ea typeface="黑体" pitchFamily="49" charset="-122"/>
                          <a:cs typeface="宋体"/>
                        </a:rPr>
                        <a:t>元</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1.05</a:t>
                      </a:r>
                      <a:br>
                        <a:rPr lang="en-US" sz="900" kern="100">
                          <a:solidFill>
                            <a:srgbClr val="000000"/>
                          </a:solidFill>
                          <a:latin typeface="黑体" pitchFamily="49" charset="-122"/>
                          <a:ea typeface="黑体" pitchFamily="49" charset="-122"/>
                          <a:cs typeface="宋体"/>
                        </a:rPr>
                      </a:br>
                      <a:r>
                        <a:rPr lang="en-US" sz="900" kern="100">
                          <a:solidFill>
                            <a:srgbClr val="000000"/>
                          </a:solidFill>
                          <a:latin typeface="黑体" pitchFamily="49" charset="-122"/>
                          <a:ea typeface="黑体" pitchFamily="49" charset="-122"/>
                          <a:cs typeface="宋体"/>
                        </a:rPr>
                        <a:t>1.00</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1.05</a:t>
                      </a:r>
                      <a:br>
                        <a:rPr lang="en-US" sz="900" kern="100">
                          <a:solidFill>
                            <a:srgbClr val="000000"/>
                          </a:solidFill>
                          <a:latin typeface="黑体" pitchFamily="49" charset="-122"/>
                          <a:ea typeface="黑体" pitchFamily="49" charset="-122"/>
                          <a:cs typeface="宋体"/>
                        </a:rPr>
                      </a:br>
                      <a:r>
                        <a:rPr lang="en-US" sz="900" kern="100">
                          <a:solidFill>
                            <a:srgbClr val="000000"/>
                          </a:solidFill>
                          <a:latin typeface="黑体" pitchFamily="49" charset="-122"/>
                          <a:ea typeface="黑体" pitchFamily="49" charset="-122"/>
                          <a:cs typeface="宋体"/>
                        </a:rPr>
                        <a:t>0.9</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1.0</a:t>
                      </a:r>
                      <a:endParaRPr lang="zh-CN" sz="9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900" kern="100" dirty="0">
                          <a:solidFill>
                            <a:srgbClr val="000000"/>
                          </a:solidFill>
                          <a:latin typeface="黑体" pitchFamily="49" charset="-122"/>
                          <a:ea typeface="黑体" pitchFamily="49" charset="-122"/>
                          <a:cs typeface="宋体"/>
                        </a:rPr>
                        <a:t>  -20%~+100%</a:t>
                      </a:r>
                      <a:br>
                        <a:rPr lang="en-US" sz="900" kern="100" dirty="0">
                          <a:solidFill>
                            <a:srgbClr val="000000"/>
                          </a:solidFill>
                          <a:latin typeface="黑体" pitchFamily="49" charset="-122"/>
                          <a:ea typeface="黑体" pitchFamily="49" charset="-122"/>
                          <a:cs typeface="宋体"/>
                        </a:rPr>
                      </a:br>
                      <a:r>
                        <a:rPr lang="en-US" sz="900" kern="100" dirty="0">
                          <a:solidFill>
                            <a:srgbClr val="000000"/>
                          </a:solidFill>
                          <a:latin typeface="黑体" pitchFamily="49" charset="-122"/>
                          <a:ea typeface="黑体" pitchFamily="49" charset="-122"/>
                          <a:cs typeface="宋体"/>
                        </a:rPr>
                        <a:t> -20%~+70%</a:t>
                      </a:r>
                      <a:br>
                        <a:rPr lang="en-US" sz="900" kern="100" dirty="0">
                          <a:solidFill>
                            <a:srgbClr val="000000"/>
                          </a:solidFill>
                          <a:latin typeface="黑体" pitchFamily="49" charset="-122"/>
                          <a:ea typeface="黑体" pitchFamily="49" charset="-122"/>
                          <a:cs typeface="宋体"/>
                        </a:rPr>
                      </a:br>
                      <a:r>
                        <a:rPr lang="en-US" sz="900" kern="100" dirty="0">
                          <a:solidFill>
                            <a:srgbClr val="000000"/>
                          </a:solidFill>
                          <a:latin typeface="黑体" pitchFamily="49" charset="-122"/>
                          <a:ea typeface="黑体" pitchFamily="49" charset="-122"/>
                          <a:cs typeface="宋体"/>
                        </a:rPr>
                        <a:t> -20%~+20%</a:t>
                      </a:r>
                      <a:endParaRPr lang="zh-CN" sz="9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115691">
                <a:tc>
                  <a:txBody>
                    <a:bodyPr/>
                    <a:lstStyle/>
                    <a:p>
                      <a:pPr algn="ctr">
                        <a:spcAft>
                          <a:spcPts val="0"/>
                        </a:spcAft>
                      </a:pPr>
                      <a:r>
                        <a:rPr lang="zh-CN" sz="1200" kern="100" dirty="0">
                          <a:solidFill>
                            <a:srgbClr val="000000"/>
                          </a:solidFill>
                          <a:latin typeface="黑体" pitchFamily="49" charset="-122"/>
                          <a:ea typeface="黑体" pitchFamily="49" charset="-122"/>
                          <a:cs typeface="宋体"/>
                        </a:rPr>
                        <a:t>鑫源二号</a:t>
                      </a:r>
                      <a:endParaRPr lang="zh-CN" sz="12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zh-CN" sz="1200" kern="100" dirty="0">
                          <a:solidFill>
                            <a:srgbClr val="000000"/>
                          </a:solidFill>
                          <a:latin typeface="黑体" pitchFamily="49" charset="-122"/>
                          <a:ea typeface="黑体" pitchFamily="49" charset="-122"/>
                          <a:cs typeface="宋体"/>
                        </a:rPr>
                        <a:t>光大</a:t>
                      </a:r>
                      <a:endParaRPr lang="zh-CN" sz="12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20141212</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2.5</a:t>
                      </a:r>
                      <a:r>
                        <a:rPr lang="zh-CN" sz="1200" kern="100">
                          <a:solidFill>
                            <a:srgbClr val="000000"/>
                          </a:solidFill>
                          <a:latin typeface="黑体" pitchFamily="49" charset="-122"/>
                          <a:ea typeface="黑体" pitchFamily="49" charset="-122"/>
                          <a:cs typeface="宋体"/>
                        </a:rPr>
                        <a:t>亿</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0.94</a:t>
                      </a:r>
                      <a:r>
                        <a:rPr lang="zh-CN" sz="1200" kern="100">
                          <a:solidFill>
                            <a:srgbClr val="000000"/>
                          </a:solidFill>
                          <a:latin typeface="黑体" pitchFamily="49" charset="-122"/>
                          <a:ea typeface="黑体" pitchFamily="49" charset="-122"/>
                          <a:cs typeface="宋体"/>
                        </a:rPr>
                        <a:t>元</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0.92</a:t>
                      </a:r>
                      <a:r>
                        <a:rPr lang="zh-CN" sz="1200" kern="100">
                          <a:solidFill>
                            <a:srgbClr val="000000"/>
                          </a:solidFill>
                          <a:latin typeface="黑体" pitchFamily="49" charset="-122"/>
                          <a:ea typeface="黑体" pitchFamily="49" charset="-122"/>
                          <a:cs typeface="宋体"/>
                        </a:rPr>
                        <a:t>元</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1.0 </a:t>
                      </a:r>
                      <a:br>
                        <a:rPr lang="en-US" sz="900" kern="100">
                          <a:solidFill>
                            <a:srgbClr val="000000"/>
                          </a:solidFill>
                          <a:latin typeface="黑体" pitchFamily="49" charset="-122"/>
                          <a:ea typeface="黑体" pitchFamily="49" charset="-122"/>
                          <a:cs typeface="宋体"/>
                        </a:rPr>
                      </a:br>
                      <a:r>
                        <a:rPr lang="en-US" sz="900" kern="100">
                          <a:solidFill>
                            <a:srgbClr val="000000"/>
                          </a:solidFill>
                          <a:latin typeface="黑体" pitchFamily="49" charset="-122"/>
                          <a:ea typeface="黑体" pitchFamily="49" charset="-122"/>
                          <a:cs typeface="宋体"/>
                        </a:rPr>
                        <a:t>0.9</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1.0</a:t>
                      </a:r>
                      <a:endParaRPr lang="zh-CN" sz="9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900" kern="100" dirty="0">
                          <a:solidFill>
                            <a:srgbClr val="000000"/>
                          </a:solidFill>
                          <a:latin typeface="黑体" pitchFamily="49" charset="-122"/>
                          <a:ea typeface="黑体" pitchFamily="49" charset="-122"/>
                          <a:cs typeface="宋体"/>
                        </a:rPr>
                        <a:t> -10%~+50%</a:t>
                      </a:r>
                      <a:br>
                        <a:rPr lang="en-US" sz="900" kern="100" dirty="0">
                          <a:solidFill>
                            <a:srgbClr val="000000"/>
                          </a:solidFill>
                          <a:latin typeface="黑体" pitchFamily="49" charset="-122"/>
                          <a:ea typeface="黑体" pitchFamily="49" charset="-122"/>
                          <a:cs typeface="宋体"/>
                        </a:rPr>
                      </a:br>
                      <a:r>
                        <a:rPr lang="en-US" sz="900" kern="100" dirty="0">
                          <a:solidFill>
                            <a:srgbClr val="000000"/>
                          </a:solidFill>
                          <a:latin typeface="黑体" pitchFamily="49" charset="-122"/>
                          <a:ea typeface="黑体" pitchFamily="49" charset="-122"/>
                          <a:cs typeface="宋体"/>
                        </a:rPr>
                        <a:t> -10%~+10%</a:t>
                      </a:r>
                      <a:endParaRPr lang="zh-CN" sz="9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173537">
                <a:tc>
                  <a:txBody>
                    <a:bodyPr/>
                    <a:lstStyle/>
                    <a:p>
                      <a:pPr algn="ctr">
                        <a:spcAft>
                          <a:spcPts val="0"/>
                        </a:spcAft>
                      </a:pPr>
                      <a:r>
                        <a:rPr lang="zh-CN" sz="1200" kern="100">
                          <a:solidFill>
                            <a:srgbClr val="000000"/>
                          </a:solidFill>
                          <a:latin typeface="黑体" pitchFamily="49" charset="-122"/>
                          <a:ea typeface="黑体" pitchFamily="49" charset="-122"/>
                          <a:cs typeface="宋体"/>
                        </a:rPr>
                        <a:t>鑫源多策略优选</a:t>
                      </a:r>
                      <a:r>
                        <a:rPr lang="en-US" sz="1200" kern="100">
                          <a:solidFill>
                            <a:srgbClr val="000000"/>
                          </a:solidFill>
                          <a:latin typeface="黑体" pitchFamily="49" charset="-122"/>
                          <a:ea typeface="黑体" pitchFamily="49" charset="-122"/>
                          <a:cs typeface="宋体"/>
                        </a:rPr>
                        <a:t>1</a:t>
                      </a:r>
                      <a:r>
                        <a:rPr lang="zh-CN" sz="1200" kern="100">
                          <a:solidFill>
                            <a:srgbClr val="000000"/>
                          </a:solidFill>
                          <a:latin typeface="黑体" pitchFamily="49" charset="-122"/>
                          <a:ea typeface="黑体" pitchFamily="49" charset="-122"/>
                          <a:cs typeface="宋体"/>
                        </a:rPr>
                        <a:t>号</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zh-CN" sz="1200" kern="100" dirty="0">
                          <a:solidFill>
                            <a:srgbClr val="000000"/>
                          </a:solidFill>
                          <a:latin typeface="黑体" pitchFamily="49" charset="-122"/>
                          <a:ea typeface="黑体" pitchFamily="49" charset="-122"/>
                          <a:cs typeface="宋体"/>
                        </a:rPr>
                        <a:t>工行</a:t>
                      </a:r>
                      <a:endParaRPr lang="zh-CN" sz="12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dirty="0">
                          <a:solidFill>
                            <a:srgbClr val="000000"/>
                          </a:solidFill>
                          <a:latin typeface="黑体" pitchFamily="49" charset="-122"/>
                          <a:ea typeface="黑体" pitchFamily="49" charset="-122"/>
                          <a:cs typeface="宋体"/>
                        </a:rPr>
                        <a:t>20150107</a:t>
                      </a:r>
                      <a:endParaRPr lang="zh-CN" sz="12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2.5</a:t>
                      </a:r>
                      <a:r>
                        <a:rPr lang="zh-CN" sz="1200" kern="100">
                          <a:solidFill>
                            <a:srgbClr val="000000"/>
                          </a:solidFill>
                          <a:latin typeface="黑体" pitchFamily="49" charset="-122"/>
                          <a:ea typeface="黑体" pitchFamily="49" charset="-122"/>
                          <a:cs typeface="宋体"/>
                        </a:rPr>
                        <a:t>亿</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0.93</a:t>
                      </a:r>
                      <a:r>
                        <a:rPr lang="zh-CN" sz="1200" kern="100">
                          <a:solidFill>
                            <a:srgbClr val="000000"/>
                          </a:solidFill>
                          <a:latin typeface="黑体" pitchFamily="49" charset="-122"/>
                          <a:ea typeface="黑体" pitchFamily="49" charset="-122"/>
                          <a:cs typeface="宋体"/>
                        </a:rPr>
                        <a:t>元</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0.90</a:t>
                      </a:r>
                      <a:r>
                        <a:rPr lang="zh-CN" sz="1200" kern="100">
                          <a:solidFill>
                            <a:srgbClr val="000000"/>
                          </a:solidFill>
                          <a:latin typeface="黑体" pitchFamily="49" charset="-122"/>
                          <a:ea typeface="黑体" pitchFamily="49" charset="-122"/>
                          <a:cs typeface="宋体"/>
                        </a:rPr>
                        <a:t>元</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1.05</a:t>
                      </a:r>
                      <a:br>
                        <a:rPr lang="en-US" sz="900" kern="100">
                          <a:solidFill>
                            <a:srgbClr val="000000"/>
                          </a:solidFill>
                          <a:latin typeface="黑体" pitchFamily="49" charset="-122"/>
                          <a:ea typeface="黑体" pitchFamily="49" charset="-122"/>
                          <a:cs typeface="宋体"/>
                        </a:rPr>
                      </a:br>
                      <a:r>
                        <a:rPr lang="en-US" sz="900" kern="100">
                          <a:solidFill>
                            <a:srgbClr val="000000"/>
                          </a:solidFill>
                          <a:latin typeface="黑体" pitchFamily="49" charset="-122"/>
                          <a:ea typeface="黑体" pitchFamily="49" charset="-122"/>
                          <a:cs typeface="宋体"/>
                        </a:rPr>
                        <a:t>1.00</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1.05</a:t>
                      </a:r>
                      <a:br>
                        <a:rPr lang="en-US" sz="900" kern="100">
                          <a:solidFill>
                            <a:srgbClr val="000000"/>
                          </a:solidFill>
                          <a:latin typeface="黑体" pitchFamily="49" charset="-122"/>
                          <a:ea typeface="黑体" pitchFamily="49" charset="-122"/>
                          <a:cs typeface="宋体"/>
                        </a:rPr>
                      </a:br>
                      <a:r>
                        <a:rPr lang="en-US" sz="900" kern="100">
                          <a:solidFill>
                            <a:srgbClr val="000000"/>
                          </a:solidFill>
                          <a:latin typeface="黑体" pitchFamily="49" charset="-122"/>
                          <a:ea typeface="黑体" pitchFamily="49" charset="-122"/>
                          <a:cs typeface="宋体"/>
                        </a:rPr>
                        <a:t>0.9</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1.0</a:t>
                      </a:r>
                      <a:endParaRPr lang="zh-CN" sz="9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900" kern="100" dirty="0">
                          <a:solidFill>
                            <a:srgbClr val="000000"/>
                          </a:solidFill>
                          <a:latin typeface="黑体" pitchFamily="49" charset="-122"/>
                          <a:ea typeface="黑体" pitchFamily="49" charset="-122"/>
                          <a:cs typeface="宋体"/>
                        </a:rPr>
                        <a:t>  -20%~+100%</a:t>
                      </a:r>
                      <a:br>
                        <a:rPr lang="en-US" sz="900" kern="100" dirty="0">
                          <a:solidFill>
                            <a:srgbClr val="000000"/>
                          </a:solidFill>
                          <a:latin typeface="黑体" pitchFamily="49" charset="-122"/>
                          <a:ea typeface="黑体" pitchFamily="49" charset="-122"/>
                          <a:cs typeface="宋体"/>
                        </a:rPr>
                      </a:br>
                      <a:r>
                        <a:rPr lang="en-US" sz="900" kern="100" dirty="0">
                          <a:solidFill>
                            <a:srgbClr val="000000"/>
                          </a:solidFill>
                          <a:latin typeface="黑体" pitchFamily="49" charset="-122"/>
                          <a:ea typeface="黑体" pitchFamily="49" charset="-122"/>
                          <a:cs typeface="宋体"/>
                        </a:rPr>
                        <a:t> -20%~+70%</a:t>
                      </a:r>
                      <a:br>
                        <a:rPr lang="en-US" sz="900" kern="100" dirty="0">
                          <a:solidFill>
                            <a:srgbClr val="000000"/>
                          </a:solidFill>
                          <a:latin typeface="黑体" pitchFamily="49" charset="-122"/>
                          <a:ea typeface="黑体" pitchFamily="49" charset="-122"/>
                          <a:cs typeface="宋体"/>
                        </a:rPr>
                      </a:br>
                      <a:r>
                        <a:rPr lang="en-US" sz="900" kern="100" dirty="0">
                          <a:solidFill>
                            <a:srgbClr val="000000"/>
                          </a:solidFill>
                          <a:latin typeface="黑体" pitchFamily="49" charset="-122"/>
                          <a:ea typeface="黑体" pitchFamily="49" charset="-122"/>
                          <a:cs typeface="宋体"/>
                        </a:rPr>
                        <a:t> -20%~+20%</a:t>
                      </a:r>
                      <a:endParaRPr lang="zh-CN" sz="9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111064">
                <a:tc>
                  <a:txBody>
                    <a:bodyPr/>
                    <a:lstStyle/>
                    <a:p>
                      <a:pPr algn="ctr">
                        <a:spcAft>
                          <a:spcPts val="0"/>
                        </a:spcAft>
                      </a:pPr>
                      <a:r>
                        <a:rPr lang="zh-CN" sz="1200" kern="100" dirty="0">
                          <a:solidFill>
                            <a:srgbClr val="000000"/>
                          </a:solidFill>
                          <a:latin typeface="黑体" pitchFamily="49" charset="-122"/>
                          <a:ea typeface="黑体" pitchFamily="49" charset="-122"/>
                          <a:cs typeface="宋体"/>
                        </a:rPr>
                        <a:t>万鑫量化对冲</a:t>
                      </a:r>
                      <a:endParaRPr lang="zh-CN" sz="12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zh-CN" sz="1200" kern="100">
                          <a:solidFill>
                            <a:srgbClr val="000000"/>
                          </a:solidFill>
                          <a:latin typeface="黑体" pitchFamily="49" charset="-122"/>
                          <a:ea typeface="黑体" pitchFamily="49" charset="-122"/>
                          <a:cs typeface="宋体"/>
                        </a:rPr>
                        <a:t>光大</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dirty="0">
                          <a:solidFill>
                            <a:srgbClr val="000000"/>
                          </a:solidFill>
                          <a:latin typeface="黑体" pitchFamily="49" charset="-122"/>
                          <a:ea typeface="黑体" pitchFamily="49" charset="-122"/>
                          <a:cs typeface="宋体"/>
                        </a:rPr>
                        <a:t>20150130</a:t>
                      </a:r>
                      <a:endParaRPr lang="zh-CN" sz="12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3.7</a:t>
                      </a:r>
                      <a:r>
                        <a:rPr lang="zh-CN" sz="1200" kern="100">
                          <a:solidFill>
                            <a:srgbClr val="000000"/>
                          </a:solidFill>
                          <a:latin typeface="黑体" pitchFamily="49" charset="-122"/>
                          <a:ea typeface="黑体" pitchFamily="49" charset="-122"/>
                          <a:cs typeface="宋体"/>
                        </a:rPr>
                        <a:t>亿</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0.94</a:t>
                      </a:r>
                      <a:r>
                        <a:rPr lang="zh-CN" sz="1200" kern="100">
                          <a:solidFill>
                            <a:srgbClr val="000000"/>
                          </a:solidFill>
                          <a:latin typeface="黑体" pitchFamily="49" charset="-122"/>
                          <a:ea typeface="黑体" pitchFamily="49" charset="-122"/>
                          <a:cs typeface="宋体"/>
                        </a:rPr>
                        <a:t>元</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0.92</a:t>
                      </a:r>
                      <a:r>
                        <a:rPr lang="zh-CN" sz="1200" kern="100">
                          <a:solidFill>
                            <a:srgbClr val="000000"/>
                          </a:solidFill>
                          <a:latin typeface="黑体" pitchFamily="49" charset="-122"/>
                          <a:ea typeface="黑体" pitchFamily="49" charset="-122"/>
                          <a:cs typeface="宋体"/>
                        </a:rPr>
                        <a:t>元</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1.0</a:t>
                      </a:r>
                      <a:br>
                        <a:rPr lang="en-US" sz="900" kern="100">
                          <a:solidFill>
                            <a:srgbClr val="000000"/>
                          </a:solidFill>
                          <a:latin typeface="黑体" pitchFamily="49" charset="-122"/>
                          <a:ea typeface="黑体" pitchFamily="49" charset="-122"/>
                          <a:cs typeface="宋体"/>
                        </a:rPr>
                      </a:br>
                      <a:r>
                        <a:rPr lang="en-US" sz="900" kern="100">
                          <a:solidFill>
                            <a:srgbClr val="000000"/>
                          </a:solidFill>
                          <a:latin typeface="黑体" pitchFamily="49" charset="-122"/>
                          <a:ea typeface="黑体" pitchFamily="49" charset="-122"/>
                          <a:cs typeface="宋体"/>
                        </a:rPr>
                        <a:t>0.9</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1.0</a:t>
                      </a:r>
                      <a:endParaRPr lang="zh-CN" sz="9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900" kern="100">
                          <a:solidFill>
                            <a:srgbClr val="000000"/>
                          </a:solidFill>
                          <a:latin typeface="黑体" pitchFamily="49" charset="-122"/>
                          <a:ea typeface="黑体" pitchFamily="49" charset="-122"/>
                          <a:cs typeface="宋体"/>
                        </a:rPr>
                        <a:t> -10%~+80%</a:t>
                      </a:r>
                      <a:br>
                        <a:rPr lang="en-US" sz="900" kern="100">
                          <a:solidFill>
                            <a:srgbClr val="000000"/>
                          </a:solidFill>
                          <a:latin typeface="黑体" pitchFamily="49" charset="-122"/>
                          <a:ea typeface="黑体" pitchFamily="49" charset="-122"/>
                          <a:cs typeface="宋体"/>
                        </a:rPr>
                      </a:br>
                      <a:r>
                        <a:rPr lang="en-US" sz="900" kern="100">
                          <a:solidFill>
                            <a:srgbClr val="000000"/>
                          </a:solidFill>
                          <a:latin typeface="黑体" pitchFamily="49" charset="-122"/>
                          <a:ea typeface="黑体" pitchFamily="49" charset="-122"/>
                          <a:cs typeface="宋体"/>
                        </a:rPr>
                        <a:t> -10%~+50%</a:t>
                      </a:r>
                      <a:endParaRPr lang="zh-CN" sz="9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219813">
                <a:tc>
                  <a:txBody>
                    <a:bodyPr/>
                    <a:lstStyle/>
                    <a:p>
                      <a:pPr algn="ctr">
                        <a:spcAft>
                          <a:spcPts val="0"/>
                        </a:spcAft>
                      </a:pPr>
                      <a:r>
                        <a:rPr lang="zh-CN" sz="1200" kern="100">
                          <a:solidFill>
                            <a:srgbClr val="000000"/>
                          </a:solidFill>
                          <a:latin typeface="黑体" pitchFamily="49" charset="-122"/>
                          <a:ea typeface="黑体" pitchFamily="49" charset="-122"/>
                          <a:cs typeface="宋体"/>
                        </a:rPr>
                        <a:t>萍踪侠影多策略优选</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zh-CN" sz="1200" kern="100">
                          <a:solidFill>
                            <a:srgbClr val="000000"/>
                          </a:solidFill>
                          <a:latin typeface="黑体" pitchFamily="49" charset="-122"/>
                          <a:ea typeface="黑体" pitchFamily="49" charset="-122"/>
                          <a:cs typeface="宋体"/>
                        </a:rPr>
                        <a:t>工行</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dirty="0">
                          <a:solidFill>
                            <a:srgbClr val="000000"/>
                          </a:solidFill>
                          <a:latin typeface="黑体" pitchFamily="49" charset="-122"/>
                          <a:ea typeface="黑体" pitchFamily="49" charset="-122"/>
                          <a:cs typeface="宋体"/>
                        </a:rPr>
                        <a:t>20150216</a:t>
                      </a:r>
                      <a:endParaRPr lang="zh-CN" sz="12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dirty="0">
                          <a:solidFill>
                            <a:srgbClr val="000000"/>
                          </a:solidFill>
                          <a:latin typeface="黑体" pitchFamily="49" charset="-122"/>
                          <a:ea typeface="黑体" pitchFamily="49" charset="-122"/>
                          <a:cs typeface="宋体"/>
                        </a:rPr>
                        <a:t>2.5</a:t>
                      </a:r>
                      <a:r>
                        <a:rPr lang="zh-CN" sz="1200" kern="100" dirty="0">
                          <a:solidFill>
                            <a:srgbClr val="000000"/>
                          </a:solidFill>
                          <a:latin typeface="黑体" pitchFamily="49" charset="-122"/>
                          <a:ea typeface="黑体" pitchFamily="49" charset="-122"/>
                          <a:cs typeface="宋体"/>
                        </a:rPr>
                        <a:t>亿</a:t>
                      </a:r>
                      <a:endParaRPr lang="zh-CN" sz="12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0.94</a:t>
                      </a:r>
                      <a:r>
                        <a:rPr lang="zh-CN" sz="1200" kern="100">
                          <a:solidFill>
                            <a:srgbClr val="000000"/>
                          </a:solidFill>
                          <a:latin typeface="黑体" pitchFamily="49" charset="-122"/>
                          <a:ea typeface="黑体" pitchFamily="49" charset="-122"/>
                          <a:cs typeface="宋体"/>
                        </a:rPr>
                        <a:t>元</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0.92</a:t>
                      </a:r>
                      <a:r>
                        <a:rPr lang="zh-CN" sz="1200" kern="100">
                          <a:solidFill>
                            <a:srgbClr val="000000"/>
                          </a:solidFill>
                          <a:latin typeface="黑体" pitchFamily="49" charset="-122"/>
                          <a:ea typeface="黑体" pitchFamily="49" charset="-122"/>
                          <a:cs typeface="宋体"/>
                        </a:rPr>
                        <a:t>元</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1.05</a:t>
                      </a:r>
                      <a:br>
                        <a:rPr lang="en-US" sz="900" kern="100">
                          <a:solidFill>
                            <a:srgbClr val="000000"/>
                          </a:solidFill>
                          <a:latin typeface="黑体" pitchFamily="49" charset="-122"/>
                          <a:ea typeface="黑体" pitchFamily="49" charset="-122"/>
                          <a:cs typeface="宋体"/>
                        </a:rPr>
                      </a:br>
                      <a:r>
                        <a:rPr lang="en-US" sz="900" kern="100">
                          <a:solidFill>
                            <a:srgbClr val="000000"/>
                          </a:solidFill>
                          <a:latin typeface="黑体" pitchFamily="49" charset="-122"/>
                          <a:ea typeface="黑体" pitchFamily="49" charset="-122"/>
                          <a:cs typeface="宋体"/>
                        </a:rPr>
                        <a:t>1.00</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1.05</a:t>
                      </a:r>
                      <a:br>
                        <a:rPr lang="en-US" sz="900" kern="100">
                          <a:solidFill>
                            <a:srgbClr val="000000"/>
                          </a:solidFill>
                          <a:latin typeface="黑体" pitchFamily="49" charset="-122"/>
                          <a:ea typeface="黑体" pitchFamily="49" charset="-122"/>
                          <a:cs typeface="宋体"/>
                        </a:rPr>
                      </a:br>
                      <a:r>
                        <a:rPr lang="en-US" sz="900" kern="100">
                          <a:solidFill>
                            <a:srgbClr val="000000"/>
                          </a:solidFill>
                          <a:latin typeface="黑体" pitchFamily="49" charset="-122"/>
                          <a:ea typeface="黑体" pitchFamily="49" charset="-122"/>
                          <a:cs typeface="宋体"/>
                        </a:rPr>
                        <a:t>0.92</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1.0</a:t>
                      </a:r>
                      <a:endParaRPr lang="zh-CN" sz="9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900" kern="100" dirty="0">
                          <a:solidFill>
                            <a:srgbClr val="000000"/>
                          </a:solidFill>
                          <a:latin typeface="黑体" pitchFamily="49" charset="-122"/>
                          <a:ea typeface="黑体" pitchFamily="49" charset="-122"/>
                          <a:cs typeface="宋体"/>
                        </a:rPr>
                        <a:t>   -20%~+100%</a:t>
                      </a:r>
                      <a:br>
                        <a:rPr lang="en-US" sz="900" kern="100" dirty="0">
                          <a:solidFill>
                            <a:srgbClr val="000000"/>
                          </a:solidFill>
                          <a:latin typeface="黑体" pitchFamily="49" charset="-122"/>
                          <a:ea typeface="黑体" pitchFamily="49" charset="-122"/>
                          <a:cs typeface="宋体"/>
                        </a:rPr>
                      </a:br>
                      <a:r>
                        <a:rPr lang="en-US" sz="900" kern="100" dirty="0">
                          <a:solidFill>
                            <a:srgbClr val="000000"/>
                          </a:solidFill>
                          <a:latin typeface="黑体" pitchFamily="49" charset="-122"/>
                          <a:ea typeface="黑体" pitchFamily="49" charset="-122"/>
                          <a:cs typeface="宋体"/>
                        </a:rPr>
                        <a:t>  -20%~+70%</a:t>
                      </a:r>
                      <a:br>
                        <a:rPr lang="en-US" sz="900" kern="100" dirty="0">
                          <a:solidFill>
                            <a:srgbClr val="000000"/>
                          </a:solidFill>
                          <a:latin typeface="黑体" pitchFamily="49" charset="-122"/>
                          <a:ea typeface="黑体" pitchFamily="49" charset="-122"/>
                          <a:cs typeface="宋体"/>
                        </a:rPr>
                      </a:br>
                      <a:r>
                        <a:rPr lang="en-US" sz="900" kern="100" dirty="0">
                          <a:solidFill>
                            <a:srgbClr val="000000"/>
                          </a:solidFill>
                          <a:latin typeface="黑体" pitchFamily="49" charset="-122"/>
                          <a:ea typeface="黑体" pitchFamily="49" charset="-122"/>
                          <a:cs typeface="宋体"/>
                        </a:rPr>
                        <a:t>  -20%~+20%</a:t>
                      </a:r>
                      <a:endParaRPr lang="zh-CN" sz="9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173537">
                <a:tc>
                  <a:txBody>
                    <a:bodyPr/>
                    <a:lstStyle/>
                    <a:p>
                      <a:pPr algn="ctr">
                        <a:spcAft>
                          <a:spcPts val="0"/>
                        </a:spcAft>
                      </a:pPr>
                      <a:r>
                        <a:rPr lang="zh-CN" sz="1200" kern="100">
                          <a:solidFill>
                            <a:srgbClr val="000000"/>
                          </a:solidFill>
                          <a:latin typeface="黑体" pitchFamily="49" charset="-122"/>
                          <a:ea typeface="黑体" pitchFamily="49" charset="-122"/>
                          <a:cs typeface="宋体"/>
                        </a:rPr>
                        <a:t>多策略优选</a:t>
                      </a:r>
                      <a:r>
                        <a:rPr lang="en-US" sz="1200" kern="100">
                          <a:solidFill>
                            <a:srgbClr val="000000"/>
                          </a:solidFill>
                          <a:latin typeface="黑体" pitchFamily="49" charset="-122"/>
                          <a:ea typeface="黑体" pitchFamily="49" charset="-122"/>
                          <a:cs typeface="宋体"/>
                        </a:rPr>
                        <a:t>5</a:t>
                      </a:r>
                      <a:r>
                        <a:rPr lang="zh-CN" sz="1200" kern="100">
                          <a:solidFill>
                            <a:srgbClr val="000000"/>
                          </a:solidFill>
                          <a:latin typeface="黑体" pitchFamily="49" charset="-122"/>
                          <a:ea typeface="黑体" pitchFamily="49" charset="-122"/>
                          <a:cs typeface="宋体"/>
                        </a:rPr>
                        <a:t>号</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zh-CN" sz="1200" kern="100">
                          <a:solidFill>
                            <a:srgbClr val="000000"/>
                          </a:solidFill>
                          <a:latin typeface="黑体" pitchFamily="49" charset="-122"/>
                          <a:ea typeface="黑体" pitchFamily="49" charset="-122"/>
                          <a:cs typeface="宋体"/>
                        </a:rPr>
                        <a:t>工行</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dirty="0">
                          <a:solidFill>
                            <a:srgbClr val="000000"/>
                          </a:solidFill>
                          <a:latin typeface="黑体" pitchFamily="49" charset="-122"/>
                          <a:ea typeface="黑体" pitchFamily="49" charset="-122"/>
                          <a:cs typeface="宋体"/>
                        </a:rPr>
                        <a:t>20150216</a:t>
                      </a:r>
                      <a:endParaRPr lang="zh-CN" sz="12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dirty="0">
                          <a:solidFill>
                            <a:srgbClr val="000000"/>
                          </a:solidFill>
                          <a:latin typeface="黑体" pitchFamily="49" charset="-122"/>
                          <a:ea typeface="黑体" pitchFamily="49" charset="-122"/>
                          <a:cs typeface="宋体"/>
                        </a:rPr>
                        <a:t>2.5</a:t>
                      </a:r>
                      <a:r>
                        <a:rPr lang="zh-CN" sz="1200" kern="100" dirty="0">
                          <a:solidFill>
                            <a:srgbClr val="000000"/>
                          </a:solidFill>
                          <a:latin typeface="黑体" pitchFamily="49" charset="-122"/>
                          <a:ea typeface="黑体" pitchFamily="49" charset="-122"/>
                          <a:cs typeface="宋体"/>
                        </a:rPr>
                        <a:t>亿</a:t>
                      </a:r>
                      <a:endParaRPr lang="zh-CN" sz="12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0.94</a:t>
                      </a:r>
                      <a:r>
                        <a:rPr lang="zh-CN" sz="1200" kern="100">
                          <a:solidFill>
                            <a:srgbClr val="000000"/>
                          </a:solidFill>
                          <a:latin typeface="黑体" pitchFamily="49" charset="-122"/>
                          <a:ea typeface="黑体" pitchFamily="49" charset="-122"/>
                          <a:cs typeface="宋体"/>
                        </a:rPr>
                        <a:t>元</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0.92</a:t>
                      </a:r>
                      <a:r>
                        <a:rPr lang="zh-CN" sz="1200" kern="100">
                          <a:solidFill>
                            <a:srgbClr val="000000"/>
                          </a:solidFill>
                          <a:latin typeface="黑体" pitchFamily="49" charset="-122"/>
                          <a:ea typeface="黑体" pitchFamily="49" charset="-122"/>
                          <a:cs typeface="宋体"/>
                        </a:rPr>
                        <a:t>元</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1.05</a:t>
                      </a:r>
                      <a:br>
                        <a:rPr lang="en-US" sz="900" kern="100">
                          <a:solidFill>
                            <a:srgbClr val="000000"/>
                          </a:solidFill>
                          <a:latin typeface="黑体" pitchFamily="49" charset="-122"/>
                          <a:ea typeface="黑体" pitchFamily="49" charset="-122"/>
                          <a:cs typeface="宋体"/>
                        </a:rPr>
                      </a:br>
                      <a:r>
                        <a:rPr lang="en-US" sz="900" kern="100">
                          <a:solidFill>
                            <a:srgbClr val="000000"/>
                          </a:solidFill>
                          <a:latin typeface="黑体" pitchFamily="49" charset="-122"/>
                          <a:ea typeface="黑体" pitchFamily="49" charset="-122"/>
                          <a:cs typeface="宋体"/>
                        </a:rPr>
                        <a:t>1.00</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1.05</a:t>
                      </a:r>
                      <a:br>
                        <a:rPr lang="en-US" sz="900" kern="100">
                          <a:solidFill>
                            <a:srgbClr val="000000"/>
                          </a:solidFill>
                          <a:latin typeface="黑体" pitchFamily="49" charset="-122"/>
                          <a:ea typeface="黑体" pitchFamily="49" charset="-122"/>
                          <a:cs typeface="宋体"/>
                        </a:rPr>
                      </a:br>
                      <a:r>
                        <a:rPr lang="en-US" sz="900" kern="100">
                          <a:solidFill>
                            <a:srgbClr val="000000"/>
                          </a:solidFill>
                          <a:latin typeface="黑体" pitchFamily="49" charset="-122"/>
                          <a:ea typeface="黑体" pitchFamily="49" charset="-122"/>
                          <a:cs typeface="宋体"/>
                        </a:rPr>
                        <a:t>0.92</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1.0</a:t>
                      </a:r>
                      <a:endParaRPr lang="zh-CN" sz="9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900" kern="100" dirty="0">
                          <a:solidFill>
                            <a:srgbClr val="000000"/>
                          </a:solidFill>
                          <a:latin typeface="黑体" pitchFamily="49" charset="-122"/>
                          <a:ea typeface="黑体" pitchFamily="49" charset="-122"/>
                          <a:cs typeface="宋体"/>
                        </a:rPr>
                        <a:t>  -20%~+100%</a:t>
                      </a:r>
                      <a:br>
                        <a:rPr lang="en-US" sz="900" kern="100" dirty="0">
                          <a:solidFill>
                            <a:srgbClr val="000000"/>
                          </a:solidFill>
                          <a:latin typeface="黑体" pitchFamily="49" charset="-122"/>
                          <a:ea typeface="黑体" pitchFamily="49" charset="-122"/>
                          <a:cs typeface="宋体"/>
                        </a:rPr>
                      </a:br>
                      <a:r>
                        <a:rPr lang="en-US" sz="900" kern="100" dirty="0">
                          <a:solidFill>
                            <a:srgbClr val="000000"/>
                          </a:solidFill>
                          <a:latin typeface="黑体" pitchFamily="49" charset="-122"/>
                          <a:ea typeface="黑体" pitchFamily="49" charset="-122"/>
                          <a:cs typeface="宋体"/>
                        </a:rPr>
                        <a:t> -20%~+70%</a:t>
                      </a:r>
                      <a:br>
                        <a:rPr lang="en-US" sz="900" kern="100" dirty="0">
                          <a:solidFill>
                            <a:srgbClr val="000000"/>
                          </a:solidFill>
                          <a:latin typeface="黑体" pitchFamily="49" charset="-122"/>
                          <a:ea typeface="黑体" pitchFamily="49" charset="-122"/>
                          <a:cs typeface="宋体"/>
                        </a:rPr>
                      </a:br>
                      <a:r>
                        <a:rPr lang="en-US" sz="900" kern="100" dirty="0">
                          <a:solidFill>
                            <a:srgbClr val="000000"/>
                          </a:solidFill>
                          <a:latin typeface="黑体" pitchFamily="49" charset="-122"/>
                          <a:ea typeface="黑体" pitchFamily="49" charset="-122"/>
                          <a:cs typeface="宋体"/>
                        </a:rPr>
                        <a:t>  -20%~+20%</a:t>
                      </a:r>
                      <a:endParaRPr lang="zh-CN" sz="9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173537">
                <a:tc>
                  <a:txBody>
                    <a:bodyPr/>
                    <a:lstStyle/>
                    <a:p>
                      <a:pPr algn="ctr">
                        <a:spcAft>
                          <a:spcPts val="0"/>
                        </a:spcAft>
                      </a:pPr>
                      <a:r>
                        <a:rPr lang="zh-CN" sz="1200" kern="100">
                          <a:solidFill>
                            <a:srgbClr val="000000"/>
                          </a:solidFill>
                          <a:latin typeface="黑体" pitchFamily="49" charset="-122"/>
                          <a:ea typeface="黑体" pitchFamily="49" charset="-122"/>
                          <a:cs typeface="宋体"/>
                        </a:rPr>
                        <a:t>多策略优选</a:t>
                      </a:r>
                      <a:r>
                        <a:rPr lang="en-US" sz="1200" kern="100">
                          <a:solidFill>
                            <a:srgbClr val="000000"/>
                          </a:solidFill>
                          <a:latin typeface="黑体" pitchFamily="49" charset="-122"/>
                          <a:ea typeface="黑体" pitchFamily="49" charset="-122"/>
                          <a:cs typeface="宋体"/>
                        </a:rPr>
                        <a:t>8</a:t>
                      </a:r>
                      <a:r>
                        <a:rPr lang="zh-CN" sz="1200" kern="100">
                          <a:solidFill>
                            <a:srgbClr val="000000"/>
                          </a:solidFill>
                          <a:latin typeface="黑体" pitchFamily="49" charset="-122"/>
                          <a:ea typeface="黑体" pitchFamily="49" charset="-122"/>
                          <a:cs typeface="宋体"/>
                        </a:rPr>
                        <a:t>号</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zh-CN" sz="1200" kern="100">
                          <a:solidFill>
                            <a:srgbClr val="000000"/>
                          </a:solidFill>
                          <a:latin typeface="黑体" pitchFamily="49" charset="-122"/>
                          <a:ea typeface="黑体" pitchFamily="49" charset="-122"/>
                          <a:cs typeface="宋体"/>
                        </a:rPr>
                        <a:t>工行</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dirty="0">
                          <a:solidFill>
                            <a:srgbClr val="000000"/>
                          </a:solidFill>
                          <a:latin typeface="黑体" pitchFamily="49" charset="-122"/>
                          <a:ea typeface="黑体" pitchFamily="49" charset="-122"/>
                          <a:cs typeface="宋体"/>
                        </a:rPr>
                        <a:t>20150312</a:t>
                      </a:r>
                      <a:endParaRPr lang="zh-CN" sz="12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3.23</a:t>
                      </a:r>
                      <a:r>
                        <a:rPr lang="zh-CN" sz="1200" kern="100">
                          <a:solidFill>
                            <a:srgbClr val="000000"/>
                          </a:solidFill>
                          <a:latin typeface="黑体" pitchFamily="49" charset="-122"/>
                          <a:ea typeface="黑体" pitchFamily="49" charset="-122"/>
                          <a:cs typeface="宋体"/>
                        </a:rPr>
                        <a:t>亿</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dirty="0">
                          <a:solidFill>
                            <a:srgbClr val="000000"/>
                          </a:solidFill>
                          <a:latin typeface="黑体" pitchFamily="49" charset="-122"/>
                          <a:ea typeface="黑体" pitchFamily="49" charset="-122"/>
                          <a:cs typeface="宋体"/>
                        </a:rPr>
                        <a:t>0.94</a:t>
                      </a:r>
                      <a:r>
                        <a:rPr lang="zh-CN" sz="1200" kern="100" dirty="0">
                          <a:solidFill>
                            <a:srgbClr val="000000"/>
                          </a:solidFill>
                          <a:latin typeface="黑体" pitchFamily="49" charset="-122"/>
                          <a:ea typeface="黑体" pitchFamily="49" charset="-122"/>
                          <a:cs typeface="宋体"/>
                        </a:rPr>
                        <a:t>元</a:t>
                      </a:r>
                      <a:endParaRPr lang="zh-CN" sz="12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0.92</a:t>
                      </a:r>
                      <a:r>
                        <a:rPr lang="zh-CN" sz="1200" kern="100">
                          <a:solidFill>
                            <a:srgbClr val="000000"/>
                          </a:solidFill>
                          <a:latin typeface="黑体" pitchFamily="49" charset="-122"/>
                          <a:ea typeface="黑体" pitchFamily="49" charset="-122"/>
                          <a:cs typeface="宋体"/>
                        </a:rPr>
                        <a:t>元</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1.05</a:t>
                      </a:r>
                      <a:br>
                        <a:rPr lang="en-US" sz="900" kern="100">
                          <a:solidFill>
                            <a:srgbClr val="000000"/>
                          </a:solidFill>
                          <a:latin typeface="黑体" pitchFamily="49" charset="-122"/>
                          <a:ea typeface="黑体" pitchFamily="49" charset="-122"/>
                          <a:cs typeface="宋体"/>
                        </a:rPr>
                      </a:br>
                      <a:r>
                        <a:rPr lang="en-US" sz="900" kern="100">
                          <a:solidFill>
                            <a:srgbClr val="000000"/>
                          </a:solidFill>
                          <a:latin typeface="黑体" pitchFamily="49" charset="-122"/>
                          <a:ea typeface="黑体" pitchFamily="49" charset="-122"/>
                          <a:cs typeface="宋体"/>
                        </a:rPr>
                        <a:t>1.00</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1.05</a:t>
                      </a:r>
                      <a:br>
                        <a:rPr lang="en-US" sz="900" kern="100">
                          <a:solidFill>
                            <a:srgbClr val="000000"/>
                          </a:solidFill>
                          <a:latin typeface="黑体" pitchFamily="49" charset="-122"/>
                          <a:ea typeface="黑体" pitchFamily="49" charset="-122"/>
                          <a:cs typeface="宋体"/>
                        </a:rPr>
                      </a:br>
                      <a:r>
                        <a:rPr lang="en-US" sz="900" kern="100">
                          <a:solidFill>
                            <a:srgbClr val="000000"/>
                          </a:solidFill>
                          <a:latin typeface="黑体" pitchFamily="49" charset="-122"/>
                          <a:ea typeface="黑体" pitchFamily="49" charset="-122"/>
                          <a:cs typeface="宋体"/>
                        </a:rPr>
                        <a:t>0.92</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1.0</a:t>
                      </a:r>
                      <a:endParaRPr lang="zh-CN" sz="9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900" kern="100" dirty="0">
                          <a:solidFill>
                            <a:srgbClr val="000000"/>
                          </a:solidFill>
                          <a:latin typeface="黑体" pitchFamily="49" charset="-122"/>
                          <a:ea typeface="黑体" pitchFamily="49" charset="-122"/>
                          <a:cs typeface="宋体"/>
                        </a:rPr>
                        <a:t>   -20%~+100%</a:t>
                      </a:r>
                      <a:br>
                        <a:rPr lang="en-US" sz="900" kern="100" dirty="0">
                          <a:solidFill>
                            <a:srgbClr val="000000"/>
                          </a:solidFill>
                          <a:latin typeface="黑体" pitchFamily="49" charset="-122"/>
                          <a:ea typeface="黑体" pitchFamily="49" charset="-122"/>
                          <a:cs typeface="宋体"/>
                        </a:rPr>
                      </a:br>
                      <a:r>
                        <a:rPr lang="en-US" sz="900" kern="100" dirty="0">
                          <a:solidFill>
                            <a:srgbClr val="000000"/>
                          </a:solidFill>
                          <a:latin typeface="黑体" pitchFamily="49" charset="-122"/>
                          <a:ea typeface="黑体" pitchFamily="49" charset="-122"/>
                          <a:cs typeface="宋体"/>
                        </a:rPr>
                        <a:t>  -20%~+70%</a:t>
                      </a:r>
                      <a:br>
                        <a:rPr lang="en-US" sz="900" kern="100" dirty="0">
                          <a:solidFill>
                            <a:srgbClr val="000000"/>
                          </a:solidFill>
                          <a:latin typeface="黑体" pitchFamily="49" charset="-122"/>
                          <a:ea typeface="黑体" pitchFamily="49" charset="-122"/>
                          <a:cs typeface="宋体"/>
                        </a:rPr>
                      </a:br>
                      <a:r>
                        <a:rPr lang="en-US" sz="900" kern="100" dirty="0">
                          <a:solidFill>
                            <a:srgbClr val="000000"/>
                          </a:solidFill>
                          <a:latin typeface="黑体" pitchFamily="49" charset="-122"/>
                          <a:ea typeface="黑体" pitchFamily="49" charset="-122"/>
                          <a:cs typeface="宋体"/>
                        </a:rPr>
                        <a:t>  -20%~+20%</a:t>
                      </a:r>
                      <a:endParaRPr lang="zh-CN" sz="9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173537">
                <a:tc>
                  <a:txBody>
                    <a:bodyPr/>
                    <a:lstStyle/>
                    <a:p>
                      <a:pPr algn="ctr">
                        <a:spcAft>
                          <a:spcPts val="0"/>
                        </a:spcAft>
                      </a:pPr>
                      <a:r>
                        <a:rPr lang="zh-CN" sz="1200" kern="100">
                          <a:solidFill>
                            <a:srgbClr val="000000"/>
                          </a:solidFill>
                          <a:latin typeface="黑体" pitchFamily="49" charset="-122"/>
                          <a:ea typeface="黑体" pitchFamily="49" charset="-122"/>
                          <a:cs typeface="宋体"/>
                        </a:rPr>
                        <a:t>飞龙在天</a:t>
                      </a:r>
                      <a:r>
                        <a:rPr lang="en-US" sz="1200" kern="100">
                          <a:solidFill>
                            <a:srgbClr val="000000"/>
                          </a:solidFill>
                          <a:latin typeface="黑体" pitchFamily="49" charset="-122"/>
                          <a:ea typeface="黑体" pitchFamily="49" charset="-122"/>
                          <a:cs typeface="宋体"/>
                        </a:rPr>
                        <a:t>1</a:t>
                      </a:r>
                      <a:r>
                        <a:rPr lang="zh-CN" sz="1200" kern="100">
                          <a:solidFill>
                            <a:srgbClr val="000000"/>
                          </a:solidFill>
                          <a:latin typeface="黑体" pitchFamily="49" charset="-122"/>
                          <a:ea typeface="黑体" pitchFamily="49" charset="-122"/>
                          <a:cs typeface="宋体"/>
                        </a:rPr>
                        <a:t>号</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zh-CN" sz="1200" kern="100">
                          <a:solidFill>
                            <a:srgbClr val="000000"/>
                          </a:solidFill>
                          <a:latin typeface="黑体" pitchFamily="49" charset="-122"/>
                          <a:ea typeface="黑体" pitchFamily="49" charset="-122"/>
                          <a:cs typeface="宋体"/>
                        </a:rPr>
                        <a:t>招商</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dirty="0">
                          <a:solidFill>
                            <a:srgbClr val="000000"/>
                          </a:solidFill>
                          <a:latin typeface="黑体" pitchFamily="49" charset="-122"/>
                          <a:ea typeface="黑体" pitchFamily="49" charset="-122"/>
                          <a:cs typeface="宋体"/>
                        </a:rPr>
                        <a:t>20150317</a:t>
                      </a:r>
                      <a:endParaRPr lang="zh-CN" sz="12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dirty="0">
                          <a:solidFill>
                            <a:srgbClr val="000000"/>
                          </a:solidFill>
                          <a:latin typeface="黑体" pitchFamily="49" charset="-122"/>
                          <a:ea typeface="黑体" pitchFamily="49" charset="-122"/>
                          <a:cs typeface="宋体"/>
                        </a:rPr>
                        <a:t>2.91</a:t>
                      </a:r>
                      <a:r>
                        <a:rPr lang="zh-CN" sz="1200" kern="100" dirty="0">
                          <a:solidFill>
                            <a:srgbClr val="000000"/>
                          </a:solidFill>
                          <a:latin typeface="黑体" pitchFamily="49" charset="-122"/>
                          <a:ea typeface="黑体" pitchFamily="49" charset="-122"/>
                          <a:cs typeface="宋体"/>
                        </a:rPr>
                        <a:t>亿</a:t>
                      </a:r>
                      <a:endParaRPr lang="zh-CN" sz="12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0.93</a:t>
                      </a:r>
                      <a:r>
                        <a:rPr lang="zh-CN" sz="1200" kern="100">
                          <a:solidFill>
                            <a:srgbClr val="000000"/>
                          </a:solidFill>
                          <a:latin typeface="黑体" pitchFamily="49" charset="-122"/>
                          <a:ea typeface="黑体" pitchFamily="49" charset="-122"/>
                          <a:cs typeface="宋体"/>
                        </a:rPr>
                        <a:t>元</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0.9</a:t>
                      </a:r>
                      <a:r>
                        <a:rPr lang="zh-CN" sz="1200" kern="100">
                          <a:solidFill>
                            <a:srgbClr val="000000"/>
                          </a:solidFill>
                          <a:latin typeface="黑体" pitchFamily="49" charset="-122"/>
                          <a:ea typeface="黑体" pitchFamily="49" charset="-122"/>
                          <a:cs typeface="宋体"/>
                        </a:rPr>
                        <a:t>元</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1.05</a:t>
                      </a:r>
                      <a:br>
                        <a:rPr lang="en-US" sz="900" kern="100">
                          <a:solidFill>
                            <a:srgbClr val="000000"/>
                          </a:solidFill>
                          <a:latin typeface="黑体" pitchFamily="49" charset="-122"/>
                          <a:ea typeface="黑体" pitchFamily="49" charset="-122"/>
                          <a:cs typeface="宋体"/>
                        </a:rPr>
                      </a:br>
                      <a:r>
                        <a:rPr lang="en-US" sz="900" kern="100">
                          <a:solidFill>
                            <a:srgbClr val="000000"/>
                          </a:solidFill>
                          <a:latin typeface="黑体" pitchFamily="49" charset="-122"/>
                          <a:ea typeface="黑体" pitchFamily="49" charset="-122"/>
                          <a:cs typeface="宋体"/>
                        </a:rPr>
                        <a:t>1.00</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1.05</a:t>
                      </a:r>
                      <a:br>
                        <a:rPr lang="en-US" sz="900" kern="100">
                          <a:solidFill>
                            <a:srgbClr val="000000"/>
                          </a:solidFill>
                          <a:latin typeface="黑体" pitchFamily="49" charset="-122"/>
                          <a:ea typeface="黑体" pitchFamily="49" charset="-122"/>
                          <a:cs typeface="宋体"/>
                        </a:rPr>
                      </a:br>
                      <a:r>
                        <a:rPr lang="en-US" sz="900" kern="100">
                          <a:solidFill>
                            <a:srgbClr val="000000"/>
                          </a:solidFill>
                          <a:latin typeface="黑体" pitchFamily="49" charset="-122"/>
                          <a:ea typeface="黑体" pitchFamily="49" charset="-122"/>
                          <a:cs typeface="宋体"/>
                        </a:rPr>
                        <a:t>0.90</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1.0</a:t>
                      </a:r>
                      <a:endParaRPr lang="zh-CN" sz="9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900" kern="100" dirty="0">
                          <a:solidFill>
                            <a:srgbClr val="000000"/>
                          </a:solidFill>
                          <a:latin typeface="黑体" pitchFamily="49" charset="-122"/>
                          <a:ea typeface="黑体" pitchFamily="49" charset="-122"/>
                          <a:cs typeface="宋体"/>
                        </a:rPr>
                        <a:t>  -20%~+100%</a:t>
                      </a:r>
                      <a:br>
                        <a:rPr lang="en-US" sz="900" kern="100" dirty="0">
                          <a:solidFill>
                            <a:srgbClr val="000000"/>
                          </a:solidFill>
                          <a:latin typeface="黑体" pitchFamily="49" charset="-122"/>
                          <a:ea typeface="黑体" pitchFamily="49" charset="-122"/>
                          <a:cs typeface="宋体"/>
                        </a:rPr>
                      </a:br>
                      <a:r>
                        <a:rPr lang="en-US" sz="900" kern="100" dirty="0">
                          <a:solidFill>
                            <a:srgbClr val="000000"/>
                          </a:solidFill>
                          <a:latin typeface="黑体" pitchFamily="49" charset="-122"/>
                          <a:ea typeface="黑体" pitchFamily="49" charset="-122"/>
                          <a:cs typeface="宋体"/>
                        </a:rPr>
                        <a:t> -20%~+70%</a:t>
                      </a:r>
                      <a:br>
                        <a:rPr lang="en-US" sz="900" kern="100" dirty="0">
                          <a:solidFill>
                            <a:srgbClr val="000000"/>
                          </a:solidFill>
                          <a:latin typeface="黑体" pitchFamily="49" charset="-122"/>
                          <a:ea typeface="黑体" pitchFamily="49" charset="-122"/>
                          <a:cs typeface="宋体"/>
                        </a:rPr>
                      </a:br>
                      <a:r>
                        <a:rPr lang="en-US" sz="900" kern="100" dirty="0">
                          <a:solidFill>
                            <a:srgbClr val="000000"/>
                          </a:solidFill>
                          <a:latin typeface="黑体" pitchFamily="49" charset="-122"/>
                          <a:ea typeface="黑体" pitchFamily="49" charset="-122"/>
                          <a:cs typeface="宋体"/>
                        </a:rPr>
                        <a:t>  -20%~+20%</a:t>
                      </a:r>
                      <a:endParaRPr lang="zh-CN" sz="9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173537">
                <a:tc>
                  <a:txBody>
                    <a:bodyPr/>
                    <a:lstStyle/>
                    <a:p>
                      <a:pPr algn="ctr">
                        <a:spcAft>
                          <a:spcPts val="0"/>
                        </a:spcAft>
                      </a:pPr>
                      <a:r>
                        <a:rPr lang="zh-CN" sz="1200" kern="100">
                          <a:solidFill>
                            <a:srgbClr val="000000"/>
                          </a:solidFill>
                          <a:latin typeface="黑体" pitchFamily="49" charset="-122"/>
                          <a:ea typeface="黑体" pitchFamily="49" charset="-122"/>
                          <a:cs typeface="宋体"/>
                        </a:rPr>
                        <a:t>多策略优选</a:t>
                      </a:r>
                      <a:r>
                        <a:rPr lang="en-US" sz="1200" kern="100">
                          <a:solidFill>
                            <a:srgbClr val="000000"/>
                          </a:solidFill>
                          <a:latin typeface="黑体" pitchFamily="49" charset="-122"/>
                          <a:ea typeface="黑体" pitchFamily="49" charset="-122"/>
                          <a:cs typeface="宋体"/>
                        </a:rPr>
                        <a:t>6</a:t>
                      </a:r>
                      <a:r>
                        <a:rPr lang="zh-CN" sz="1200" kern="100">
                          <a:solidFill>
                            <a:srgbClr val="000000"/>
                          </a:solidFill>
                          <a:latin typeface="黑体" pitchFamily="49" charset="-122"/>
                          <a:ea typeface="黑体" pitchFamily="49" charset="-122"/>
                          <a:cs typeface="宋体"/>
                        </a:rPr>
                        <a:t>号</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zh-CN" sz="1200" kern="100">
                          <a:solidFill>
                            <a:srgbClr val="000000"/>
                          </a:solidFill>
                          <a:latin typeface="黑体" pitchFamily="49" charset="-122"/>
                          <a:ea typeface="黑体" pitchFamily="49" charset="-122"/>
                          <a:cs typeface="宋体"/>
                        </a:rPr>
                        <a:t>招商</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20150401</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dirty="0">
                          <a:solidFill>
                            <a:srgbClr val="000000"/>
                          </a:solidFill>
                          <a:latin typeface="黑体" pitchFamily="49" charset="-122"/>
                          <a:ea typeface="黑体" pitchFamily="49" charset="-122"/>
                          <a:cs typeface="宋体"/>
                        </a:rPr>
                        <a:t>4.2</a:t>
                      </a:r>
                      <a:r>
                        <a:rPr lang="zh-CN" sz="1200" kern="100" dirty="0">
                          <a:solidFill>
                            <a:srgbClr val="000000"/>
                          </a:solidFill>
                          <a:latin typeface="黑体" pitchFamily="49" charset="-122"/>
                          <a:ea typeface="黑体" pitchFamily="49" charset="-122"/>
                          <a:cs typeface="宋体"/>
                        </a:rPr>
                        <a:t>亿</a:t>
                      </a:r>
                      <a:endParaRPr lang="zh-CN" sz="12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0.93</a:t>
                      </a:r>
                      <a:r>
                        <a:rPr lang="zh-CN" sz="1200" kern="100">
                          <a:solidFill>
                            <a:srgbClr val="000000"/>
                          </a:solidFill>
                          <a:latin typeface="黑体" pitchFamily="49" charset="-122"/>
                          <a:ea typeface="黑体" pitchFamily="49" charset="-122"/>
                          <a:cs typeface="宋体"/>
                        </a:rPr>
                        <a:t>元</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0.9</a:t>
                      </a:r>
                      <a:r>
                        <a:rPr lang="zh-CN" sz="1200" kern="100">
                          <a:solidFill>
                            <a:srgbClr val="000000"/>
                          </a:solidFill>
                          <a:latin typeface="黑体" pitchFamily="49" charset="-122"/>
                          <a:ea typeface="黑体" pitchFamily="49" charset="-122"/>
                          <a:cs typeface="宋体"/>
                        </a:rPr>
                        <a:t>元</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1.05</a:t>
                      </a:r>
                      <a:br>
                        <a:rPr lang="en-US" sz="900" kern="100">
                          <a:solidFill>
                            <a:srgbClr val="000000"/>
                          </a:solidFill>
                          <a:latin typeface="黑体" pitchFamily="49" charset="-122"/>
                          <a:ea typeface="黑体" pitchFamily="49" charset="-122"/>
                          <a:cs typeface="宋体"/>
                        </a:rPr>
                      </a:br>
                      <a:r>
                        <a:rPr lang="en-US" sz="900" kern="100">
                          <a:solidFill>
                            <a:srgbClr val="000000"/>
                          </a:solidFill>
                          <a:latin typeface="黑体" pitchFamily="49" charset="-122"/>
                          <a:ea typeface="黑体" pitchFamily="49" charset="-122"/>
                          <a:cs typeface="宋体"/>
                        </a:rPr>
                        <a:t>1.00</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1.05</a:t>
                      </a:r>
                      <a:br>
                        <a:rPr lang="en-US" sz="900" kern="100">
                          <a:solidFill>
                            <a:srgbClr val="000000"/>
                          </a:solidFill>
                          <a:latin typeface="黑体" pitchFamily="49" charset="-122"/>
                          <a:ea typeface="黑体" pitchFamily="49" charset="-122"/>
                          <a:cs typeface="宋体"/>
                        </a:rPr>
                      </a:br>
                      <a:r>
                        <a:rPr lang="en-US" sz="900" kern="100">
                          <a:solidFill>
                            <a:srgbClr val="000000"/>
                          </a:solidFill>
                          <a:latin typeface="黑体" pitchFamily="49" charset="-122"/>
                          <a:ea typeface="黑体" pitchFamily="49" charset="-122"/>
                          <a:cs typeface="宋体"/>
                        </a:rPr>
                        <a:t>0.90</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1.0</a:t>
                      </a:r>
                      <a:endParaRPr lang="zh-CN" sz="9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900" kern="100" dirty="0">
                          <a:solidFill>
                            <a:srgbClr val="000000"/>
                          </a:solidFill>
                          <a:latin typeface="黑体" pitchFamily="49" charset="-122"/>
                          <a:ea typeface="黑体" pitchFamily="49" charset="-122"/>
                          <a:cs typeface="宋体"/>
                        </a:rPr>
                        <a:t>  -20%~+100%</a:t>
                      </a:r>
                      <a:br>
                        <a:rPr lang="en-US" sz="900" kern="100" dirty="0">
                          <a:solidFill>
                            <a:srgbClr val="000000"/>
                          </a:solidFill>
                          <a:latin typeface="黑体" pitchFamily="49" charset="-122"/>
                          <a:ea typeface="黑体" pitchFamily="49" charset="-122"/>
                          <a:cs typeface="宋体"/>
                        </a:rPr>
                      </a:br>
                      <a:r>
                        <a:rPr lang="en-US" sz="900" kern="100" dirty="0">
                          <a:solidFill>
                            <a:srgbClr val="000000"/>
                          </a:solidFill>
                          <a:latin typeface="黑体" pitchFamily="49" charset="-122"/>
                          <a:ea typeface="黑体" pitchFamily="49" charset="-122"/>
                          <a:cs typeface="宋体"/>
                        </a:rPr>
                        <a:t> -20%~+70%</a:t>
                      </a:r>
                      <a:br>
                        <a:rPr lang="en-US" sz="900" kern="100" dirty="0">
                          <a:solidFill>
                            <a:srgbClr val="000000"/>
                          </a:solidFill>
                          <a:latin typeface="黑体" pitchFamily="49" charset="-122"/>
                          <a:ea typeface="黑体" pitchFamily="49" charset="-122"/>
                          <a:cs typeface="宋体"/>
                        </a:rPr>
                      </a:br>
                      <a:r>
                        <a:rPr lang="en-US" sz="900" kern="100" dirty="0">
                          <a:solidFill>
                            <a:srgbClr val="000000"/>
                          </a:solidFill>
                          <a:latin typeface="黑体" pitchFamily="49" charset="-122"/>
                          <a:ea typeface="黑体" pitchFamily="49" charset="-122"/>
                          <a:cs typeface="宋体"/>
                        </a:rPr>
                        <a:t>  -20%~+20%</a:t>
                      </a:r>
                      <a:endParaRPr lang="zh-CN" sz="9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173537">
                <a:tc>
                  <a:txBody>
                    <a:bodyPr/>
                    <a:lstStyle/>
                    <a:p>
                      <a:pPr algn="ctr">
                        <a:spcAft>
                          <a:spcPts val="0"/>
                        </a:spcAft>
                      </a:pPr>
                      <a:r>
                        <a:rPr lang="zh-CN" sz="1200" kern="100">
                          <a:solidFill>
                            <a:srgbClr val="000000"/>
                          </a:solidFill>
                          <a:latin typeface="黑体" pitchFamily="49" charset="-122"/>
                          <a:ea typeface="黑体" pitchFamily="49" charset="-122"/>
                          <a:cs typeface="宋体"/>
                        </a:rPr>
                        <a:t>兰州一号</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zh-CN" sz="1200" kern="100">
                          <a:solidFill>
                            <a:srgbClr val="000000"/>
                          </a:solidFill>
                          <a:latin typeface="黑体" pitchFamily="49" charset="-122"/>
                          <a:ea typeface="黑体" pitchFamily="49" charset="-122"/>
                          <a:cs typeface="宋体"/>
                        </a:rPr>
                        <a:t>工行</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20150407</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3.5</a:t>
                      </a:r>
                      <a:r>
                        <a:rPr lang="zh-CN" sz="1200" kern="100">
                          <a:solidFill>
                            <a:srgbClr val="000000"/>
                          </a:solidFill>
                          <a:latin typeface="黑体" pitchFamily="49" charset="-122"/>
                          <a:ea typeface="黑体" pitchFamily="49" charset="-122"/>
                          <a:cs typeface="宋体"/>
                        </a:rPr>
                        <a:t>亿</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dirty="0">
                          <a:solidFill>
                            <a:srgbClr val="000000"/>
                          </a:solidFill>
                          <a:latin typeface="黑体" pitchFamily="49" charset="-122"/>
                          <a:ea typeface="黑体" pitchFamily="49" charset="-122"/>
                          <a:cs typeface="宋体"/>
                        </a:rPr>
                        <a:t>0.94</a:t>
                      </a:r>
                      <a:r>
                        <a:rPr lang="zh-CN" sz="1200" kern="100" dirty="0">
                          <a:solidFill>
                            <a:srgbClr val="000000"/>
                          </a:solidFill>
                          <a:latin typeface="黑体" pitchFamily="49" charset="-122"/>
                          <a:ea typeface="黑体" pitchFamily="49" charset="-122"/>
                          <a:cs typeface="宋体"/>
                        </a:rPr>
                        <a:t>元</a:t>
                      </a:r>
                      <a:endParaRPr lang="zh-CN" sz="12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dirty="0">
                          <a:solidFill>
                            <a:srgbClr val="000000"/>
                          </a:solidFill>
                          <a:latin typeface="黑体" pitchFamily="49" charset="-122"/>
                          <a:ea typeface="黑体" pitchFamily="49" charset="-122"/>
                          <a:cs typeface="宋体"/>
                        </a:rPr>
                        <a:t>0.92</a:t>
                      </a:r>
                      <a:r>
                        <a:rPr lang="zh-CN" sz="1200" kern="100" dirty="0">
                          <a:solidFill>
                            <a:srgbClr val="000000"/>
                          </a:solidFill>
                          <a:latin typeface="黑体" pitchFamily="49" charset="-122"/>
                          <a:ea typeface="黑体" pitchFamily="49" charset="-122"/>
                          <a:cs typeface="宋体"/>
                        </a:rPr>
                        <a:t>元</a:t>
                      </a:r>
                      <a:endParaRPr lang="zh-CN" sz="12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1.05</a:t>
                      </a:r>
                      <a:br>
                        <a:rPr lang="en-US" sz="900" kern="100">
                          <a:solidFill>
                            <a:srgbClr val="000000"/>
                          </a:solidFill>
                          <a:latin typeface="黑体" pitchFamily="49" charset="-122"/>
                          <a:ea typeface="黑体" pitchFamily="49" charset="-122"/>
                          <a:cs typeface="宋体"/>
                        </a:rPr>
                      </a:br>
                      <a:r>
                        <a:rPr lang="en-US" sz="900" kern="100">
                          <a:solidFill>
                            <a:srgbClr val="000000"/>
                          </a:solidFill>
                          <a:latin typeface="黑体" pitchFamily="49" charset="-122"/>
                          <a:ea typeface="黑体" pitchFamily="49" charset="-122"/>
                          <a:cs typeface="宋体"/>
                        </a:rPr>
                        <a:t>1.00</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1.05</a:t>
                      </a:r>
                      <a:br>
                        <a:rPr lang="en-US" sz="900" kern="100">
                          <a:solidFill>
                            <a:srgbClr val="000000"/>
                          </a:solidFill>
                          <a:latin typeface="黑体" pitchFamily="49" charset="-122"/>
                          <a:ea typeface="黑体" pitchFamily="49" charset="-122"/>
                          <a:cs typeface="宋体"/>
                        </a:rPr>
                      </a:br>
                      <a:r>
                        <a:rPr lang="en-US" sz="900" kern="100">
                          <a:solidFill>
                            <a:srgbClr val="000000"/>
                          </a:solidFill>
                          <a:latin typeface="黑体" pitchFamily="49" charset="-122"/>
                          <a:ea typeface="黑体" pitchFamily="49" charset="-122"/>
                          <a:cs typeface="宋体"/>
                        </a:rPr>
                        <a:t>0.92</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1.0</a:t>
                      </a:r>
                      <a:endParaRPr lang="zh-CN" sz="9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900" kern="100" dirty="0">
                          <a:solidFill>
                            <a:srgbClr val="000000"/>
                          </a:solidFill>
                          <a:latin typeface="黑体" pitchFamily="49" charset="-122"/>
                          <a:ea typeface="黑体" pitchFamily="49" charset="-122"/>
                          <a:cs typeface="宋体"/>
                        </a:rPr>
                        <a:t>  -20%~+100%</a:t>
                      </a:r>
                      <a:br>
                        <a:rPr lang="en-US" sz="900" kern="100" dirty="0">
                          <a:solidFill>
                            <a:srgbClr val="000000"/>
                          </a:solidFill>
                          <a:latin typeface="黑体" pitchFamily="49" charset="-122"/>
                          <a:ea typeface="黑体" pitchFamily="49" charset="-122"/>
                          <a:cs typeface="宋体"/>
                        </a:rPr>
                      </a:br>
                      <a:r>
                        <a:rPr lang="en-US" sz="900" kern="100" dirty="0">
                          <a:solidFill>
                            <a:srgbClr val="000000"/>
                          </a:solidFill>
                          <a:latin typeface="黑体" pitchFamily="49" charset="-122"/>
                          <a:ea typeface="黑体" pitchFamily="49" charset="-122"/>
                          <a:cs typeface="宋体"/>
                        </a:rPr>
                        <a:t> -20%~+70%</a:t>
                      </a:r>
                      <a:br>
                        <a:rPr lang="en-US" sz="900" kern="100" dirty="0">
                          <a:solidFill>
                            <a:srgbClr val="000000"/>
                          </a:solidFill>
                          <a:latin typeface="黑体" pitchFamily="49" charset="-122"/>
                          <a:ea typeface="黑体" pitchFamily="49" charset="-122"/>
                          <a:cs typeface="宋体"/>
                        </a:rPr>
                      </a:br>
                      <a:r>
                        <a:rPr lang="en-US" sz="900" kern="100" dirty="0">
                          <a:solidFill>
                            <a:srgbClr val="000000"/>
                          </a:solidFill>
                          <a:latin typeface="黑体" pitchFamily="49" charset="-122"/>
                          <a:ea typeface="黑体" pitchFamily="49" charset="-122"/>
                          <a:cs typeface="宋体"/>
                        </a:rPr>
                        <a:t>  -20%~+20%</a:t>
                      </a:r>
                      <a:endParaRPr lang="zh-CN" sz="9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173537">
                <a:tc>
                  <a:txBody>
                    <a:bodyPr/>
                    <a:lstStyle/>
                    <a:p>
                      <a:pPr algn="ctr">
                        <a:spcAft>
                          <a:spcPts val="0"/>
                        </a:spcAft>
                      </a:pPr>
                      <a:r>
                        <a:rPr lang="zh-CN" sz="1200" kern="100">
                          <a:solidFill>
                            <a:srgbClr val="000000"/>
                          </a:solidFill>
                          <a:latin typeface="黑体" pitchFamily="49" charset="-122"/>
                          <a:ea typeface="黑体" pitchFamily="49" charset="-122"/>
                          <a:cs typeface="宋体"/>
                        </a:rPr>
                        <a:t>多策略优选</a:t>
                      </a:r>
                      <a:r>
                        <a:rPr lang="en-US" sz="1200" kern="100">
                          <a:solidFill>
                            <a:srgbClr val="000000"/>
                          </a:solidFill>
                          <a:latin typeface="黑体" pitchFamily="49" charset="-122"/>
                          <a:ea typeface="黑体" pitchFamily="49" charset="-122"/>
                          <a:cs typeface="宋体"/>
                        </a:rPr>
                        <a:t>9</a:t>
                      </a:r>
                      <a:r>
                        <a:rPr lang="zh-CN" sz="1200" kern="100">
                          <a:solidFill>
                            <a:srgbClr val="000000"/>
                          </a:solidFill>
                          <a:latin typeface="黑体" pitchFamily="49" charset="-122"/>
                          <a:ea typeface="黑体" pitchFamily="49" charset="-122"/>
                          <a:cs typeface="宋体"/>
                        </a:rPr>
                        <a:t>号</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zh-CN" sz="1200" kern="100">
                          <a:solidFill>
                            <a:srgbClr val="000000"/>
                          </a:solidFill>
                          <a:latin typeface="黑体" pitchFamily="49" charset="-122"/>
                          <a:ea typeface="黑体" pitchFamily="49" charset="-122"/>
                          <a:cs typeface="宋体"/>
                        </a:rPr>
                        <a:t>招商</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20150408</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1.6</a:t>
                      </a:r>
                      <a:r>
                        <a:rPr lang="zh-CN" sz="1200" kern="100">
                          <a:solidFill>
                            <a:srgbClr val="000000"/>
                          </a:solidFill>
                          <a:latin typeface="黑体" pitchFamily="49" charset="-122"/>
                          <a:ea typeface="黑体" pitchFamily="49" charset="-122"/>
                          <a:cs typeface="宋体"/>
                        </a:rPr>
                        <a:t>亿</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dirty="0">
                          <a:solidFill>
                            <a:srgbClr val="000000"/>
                          </a:solidFill>
                          <a:latin typeface="黑体" pitchFamily="49" charset="-122"/>
                          <a:ea typeface="黑体" pitchFamily="49" charset="-122"/>
                          <a:cs typeface="宋体"/>
                        </a:rPr>
                        <a:t>0.93</a:t>
                      </a:r>
                      <a:r>
                        <a:rPr lang="zh-CN" sz="1200" kern="100" dirty="0">
                          <a:solidFill>
                            <a:srgbClr val="000000"/>
                          </a:solidFill>
                          <a:latin typeface="黑体" pitchFamily="49" charset="-122"/>
                          <a:ea typeface="黑体" pitchFamily="49" charset="-122"/>
                          <a:cs typeface="宋体"/>
                        </a:rPr>
                        <a:t>元</a:t>
                      </a:r>
                      <a:endParaRPr lang="zh-CN" sz="12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dirty="0">
                          <a:solidFill>
                            <a:srgbClr val="000000"/>
                          </a:solidFill>
                          <a:latin typeface="黑体" pitchFamily="49" charset="-122"/>
                          <a:ea typeface="黑体" pitchFamily="49" charset="-122"/>
                          <a:cs typeface="宋体"/>
                        </a:rPr>
                        <a:t>0.9</a:t>
                      </a:r>
                      <a:r>
                        <a:rPr lang="zh-CN" sz="1200" kern="100" dirty="0">
                          <a:solidFill>
                            <a:srgbClr val="000000"/>
                          </a:solidFill>
                          <a:latin typeface="黑体" pitchFamily="49" charset="-122"/>
                          <a:ea typeface="黑体" pitchFamily="49" charset="-122"/>
                          <a:cs typeface="宋体"/>
                        </a:rPr>
                        <a:t>元</a:t>
                      </a:r>
                      <a:endParaRPr lang="zh-CN" sz="12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900" kern="100" dirty="0">
                          <a:solidFill>
                            <a:srgbClr val="000000"/>
                          </a:solidFill>
                          <a:latin typeface="黑体" pitchFamily="49" charset="-122"/>
                          <a:ea typeface="黑体" pitchFamily="49" charset="-122"/>
                          <a:cs typeface="宋体"/>
                        </a:rPr>
                        <a:t>Pt</a:t>
                      </a:r>
                      <a:r>
                        <a:rPr lang="zh-CN" sz="900" kern="100" dirty="0">
                          <a:solidFill>
                            <a:srgbClr val="000000"/>
                          </a:solidFill>
                          <a:latin typeface="黑体" pitchFamily="49" charset="-122"/>
                          <a:ea typeface="黑体" pitchFamily="49" charset="-122"/>
                          <a:cs typeface="宋体"/>
                        </a:rPr>
                        <a:t>≥</a:t>
                      </a:r>
                      <a:r>
                        <a:rPr lang="en-US" sz="900" kern="100" dirty="0">
                          <a:solidFill>
                            <a:srgbClr val="000000"/>
                          </a:solidFill>
                          <a:latin typeface="黑体" pitchFamily="49" charset="-122"/>
                          <a:ea typeface="黑体" pitchFamily="49" charset="-122"/>
                          <a:cs typeface="宋体"/>
                        </a:rPr>
                        <a:t>1.05</a:t>
                      </a:r>
                      <a:br>
                        <a:rPr lang="en-US" sz="900" kern="100" dirty="0">
                          <a:solidFill>
                            <a:srgbClr val="000000"/>
                          </a:solidFill>
                          <a:latin typeface="黑体" pitchFamily="49" charset="-122"/>
                          <a:ea typeface="黑体" pitchFamily="49" charset="-122"/>
                          <a:cs typeface="宋体"/>
                        </a:rPr>
                      </a:br>
                      <a:r>
                        <a:rPr lang="en-US" sz="900" kern="100" dirty="0">
                          <a:solidFill>
                            <a:srgbClr val="000000"/>
                          </a:solidFill>
                          <a:latin typeface="黑体" pitchFamily="49" charset="-122"/>
                          <a:ea typeface="黑体" pitchFamily="49" charset="-122"/>
                          <a:cs typeface="宋体"/>
                        </a:rPr>
                        <a:t>1.00</a:t>
                      </a:r>
                      <a:r>
                        <a:rPr lang="zh-CN" sz="900" kern="100" dirty="0">
                          <a:solidFill>
                            <a:srgbClr val="000000"/>
                          </a:solidFill>
                          <a:latin typeface="黑体" pitchFamily="49" charset="-122"/>
                          <a:ea typeface="黑体" pitchFamily="49" charset="-122"/>
                          <a:cs typeface="宋体"/>
                        </a:rPr>
                        <a:t>≤</a:t>
                      </a:r>
                      <a:r>
                        <a:rPr lang="en-US" sz="900" kern="100" dirty="0">
                          <a:solidFill>
                            <a:srgbClr val="000000"/>
                          </a:solidFill>
                          <a:latin typeface="黑体" pitchFamily="49" charset="-122"/>
                          <a:ea typeface="黑体" pitchFamily="49" charset="-122"/>
                          <a:cs typeface="宋体"/>
                        </a:rPr>
                        <a:t>Pt</a:t>
                      </a:r>
                      <a:r>
                        <a:rPr lang="zh-CN" sz="900" kern="100" dirty="0">
                          <a:solidFill>
                            <a:srgbClr val="000000"/>
                          </a:solidFill>
                          <a:latin typeface="黑体" pitchFamily="49" charset="-122"/>
                          <a:ea typeface="黑体" pitchFamily="49" charset="-122"/>
                          <a:cs typeface="宋体"/>
                        </a:rPr>
                        <a:t>＜</a:t>
                      </a:r>
                      <a:r>
                        <a:rPr lang="en-US" sz="900" kern="100" dirty="0">
                          <a:solidFill>
                            <a:srgbClr val="000000"/>
                          </a:solidFill>
                          <a:latin typeface="黑体" pitchFamily="49" charset="-122"/>
                          <a:ea typeface="黑体" pitchFamily="49" charset="-122"/>
                          <a:cs typeface="宋体"/>
                        </a:rPr>
                        <a:t>1.05</a:t>
                      </a:r>
                      <a:br>
                        <a:rPr lang="en-US" sz="900" kern="100" dirty="0">
                          <a:solidFill>
                            <a:srgbClr val="000000"/>
                          </a:solidFill>
                          <a:latin typeface="黑体" pitchFamily="49" charset="-122"/>
                          <a:ea typeface="黑体" pitchFamily="49" charset="-122"/>
                          <a:cs typeface="宋体"/>
                        </a:rPr>
                      </a:br>
                      <a:r>
                        <a:rPr lang="en-US" sz="900" kern="100" dirty="0">
                          <a:solidFill>
                            <a:srgbClr val="000000"/>
                          </a:solidFill>
                          <a:latin typeface="黑体" pitchFamily="49" charset="-122"/>
                          <a:ea typeface="黑体" pitchFamily="49" charset="-122"/>
                          <a:cs typeface="宋体"/>
                        </a:rPr>
                        <a:t>0.90</a:t>
                      </a:r>
                      <a:r>
                        <a:rPr lang="zh-CN" sz="900" kern="100" dirty="0">
                          <a:solidFill>
                            <a:srgbClr val="000000"/>
                          </a:solidFill>
                          <a:latin typeface="黑体" pitchFamily="49" charset="-122"/>
                          <a:ea typeface="黑体" pitchFamily="49" charset="-122"/>
                          <a:cs typeface="宋体"/>
                        </a:rPr>
                        <a:t>≤</a:t>
                      </a:r>
                      <a:r>
                        <a:rPr lang="en-US" sz="900" kern="100" dirty="0">
                          <a:solidFill>
                            <a:srgbClr val="000000"/>
                          </a:solidFill>
                          <a:latin typeface="黑体" pitchFamily="49" charset="-122"/>
                          <a:ea typeface="黑体" pitchFamily="49" charset="-122"/>
                          <a:cs typeface="宋体"/>
                        </a:rPr>
                        <a:t>Pt</a:t>
                      </a:r>
                      <a:r>
                        <a:rPr lang="zh-CN" sz="900" kern="100" dirty="0">
                          <a:solidFill>
                            <a:srgbClr val="000000"/>
                          </a:solidFill>
                          <a:latin typeface="黑体" pitchFamily="49" charset="-122"/>
                          <a:ea typeface="黑体" pitchFamily="49" charset="-122"/>
                          <a:cs typeface="宋体"/>
                        </a:rPr>
                        <a:t>＜</a:t>
                      </a:r>
                      <a:r>
                        <a:rPr lang="en-US" sz="900" kern="100" dirty="0">
                          <a:solidFill>
                            <a:srgbClr val="000000"/>
                          </a:solidFill>
                          <a:latin typeface="黑体" pitchFamily="49" charset="-122"/>
                          <a:ea typeface="黑体" pitchFamily="49" charset="-122"/>
                          <a:cs typeface="宋体"/>
                        </a:rPr>
                        <a:t>1.0</a:t>
                      </a:r>
                      <a:endParaRPr lang="zh-CN" sz="9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900" kern="100" dirty="0">
                          <a:solidFill>
                            <a:srgbClr val="000000"/>
                          </a:solidFill>
                          <a:latin typeface="黑体" pitchFamily="49" charset="-122"/>
                          <a:ea typeface="黑体" pitchFamily="49" charset="-122"/>
                          <a:cs typeface="宋体"/>
                        </a:rPr>
                        <a:t>  -20%~+100%</a:t>
                      </a:r>
                      <a:br>
                        <a:rPr lang="en-US" sz="900" kern="100" dirty="0">
                          <a:solidFill>
                            <a:srgbClr val="000000"/>
                          </a:solidFill>
                          <a:latin typeface="黑体" pitchFamily="49" charset="-122"/>
                          <a:ea typeface="黑体" pitchFamily="49" charset="-122"/>
                          <a:cs typeface="宋体"/>
                        </a:rPr>
                      </a:br>
                      <a:r>
                        <a:rPr lang="en-US" sz="900" kern="100" dirty="0">
                          <a:solidFill>
                            <a:srgbClr val="000000"/>
                          </a:solidFill>
                          <a:latin typeface="黑体" pitchFamily="49" charset="-122"/>
                          <a:ea typeface="黑体" pitchFamily="49" charset="-122"/>
                          <a:cs typeface="宋体"/>
                        </a:rPr>
                        <a:t> -20%~+70%</a:t>
                      </a:r>
                      <a:br>
                        <a:rPr lang="en-US" sz="900" kern="100" dirty="0">
                          <a:solidFill>
                            <a:srgbClr val="000000"/>
                          </a:solidFill>
                          <a:latin typeface="黑体" pitchFamily="49" charset="-122"/>
                          <a:ea typeface="黑体" pitchFamily="49" charset="-122"/>
                          <a:cs typeface="宋体"/>
                        </a:rPr>
                      </a:br>
                      <a:r>
                        <a:rPr lang="en-US" sz="900" kern="100" dirty="0">
                          <a:solidFill>
                            <a:srgbClr val="000000"/>
                          </a:solidFill>
                          <a:latin typeface="黑体" pitchFamily="49" charset="-122"/>
                          <a:ea typeface="黑体" pitchFamily="49" charset="-122"/>
                          <a:cs typeface="宋体"/>
                        </a:rPr>
                        <a:t>  -20%~+20%</a:t>
                      </a:r>
                      <a:endParaRPr lang="zh-CN" sz="9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173537">
                <a:tc>
                  <a:txBody>
                    <a:bodyPr/>
                    <a:lstStyle/>
                    <a:p>
                      <a:pPr algn="ctr">
                        <a:spcAft>
                          <a:spcPts val="0"/>
                        </a:spcAft>
                      </a:pPr>
                      <a:r>
                        <a:rPr lang="zh-CN" sz="1200" kern="100">
                          <a:solidFill>
                            <a:srgbClr val="000000"/>
                          </a:solidFill>
                          <a:latin typeface="黑体" pitchFamily="49" charset="-122"/>
                          <a:ea typeface="黑体" pitchFamily="49" charset="-122"/>
                          <a:cs typeface="宋体"/>
                        </a:rPr>
                        <a:t>多策略优选</a:t>
                      </a:r>
                      <a:r>
                        <a:rPr lang="en-US" sz="1200" kern="100">
                          <a:solidFill>
                            <a:srgbClr val="000000"/>
                          </a:solidFill>
                          <a:latin typeface="黑体" pitchFamily="49" charset="-122"/>
                          <a:ea typeface="黑体" pitchFamily="49" charset="-122"/>
                          <a:cs typeface="宋体"/>
                        </a:rPr>
                        <a:t>10</a:t>
                      </a:r>
                      <a:r>
                        <a:rPr lang="zh-CN" sz="1200" kern="100">
                          <a:solidFill>
                            <a:srgbClr val="000000"/>
                          </a:solidFill>
                          <a:latin typeface="黑体" pitchFamily="49" charset="-122"/>
                          <a:ea typeface="黑体" pitchFamily="49" charset="-122"/>
                          <a:cs typeface="宋体"/>
                        </a:rPr>
                        <a:t>号</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zh-CN" sz="1200" kern="100">
                          <a:solidFill>
                            <a:srgbClr val="000000"/>
                          </a:solidFill>
                          <a:latin typeface="黑体" pitchFamily="49" charset="-122"/>
                          <a:ea typeface="黑体" pitchFamily="49" charset="-122"/>
                          <a:cs typeface="宋体"/>
                        </a:rPr>
                        <a:t>工行</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20150414</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2.25</a:t>
                      </a:r>
                      <a:r>
                        <a:rPr lang="zh-CN" sz="1200" kern="100">
                          <a:solidFill>
                            <a:srgbClr val="000000"/>
                          </a:solidFill>
                          <a:latin typeface="黑体" pitchFamily="49" charset="-122"/>
                          <a:ea typeface="黑体" pitchFamily="49" charset="-122"/>
                          <a:cs typeface="宋体"/>
                        </a:rPr>
                        <a:t>亿</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0.93</a:t>
                      </a:r>
                      <a:r>
                        <a:rPr lang="zh-CN" sz="1200" kern="100">
                          <a:solidFill>
                            <a:srgbClr val="000000"/>
                          </a:solidFill>
                          <a:latin typeface="黑体" pitchFamily="49" charset="-122"/>
                          <a:ea typeface="黑体" pitchFamily="49" charset="-122"/>
                          <a:cs typeface="宋体"/>
                        </a:rPr>
                        <a:t>元</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dirty="0">
                          <a:solidFill>
                            <a:srgbClr val="000000"/>
                          </a:solidFill>
                          <a:latin typeface="黑体" pitchFamily="49" charset="-122"/>
                          <a:ea typeface="黑体" pitchFamily="49" charset="-122"/>
                          <a:cs typeface="宋体"/>
                        </a:rPr>
                        <a:t>0.9</a:t>
                      </a:r>
                      <a:r>
                        <a:rPr lang="zh-CN" sz="1200" kern="100" dirty="0">
                          <a:solidFill>
                            <a:srgbClr val="000000"/>
                          </a:solidFill>
                          <a:latin typeface="黑体" pitchFamily="49" charset="-122"/>
                          <a:ea typeface="黑体" pitchFamily="49" charset="-122"/>
                          <a:cs typeface="宋体"/>
                        </a:rPr>
                        <a:t>元</a:t>
                      </a:r>
                      <a:endParaRPr lang="zh-CN" sz="12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900" kern="100" dirty="0">
                          <a:solidFill>
                            <a:srgbClr val="000000"/>
                          </a:solidFill>
                          <a:latin typeface="黑体" pitchFamily="49" charset="-122"/>
                          <a:ea typeface="黑体" pitchFamily="49" charset="-122"/>
                          <a:cs typeface="宋体"/>
                        </a:rPr>
                        <a:t>Pt</a:t>
                      </a:r>
                      <a:r>
                        <a:rPr lang="zh-CN" sz="900" kern="100" dirty="0">
                          <a:solidFill>
                            <a:srgbClr val="000000"/>
                          </a:solidFill>
                          <a:latin typeface="黑体" pitchFamily="49" charset="-122"/>
                          <a:ea typeface="黑体" pitchFamily="49" charset="-122"/>
                          <a:cs typeface="宋体"/>
                        </a:rPr>
                        <a:t>≥</a:t>
                      </a:r>
                      <a:r>
                        <a:rPr lang="en-US" sz="900" kern="100" dirty="0">
                          <a:solidFill>
                            <a:srgbClr val="000000"/>
                          </a:solidFill>
                          <a:latin typeface="黑体" pitchFamily="49" charset="-122"/>
                          <a:ea typeface="黑体" pitchFamily="49" charset="-122"/>
                          <a:cs typeface="宋体"/>
                        </a:rPr>
                        <a:t>1.05</a:t>
                      </a:r>
                      <a:br>
                        <a:rPr lang="en-US" sz="900" kern="100" dirty="0">
                          <a:solidFill>
                            <a:srgbClr val="000000"/>
                          </a:solidFill>
                          <a:latin typeface="黑体" pitchFamily="49" charset="-122"/>
                          <a:ea typeface="黑体" pitchFamily="49" charset="-122"/>
                          <a:cs typeface="宋体"/>
                        </a:rPr>
                      </a:br>
                      <a:r>
                        <a:rPr lang="en-US" sz="900" kern="100" dirty="0">
                          <a:solidFill>
                            <a:srgbClr val="000000"/>
                          </a:solidFill>
                          <a:latin typeface="黑体" pitchFamily="49" charset="-122"/>
                          <a:ea typeface="黑体" pitchFamily="49" charset="-122"/>
                          <a:cs typeface="宋体"/>
                        </a:rPr>
                        <a:t>1.00</a:t>
                      </a:r>
                      <a:r>
                        <a:rPr lang="zh-CN" sz="900" kern="100" dirty="0">
                          <a:solidFill>
                            <a:srgbClr val="000000"/>
                          </a:solidFill>
                          <a:latin typeface="黑体" pitchFamily="49" charset="-122"/>
                          <a:ea typeface="黑体" pitchFamily="49" charset="-122"/>
                          <a:cs typeface="宋体"/>
                        </a:rPr>
                        <a:t>≤</a:t>
                      </a:r>
                      <a:r>
                        <a:rPr lang="en-US" sz="900" kern="100" dirty="0">
                          <a:solidFill>
                            <a:srgbClr val="000000"/>
                          </a:solidFill>
                          <a:latin typeface="黑体" pitchFamily="49" charset="-122"/>
                          <a:ea typeface="黑体" pitchFamily="49" charset="-122"/>
                          <a:cs typeface="宋体"/>
                        </a:rPr>
                        <a:t>Pt</a:t>
                      </a:r>
                      <a:r>
                        <a:rPr lang="zh-CN" sz="900" kern="100" dirty="0">
                          <a:solidFill>
                            <a:srgbClr val="000000"/>
                          </a:solidFill>
                          <a:latin typeface="黑体" pitchFamily="49" charset="-122"/>
                          <a:ea typeface="黑体" pitchFamily="49" charset="-122"/>
                          <a:cs typeface="宋体"/>
                        </a:rPr>
                        <a:t>＜</a:t>
                      </a:r>
                      <a:r>
                        <a:rPr lang="en-US" sz="900" kern="100" dirty="0">
                          <a:solidFill>
                            <a:srgbClr val="000000"/>
                          </a:solidFill>
                          <a:latin typeface="黑体" pitchFamily="49" charset="-122"/>
                          <a:ea typeface="黑体" pitchFamily="49" charset="-122"/>
                          <a:cs typeface="宋体"/>
                        </a:rPr>
                        <a:t>1.05</a:t>
                      </a:r>
                      <a:br>
                        <a:rPr lang="en-US" sz="900" kern="100" dirty="0">
                          <a:solidFill>
                            <a:srgbClr val="000000"/>
                          </a:solidFill>
                          <a:latin typeface="黑体" pitchFamily="49" charset="-122"/>
                          <a:ea typeface="黑体" pitchFamily="49" charset="-122"/>
                          <a:cs typeface="宋体"/>
                        </a:rPr>
                      </a:br>
                      <a:r>
                        <a:rPr lang="en-US" sz="900" kern="100" dirty="0">
                          <a:solidFill>
                            <a:srgbClr val="000000"/>
                          </a:solidFill>
                          <a:latin typeface="黑体" pitchFamily="49" charset="-122"/>
                          <a:ea typeface="黑体" pitchFamily="49" charset="-122"/>
                          <a:cs typeface="宋体"/>
                        </a:rPr>
                        <a:t>0.90</a:t>
                      </a:r>
                      <a:r>
                        <a:rPr lang="zh-CN" sz="900" kern="100" dirty="0">
                          <a:solidFill>
                            <a:srgbClr val="000000"/>
                          </a:solidFill>
                          <a:latin typeface="黑体" pitchFamily="49" charset="-122"/>
                          <a:ea typeface="黑体" pitchFamily="49" charset="-122"/>
                          <a:cs typeface="宋体"/>
                        </a:rPr>
                        <a:t>≤</a:t>
                      </a:r>
                      <a:r>
                        <a:rPr lang="en-US" sz="900" kern="100" dirty="0">
                          <a:solidFill>
                            <a:srgbClr val="000000"/>
                          </a:solidFill>
                          <a:latin typeface="黑体" pitchFamily="49" charset="-122"/>
                          <a:ea typeface="黑体" pitchFamily="49" charset="-122"/>
                          <a:cs typeface="宋体"/>
                        </a:rPr>
                        <a:t>Pt</a:t>
                      </a:r>
                      <a:r>
                        <a:rPr lang="zh-CN" sz="900" kern="100" dirty="0">
                          <a:solidFill>
                            <a:srgbClr val="000000"/>
                          </a:solidFill>
                          <a:latin typeface="黑体" pitchFamily="49" charset="-122"/>
                          <a:ea typeface="黑体" pitchFamily="49" charset="-122"/>
                          <a:cs typeface="宋体"/>
                        </a:rPr>
                        <a:t>＜</a:t>
                      </a:r>
                      <a:r>
                        <a:rPr lang="en-US" sz="900" kern="100" dirty="0">
                          <a:solidFill>
                            <a:srgbClr val="000000"/>
                          </a:solidFill>
                          <a:latin typeface="黑体" pitchFamily="49" charset="-122"/>
                          <a:ea typeface="黑体" pitchFamily="49" charset="-122"/>
                          <a:cs typeface="宋体"/>
                        </a:rPr>
                        <a:t>1.0</a:t>
                      </a:r>
                      <a:endParaRPr lang="zh-CN" sz="9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900" kern="100" dirty="0">
                          <a:solidFill>
                            <a:srgbClr val="000000"/>
                          </a:solidFill>
                          <a:latin typeface="黑体" pitchFamily="49" charset="-122"/>
                          <a:ea typeface="黑体" pitchFamily="49" charset="-122"/>
                          <a:cs typeface="宋体"/>
                        </a:rPr>
                        <a:t>  -20%~+100%</a:t>
                      </a:r>
                      <a:br>
                        <a:rPr lang="en-US" sz="900" kern="100" dirty="0">
                          <a:solidFill>
                            <a:srgbClr val="000000"/>
                          </a:solidFill>
                          <a:latin typeface="黑体" pitchFamily="49" charset="-122"/>
                          <a:ea typeface="黑体" pitchFamily="49" charset="-122"/>
                          <a:cs typeface="宋体"/>
                        </a:rPr>
                      </a:br>
                      <a:r>
                        <a:rPr lang="en-US" sz="900" kern="100" dirty="0">
                          <a:solidFill>
                            <a:srgbClr val="000000"/>
                          </a:solidFill>
                          <a:latin typeface="黑体" pitchFamily="49" charset="-122"/>
                          <a:ea typeface="黑体" pitchFamily="49" charset="-122"/>
                          <a:cs typeface="宋体"/>
                        </a:rPr>
                        <a:t> -20%~+70%</a:t>
                      </a:r>
                      <a:br>
                        <a:rPr lang="en-US" sz="900" kern="100" dirty="0">
                          <a:solidFill>
                            <a:srgbClr val="000000"/>
                          </a:solidFill>
                          <a:latin typeface="黑体" pitchFamily="49" charset="-122"/>
                          <a:ea typeface="黑体" pitchFamily="49" charset="-122"/>
                          <a:cs typeface="宋体"/>
                        </a:rPr>
                      </a:br>
                      <a:r>
                        <a:rPr lang="en-US" sz="900" kern="100" dirty="0">
                          <a:solidFill>
                            <a:srgbClr val="000000"/>
                          </a:solidFill>
                          <a:latin typeface="黑体" pitchFamily="49" charset="-122"/>
                          <a:ea typeface="黑体" pitchFamily="49" charset="-122"/>
                          <a:cs typeface="宋体"/>
                        </a:rPr>
                        <a:t>  -20%~+20%</a:t>
                      </a:r>
                      <a:endParaRPr lang="zh-CN" sz="9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57846">
                <a:tc>
                  <a:txBody>
                    <a:bodyPr/>
                    <a:lstStyle/>
                    <a:p>
                      <a:pPr algn="ctr">
                        <a:spcAft>
                          <a:spcPts val="0"/>
                        </a:spcAft>
                      </a:pPr>
                      <a:r>
                        <a:rPr lang="zh-CN" sz="1200" kern="100" dirty="0">
                          <a:solidFill>
                            <a:srgbClr val="000000"/>
                          </a:solidFill>
                          <a:latin typeface="黑体" pitchFamily="49" charset="-122"/>
                          <a:ea typeface="黑体" pitchFamily="49" charset="-122"/>
                          <a:cs typeface="宋体"/>
                        </a:rPr>
                        <a:t>鑫晟三号</a:t>
                      </a:r>
                      <a:endParaRPr lang="zh-CN" sz="12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zh-CN" sz="1200" kern="100">
                          <a:solidFill>
                            <a:srgbClr val="000000"/>
                          </a:solidFill>
                          <a:latin typeface="黑体" pitchFamily="49" charset="-122"/>
                          <a:ea typeface="黑体" pitchFamily="49" charset="-122"/>
                          <a:cs typeface="宋体"/>
                        </a:rPr>
                        <a:t>工行</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20150421</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3000</a:t>
                      </a:r>
                      <a:r>
                        <a:rPr lang="zh-CN" sz="1200" kern="100">
                          <a:solidFill>
                            <a:srgbClr val="000000"/>
                          </a:solidFill>
                          <a:latin typeface="黑体" pitchFamily="49" charset="-122"/>
                          <a:ea typeface="黑体" pitchFamily="49" charset="-122"/>
                          <a:cs typeface="宋体"/>
                        </a:rPr>
                        <a:t>万</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dirty="0">
                          <a:solidFill>
                            <a:srgbClr val="000000"/>
                          </a:solidFill>
                          <a:latin typeface="黑体" pitchFamily="49" charset="-122"/>
                          <a:ea typeface="黑体" pitchFamily="49" charset="-122"/>
                          <a:cs typeface="宋体"/>
                        </a:rPr>
                        <a:t>0.95</a:t>
                      </a:r>
                      <a:r>
                        <a:rPr lang="zh-CN" sz="1200" kern="100" dirty="0">
                          <a:solidFill>
                            <a:srgbClr val="000000"/>
                          </a:solidFill>
                          <a:latin typeface="黑体" pitchFamily="49" charset="-122"/>
                          <a:ea typeface="黑体" pitchFamily="49" charset="-122"/>
                          <a:cs typeface="宋体"/>
                        </a:rPr>
                        <a:t>元</a:t>
                      </a:r>
                      <a:endParaRPr lang="zh-CN" sz="12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dirty="0">
                          <a:solidFill>
                            <a:srgbClr val="000000"/>
                          </a:solidFill>
                          <a:latin typeface="黑体" pitchFamily="49" charset="-122"/>
                          <a:ea typeface="黑体" pitchFamily="49" charset="-122"/>
                          <a:cs typeface="宋体"/>
                        </a:rPr>
                        <a:t>0.9</a:t>
                      </a:r>
                      <a:r>
                        <a:rPr lang="zh-CN" sz="1200" kern="100" dirty="0">
                          <a:solidFill>
                            <a:srgbClr val="000000"/>
                          </a:solidFill>
                          <a:latin typeface="黑体" pitchFamily="49" charset="-122"/>
                          <a:ea typeface="黑体" pitchFamily="49" charset="-122"/>
                          <a:cs typeface="宋体"/>
                        </a:rPr>
                        <a:t>元</a:t>
                      </a:r>
                      <a:endParaRPr lang="zh-CN" sz="12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900" kern="100">
                          <a:solidFill>
                            <a:srgbClr val="000000"/>
                          </a:solidFill>
                          <a:latin typeface="黑体" pitchFamily="49" charset="-122"/>
                          <a:ea typeface="黑体" pitchFamily="49" charset="-122"/>
                          <a:cs typeface="宋体"/>
                        </a:rPr>
                        <a:t>-</a:t>
                      </a:r>
                      <a:endParaRPr lang="zh-CN" sz="9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900" kern="100" dirty="0">
                          <a:solidFill>
                            <a:srgbClr val="000000"/>
                          </a:solidFill>
                          <a:latin typeface="黑体" pitchFamily="49" charset="-122"/>
                          <a:ea typeface="黑体" pitchFamily="49" charset="-122"/>
                          <a:cs typeface="宋体"/>
                        </a:rPr>
                        <a:t>-</a:t>
                      </a:r>
                      <a:endParaRPr lang="zh-CN" sz="9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467544" y="1340768"/>
          <a:ext cx="8136904" cy="4846320"/>
        </p:xfrm>
        <a:graphic>
          <a:graphicData uri="http://schemas.openxmlformats.org/drawingml/2006/table">
            <a:tbl>
              <a:tblPr/>
              <a:tblGrid>
                <a:gridCol w="1592709"/>
                <a:gridCol w="574242"/>
                <a:gridCol w="1061808"/>
                <a:gridCol w="1034180"/>
                <a:gridCol w="768183"/>
                <a:gridCol w="673381"/>
                <a:gridCol w="1258457"/>
                <a:gridCol w="1173944"/>
              </a:tblGrid>
              <a:tr h="173537">
                <a:tc>
                  <a:txBody>
                    <a:bodyPr/>
                    <a:lstStyle/>
                    <a:p>
                      <a:pPr algn="ctr">
                        <a:spcAft>
                          <a:spcPts val="0"/>
                        </a:spcAft>
                      </a:pPr>
                      <a:r>
                        <a:rPr lang="zh-CN" sz="1200" b="1" kern="100" dirty="0">
                          <a:solidFill>
                            <a:srgbClr val="000000"/>
                          </a:solidFill>
                          <a:latin typeface="黑体" pitchFamily="49" charset="-122"/>
                          <a:ea typeface="黑体" pitchFamily="49" charset="-122"/>
                          <a:cs typeface="宋体"/>
                        </a:rPr>
                        <a:t>基金名称</a:t>
                      </a:r>
                      <a:endParaRPr lang="zh-CN" sz="1200" b="1"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spcAft>
                          <a:spcPts val="0"/>
                        </a:spcAft>
                      </a:pPr>
                      <a:r>
                        <a:rPr lang="zh-CN" sz="1200" b="1" kern="100">
                          <a:solidFill>
                            <a:srgbClr val="000000"/>
                          </a:solidFill>
                          <a:latin typeface="黑体" pitchFamily="49" charset="-122"/>
                          <a:ea typeface="黑体" pitchFamily="49" charset="-122"/>
                          <a:cs typeface="宋体"/>
                        </a:rPr>
                        <a:t>托管行</a:t>
                      </a:r>
                      <a:endParaRPr lang="zh-CN" sz="1200" b="1"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spcAft>
                          <a:spcPts val="0"/>
                        </a:spcAft>
                      </a:pPr>
                      <a:r>
                        <a:rPr lang="zh-CN" sz="1200" b="1" kern="100">
                          <a:solidFill>
                            <a:srgbClr val="000000"/>
                          </a:solidFill>
                          <a:latin typeface="黑体" pitchFamily="49" charset="-122"/>
                          <a:ea typeface="黑体" pitchFamily="49" charset="-122"/>
                          <a:cs typeface="宋体"/>
                        </a:rPr>
                        <a:t>成立时间</a:t>
                      </a:r>
                      <a:endParaRPr lang="zh-CN" sz="1200" b="1"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spcAft>
                          <a:spcPts val="0"/>
                        </a:spcAft>
                      </a:pPr>
                      <a:r>
                        <a:rPr lang="zh-CN" sz="1200" b="1" kern="100" dirty="0">
                          <a:solidFill>
                            <a:srgbClr val="000000"/>
                          </a:solidFill>
                          <a:latin typeface="黑体" pitchFamily="49" charset="-122"/>
                          <a:ea typeface="黑体" pitchFamily="49" charset="-122"/>
                          <a:cs typeface="宋体"/>
                        </a:rPr>
                        <a:t>规模</a:t>
                      </a:r>
                      <a:endParaRPr lang="zh-CN" sz="1200" b="1"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spcAft>
                          <a:spcPts val="0"/>
                        </a:spcAft>
                      </a:pPr>
                      <a:r>
                        <a:rPr lang="zh-CN" sz="1200" b="1" kern="100">
                          <a:solidFill>
                            <a:srgbClr val="000000"/>
                          </a:solidFill>
                          <a:latin typeface="黑体" pitchFamily="49" charset="-122"/>
                          <a:ea typeface="黑体" pitchFamily="49" charset="-122"/>
                          <a:cs typeface="宋体"/>
                        </a:rPr>
                        <a:t>预警线</a:t>
                      </a:r>
                      <a:endParaRPr lang="zh-CN" sz="1200" b="1"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spcAft>
                          <a:spcPts val="0"/>
                        </a:spcAft>
                      </a:pPr>
                      <a:r>
                        <a:rPr lang="zh-CN" sz="1200" b="1" kern="100">
                          <a:solidFill>
                            <a:srgbClr val="000000"/>
                          </a:solidFill>
                          <a:latin typeface="黑体" pitchFamily="49" charset="-122"/>
                          <a:ea typeface="黑体" pitchFamily="49" charset="-122"/>
                          <a:cs typeface="宋体"/>
                        </a:rPr>
                        <a:t>止损线</a:t>
                      </a:r>
                      <a:endParaRPr lang="zh-CN" sz="1200" b="1"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spcAft>
                          <a:spcPts val="0"/>
                        </a:spcAft>
                      </a:pPr>
                      <a:r>
                        <a:rPr lang="zh-CN" sz="900" b="1" kern="100">
                          <a:solidFill>
                            <a:srgbClr val="000000"/>
                          </a:solidFill>
                          <a:latin typeface="黑体" pitchFamily="49" charset="-122"/>
                          <a:ea typeface="黑体" pitchFamily="49" charset="-122"/>
                          <a:cs typeface="宋体"/>
                        </a:rPr>
                        <a:t>风险敞口</a:t>
                      </a:r>
                      <a:r>
                        <a:rPr lang="en-US" sz="900" b="1" kern="100">
                          <a:solidFill>
                            <a:srgbClr val="000000"/>
                          </a:solidFill>
                          <a:latin typeface="黑体" pitchFamily="49" charset="-122"/>
                          <a:ea typeface="黑体" pitchFamily="49" charset="-122"/>
                          <a:cs typeface="宋体"/>
                        </a:rPr>
                        <a:t/>
                      </a:r>
                      <a:br>
                        <a:rPr lang="en-US" sz="900" b="1" kern="100">
                          <a:solidFill>
                            <a:srgbClr val="000000"/>
                          </a:solidFill>
                          <a:latin typeface="黑体" pitchFamily="49" charset="-122"/>
                          <a:ea typeface="黑体" pitchFamily="49" charset="-122"/>
                          <a:cs typeface="宋体"/>
                        </a:rPr>
                      </a:br>
                      <a:r>
                        <a:rPr lang="zh-CN" sz="900" b="1" kern="100">
                          <a:solidFill>
                            <a:srgbClr val="000000"/>
                          </a:solidFill>
                          <a:latin typeface="黑体" pitchFamily="49" charset="-122"/>
                          <a:ea typeface="黑体" pitchFamily="49" charset="-122"/>
                          <a:cs typeface="宋体"/>
                        </a:rPr>
                        <a:t>本计划份额净值</a:t>
                      </a:r>
                      <a:endParaRPr lang="zh-CN" sz="900" b="1"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spcAft>
                          <a:spcPts val="0"/>
                        </a:spcAft>
                      </a:pPr>
                      <a:r>
                        <a:rPr lang="zh-CN" sz="900" b="1" kern="100" dirty="0">
                          <a:solidFill>
                            <a:srgbClr val="000000"/>
                          </a:solidFill>
                          <a:latin typeface="黑体" pitchFamily="49" charset="-122"/>
                          <a:ea typeface="黑体" pitchFamily="49" charset="-122"/>
                          <a:cs typeface="宋体"/>
                        </a:rPr>
                        <a:t>风险</a:t>
                      </a:r>
                      <a:r>
                        <a:rPr lang="zh-CN" sz="900" b="1" kern="100" dirty="0" smtClean="0">
                          <a:solidFill>
                            <a:srgbClr val="000000"/>
                          </a:solidFill>
                          <a:latin typeface="黑体" pitchFamily="49" charset="-122"/>
                          <a:ea typeface="黑体" pitchFamily="49" charset="-122"/>
                          <a:cs typeface="宋体"/>
                        </a:rPr>
                        <a:t>敞口占资产</a:t>
                      </a:r>
                      <a:endParaRPr lang="en-US" altLang="zh-CN" sz="900" b="1" kern="100" dirty="0" smtClean="0">
                        <a:solidFill>
                          <a:srgbClr val="000000"/>
                        </a:solidFill>
                        <a:latin typeface="黑体" pitchFamily="49" charset="-122"/>
                        <a:ea typeface="黑体" pitchFamily="49" charset="-122"/>
                        <a:cs typeface="宋体"/>
                      </a:endParaRPr>
                    </a:p>
                    <a:p>
                      <a:pPr algn="ctr">
                        <a:spcAft>
                          <a:spcPts val="0"/>
                        </a:spcAft>
                      </a:pPr>
                      <a:r>
                        <a:rPr lang="zh-CN" sz="900" b="1" kern="100" dirty="0" smtClean="0">
                          <a:solidFill>
                            <a:srgbClr val="000000"/>
                          </a:solidFill>
                          <a:latin typeface="黑体" pitchFamily="49" charset="-122"/>
                          <a:ea typeface="黑体" pitchFamily="49" charset="-122"/>
                          <a:cs typeface="宋体"/>
                        </a:rPr>
                        <a:t>计划</a:t>
                      </a:r>
                      <a:r>
                        <a:rPr lang="zh-CN" sz="900" b="1" kern="100" dirty="0">
                          <a:solidFill>
                            <a:srgbClr val="000000"/>
                          </a:solidFill>
                          <a:latin typeface="黑体" pitchFamily="49" charset="-122"/>
                          <a:ea typeface="黑体" pitchFamily="49" charset="-122"/>
                          <a:cs typeface="宋体"/>
                        </a:rPr>
                        <a:t>净值比例</a:t>
                      </a:r>
                      <a:endParaRPr lang="zh-CN" sz="900" b="1"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r>
              <a:tr h="173537">
                <a:tc>
                  <a:txBody>
                    <a:bodyPr/>
                    <a:lstStyle/>
                    <a:p>
                      <a:pPr algn="ctr">
                        <a:spcAft>
                          <a:spcPts val="0"/>
                        </a:spcAft>
                      </a:pPr>
                      <a:r>
                        <a:rPr lang="zh-CN" sz="1200" kern="100" dirty="0">
                          <a:solidFill>
                            <a:srgbClr val="000000"/>
                          </a:solidFill>
                          <a:latin typeface="黑体" pitchFamily="49" charset="-122"/>
                          <a:ea typeface="黑体" pitchFamily="49" charset="-122"/>
                          <a:cs typeface="宋体"/>
                        </a:rPr>
                        <a:t>兰州二号</a:t>
                      </a:r>
                      <a:endParaRPr lang="zh-CN" sz="12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zh-CN" sz="1200" kern="100">
                          <a:solidFill>
                            <a:srgbClr val="000000"/>
                          </a:solidFill>
                          <a:latin typeface="黑体" pitchFamily="49" charset="-122"/>
                          <a:ea typeface="黑体" pitchFamily="49" charset="-122"/>
                          <a:cs typeface="宋体"/>
                        </a:rPr>
                        <a:t>招商</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20150428</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2.7385</a:t>
                      </a:r>
                      <a:r>
                        <a:rPr lang="zh-CN" sz="1200" kern="100">
                          <a:solidFill>
                            <a:srgbClr val="000000"/>
                          </a:solidFill>
                          <a:latin typeface="黑体" pitchFamily="49" charset="-122"/>
                          <a:ea typeface="黑体" pitchFamily="49" charset="-122"/>
                          <a:cs typeface="宋体"/>
                        </a:rPr>
                        <a:t>亿</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0.93</a:t>
                      </a:r>
                      <a:r>
                        <a:rPr lang="zh-CN" sz="1200" kern="100">
                          <a:solidFill>
                            <a:srgbClr val="000000"/>
                          </a:solidFill>
                          <a:latin typeface="黑体" pitchFamily="49" charset="-122"/>
                          <a:ea typeface="黑体" pitchFamily="49" charset="-122"/>
                          <a:cs typeface="宋体"/>
                        </a:rPr>
                        <a:t>元</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0.9</a:t>
                      </a:r>
                      <a:r>
                        <a:rPr lang="zh-CN" sz="1200" kern="100">
                          <a:solidFill>
                            <a:srgbClr val="000000"/>
                          </a:solidFill>
                          <a:latin typeface="黑体" pitchFamily="49" charset="-122"/>
                          <a:ea typeface="黑体" pitchFamily="49" charset="-122"/>
                          <a:cs typeface="宋体"/>
                        </a:rPr>
                        <a:t>元</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1.05</a:t>
                      </a:r>
                      <a:br>
                        <a:rPr lang="en-US" sz="900" kern="100">
                          <a:solidFill>
                            <a:srgbClr val="000000"/>
                          </a:solidFill>
                          <a:latin typeface="黑体" pitchFamily="49" charset="-122"/>
                          <a:ea typeface="黑体" pitchFamily="49" charset="-122"/>
                          <a:cs typeface="宋体"/>
                        </a:rPr>
                      </a:br>
                      <a:r>
                        <a:rPr lang="en-US" sz="900" kern="100">
                          <a:solidFill>
                            <a:srgbClr val="000000"/>
                          </a:solidFill>
                          <a:latin typeface="黑体" pitchFamily="49" charset="-122"/>
                          <a:ea typeface="黑体" pitchFamily="49" charset="-122"/>
                          <a:cs typeface="宋体"/>
                        </a:rPr>
                        <a:t>1.00</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1.05</a:t>
                      </a:r>
                      <a:br>
                        <a:rPr lang="en-US" sz="900" kern="100">
                          <a:solidFill>
                            <a:srgbClr val="000000"/>
                          </a:solidFill>
                          <a:latin typeface="黑体" pitchFamily="49" charset="-122"/>
                          <a:ea typeface="黑体" pitchFamily="49" charset="-122"/>
                          <a:cs typeface="宋体"/>
                        </a:rPr>
                      </a:br>
                      <a:r>
                        <a:rPr lang="en-US" sz="900" kern="100">
                          <a:solidFill>
                            <a:srgbClr val="000000"/>
                          </a:solidFill>
                          <a:latin typeface="黑体" pitchFamily="49" charset="-122"/>
                          <a:ea typeface="黑体" pitchFamily="49" charset="-122"/>
                          <a:cs typeface="宋体"/>
                        </a:rPr>
                        <a:t>0.90</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1.0</a:t>
                      </a:r>
                      <a:endParaRPr lang="zh-CN" sz="9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900" kern="100" dirty="0">
                          <a:solidFill>
                            <a:srgbClr val="000000"/>
                          </a:solidFill>
                          <a:latin typeface="黑体" pitchFamily="49" charset="-122"/>
                          <a:ea typeface="黑体" pitchFamily="49" charset="-122"/>
                          <a:cs typeface="宋体"/>
                        </a:rPr>
                        <a:t>  -20%~+100%</a:t>
                      </a:r>
                      <a:br>
                        <a:rPr lang="en-US" sz="900" kern="100" dirty="0">
                          <a:solidFill>
                            <a:srgbClr val="000000"/>
                          </a:solidFill>
                          <a:latin typeface="黑体" pitchFamily="49" charset="-122"/>
                          <a:ea typeface="黑体" pitchFamily="49" charset="-122"/>
                          <a:cs typeface="宋体"/>
                        </a:rPr>
                      </a:br>
                      <a:r>
                        <a:rPr lang="en-US" sz="900" kern="100" dirty="0">
                          <a:solidFill>
                            <a:srgbClr val="000000"/>
                          </a:solidFill>
                          <a:latin typeface="黑体" pitchFamily="49" charset="-122"/>
                          <a:ea typeface="黑体" pitchFamily="49" charset="-122"/>
                          <a:cs typeface="宋体"/>
                        </a:rPr>
                        <a:t> -20%~+70%</a:t>
                      </a:r>
                      <a:br>
                        <a:rPr lang="en-US" sz="900" kern="100" dirty="0">
                          <a:solidFill>
                            <a:srgbClr val="000000"/>
                          </a:solidFill>
                          <a:latin typeface="黑体" pitchFamily="49" charset="-122"/>
                          <a:ea typeface="黑体" pitchFamily="49" charset="-122"/>
                          <a:cs typeface="宋体"/>
                        </a:rPr>
                      </a:br>
                      <a:r>
                        <a:rPr lang="en-US" sz="900" kern="100" dirty="0">
                          <a:solidFill>
                            <a:srgbClr val="000000"/>
                          </a:solidFill>
                          <a:latin typeface="黑体" pitchFamily="49" charset="-122"/>
                          <a:ea typeface="黑体" pitchFamily="49" charset="-122"/>
                          <a:cs typeface="宋体"/>
                        </a:rPr>
                        <a:t>  -20%~+20%</a:t>
                      </a:r>
                      <a:endParaRPr lang="zh-CN" sz="9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88851">
                <a:tc>
                  <a:txBody>
                    <a:bodyPr/>
                    <a:lstStyle/>
                    <a:p>
                      <a:pPr algn="ctr">
                        <a:spcAft>
                          <a:spcPts val="0"/>
                        </a:spcAft>
                      </a:pPr>
                      <a:r>
                        <a:rPr lang="zh-CN" sz="1200" kern="100" dirty="0">
                          <a:solidFill>
                            <a:srgbClr val="000000"/>
                          </a:solidFill>
                          <a:latin typeface="黑体" pitchFamily="49" charset="-122"/>
                          <a:ea typeface="黑体" pitchFamily="49" charset="-122"/>
                          <a:cs typeface="宋体"/>
                        </a:rPr>
                        <a:t>万和腾飞</a:t>
                      </a:r>
                      <a:endParaRPr lang="zh-CN" sz="12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zh-CN" sz="1200" kern="100" dirty="0">
                          <a:solidFill>
                            <a:srgbClr val="000000"/>
                          </a:solidFill>
                          <a:latin typeface="黑体" pitchFamily="49" charset="-122"/>
                          <a:ea typeface="黑体" pitchFamily="49" charset="-122"/>
                          <a:cs typeface="宋体"/>
                        </a:rPr>
                        <a:t>招商</a:t>
                      </a:r>
                      <a:endParaRPr lang="zh-CN" sz="12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20150507</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8620</a:t>
                      </a:r>
                      <a:r>
                        <a:rPr lang="zh-CN" sz="1200" kern="100">
                          <a:solidFill>
                            <a:srgbClr val="000000"/>
                          </a:solidFill>
                          <a:latin typeface="黑体" pitchFamily="49" charset="-122"/>
                          <a:ea typeface="黑体" pitchFamily="49" charset="-122"/>
                          <a:cs typeface="宋体"/>
                        </a:rPr>
                        <a:t>万</a:t>
                      </a:r>
                      <a:r>
                        <a:rPr lang="en-US" sz="1200" kern="100">
                          <a:solidFill>
                            <a:srgbClr val="000000"/>
                          </a:solidFill>
                          <a:latin typeface="黑体" pitchFamily="49" charset="-122"/>
                          <a:ea typeface="黑体" pitchFamily="49" charset="-122"/>
                          <a:cs typeface="宋体"/>
                        </a:rPr>
                        <a:t>(</a:t>
                      </a:r>
                      <a:r>
                        <a:rPr lang="zh-CN" sz="1200" kern="100">
                          <a:solidFill>
                            <a:srgbClr val="000000"/>
                          </a:solidFill>
                          <a:latin typeface="黑体" pitchFamily="49" charset="-122"/>
                          <a:ea typeface="黑体" pitchFamily="49" charset="-122"/>
                          <a:cs typeface="宋体"/>
                        </a:rPr>
                        <a:t>赎回</a:t>
                      </a:r>
                      <a:r>
                        <a:rPr lang="en-US" sz="1200" kern="100">
                          <a:solidFill>
                            <a:srgbClr val="000000"/>
                          </a:solidFill>
                          <a:latin typeface="黑体" pitchFamily="49" charset="-122"/>
                          <a:ea typeface="黑体" pitchFamily="49" charset="-122"/>
                          <a:cs typeface="宋体"/>
                        </a:rPr>
                        <a:t>2500</a:t>
                      </a:r>
                      <a:r>
                        <a:rPr lang="zh-CN" sz="1200" kern="100">
                          <a:solidFill>
                            <a:srgbClr val="000000"/>
                          </a:solidFill>
                          <a:latin typeface="黑体" pitchFamily="49" charset="-122"/>
                          <a:ea typeface="黑体" pitchFamily="49" charset="-122"/>
                          <a:cs typeface="宋体"/>
                        </a:rPr>
                        <a:t>万</a:t>
                      </a:r>
                      <a:r>
                        <a:rPr lang="en-US" sz="1200" kern="100">
                          <a:solidFill>
                            <a:srgbClr val="000000"/>
                          </a:solidFill>
                          <a:latin typeface="黑体" pitchFamily="49" charset="-122"/>
                          <a:ea typeface="黑体" pitchFamily="49" charset="-122"/>
                          <a:cs typeface="宋体"/>
                        </a:rPr>
                        <a:t>)</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0.83</a:t>
                      </a:r>
                      <a:r>
                        <a:rPr lang="zh-CN" sz="1200" kern="100">
                          <a:solidFill>
                            <a:srgbClr val="000000"/>
                          </a:solidFill>
                          <a:latin typeface="黑体" pitchFamily="49" charset="-122"/>
                          <a:ea typeface="黑体" pitchFamily="49" charset="-122"/>
                          <a:cs typeface="宋体"/>
                        </a:rPr>
                        <a:t>元</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0.8</a:t>
                      </a:r>
                      <a:r>
                        <a:rPr lang="zh-CN" sz="1200" kern="100">
                          <a:solidFill>
                            <a:srgbClr val="000000"/>
                          </a:solidFill>
                          <a:latin typeface="黑体" pitchFamily="49" charset="-122"/>
                          <a:ea typeface="黑体" pitchFamily="49" charset="-122"/>
                          <a:cs typeface="宋体"/>
                        </a:rPr>
                        <a:t>元</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900" kern="100">
                          <a:solidFill>
                            <a:srgbClr val="000000"/>
                          </a:solidFill>
                          <a:latin typeface="黑体" pitchFamily="49" charset="-122"/>
                          <a:ea typeface="黑体" pitchFamily="49" charset="-122"/>
                          <a:cs typeface="宋体"/>
                        </a:rPr>
                        <a:t>-</a:t>
                      </a:r>
                      <a:endParaRPr lang="zh-CN" sz="9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900" kern="100" dirty="0">
                          <a:solidFill>
                            <a:srgbClr val="000000"/>
                          </a:solidFill>
                          <a:latin typeface="黑体" pitchFamily="49" charset="-122"/>
                          <a:ea typeface="黑体" pitchFamily="49" charset="-122"/>
                          <a:cs typeface="宋体"/>
                        </a:rPr>
                        <a:t>-</a:t>
                      </a:r>
                      <a:endParaRPr lang="zh-CN" sz="9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57846">
                <a:tc>
                  <a:txBody>
                    <a:bodyPr/>
                    <a:lstStyle/>
                    <a:p>
                      <a:pPr algn="ctr">
                        <a:spcAft>
                          <a:spcPts val="0"/>
                        </a:spcAft>
                      </a:pPr>
                      <a:r>
                        <a:rPr lang="zh-CN" sz="1200" kern="100" dirty="0">
                          <a:solidFill>
                            <a:srgbClr val="000000"/>
                          </a:solidFill>
                          <a:latin typeface="黑体" pitchFamily="49" charset="-122"/>
                          <a:ea typeface="黑体" pitchFamily="49" charset="-122"/>
                          <a:cs typeface="宋体"/>
                        </a:rPr>
                        <a:t>万鑫二号量化对冲</a:t>
                      </a:r>
                      <a:endParaRPr lang="zh-CN" sz="12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zh-CN" sz="1200" kern="100" dirty="0">
                          <a:solidFill>
                            <a:srgbClr val="000000"/>
                          </a:solidFill>
                          <a:latin typeface="黑体" pitchFamily="49" charset="-122"/>
                          <a:ea typeface="黑体" pitchFamily="49" charset="-122"/>
                          <a:cs typeface="宋体"/>
                        </a:rPr>
                        <a:t>光大</a:t>
                      </a:r>
                      <a:endParaRPr lang="zh-CN" sz="12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20150511</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4.46</a:t>
                      </a:r>
                      <a:r>
                        <a:rPr lang="zh-CN" sz="1200" kern="100">
                          <a:solidFill>
                            <a:srgbClr val="000000"/>
                          </a:solidFill>
                          <a:latin typeface="黑体" pitchFamily="49" charset="-122"/>
                          <a:ea typeface="黑体" pitchFamily="49" charset="-122"/>
                          <a:cs typeface="宋体"/>
                        </a:rPr>
                        <a:t>亿</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0.95</a:t>
                      </a:r>
                      <a:r>
                        <a:rPr lang="zh-CN" sz="1200" kern="100">
                          <a:solidFill>
                            <a:srgbClr val="000000"/>
                          </a:solidFill>
                          <a:latin typeface="黑体" pitchFamily="49" charset="-122"/>
                          <a:ea typeface="黑体" pitchFamily="49" charset="-122"/>
                          <a:cs typeface="宋体"/>
                        </a:rPr>
                        <a:t>元</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0.92</a:t>
                      </a:r>
                      <a:r>
                        <a:rPr lang="zh-CN" sz="1200" kern="100">
                          <a:solidFill>
                            <a:srgbClr val="000000"/>
                          </a:solidFill>
                          <a:latin typeface="黑体" pitchFamily="49" charset="-122"/>
                          <a:ea typeface="黑体" pitchFamily="49" charset="-122"/>
                          <a:cs typeface="宋体"/>
                        </a:rPr>
                        <a:t>元</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900" kern="100">
                          <a:solidFill>
                            <a:srgbClr val="000000"/>
                          </a:solidFill>
                          <a:latin typeface="黑体" pitchFamily="49" charset="-122"/>
                          <a:ea typeface="黑体" pitchFamily="49" charset="-122"/>
                          <a:cs typeface="宋体"/>
                        </a:rPr>
                        <a:t>-</a:t>
                      </a:r>
                      <a:endParaRPr lang="zh-CN" sz="9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900" kern="100" dirty="0">
                          <a:solidFill>
                            <a:srgbClr val="000000"/>
                          </a:solidFill>
                          <a:latin typeface="黑体" pitchFamily="49" charset="-122"/>
                          <a:ea typeface="黑体" pitchFamily="49" charset="-122"/>
                          <a:cs typeface="宋体"/>
                        </a:rPr>
                        <a:t>-</a:t>
                      </a:r>
                      <a:endParaRPr lang="zh-CN" sz="9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57846">
                <a:tc>
                  <a:txBody>
                    <a:bodyPr/>
                    <a:lstStyle/>
                    <a:p>
                      <a:pPr algn="ctr">
                        <a:spcAft>
                          <a:spcPts val="0"/>
                        </a:spcAft>
                      </a:pPr>
                      <a:r>
                        <a:rPr lang="zh-CN" sz="1200" kern="100">
                          <a:solidFill>
                            <a:srgbClr val="000000"/>
                          </a:solidFill>
                          <a:latin typeface="黑体" pitchFamily="49" charset="-122"/>
                          <a:ea typeface="黑体" pitchFamily="49" charset="-122"/>
                          <a:cs typeface="宋体"/>
                        </a:rPr>
                        <a:t>鑫泰量化对冲</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zh-CN" sz="1200" kern="100">
                          <a:solidFill>
                            <a:srgbClr val="000000"/>
                          </a:solidFill>
                          <a:latin typeface="黑体" pitchFamily="49" charset="-122"/>
                          <a:ea typeface="黑体" pitchFamily="49" charset="-122"/>
                          <a:cs typeface="宋体"/>
                        </a:rPr>
                        <a:t>招商</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20150525</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3.99</a:t>
                      </a:r>
                      <a:r>
                        <a:rPr lang="zh-CN" sz="1200" kern="100">
                          <a:solidFill>
                            <a:srgbClr val="000000"/>
                          </a:solidFill>
                          <a:latin typeface="黑体" pitchFamily="49" charset="-122"/>
                          <a:ea typeface="黑体" pitchFamily="49" charset="-122"/>
                          <a:cs typeface="宋体"/>
                        </a:rPr>
                        <a:t>亿</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altLang="zh-CN" sz="1200" kern="100" dirty="0" smtClean="0">
                          <a:latin typeface="黑体" pitchFamily="49" charset="-122"/>
                          <a:ea typeface="黑体" pitchFamily="49" charset="-122"/>
                          <a:cs typeface="宋体"/>
                        </a:rPr>
                        <a:t>--</a:t>
                      </a:r>
                      <a:endParaRPr lang="zh-CN" sz="12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0.92</a:t>
                      </a:r>
                      <a:r>
                        <a:rPr lang="zh-CN" sz="1200" kern="100">
                          <a:solidFill>
                            <a:srgbClr val="000000"/>
                          </a:solidFill>
                          <a:latin typeface="黑体" pitchFamily="49" charset="-122"/>
                          <a:ea typeface="黑体" pitchFamily="49" charset="-122"/>
                          <a:cs typeface="宋体"/>
                        </a:rPr>
                        <a:t>元</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900" kern="100">
                          <a:solidFill>
                            <a:srgbClr val="000000"/>
                          </a:solidFill>
                          <a:latin typeface="黑体" pitchFamily="49" charset="-122"/>
                          <a:ea typeface="黑体" pitchFamily="49" charset="-122"/>
                          <a:cs typeface="宋体"/>
                        </a:rPr>
                        <a:t>-</a:t>
                      </a:r>
                      <a:endParaRPr lang="zh-CN" sz="9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900" kern="100" dirty="0">
                          <a:solidFill>
                            <a:srgbClr val="000000"/>
                          </a:solidFill>
                          <a:latin typeface="黑体" pitchFamily="49" charset="-122"/>
                          <a:ea typeface="黑体" pitchFamily="49" charset="-122"/>
                          <a:cs typeface="宋体"/>
                        </a:rPr>
                        <a:t>-</a:t>
                      </a:r>
                      <a:endParaRPr lang="zh-CN" sz="9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173537">
                <a:tc>
                  <a:txBody>
                    <a:bodyPr/>
                    <a:lstStyle/>
                    <a:p>
                      <a:pPr algn="ctr">
                        <a:spcAft>
                          <a:spcPts val="0"/>
                        </a:spcAft>
                      </a:pPr>
                      <a:r>
                        <a:rPr lang="zh-CN" sz="1200" kern="100" dirty="0">
                          <a:solidFill>
                            <a:srgbClr val="000000"/>
                          </a:solidFill>
                          <a:latin typeface="黑体" pitchFamily="49" charset="-122"/>
                          <a:ea typeface="黑体" pitchFamily="49" charset="-122"/>
                          <a:cs typeface="宋体"/>
                        </a:rPr>
                        <a:t>多策略优选</a:t>
                      </a:r>
                      <a:r>
                        <a:rPr lang="en-US" sz="1200" kern="100" dirty="0">
                          <a:solidFill>
                            <a:srgbClr val="000000"/>
                          </a:solidFill>
                          <a:latin typeface="黑体" pitchFamily="49" charset="-122"/>
                          <a:ea typeface="黑体" pitchFamily="49" charset="-122"/>
                          <a:cs typeface="宋体"/>
                        </a:rPr>
                        <a:t>12</a:t>
                      </a:r>
                      <a:r>
                        <a:rPr lang="zh-CN" sz="1200" kern="100" dirty="0">
                          <a:solidFill>
                            <a:srgbClr val="000000"/>
                          </a:solidFill>
                          <a:latin typeface="黑体" pitchFamily="49" charset="-122"/>
                          <a:ea typeface="黑体" pitchFamily="49" charset="-122"/>
                          <a:cs typeface="宋体"/>
                        </a:rPr>
                        <a:t>号</a:t>
                      </a:r>
                      <a:endParaRPr lang="zh-CN" sz="12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zh-CN" sz="1200" kern="100">
                          <a:solidFill>
                            <a:srgbClr val="000000"/>
                          </a:solidFill>
                          <a:latin typeface="黑体" pitchFamily="49" charset="-122"/>
                          <a:ea typeface="黑体" pitchFamily="49" charset="-122"/>
                          <a:cs typeface="宋体"/>
                        </a:rPr>
                        <a:t>招商</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dirty="0">
                          <a:solidFill>
                            <a:srgbClr val="000000"/>
                          </a:solidFill>
                          <a:latin typeface="黑体" pitchFamily="49" charset="-122"/>
                          <a:ea typeface="黑体" pitchFamily="49" charset="-122"/>
                          <a:cs typeface="宋体"/>
                        </a:rPr>
                        <a:t>20150605</a:t>
                      </a:r>
                      <a:endParaRPr lang="zh-CN" sz="12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2.44</a:t>
                      </a:r>
                      <a:r>
                        <a:rPr lang="zh-CN" sz="1200" kern="100">
                          <a:solidFill>
                            <a:srgbClr val="000000"/>
                          </a:solidFill>
                          <a:latin typeface="黑体" pitchFamily="49" charset="-122"/>
                          <a:ea typeface="黑体" pitchFamily="49" charset="-122"/>
                          <a:cs typeface="宋体"/>
                        </a:rPr>
                        <a:t>亿</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0.93</a:t>
                      </a:r>
                      <a:r>
                        <a:rPr lang="zh-CN" sz="1200" kern="100">
                          <a:solidFill>
                            <a:srgbClr val="000000"/>
                          </a:solidFill>
                          <a:latin typeface="黑体" pitchFamily="49" charset="-122"/>
                          <a:ea typeface="黑体" pitchFamily="49" charset="-122"/>
                          <a:cs typeface="宋体"/>
                        </a:rPr>
                        <a:t>元</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0.90</a:t>
                      </a:r>
                      <a:r>
                        <a:rPr lang="zh-CN" sz="1200" kern="100">
                          <a:solidFill>
                            <a:srgbClr val="000000"/>
                          </a:solidFill>
                          <a:latin typeface="黑体" pitchFamily="49" charset="-122"/>
                          <a:ea typeface="黑体" pitchFamily="49" charset="-122"/>
                          <a:cs typeface="宋体"/>
                        </a:rPr>
                        <a:t>元</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1.05</a:t>
                      </a:r>
                      <a:br>
                        <a:rPr lang="en-US" sz="900" kern="100">
                          <a:solidFill>
                            <a:srgbClr val="000000"/>
                          </a:solidFill>
                          <a:latin typeface="黑体" pitchFamily="49" charset="-122"/>
                          <a:ea typeface="黑体" pitchFamily="49" charset="-122"/>
                          <a:cs typeface="宋体"/>
                        </a:rPr>
                      </a:br>
                      <a:r>
                        <a:rPr lang="en-US" sz="900" kern="100">
                          <a:solidFill>
                            <a:srgbClr val="000000"/>
                          </a:solidFill>
                          <a:latin typeface="黑体" pitchFamily="49" charset="-122"/>
                          <a:ea typeface="黑体" pitchFamily="49" charset="-122"/>
                          <a:cs typeface="宋体"/>
                        </a:rPr>
                        <a:t>1.00</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1.05</a:t>
                      </a:r>
                      <a:br>
                        <a:rPr lang="en-US" sz="900" kern="100">
                          <a:solidFill>
                            <a:srgbClr val="000000"/>
                          </a:solidFill>
                          <a:latin typeface="黑体" pitchFamily="49" charset="-122"/>
                          <a:ea typeface="黑体" pitchFamily="49" charset="-122"/>
                          <a:cs typeface="宋体"/>
                        </a:rPr>
                      </a:br>
                      <a:r>
                        <a:rPr lang="en-US" sz="900" kern="100">
                          <a:solidFill>
                            <a:srgbClr val="000000"/>
                          </a:solidFill>
                          <a:latin typeface="黑体" pitchFamily="49" charset="-122"/>
                          <a:ea typeface="黑体" pitchFamily="49" charset="-122"/>
                          <a:cs typeface="宋体"/>
                        </a:rPr>
                        <a:t>0.90</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1.0</a:t>
                      </a:r>
                      <a:endParaRPr lang="zh-CN" sz="9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900" kern="100" dirty="0">
                          <a:solidFill>
                            <a:srgbClr val="000000"/>
                          </a:solidFill>
                          <a:latin typeface="黑体" pitchFamily="49" charset="-122"/>
                          <a:ea typeface="黑体" pitchFamily="49" charset="-122"/>
                          <a:cs typeface="宋体"/>
                        </a:rPr>
                        <a:t>  -20%~+100%</a:t>
                      </a:r>
                      <a:br>
                        <a:rPr lang="en-US" sz="900" kern="100" dirty="0">
                          <a:solidFill>
                            <a:srgbClr val="000000"/>
                          </a:solidFill>
                          <a:latin typeface="黑体" pitchFamily="49" charset="-122"/>
                          <a:ea typeface="黑体" pitchFamily="49" charset="-122"/>
                          <a:cs typeface="宋体"/>
                        </a:rPr>
                      </a:br>
                      <a:r>
                        <a:rPr lang="en-US" sz="900" kern="100" dirty="0">
                          <a:solidFill>
                            <a:srgbClr val="000000"/>
                          </a:solidFill>
                          <a:latin typeface="黑体" pitchFamily="49" charset="-122"/>
                          <a:ea typeface="黑体" pitchFamily="49" charset="-122"/>
                          <a:cs typeface="宋体"/>
                        </a:rPr>
                        <a:t> -20%~+70%</a:t>
                      </a:r>
                      <a:br>
                        <a:rPr lang="en-US" sz="900" kern="100" dirty="0">
                          <a:solidFill>
                            <a:srgbClr val="000000"/>
                          </a:solidFill>
                          <a:latin typeface="黑体" pitchFamily="49" charset="-122"/>
                          <a:ea typeface="黑体" pitchFamily="49" charset="-122"/>
                          <a:cs typeface="宋体"/>
                        </a:rPr>
                      </a:br>
                      <a:r>
                        <a:rPr lang="en-US" sz="900" kern="100" dirty="0">
                          <a:solidFill>
                            <a:srgbClr val="000000"/>
                          </a:solidFill>
                          <a:latin typeface="黑体" pitchFamily="49" charset="-122"/>
                          <a:ea typeface="黑体" pitchFamily="49" charset="-122"/>
                          <a:cs typeface="宋体"/>
                        </a:rPr>
                        <a:t>  -20%~+20%</a:t>
                      </a:r>
                      <a:endParaRPr lang="zh-CN" sz="9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173537">
                <a:tc>
                  <a:txBody>
                    <a:bodyPr/>
                    <a:lstStyle/>
                    <a:p>
                      <a:pPr algn="ctr">
                        <a:spcAft>
                          <a:spcPts val="0"/>
                        </a:spcAft>
                      </a:pPr>
                      <a:r>
                        <a:rPr lang="zh-CN" sz="1200" kern="100" dirty="0">
                          <a:solidFill>
                            <a:srgbClr val="000000"/>
                          </a:solidFill>
                          <a:latin typeface="黑体" pitchFamily="49" charset="-122"/>
                          <a:ea typeface="黑体" pitchFamily="49" charset="-122"/>
                          <a:cs typeface="宋体"/>
                        </a:rPr>
                        <a:t>安盈泰诚一号</a:t>
                      </a:r>
                      <a:endParaRPr lang="zh-CN" sz="12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zh-CN" sz="1200" kern="100" dirty="0">
                          <a:solidFill>
                            <a:srgbClr val="000000"/>
                          </a:solidFill>
                          <a:latin typeface="黑体" pitchFamily="49" charset="-122"/>
                          <a:ea typeface="黑体" pitchFamily="49" charset="-122"/>
                          <a:cs typeface="宋体"/>
                        </a:rPr>
                        <a:t>招商</a:t>
                      </a:r>
                      <a:endParaRPr lang="zh-CN" sz="12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dirty="0">
                          <a:solidFill>
                            <a:srgbClr val="000000"/>
                          </a:solidFill>
                          <a:latin typeface="黑体" pitchFamily="49" charset="-122"/>
                          <a:ea typeface="黑体" pitchFamily="49" charset="-122"/>
                          <a:cs typeface="宋体"/>
                        </a:rPr>
                        <a:t>20150605</a:t>
                      </a:r>
                      <a:endParaRPr lang="zh-CN" sz="12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1</a:t>
                      </a:r>
                      <a:r>
                        <a:rPr lang="zh-CN" sz="1200" kern="100">
                          <a:solidFill>
                            <a:srgbClr val="000000"/>
                          </a:solidFill>
                          <a:latin typeface="黑体" pitchFamily="49" charset="-122"/>
                          <a:ea typeface="黑体" pitchFamily="49" charset="-122"/>
                          <a:cs typeface="宋体"/>
                        </a:rPr>
                        <a:t>亿</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0.93</a:t>
                      </a:r>
                      <a:r>
                        <a:rPr lang="zh-CN" sz="1200" kern="100">
                          <a:solidFill>
                            <a:srgbClr val="000000"/>
                          </a:solidFill>
                          <a:latin typeface="黑体" pitchFamily="49" charset="-122"/>
                          <a:ea typeface="黑体" pitchFamily="49" charset="-122"/>
                          <a:cs typeface="宋体"/>
                        </a:rPr>
                        <a:t>元</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0.90</a:t>
                      </a:r>
                      <a:r>
                        <a:rPr lang="zh-CN" sz="1200" kern="100">
                          <a:solidFill>
                            <a:srgbClr val="000000"/>
                          </a:solidFill>
                          <a:latin typeface="黑体" pitchFamily="49" charset="-122"/>
                          <a:ea typeface="黑体" pitchFamily="49" charset="-122"/>
                          <a:cs typeface="宋体"/>
                        </a:rPr>
                        <a:t>元</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1.05</a:t>
                      </a:r>
                      <a:br>
                        <a:rPr lang="en-US" sz="900" kern="100">
                          <a:solidFill>
                            <a:srgbClr val="000000"/>
                          </a:solidFill>
                          <a:latin typeface="黑体" pitchFamily="49" charset="-122"/>
                          <a:ea typeface="黑体" pitchFamily="49" charset="-122"/>
                          <a:cs typeface="宋体"/>
                        </a:rPr>
                      </a:br>
                      <a:r>
                        <a:rPr lang="en-US" sz="900" kern="100">
                          <a:solidFill>
                            <a:srgbClr val="000000"/>
                          </a:solidFill>
                          <a:latin typeface="黑体" pitchFamily="49" charset="-122"/>
                          <a:ea typeface="黑体" pitchFamily="49" charset="-122"/>
                          <a:cs typeface="宋体"/>
                        </a:rPr>
                        <a:t>1.00</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1.05</a:t>
                      </a:r>
                      <a:br>
                        <a:rPr lang="en-US" sz="900" kern="100">
                          <a:solidFill>
                            <a:srgbClr val="000000"/>
                          </a:solidFill>
                          <a:latin typeface="黑体" pitchFamily="49" charset="-122"/>
                          <a:ea typeface="黑体" pitchFamily="49" charset="-122"/>
                          <a:cs typeface="宋体"/>
                        </a:rPr>
                      </a:br>
                      <a:r>
                        <a:rPr lang="en-US" sz="900" kern="100">
                          <a:solidFill>
                            <a:srgbClr val="000000"/>
                          </a:solidFill>
                          <a:latin typeface="黑体" pitchFamily="49" charset="-122"/>
                          <a:ea typeface="黑体" pitchFamily="49" charset="-122"/>
                          <a:cs typeface="宋体"/>
                        </a:rPr>
                        <a:t>0.90</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1.0</a:t>
                      </a:r>
                      <a:endParaRPr lang="zh-CN" sz="9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900" kern="100" dirty="0">
                          <a:solidFill>
                            <a:srgbClr val="000000"/>
                          </a:solidFill>
                          <a:latin typeface="黑体" pitchFamily="49" charset="-122"/>
                          <a:ea typeface="黑体" pitchFamily="49" charset="-122"/>
                          <a:cs typeface="宋体"/>
                        </a:rPr>
                        <a:t>  -20%~+100%</a:t>
                      </a:r>
                      <a:br>
                        <a:rPr lang="en-US" sz="900" kern="100" dirty="0">
                          <a:solidFill>
                            <a:srgbClr val="000000"/>
                          </a:solidFill>
                          <a:latin typeface="黑体" pitchFamily="49" charset="-122"/>
                          <a:ea typeface="黑体" pitchFamily="49" charset="-122"/>
                          <a:cs typeface="宋体"/>
                        </a:rPr>
                      </a:br>
                      <a:r>
                        <a:rPr lang="en-US" sz="900" kern="100" dirty="0">
                          <a:solidFill>
                            <a:srgbClr val="000000"/>
                          </a:solidFill>
                          <a:latin typeface="黑体" pitchFamily="49" charset="-122"/>
                          <a:ea typeface="黑体" pitchFamily="49" charset="-122"/>
                          <a:cs typeface="宋体"/>
                        </a:rPr>
                        <a:t> -20%~+70%</a:t>
                      </a:r>
                      <a:br>
                        <a:rPr lang="en-US" sz="900" kern="100" dirty="0">
                          <a:solidFill>
                            <a:srgbClr val="000000"/>
                          </a:solidFill>
                          <a:latin typeface="黑体" pitchFamily="49" charset="-122"/>
                          <a:ea typeface="黑体" pitchFamily="49" charset="-122"/>
                          <a:cs typeface="宋体"/>
                        </a:rPr>
                      </a:br>
                      <a:r>
                        <a:rPr lang="en-US" sz="900" kern="100" dirty="0">
                          <a:solidFill>
                            <a:srgbClr val="000000"/>
                          </a:solidFill>
                          <a:latin typeface="黑体" pitchFamily="49" charset="-122"/>
                          <a:ea typeface="黑体" pitchFamily="49" charset="-122"/>
                          <a:cs typeface="宋体"/>
                        </a:rPr>
                        <a:t>  -20%~+20%</a:t>
                      </a:r>
                      <a:endParaRPr lang="zh-CN" sz="9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173537">
                <a:tc>
                  <a:txBody>
                    <a:bodyPr/>
                    <a:lstStyle/>
                    <a:p>
                      <a:pPr algn="ctr">
                        <a:spcAft>
                          <a:spcPts val="0"/>
                        </a:spcAft>
                      </a:pPr>
                      <a:r>
                        <a:rPr lang="zh-CN" sz="1200" kern="100">
                          <a:solidFill>
                            <a:srgbClr val="000000"/>
                          </a:solidFill>
                          <a:latin typeface="黑体" pitchFamily="49" charset="-122"/>
                          <a:ea typeface="黑体" pitchFamily="49" charset="-122"/>
                          <a:cs typeface="宋体"/>
                        </a:rPr>
                        <a:t>安盈中盛一号</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zh-CN" sz="1200" kern="100">
                          <a:solidFill>
                            <a:srgbClr val="000000"/>
                          </a:solidFill>
                          <a:latin typeface="黑体" pitchFamily="49" charset="-122"/>
                          <a:ea typeface="黑体" pitchFamily="49" charset="-122"/>
                          <a:cs typeface="宋体"/>
                        </a:rPr>
                        <a:t>招商</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20150619</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dirty="0">
                          <a:solidFill>
                            <a:srgbClr val="000000"/>
                          </a:solidFill>
                          <a:latin typeface="黑体" pitchFamily="49" charset="-122"/>
                          <a:ea typeface="黑体" pitchFamily="49" charset="-122"/>
                          <a:cs typeface="宋体"/>
                        </a:rPr>
                        <a:t>2.76</a:t>
                      </a:r>
                      <a:r>
                        <a:rPr lang="zh-CN" sz="1200" kern="100" dirty="0">
                          <a:solidFill>
                            <a:srgbClr val="000000"/>
                          </a:solidFill>
                          <a:latin typeface="黑体" pitchFamily="49" charset="-122"/>
                          <a:ea typeface="黑体" pitchFamily="49" charset="-122"/>
                          <a:cs typeface="宋体"/>
                        </a:rPr>
                        <a:t>亿</a:t>
                      </a:r>
                      <a:endParaRPr lang="zh-CN" sz="12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0.93</a:t>
                      </a:r>
                      <a:r>
                        <a:rPr lang="zh-CN" sz="1200" kern="100">
                          <a:solidFill>
                            <a:srgbClr val="000000"/>
                          </a:solidFill>
                          <a:latin typeface="黑体" pitchFamily="49" charset="-122"/>
                          <a:ea typeface="黑体" pitchFamily="49" charset="-122"/>
                          <a:cs typeface="宋体"/>
                        </a:rPr>
                        <a:t>元</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0.90</a:t>
                      </a:r>
                      <a:r>
                        <a:rPr lang="zh-CN" sz="1200" kern="100">
                          <a:solidFill>
                            <a:srgbClr val="000000"/>
                          </a:solidFill>
                          <a:latin typeface="黑体" pitchFamily="49" charset="-122"/>
                          <a:ea typeface="黑体" pitchFamily="49" charset="-122"/>
                          <a:cs typeface="宋体"/>
                        </a:rPr>
                        <a:t>元</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1.05</a:t>
                      </a:r>
                      <a:br>
                        <a:rPr lang="en-US" sz="900" kern="100">
                          <a:solidFill>
                            <a:srgbClr val="000000"/>
                          </a:solidFill>
                          <a:latin typeface="黑体" pitchFamily="49" charset="-122"/>
                          <a:ea typeface="黑体" pitchFamily="49" charset="-122"/>
                          <a:cs typeface="宋体"/>
                        </a:rPr>
                      </a:br>
                      <a:r>
                        <a:rPr lang="en-US" sz="900" kern="100">
                          <a:solidFill>
                            <a:srgbClr val="000000"/>
                          </a:solidFill>
                          <a:latin typeface="黑体" pitchFamily="49" charset="-122"/>
                          <a:ea typeface="黑体" pitchFamily="49" charset="-122"/>
                          <a:cs typeface="宋体"/>
                        </a:rPr>
                        <a:t>1.00</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1.05</a:t>
                      </a:r>
                      <a:br>
                        <a:rPr lang="en-US" sz="900" kern="100">
                          <a:solidFill>
                            <a:srgbClr val="000000"/>
                          </a:solidFill>
                          <a:latin typeface="黑体" pitchFamily="49" charset="-122"/>
                          <a:ea typeface="黑体" pitchFamily="49" charset="-122"/>
                          <a:cs typeface="宋体"/>
                        </a:rPr>
                      </a:br>
                      <a:r>
                        <a:rPr lang="en-US" sz="900" kern="100">
                          <a:solidFill>
                            <a:srgbClr val="000000"/>
                          </a:solidFill>
                          <a:latin typeface="黑体" pitchFamily="49" charset="-122"/>
                          <a:ea typeface="黑体" pitchFamily="49" charset="-122"/>
                          <a:cs typeface="宋体"/>
                        </a:rPr>
                        <a:t>0.90</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1.0</a:t>
                      </a:r>
                      <a:endParaRPr lang="zh-CN" sz="9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900" kern="100" dirty="0">
                          <a:solidFill>
                            <a:srgbClr val="000000"/>
                          </a:solidFill>
                          <a:latin typeface="黑体" pitchFamily="49" charset="-122"/>
                          <a:ea typeface="黑体" pitchFamily="49" charset="-122"/>
                          <a:cs typeface="宋体"/>
                        </a:rPr>
                        <a:t>   -20%~+100%</a:t>
                      </a:r>
                      <a:br>
                        <a:rPr lang="en-US" sz="900" kern="100" dirty="0">
                          <a:solidFill>
                            <a:srgbClr val="000000"/>
                          </a:solidFill>
                          <a:latin typeface="黑体" pitchFamily="49" charset="-122"/>
                          <a:ea typeface="黑体" pitchFamily="49" charset="-122"/>
                          <a:cs typeface="宋体"/>
                        </a:rPr>
                      </a:br>
                      <a:r>
                        <a:rPr lang="en-US" sz="900" kern="100" dirty="0">
                          <a:solidFill>
                            <a:srgbClr val="000000"/>
                          </a:solidFill>
                          <a:latin typeface="黑体" pitchFamily="49" charset="-122"/>
                          <a:ea typeface="黑体" pitchFamily="49" charset="-122"/>
                          <a:cs typeface="宋体"/>
                        </a:rPr>
                        <a:t>  -20%~+70%</a:t>
                      </a:r>
                      <a:br>
                        <a:rPr lang="en-US" sz="900" kern="100" dirty="0">
                          <a:solidFill>
                            <a:srgbClr val="000000"/>
                          </a:solidFill>
                          <a:latin typeface="黑体" pitchFamily="49" charset="-122"/>
                          <a:ea typeface="黑体" pitchFamily="49" charset="-122"/>
                          <a:cs typeface="宋体"/>
                        </a:rPr>
                      </a:br>
                      <a:r>
                        <a:rPr lang="en-US" sz="900" kern="100" dirty="0">
                          <a:solidFill>
                            <a:srgbClr val="000000"/>
                          </a:solidFill>
                          <a:latin typeface="黑体" pitchFamily="49" charset="-122"/>
                          <a:ea typeface="黑体" pitchFamily="49" charset="-122"/>
                          <a:cs typeface="宋体"/>
                        </a:rPr>
                        <a:t>  -20%~+20%</a:t>
                      </a:r>
                      <a:endParaRPr lang="zh-CN" sz="9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173537">
                <a:tc>
                  <a:txBody>
                    <a:bodyPr/>
                    <a:lstStyle/>
                    <a:p>
                      <a:pPr algn="ctr">
                        <a:spcAft>
                          <a:spcPts val="0"/>
                        </a:spcAft>
                      </a:pPr>
                      <a:r>
                        <a:rPr lang="zh-CN" sz="1200" kern="100">
                          <a:solidFill>
                            <a:srgbClr val="000000"/>
                          </a:solidFill>
                          <a:latin typeface="黑体" pitchFamily="49" charset="-122"/>
                          <a:ea typeface="黑体" pitchFamily="49" charset="-122"/>
                          <a:cs typeface="宋体"/>
                        </a:rPr>
                        <a:t>安盈一号</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zh-CN" sz="1200" kern="100">
                          <a:solidFill>
                            <a:srgbClr val="000000"/>
                          </a:solidFill>
                          <a:latin typeface="黑体" pitchFamily="49" charset="-122"/>
                          <a:ea typeface="黑体" pitchFamily="49" charset="-122"/>
                          <a:cs typeface="宋体"/>
                        </a:rPr>
                        <a:t>工行</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dirty="0">
                          <a:solidFill>
                            <a:srgbClr val="000000"/>
                          </a:solidFill>
                          <a:latin typeface="黑体" pitchFamily="49" charset="-122"/>
                          <a:ea typeface="黑体" pitchFamily="49" charset="-122"/>
                          <a:cs typeface="宋体"/>
                        </a:rPr>
                        <a:t>20150625</a:t>
                      </a:r>
                      <a:endParaRPr lang="zh-CN" sz="12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dirty="0">
                          <a:solidFill>
                            <a:srgbClr val="000000"/>
                          </a:solidFill>
                          <a:latin typeface="黑体" pitchFamily="49" charset="-122"/>
                          <a:ea typeface="黑体" pitchFamily="49" charset="-122"/>
                          <a:cs typeface="宋体"/>
                        </a:rPr>
                        <a:t>2.55</a:t>
                      </a:r>
                      <a:r>
                        <a:rPr lang="zh-CN" sz="1200" kern="100" dirty="0">
                          <a:solidFill>
                            <a:srgbClr val="000000"/>
                          </a:solidFill>
                          <a:latin typeface="黑体" pitchFamily="49" charset="-122"/>
                          <a:ea typeface="黑体" pitchFamily="49" charset="-122"/>
                          <a:cs typeface="宋体"/>
                        </a:rPr>
                        <a:t>亿</a:t>
                      </a:r>
                      <a:endParaRPr lang="zh-CN" sz="12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0.93</a:t>
                      </a:r>
                      <a:r>
                        <a:rPr lang="zh-CN" sz="1200" kern="100">
                          <a:solidFill>
                            <a:srgbClr val="000000"/>
                          </a:solidFill>
                          <a:latin typeface="黑体" pitchFamily="49" charset="-122"/>
                          <a:ea typeface="黑体" pitchFamily="49" charset="-122"/>
                          <a:cs typeface="宋体"/>
                        </a:rPr>
                        <a:t>元</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0.90</a:t>
                      </a:r>
                      <a:r>
                        <a:rPr lang="zh-CN" sz="1200" kern="100">
                          <a:solidFill>
                            <a:srgbClr val="000000"/>
                          </a:solidFill>
                          <a:latin typeface="黑体" pitchFamily="49" charset="-122"/>
                          <a:ea typeface="黑体" pitchFamily="49" charset="-122"/>
                          <a:cs typeface="宋体"/>
                        </a:rPr>
                        <a:t>元</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1.05</a:t>
                      </a:r>
                      <a:br>
                        <a:rPr lang="en-US" sz="900" kern="100">
                          <a:solidFill>
                            <a:srgbClr val="000000"/>
                          </a:solidFill>
                          <a:latin typeface="黑体" pitchFamily="49" charset="-122"/>
                          <a:ea typeface="黑体" pitchFamily="49" charset="-122"/>
                          <a:cs typeface="宋体"/>
                        </a:rPr>
                      </a:br>
                      <a:r>
                        <a:rPr lang="en-US" sz="900" kern="100">
                          <a:solidFill>
                            <a:srgbClr val="000000"/>
                          </a:solidFill>
                          <a:latin typeface="黑体" pitchFamily="49" charset="-122"/>
                          <a:ea typeface="黑体" pitchFamily="49" charset="-122"/>
                          <a:cs typeface="宋体"/>
                        </a:rPr>
                        <a:t>1.00</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1.05</a:t>
                      </a:r>
                      <a:br>
                        <a:rPr lang="en-US" sz="900" kern="100">
                          <a:solidFill>
                            <a:srgbClr val="000000"/>
                          </a:solidFill>
                          <a:latin typeface="黑体" pitchFamily="49" charset="-122"/>
                          <a:ea typeface="黑体" pitchFamily="49" charset="-122"/>
                          <a:cs typeface="宋体"/>
                        </a:rPr>
                      </a:br>
                      <a:r>
                        <a:rPr lang="en-US" sz="900" kern="100">
                          <a:solidFill>
                            <a:srgbClr val="000000"/>
                          </a:solidFill>
                          <a:latin typeface="黑体" pitchFamily="49" charset="-122"/>
                          <a:ea typeface="黑体" pitchFamily="49" charset="-122"/>
                          <a:cs typeface="宋体"/>
                        </a:rPr>
                        <a:t>0.90</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1.0</a:t>
                      </a:r>
                      <a:endParaRPr lang="zh-CN" sz="9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900" kern="100" dirty="0">
                          <a:solidFill>
                            <a:srgbClr val="000000"/>
                          </a:solidFill>
                          <a:latin typeface="黑体" pitchFamily="49" charset="-122"/>
                          <a:ea typeface="黑体" pitchFamily="49" charset="-122"/>
                          <a:cs typeface="宋体"/>
                        </a:rPr>
                        <a:t>   -20%~+100%</a:t>
                      </a:r>
                      <a:br>
                        <a:rPr lang="en-US" sz="900" kern="100" dirty="0">
                          <a:solidFill>
                            <a:srgbClr val="000000"/>
                          </a:solidFill>
                          <a:latin typeface="黑体" pitchFamily="49" charset="-122"/>
                          <a:ea typeface="黑体" pitchFamily="49" charset="-122"/>
                          <a:cs typeface="宋体"/>
                        </a:rPr>
                      </a:br>
                      <a:r>
                        <a:rPr lang="en-US" sz="900" kern="100" dirty="0">
                          <a:solidFill>
                            <a:srgbClr val="000000"/>
                          </a:solidFill>
                          <a:latin typeface="黑体" pitchFamily="49" charset="-122"/>
                          <a:ea typeface="黑体" pitchFamily="49" charset="-122"/>
                          <a:cs typeface="宋体"/>
                        </a:rPr>
                        <a:t>  -20%~+70%</a:t>
                      </a:r>
                      <a:br>
                        <a:rPr lang="en-US" sz="900" kern="100" dirty="0">
                          <a:solidFill>
                            <a:srgbClr val="000000"/>
                          </a:solidFill>
                          <a:latin typeface="黑体" pitchFamily="49" charset="-122"/>
                          <a:ea typeface="黑体" pitchFamily="49" charset="-122"/>
                          <a:cs typeface="宋体"/>
                        </a:rPr>
                      </a:br>
                      <a:r>
                        <a:rPr lang="en-US" sz="900" kern="100" dirty="0">
                          <a:solidFill>
                            <a:srgbClr val="000000"/>
                          </a:solidFill>
                          <a:latin typeface="黑体" pitchFamily="49" charset="-122"/>
                          <a:ea typeface="黑体" pitchFamily="49" charset="-122"/>
                          <a:cs typeface="宋体"/>
                        </a:rPr>
                        <a:t>  -20%~+20%</a:t>
                      </a:r>
                      <a:endParaRPr lang="zh-CN" sz="9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173537">
                <a:tc>
                  <a:txBody>
                    <a:bodyPr/>
                    <a:lstStyle/>
                    <a:p>
                      <a:pPr algn="ctr">
                        <a:spcAft>
                          <a:spcPts val="0"/>
                        </a:spcAft>
                      </a:pPr>
                      <a:r>
                        <a:rPr lang="zh-CN" sz="1200" kern="100">
                          <a:solidFill>
                            <a:srgbClr val="000000"/>
                          </a:solidFill>
                          <a:latin typeface="黑体" pitchFamily="49" charset="-122"/>
                          <a:ea typeface="黑体" pitchFamily="49" charset="-122"/>
                          <a:cs typeface="宋体"/>
                        </a:rPr>
                        <a:t>紫禁之巅</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zh-CN" sz="1200" kern="100">
                          <a:solidFill>
                            <a:srgbClr val="000000"/>
                          </a:solidFill>
                          <a:latin typeface="黑体" pitchFamily="49" charset="-122"/>
                          <a:ea typeface="黑体" pitchFamily="49" charset="-122"/>
                          <a:cs typeface="宋体"/>
                        </a:rPr>
                        <a:t>工行</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dirty="0">
                          <a:solidFill>
                            <a:srgbClr val="000000"/>
                          </a:solidFill>
                          <a:latin typeface="黑体" pitchFamily="49" charset="-122"/>
                          <a:ea typeface="黑体" pitchFamily="49" charset="-122"/>
                          <a:cs typeface="宋体"/>
                        </a:rPr>
                        <a:t>20150702</a:t>
                      </a:r>
                      <a:endParaRPr lang="zh-CN" sz="12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dirty="0">
                          <a:solidFill>
                            <a:srgbClr val="000000"/>
                          </a:solidFill>
                          <a:latin typeface="黑体" pitchFamily="49" charset="-122"/>
                          <a:ea typeface="黑体" pitchFamily="49" charset="-122"/>
                          <a:cs typeface="宋体"/>
                        </a:rPr>
                        <a:t>7.69</a:t>
                      </a:r>
                      <a:r>
                        <a:rPr lang="zh-CN" sz="1200" kern="100" dirty="0">
                          <a:solidFill>
                            <a:srgbClr val="000000"/>
                          </a:solidFill>
                          <a:latin typeface="黑体" pitchFamily="49" charset="-122"/>
                          <a:ea typeface="黑体" pitchFamily="49" charset="-122"/>
                          <a:cs typeface="宋体"/>
                        </a:rPr>
                        <a:t>亿</a:t>
                      </a:r>
                      <a:endParaRPr lang="zh-CN" sz="12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dirty="0">
                          <a:solidFill>
                            <a:srgbClr val="000000"/>
                          </a:solidFill>
                          <a:latin typeface="黑体" pitchFamily="49" charset="-122"/>
                          <a:ea typeface="黑体" pitchFamily="49" charset="-122"/>
                          <a:cs typeface="宋体"/>
                        </a:rPr>
                        <a:t>0.93</a:t>
                      </a:r>
                      <a:r>
                        <a:rPr lang="zh-CN" sz="1200" kern="100" dirty="0">
                          <a:solidFill>
                            <a:srgbClr val="000000"/>
                          </a:solidFill>
                          <a:latin typeface="黑体" pitchFamily="49" charset="-122"/>
                          <a:ea typeface="黑体" pitchFamily="49" charset="-122"/>
                          <a:cs typeface="宋体"/>
                        </a:rPr>
                        <a:t>元</a:t>
                      </a:r>
                      <a:endParaRPr lang="zh-CN" sz="12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0.90</a:t>
                      </a:r>
                      <a:r>
                        <a:rPr lang="zh-CN" sz="1200" kern="100">
                          <a:solidFill>
                            <a:srgbClr val="000000"/>
                          </a:solidFill>
                          <a:latin typeface="黑体" pitchFamily="49" charset="-122"/>
                          <a:ea typeface="黑体" pitchFamily="49" charset="-122"/>
                          <a:cs typeface="宋体"/>
                        </a:rPr>
                        <a:t>元</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1.05</a:t>
                      </a:r>
                      <a:br>
                        <a:rPr lang="en-US" sz="900" kern="100">
                          <a:solidFill>
                            <a:srgbClr val="000000"/>
                          </a:solidFill>
                          <a:latin typeface="黑体" pitchFamily="49" charset="-122"/>
                          <a:ea typeface="黑体" pitchFamily="49" charset="-122"/>
                          <a:cs typeface="宋体"/>
                        </a:rPr>
                      </a:br>
                      <a:r>
                        <a:rPr lang="en-US" sz="900" kern="100">
                          <a:solidFill>
                            <a:srgbClr val="000000"/>
                          </a:solidFill>
                          <a:latin typeface="黑体" pitchFamily="49" charset="-122"/>
                          <a:ea typeface="黑体" pitchFamily="49" charset="-122"/>
                          <a:cs typeface="宋体"/>
                        </a:rPr>
                        <a:t>1.00</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1.05</a:t>
                      </a:r>
                      <a:br>
                        <a:rPr lang="en-US" sz="900" kern="100">
                          <a:solidFill>
                            <a:srgbClr val="000000"/>
                          </a:solidFill>
                          <a:latin typeface="黑体" pitchFamily="49" charset="-122"/>
                          <a:ea typeface="黑体" pitchFamily="49" charset="-122"/>
                          <a:cs typeface="宋体"/>
                        </a:rPr>
                      </a:br>
                      <a:r>
                        <a:rPr lang="en-US" sz="900" kern="100">
                          <a:solidFill>
                            <a:srgbClr val="000000"/>
                          </a:solidFill>
                          <a:latin typeface="黑体" pitchFamily="49" charset="-122"/>
                          <a:ea typeface="黑体" pitchFamily="49" charset="-122"/>
                          <a:cs typeface="宋体"/>
                        </a:rPr>
                        <a:t>0.90</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1.0</a:t>
                      </a:r>
                      <a:endParaRPr lang="zh-CN" sz="9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900" kern="100" dirty="0">
                          <a:solidFill>
                            <a:srgbClr val="000000"/>
                          </a:solidFill>
                          <a:latin typeface="黑体" pitchFamily="49" charset="-122"/>
                          <a:ea typeface="黑体" pitchFamily="49" charset="-122"/>
                          <a:cs typeface="宋体"/>
                        </a:rPr>
                        <a:t>   -20%~+100%</a:t>
                      </a:r>
                      <a:br>
                        <a:rPr lang="en-US" sz="900" kern="100" dirty="0">
                          <a:solidFill>
                            <a:srgbClr val="000000"/>
                          </a:solidFill>
                          <a:latin typeface="黑体" pitchFamily="49" charset="-122"/>
                          <a:ea typeface="黑体" pitchFamily="49" charset="-122"/>
                          <a:cs typeface="宋体"/>
                        </a:rPr>
                      </a:br>
                      <a:r>
                        <a:rPr lang="en-US" sz="900" kern="100" dirty="0">
                          <a:solidFill>
                            <a:srgbClr val="000000"/>
                          </a:solidFill>
                          <a:latin typeface="黑体" pitchFamily="49" charset="-122"/>
                          <a:ea typeface="黑体" pitchFamily="49" charset="-122"/>
                          <a:cs typeface="宋体"/>
                        </a:rPr>
                        <a:t>  -20%~+70%</a:t>
                      </a:r>
                      <a:br>
                        <a:rPr lang="en-US" sz="900" kern="100" dirty="0">
                          <a:solidFill>
                            <a:srgbClr val="000000"/>
                          </a:solidFill>
                          <a:latin typeface="黑体" pitchFamily="49" charset="-122"/>
                          <a:ea typeface="黑体" pitchFamily="49" charset="-122"/>
                          <a:cs typeface="宋体"/>
                        </a:rPr>
                      </a:br>
                      <a:r>
                        <a:rPr lang="en-US" sz="900" kern="100" dirty="0">
                          <a:solidFill>
                            <a:srgbClr val="000000"/>
                          </a:solidFill>
                          <a:latin typeface="黑体" pitchFamily="49" charset="-122"/>
                          <a:ea typeface="黑体" pitchFamily="49" charset="-122"/>
                          <a:cs typeface="宋体"/>
                        </a:rPr>
                        <a:t>  -20%~+20%</a:t>
                      </a:r>
                      <a:endParaRPr lang="zh-CN" sz="9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231382">
                <a:tc>
                  <a:txBody>
                    <a:bodyPr/>
                    <a:lstStyle/>
                    <a:p>
                      <a:pPr algn="ctr">
                        <a:spcAft>
                          <a:spcPts val="0"/>
                        </a:spcAft>
                      </a:pPr>
                      <a:r>
                        <a:rPr lang="zh-CN" sz="1200" kern="100">
                          <a:solidFill>
                            <a:srgbClr val="000000"/>
                          </a:solidFill>
                          <a:latin typeface="黑体" pitchFamily="49" charset="-122"/>
                          <a:ea typeface="黑体" pitchFamily="49" charset="-122"/>
                          <a:cs typeface="宋体"/>
                        </a:rPr>
                        <a:t>鑫源六号</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zh-CN" sz="1200" kern="100">
                          <a:solidFill>
                            <a:srgbClr val="000000"/>
                          </a:solidFill>
                          <a:latin typeface="黑体" pitchFamily="49" charset="-122"/>
                          <a:ea typeface="黑体" pitchFamily="49" charset="-122"/>
                          <a:cs typeface="宋体"/>
                        </a:rPr>
                        <a:t>招商</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20150703</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dirty="0">
                          <a:solidFill>
                            <a:srgbClr val="000000"/>
                          </a:solidFill>
                          <a:latin typeface="黑体" pitchFamily="49" charset="-122"/>
                          <a:ea typeface="黑体" pitchFamily="49" charset="-122"/>
                          <a:cs typeface="宋体"/>
                        </a:rPr>
                        <a:t>3.5</a:t>
                      </a:r>
                      <a:r>
                        <a:rPr lang="zh-CN" sz="1200" kern="100" dirty="0">
                          <a:solidFill>
                            <a:srgbClr val="000000"/>
                          </a:solidFill>
                          <a:latin typeface="黑体" pitchFamily="49" charset="-122"/>
                          <a:ea typeface="黑体" pitchFamily="49" charset="-122"/>
                          <a:cs typeface="宋体"/>
                        </a:rPr>
                        <a:t>亿</a:t>
                      </a:r>
                      <a:endParaRPr lang="zh-CN" sz="12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dirty="0">
                          <a:solidFill>
                            <a:srgbClr val="000000"/>
                          </a:solidFill>
                          <a:latin typeface="黑体" pitchFamily="49" charset="-122"/>
                          <a:ea typeface="黑体" pitchFamily="49" charset="-122"/>
                          <a:cs typeface="宋体"/>
                        </a:rPr>
                        <a:t>0.94</a:t>
                      </a:r>
                      <a:r>
                        <a:rPr lang="zh-CN" sz="1200" kern="100" dirty="0">
                          <a:solidFill>
                            <a:srgbClr val="000000"/>
                          </a:solidFill>
                          <a:latin typeface="黑体" pitchFamily="49" charset="-122"/>
                          <a:ea typeface="黑体" pitchFamily="49" charset="-122"/>
                          <a:cs typeface="宋体"/>
                        </a:rPr>
                        <a:t>元</a:t>
                      </a:r>
                      <a:endParaRPr lang="zh-CN" sz="12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0.92</a:t>
                      </a:r>
                      <a:r>
                        <a:rPr lang="zh-CN" sz="1200" kern="100">
                          <a:solidFill>
                            <a:srgbClr val="000000"/>
                          </a:solidFill>
                          <a:latin typeface="黑体" pitchFamily="49" charset="-122"/>
                          <a:ea typeface="黑体" pitchFamily="49" charset="-122"/>
                          <a:cs typeface="宋体"/>
                        </a:rPr>
                        <a:t>元</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1.10</a:t>
                      </a:r>
                      <a:br>
                        <a:rPr lang="en-US" sz="900" kern="100">
                          <a:solidFill>
                            <a:srgbClr val="000000"/>
                          </a:solidFill>
                          <a:latin typeface="黑体" pitchFamily="49" charset="-122"/>
                          <a:ea typeface="黑体" pitchFamily="49" charset="-122"/>
                          <a:cs typeface="宋体"/>
                        </a:rPr>
                      </a:br>
                      <a:r>
                        <a:rPr lang="en-US" sz="900" kern="100">
                          <a:solidFill>
                            <a:srgbClr val="000000"/>
                          </a:solidFill>
                          <a:latin typeface="黑体" pitchFamily="49" charset="-122"/>
                          <a:ea typeface="黑体" pitchFamily="49" charset="-122"/>
                          <a:cs typeface="宋体"/>
                        </a:rPr>
                        <a:t>1.05</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1.10</a:t>
                      </a:r>
                      <a:br>
                        <a:rPr lang="en-US" sz="900" kern="100">
                          <a:solidFill>
                            <a:srgbClr val="000000"/>
                          </a:solidFill>
                          <a:latin typeface="黑体" pitchFamily="49" charset="-122"/>
                          <a:ea typeface="黑体" pitchFamily="49" charset="-122"/>
                          <a:cs typeface="宋体"/>
                        </a:rPr>
                      </a:br>
                      <a:r>
                        <a:rPr lang="en-US" sz="900" kern="100">
                          <a:solidFill>
                            <a:srgbClr val="000000"/>
                          </a:solidFill>
                          <a:latin typeface="黑体" pitchFamily="49" charset="-122"/>
                          <a:ea typeface="黑体" pitchFamily="49" charset="-122"/>
                          <a:cs typeface="宋体"/>
                        </a:rPr>
                        <a:t>1.00</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1.05</a:t>
                      </a:r>
                      <a:br>
                        <a:rPr lang="en-US" sz="900" kern="100">
                          <a:solidFill>
                            <a:srgbClr val="000000"/>
                          </a:solidFill>
                          <a:latin typeface="黑体" pitchFamily="49" charset="-122"/>
                          <a:ea typeface="黑体" pitchFamily="49" charset="-122"/>
                          <a:cs typeface="宋体"/>
                        </a:rPr>
                      </a:br>
                      <a:r>
                        <a:rPr lang="en-US" sz="900" kern="100">
                          <a:solidFill>
                            <a:srgbClr val="000000"/>
                          </a:solidFill>
                          <a:latin typeface="黑体" pitchFamily="49" charset="-122"/>
                          <a:ea typeface="黑体" pitchFamily="49" charset="-122"/>
                          <a:cs typeface="宋体"/>
                        </a:rPr>
                        <a:t>0.92</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1.00</a:t>
                      </a:r>
                      <a:endParaRPr lang="zh-CN" sz="9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900" kern="100" dirty="0">
                          <a:solidFill>
                            <a:srgbClr val="000000"/>
                          </a:solidFill>
                          <a:latin typeface="黑体" pitchFamily="49" charset="-122"/>
                          <a:ea typeface="黑体" pitchFamily="49" charset="-122"/>
                          <a:cs typeface="宋体"/>
                        </a:rPr>
                        <a:t>  -20%~+60%</a:t>
                      </a:r>
                      <a:br>
                        <a:rPr lang="en-US" sz="900" kern="100" dirty="0">
                          <a:solidFill>
                            <a:srgbClr val="000000"/>
                          </a:solidFill>
                          <a:latin typeface="黑体" pitchFamily="49" charset="-122"/>
                          <a:ea typeface="黑体" pitchFamily="49" charset="-122"/>
                          <a:cs typeface="宋体"/>
                        </a:rPr>
                      </a:br>
                      <a:r>
                        <a:rPr lang="en-US" sz="900" kern="100" dirty="0">
                          <a:solidFill>
                            <a:srgbClr val="000000"/>
                          </a:solidFill>
                          <a:latin typeface="黑体" pitchFamily="49" charset="-122"/>
                          <a:ea typeface="黑体" pitchFamily="49" charset="-122"/>
                          <a:cs typeface="宋体"/>
                        </a:rPr>
                        <a:t>  -20%~+35%</a:t>
                      </a:r>
                      <a:br>
                        <a:rPr lang="en-US" sz="900" kern="100" dirty="0">
                          <a:solidFill>
                            <a:srgbClr val="000000"/>
                          </a:solidFill>
                          <a:latin typeface="黑体" pitchFamily="49" charset="-122"/>
                          <a:ea typeface="黑体" pitchFamily="49" charset="-122"/>
                          <a:cs typeface="宋体"/>
                        </a:rPr>
                      </a:br>
                      <a:r>
                        <a:rPr lang="en-US" sz="900" kern="100" dirty="0">
                          <a:solidFill>
                            <a:srgbClr val="000000"/>
                          </a:solidFill>
                          <a:latin typeface="黑体" pitchFamily="49" charset="-122"/>
                          <a:ea typeface="黑体" pitchFamily="49" charset="-122"/>
                          <a:cs typeface="宋体"/>
                        </a:rPr>
                        <a:t>  -20%~+25%</a:t>
                      </a:r>
                      <a:br>
                        <a:rPr lang="en-US" sz="900" kern="100" dirty="0">
                          <a:solidFill>
                            <a:srgbClr val="000000"/>
                          </a:solidFill>
                          <a:latin typeface="黑体" pitchFamily="49" charset="-122"/>
                          <a:ea typeface="黑体" pitchFamily="49" charset="-122"/>
                          <a:cs typeface="宋体"/>
                        </a:rPr>
                      </a:br>
                      <a:r>
                        <a:rPr lang="en-US" sz="900" kern="100" dirty="0">
                          <a:solidFill>
                            <a:srgbClr val="000000"/>
                          </a:solidFill>
                          <a:latin typeface="黑体" pitchFamily="49" charset="-122"/>
                          <a:ea typeface="黑体" pitchFamily="49" charset="-122"/>
                          <a:cs typeface="宋体"/>
                        </a:rPr>
                        <a:t>  -20%~+20%</a:t>
                      </a:r>
                      <a:endParaRPr lang="zh-CN" sz="9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173537">
                <a:tc>
                  <a:txBody>
                    <a:bodyPr/>
                    <a:lstStyle/>
                    <a:p>
                      <a:pPr algn="ctr">
                        <a:spcAft>
                          <a:spcPts val="0"/>
                        </a:spcAft>
                      </a:pPr>
                      <a:r>
                        <a:rPr lang="zh-CN" sz="1200" kern="100">
                          <a:solidFill>
                            <a:srgbClr val="000000"/>
                          </a:solidFill>
                          <a:latin typeface="黑体" pitchFamily="49" charset="-122"/>
                          <a:ea typeface="黑体" pitchFamily="49" charset="-122"/>
                          <a:cs typeface="宋体"/>
                        </a:rPr>
                        <a:t>鑫越量化对冲</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zh-CN" sz="1200" kern="100">
                          <a:solidFill>
                            <a:srgbClr val="000000"/>
                          </a:solidFill>
                          <a:latin typeface="黑体" pitchFamily="49" charset="-122"/>
                          <a:ea typeface="黑体" pitchFamily="49" charset="-122"/>
                          <a:cs typeface="宋体"/>
                        </a:rPr>
                        <a:t>工行</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20150709</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dirty="0">
                          <a:solidFill>
                            <a:srgbClr val="000000"/>
                          </a:solidFill>
                          <a:latin typeface="黑体" pitchFamily="49" charset="-122"/>
                          <a:ea typeface="黑体" pitchFamily="49" charset="-122"/>
                          <a:cs typeface="宋体"/>
                        </a:rPr>
                        <a:t>4.83</a:t>
                      </a:r>
                      <a:r>
                        <a:rPr lang="zh-CN" sz="1200" kern="100" dirty="0">
                          <a:solidFill>
                            <a:srgbClr val="000000"/>
                          </a:solidFill>
                          <a:latin typeface="黑体" pitchFamily="49" charset="-122"/>
                          <a:ea typeface="黑体" pitchFamily="49" charset="-122"/>
                          <a:cs typeface="宋体"/>
                        </a:rPr>
                        <a:t>亿</a:t>
                      </a:r>
                      <a:endParaRPr lang="zh-CN" sz="12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dirty="0">
                          <a:solidFill>
                            <a:srgbClr val="000000"/>
                          </a:solidFill>
                          <a:latin typeface="黑体" pitchFamily="49" charset="-122"/>
                          <a:ea typeface="黑体" pitchFamily="49" charset="-122"/>
                          <a:cs typeface="宋体"/>
                        </a:rPr>
                        <a:t>0.93</a:t>
                      </a:r>
                      <a:r>
                        <a:rPr lang="zh-CN" sz="1200" kern="100" dirty="0">
                          <a:solidFill>
                            <a:srgbClr val="000000"/>
                          </a:solidFill>
                          <a:latin typeface="黑体" pitchFamily="49" charset="-122"/>
                          <a:ea typeface="黑体" pitchFamily="49" charset="-122"/>
                          <a:cs typeface="宋体"/>
                        </a:rPr>
                        <a:t>元</a:t>
                      </a:r>
                      <a:endParaRPr lang="zh-CN" sz="12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dirty="0">
                          <a:solidFill>
                            <a:srgbClr val="000000"/>
                          </a:solidFill>
                          <a:latin typeface="黑体" pitchFamily="49" charset="-122"/>
                          <a:ea typeface="黑体" pitchFamily="49" charset="-122"/>
                          <a:cs typeface="宋体"/>
                        </a:rPr>
                        <a:t>0.90</a:t>
                      </a:r>
                      <a:r>
                        <a:rPr lang="zh-CN" sz="1200" kern="100" dirty="0">
                          <a:solidFill>
                            <a:srgbClr val="000000"/>
                          </a:solidFill>
                          <a:latin typeface="黑体" pitchFamily="49" charset="-122"/>
                          <a:ea typeface="黑体" pitchFamily="49" charset="-122"/>
                          <a:cs typeface="宋体"/>
                        </a:rPr>
                        <a:t>元</a:t>
                      </a:r>
                      <a:endParaRPr lang="zh-CN" sz="12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1.05</a:t>
                      </a:r>
                      <a:br>
                        <a:rPr lang="en-US" sz="900" kern="100">
                          <a:solidFill>
                            <a:srgbClr val="000000"/>
                          </a:solidFill>
                          <a:latin typeface="黑体" pitchFamily="49" charset="-122"/>
                          <a:ea typeface="黑体" pitchFamily="49" charset="-122"/>
                          <a:cs typeface="宋体"/>
                        </a:rPr>
                      </a:br>
                      <a:r>
                        <a:rPr lang="en-US" sz="900" kern="100">
                          <a:solidFill>
                            <a:srgbClr val="000000"/>
                          </a:solidFill>
                          <a:latin typeface="黑体" pitchFamily="49" charset="-122"/>
                          <a:ea typeface="黑体" pitchFamily="49" charset="-122"/>
                          <a:cs typeface="宋体"/>
                        </a:rPr>
                        <a:t>1.00</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1.05</a:t>
                      </a:r>
                      <a:br>
                        <a:rPr lang="en-US" sz="900" kern="100">
                          <a:solidFill>
                            <a:srgbClr val="000000"/>
                          </a:solidFill>
                          <a:latin typeface="黑体" pitchFamily="49" charset="-122"/>
                          <a:ea typeface="黑体" pitchFamily="49" charset="-122"/>
                          <a:cs typeface="宋体"/>
                        </a:rPr>
                      </a:br>
                      <a:r>
                        <a:rPr lang="en-US" sz="900" kern="100">
                          <a:solidFill>
                            <a:srgbClr val="000000"/>
                          </a:solidFill>
                          <a:latin typeface="黑体" pitchFamily="49" charset="-122"/>
                          <a:ea typeface="黑体" pitchFamily="49" charset="-122"/>
                          <a:cs typeface="宋体"/>
                        </a:rPr>
                        <a:t>0.90</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Pt</a:t>
                      </a:r>
                      <a:r>
                        <a:rPr lang="zh-CN" sz="900" kern="100">
                          <a:solidFill>
                            <a:srgbClr val="000000"/>
                          </a:solidFill>
                          <a:latin typeface="黑体" pitchFamily="49" charset="-122"/>
                          <a:ea typeface="黑体" pitchFamily="49" charset="-122"/>
                          <a:cs typeface="宋体"/>
                        </a:rPr>
                        <a:t>＜</a:t>
                      </a:r>
                      <a:r>
                        <a:rPr lang="en-US" sz="900" kern="100">
                          <a:solidFill>
                            <a:srgbClr val="000000"/>
                          </a:solidFill>
                          <a:latin typeface="黑体" pitchFamily="49" charset="-122"/>
                          <a:ea typeface="黑体" pitchFamily="49" charset="-122"/>
                          <a:cs typeface="宋体"/>
                        </a:rPr>
                        <a:t>1.0</a:t>
                      </a:r>
                      <a:endParaRPr lang="zh-CN" sz="9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900" kern="100" dirty="0">
                          <a:solidFill>
                            <a:srgbClr val="000000"/>
                          </a:solidFill>
                          <a:latin typeface="黑体" pitchFamily="49" charset="-122"/>
                          <a:ea typeface="黑体" pitchFamily="49" charset="-122"/>
                          <a:cs typeface="宋体"/>
                        </a:rPr>
                        <a:t>   -20%~+100%</a:t>
                      </a:r>
                      <a:br>
                        <a:rPr lang="en-US" sz="900" kern="100" dirty="0">
                          <a:solidFill>
                            <a:srgbClr val="000000"/>
                          </a:solidFill>
                          <a:latin typeface="黑体" pitchFamily="49" charset="-122"/>
                          <a:ea typeface="黑体" pitchFamily="49" charset="-122"/>
                          <a:cs typeface="宋体"/>
                        </a:rPr>
                      </a:br>
                      <a:r>
                        <a:rPr lang="en-US" sz="900" kern="100" dirty="0">
                          <a:solidFill>
                            <a:srgbClr val="000000"/>
                          </a:solidFill>
                          <a:latin typeface="黑体" pitchFamily="49" charset="-122"/>
                          <a:ea typeface="黑体" pitchFamily="49" charset="-122"/>
                          <a:cs typeface="宋体"/>
                        </a:rPr>
                        <a:t>  -20%~+70%</a:t>
                      </a:r>
                      <a:br>
                        <a:rPr lang="en-US" sz="900" kern="100" dirty="0">
                          <a:solidFill>
                            <a:srgbClr val="000000"/>
                          </a:solidFill>
                          <a:latin typeface="黑体" pitchFamily="49" charset="-122"/>
                          <a:ea typeface="黑体" pitchFamily="49" charset="-122"/>
                          <a:cs typeface="宋体"/>
                        </a:rPr>
                      </a:br>
                      <a:r>
                        <a:rPr lang="en-US" sz="900" kern="100" dirty="0">
                          <a:solidFill>
                            <a:srgbClr val="000000"/>
                          </a:solidFill>
                          <a:latin typeface="黑体" pitchFamily="49" charset="-122"/>
                          <a:ea typeface="黑体" pitchFamily="49" charset="-122"/>
                          <a:cs typeface="宋体"/>
                        </a:rPr>
                        <a:t>  -20%~+20%</a:t>
                      </a:r>
                      <a:endParaRPr lang="zh-CN" sz="9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173537">
                <a:tc>
                  <a:txBody>
                    <a:bodyPr/>
                    <a:lstStyle/>
                    <a:p>
                      <a:pPr algn="ctr">
                        <a:spcAft>
                          <a:spcPts val="0"/>
                        </a:spcAft>
                      </a:pPr>
                      <a:r>
                        <a:rPr lang="zh-CN" sz="1200" kern="100">
                          <a:solidFill>
                            <a:srgbClr val="000000"/>
                          </a:solidFill>
                          <a:latin typeface="黑体" pitchFamily="49" charset="-122"/>
                          <a:ea typeface="黑体" pitchFamily="49" charset="-122"/>
                          <a:cs typeface="宋体"/>
                        </a:rPr>
                        <a:t>鑫源三号</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zh-CN" sz="1200" kern="100">
                          <a:solidFill>
                            <a:srgbClr val="000000"/>
                          </a:solidFill>
                          <a:latin typeface="黑体" pitchFamily="49" charset="-122"/>
                          <a:ea typeface="黑体" pitchFamily="49" charset="-122"/>
                          <a:cs typeface="宋体"/>
                        </a:rPr>
                        <a:t>招商</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20150710</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a:solidFill>
                            <a:srgbClr val="000000"/>
                          </a:solidFill>
                          <a:latin typeface="黑体" pitchFamily="49" charset="-122"/>
                          <a:ea typeface="黑体" pitchFamily="49" charset="-122"/>
                          <a:cs typeface="宋体"/>
                        </a:rPr>
                        <a:t>3.76</a:t>
                      </a:r>
                      <a:r>
                        <a:rPr lang="zh-CN" sz="1200" kern="100">
                          <a:solidFill>
                            <a:srgbClr val="000000"/>
                          </a:solidFill>
                          <a:latin typeface="黑体" pitchFamily="49" charset="-122"/>
                          <a:ea typeface="黑体" pitchFamily="49" charset="-122"/>
                          <a:cs typeface="宋体"/>
                        </a:rPr>
                        <a:t>亿</a:t>
                      </a:r>
                      <a:endParaRPr lang="zh-CN" sz="1200" kern="10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dirty="0">
                          <a:solidFill>
                            <a:srgbClr val="000000"/>
                          </a:solidFill>
                          <a:latin typeface="黑体" pitchFamily="49" charset="-122"/>
                          <a:ea typeface="黑体" pitchFamily="49" charset="-122"/>
                          <a:cs typeface="宋体"/>
                        </a:rPr>
                        <a:t>0.95</a:t>
                      </a:r>
                      <a:r>
                        <a:rPr lang="zh-CN" sz="1200" kern="100" dirty="0">
                          <a:solidFill>
                            <a:srgbClr val="000000"/>
                          </a:solidFill>
                          <a:latin typeface="黑体" pitchFamily="49" charset="-122"/>
                          <a:ea typeface="黑体" pitchFamily="49" charset="-122"/>
                          <a:cs typeface="宋体"/>
                        </a:rPr>
                        <a:t>元</a:t>
                      </a:r>
                      <a:endParaRPr lang="zh-CN" sz="12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1200" kern="100" dirty="0">
                          <a:solidFill>
                            <a:srgbClr val="000000"/>
                          </a:solidFill>
                          <a:latin typeface="黑体" pitchFamily="49" charset="-122"/>
                          <a:ea typeface="黑体" pitchFamily="49" charset="-122"/>
                          <a:cs typeface="宋体"/>
                        </a:rPr>
                        <a:t>0.90</a:t>
                      </a:r>
                      <a:r>
                        <a:rPr lang="zh-CN" sz="1200" kern="100" dirty="0">
                          <a:solidFill>
                            <a:srgbClr val="000000"/>
                          </a:solidFill>
                          <a:latin typeface="黑体" pitchFamily="49" charset="-122"/>
                          <a:ea typeface="黑体" pitchFamily="49" charset="-122"/>
                          <a:cs typeface="宋体"/>
                        </a:rPr>
                        <a:t>元</a:t>
                      </a:r>
                      <a:endParaRPr lang="zh-CN" sz="12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900" kern="100" dirty="0">
                          <a:solidFill>
                            <a:srgbClr val="000000"/>
                          </a:solidFill>
                          <a:latin typeface="黑体" pitchFamily="49" charset="-122"/>
                          <a:ea typeface="黑体" pitchFamily="49" charset="-122"/>
                          <a:cs typeface="宋体"/>
                        </a:rPr>
                        <a:t>Pt</a:t>
                      </a:r>
                      <a:r>
                        <a:rPr lang="zh-CN" sz="900" kern="100" dirty="0">
                          <a:solidFill>
                            <a:srgbClr val="000000"/>
                          </a:solidFill>
                          <a:latin typeface="黑体" pitchFamily="49" charset="-122"/>
                          <a:ea typeface="黑体" pitchFamily="49" charset="-122"/>
                          <a:cs typeface="宋体"/>
                        </a:rPr>
                        <a:t>≥</a:t>
                      </a:r>
                      <a:r>
                        <a:rPr lang="en-US" sz="900" kern="100" dirty="0">
                          <a:solidFill>
                            <a:srgbClr val="000000"/>
                          </a:solidFill>
                          <a:latin typeface="黑体" pitchFamily="49" charset="-122"/>
                          <a:ea typeface="黑体" pitchFamily="49" charset="-122"/>
                          <a:cs typeface="宋体"/>
                        </a:rPr>
                        <a:t>1.10</a:t>
                      </a:r>
                      <a:br>
                        <a:rPr lang="en-US" sz="900" kern="100" dirty="0">
                          <a:solidFill>
                            <a:srgbClr val="000000"/>
                          </a:solidFill>
                          <a:latin typeface="黑体" pitchFamily="49" charset="-122"/>
                          <a:ea typeface="黑体" pitchFamily="49" charset="-122"/>
                          <a:cs typeface="宋体"/>
                        </a:rPr>
                      </a:br>
                      <a:r>
                        <a:rPr lang="en-US" sz="900" kern="100" dirty="0">
                          <a:solidFill>
                            <a:srgbClr val="000000"/>
                          </a:solidFill>
                          <a:latin typeface="黑体" pitchFamily="49" charset="-122"/>
                          <a:ea typeface="黑体" pitchFamily="49" charset="-122"/>
                          <a:cs typeface="宋体"/>
                        </a:rPr>
                        <a:t>1.05</a:t>
                      </a:r>
                      <a:r>
                        <a:rPr lang="zh-CN" sz="900" kern="100" dirty="0">
                          <a:solidFill>
                            <a:srgbClr val="000000"/>
                          </a:solidFill>
                          <a:latin typeface="黑体" pitchFamily="49" charset="-122"/>
                          <a:ea typeface="黑体" pitchFamily="49" charset="-122"/>
                          <a:cs typeface="宋体"/>
                        </a:rPr>
                        <a:t>≤</a:t>
                      </a:r>
                      <a:r>
                        <a:rPr lang="en-US" sz="900" kern="100" dirty="0">
                          <a:solidFill>
                            <a:srgbClr val="000000"/>
                          </a:solidFill>
                          <a:latin typeface="黑体" pitchFamily="49" charset="-122"/>
                          <a:ea typeface="黑体" pitchFamily="49" charset="-122"/>
                          <a:cs typeface="宋体"/>
                        </a:rPr>
                        <a:t>Pt</a:t>
                      </a:r>
                      <a:r>
                        <a:rPr lang="zh-CN" sz="900" kern="100" dirty="0">
                          <a:solidFill>
                            <a:srgbClr val="000000"/>
                          </a:solidFill>
                          <a:latin typeface="黑体" pitchFamily="49" charset="-122"/>
                          <a:ea typeface="黑体" pitchFamily="49" charset="-122"/>
                          <a:cs typeface="宋体"/>
                        </a:rPr>
                        <a:t>＜</a:t>
                      </a:r>
                      <a:r>
                        <a:rPr lang="en-US" sz="900" kern="100" dirty="0">
                          <a:solidFill>
                            <a:srgbClr val="000000"/>
                          </a:solidFill>
                          <a:latin typeface="黑体" pitchFamily="49" charset="-122"/>
                          <a:ea typeface="黑体" pitchFamily="49" charset="-122"/>
                          <a:cs typeface="宋体"/>
                        </a:rPr>
                        <a:t>1.10</a:t>
                      </a:r>
                      <a:br>
                        <a:rPr lang="en-US" sz="900" kern="100" dirty="0">
                          <a:solidFill>
                            <a:srgbClr val="000000"/>
                          </a:solidFill>
                          <a:latin typeface="黑体" pitchFamily="49" charset="-122"/>
                          <a:ea typeface="黑体" pitchFamily="49" charset="-122"/>
                          <a:cs typeface="宋体"/>
                        </a:rPr>
                      </a:br>
                      <a:r>
                        <a:rPr lang="en-US" sz="900" kern="100" dirty="0">
                          <a:solidFill>
                            <a:srgbClr val="000000"/>
                          </a:solidFill>
                          <a:latin typeface="黑体" pitchFamily="49" charset="-122"/>
                          <a:ea typeface="黑体" pitchFamily="49" charset="-122"/>
                          <a:cs typeface="宋体"/>
                        </a:rPr>
                        <a:t>0.90</a:t>
                      </a:r>
                      <a:r>
                        <a:rPr lang="zh-CN" sz="900" kern="100" dirty="0">
                          <a:solidFill>
                            <a:srgbClr val="000000"/>
                          </a:solidFill>
                          <a:latin typeface="黑体" pitchFamily="49" charset="-122"/>
                          <a:ea typeface="黑体" pitchFamily="49" charset="-122"/>
                          <a:cs typeface="宋体"/>
                        </a:rPr>
                        <a:t>≤</a:t>
                      </a:r>
                      <a:r>
                        <a:rPr lang="en-US" sz="900" kern="100" dirty="0">
                          <a:solidFill>
                            <a:srgbClr val="000000"/>
                          </a:solidFill>
                          <a:latin typeface="黑体" pitchFamily="49" charset="-122"/>
                          <a:ea typeface="黑体" pitchFamily="49" charset="-122"/>
                          <a:cs typeface="宋体"/>
                        </a:rPr>
                        <a:t>Pt</a:t>
                      </a:r>
                      <a:r>
                        <a:rPr lang="zh-CN" sz="900" kern="100" dirty="0">
                          <a:solidFill>
                            <a:srgbClr val="000000"/>
                          </a:solidFill>
                          <a:latin typeface="黑体" pitchFamily="49" charset="-122"/>
                          <a:ea typeface="黑体" pitchFamily="49" charset="-122"/>
                          <a:cs typeface="宋体"/>
                        </a:rPr>
                        <a:t>＜</a:t>
                      </a:r>
                      <a:r>
                        <a:rPr lang="en-US" sz="900" kern="100" dirty="0">
                          <a:solidFill>
                            <a:srgbClr val="000000"/>
                          </a:solidFill>
                          <a:latin typeface="黑体" pitchFamily="49" charset="-122"/>
                          <a:ea typeface="黑体" pitchFamily="49" charset="-122"/>
                          <a:cs typeface="宋体"/>
                        </a:rPr>
                        <a:t>1.05</a:t>
                      </a:r>
                      <a:endParaRPr lang="zh-CN" sz="9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spcAft>
                          <a:spcPts val="0"/>
                        </a:spcAft>
                      </a:pPr>
                      <a:r>
                        <a:rPr lang="en-US" sz="900" kern="100" dirty="0">
                          <a:solidFill>
                            <a:srgbClr val="000000"/>
                          </a:solidFill>
                          <a:latin typeface="黑体" pitchFamily="49" charset="-122"/>
                          <a:ea typeface="黑体" pitchFamily="49" charset="-122"/>
                          <a:cs typeface="宋体"/>
                        </a:rPr>
                        <a:t>   -20%~+60%</a:t>
                      </a:r>
                      <a:br>
                        <a:rPr lang="en-US" sz="900" kern="100" dirty="0">
                          <a:solidFill>
                            <a:srgbClr val="000000"/>
                          </a:solidFill>
                          <a:latin typeface="黑体" pitchFamily="49" charset="-122"/>
                          <a:ea typeface="黑体" pitchFamily="49" charset="-122"/>
                          <a:cs typeface="宋体"/>
                        </a:rPr>
                      </a:br>
                      <a:r>
                        <a:rPr lang="en-US" sz="900" kern="100" dirty="0">
                          <a:solidFill>
                            <a:srgbClr val="000000"/>
                          </a:solidFill>
                          <a:latin typeface="黑体" pitchFamily="49" charset="-122"/>
                          <a:ea typeface="黑体" pitchFamily="49" charset="-122"/>
                          <a:cs typeface="宋体"/>
                        </a:rPr>
                        <a:t>  -20%~+35%</a:t>
                      </a:r>
                      <a:br>
                        <a:rPr lang="en-US" sz="900" kern="100" dirty="0">
                          <a:solidFill>
                            <a:srgbClr val="000000"/>
                          </a:solidFill>
                          <a:latin typeface="黑体" pitchFamily="49" charset="-122"/>
                          <a:ea typeface="黑体" pitchFamily="49" charset="-122"/>
                          <a:cs typeface="宋体"/>
                        </a:rPr>
                      </a:br>
                      <a:r>
                        <a:rPr lang="en-US" sz="900" kern="100" dirty="0">
                          <a:solidFill>
                            <a:srgbClr val="000000"/>
                          </a:solidFill>
                          <a:latin typeface="黑体" pitchFamily="49" charset="-122"/>
                          <a:ea typeface="黑体" pitchFamily="49" charset="-122"/>
                          <a:cs typeface="宋体"/>
                        </a:rPr>
                        <a:t>  -20%~+20%</a:t>
                      </a:r>
                      <a:endParaRPr lang="zh-CN" sz="900" kern="100" dirty="0">
                        <a:latin typeface="黑体" pitchFamily="49" charset="-122"/>
                        <a:ea typeface="黑体" pitchFamily="49" charset="-122"/>
                        <a:cs typeface="宋体"/>
                      </a:endParaRPr>
                    </a:p>
                  </a:txBody>
                  <a:tcPr marL="16660" marR="1666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bl>
          </a:graphicData>
        </a:graphic>
      </p:graphicFrame>
      <p:sp>
        <p:nvSpPr>
          <p:cNvPr id="4" name="矩形 3"/>
          <p:cNvSpPr/>
          <p:nvPr/>
        </p:nvSpPr>
        <p:spPr>
          <a:xfrm>
            <a:off x="539552" y="678468"/>
            <a:ext cx="2839239" cy="446276"/>
          </a:xfrm>
          <a:prstGeom prst="rect">
            <a:avLst/>
          </a:prstGeom>
        </p:spPr>
        <p:txBody>
          <a:bodyPr wrap="none">
            <a:spAutoFit/>
          </a:bodyPr>
          <a:lstStyle/>
          <a:p>
            <a:r>
              <a:rPr lang="zh-CN" altLang="en-US" sz="2300" dirty="0" smtClean="0">
                <a:latin typeface="微软雅黑" pitchFamily="34" charset="-122"/>
                <a:ea typeface="微软雅黑" pitchFamily="34" charset="-122"/>
              </a:rPr>
              <a:t>已发行产品规模介绍</a:t>
            </a:r>
            <a:endParaRPr lang="zh-CN" altLang="en-US" sz="2300" dirty="0"/>
          </a:p>
        </p:txBody>
      </p:sp>
      <p:sp>
        <p:nvSpPr>
          <p:cNvPr id="5" name="灯片编号占位符 2"/>
          <p:cNvSpPr txBox="1">
            <a:spLocks noGrp="1" noChangeArrowheads="1"/>
          </p:cNvSpPr>
          <p:nvPr/>
        </p:nvSpPr>
        <p:spPr bwMode="auto">
          <a:xfrm>
            <a:off x="3492500" y="6356350"/>
            <a:ext cx="2133600" cy="365125"/>
          </a:xfrm>
          <a:prstGeom prst="rect">
            <a:avLst/>
          </a:prstGeom>
          <a:noFill/>
          <a:ln w="9525">
            <a:noFill/>
            <a:miter lim="800000"/>
            <a:headEnd/>
            <a:tailEnd/>
          </a:ln>
        </p:spPr>
        <p:txBody>
          <a:bodyPr anchor="ctr"/>
          <a:lstStyle/>
          <a:p>
            <a:pPr algn="ctr" eaLnBrk="1" hangingPunct="1">
              <a:buFont typeface="Arial" charset="0"/>
              <a:buNone/>
            </a:pPr>
            <a:fld id="{D5A9F532-FF9E-42A3-B7D4-5408AE2120B2}" type="slidenum">
              <a:rPr lang="zh-CN" altLang="en-US" sz="1200">
                <a:solidFill>
                  <a:srgbClr val="898989"/>
                </a:solidFill>
                <a:latin typeface="Calibri" pitchFamily="34" charset="0"/>
              </a:rPr>
              <a:pPr algn="ctr" eaLnBrk="1" hangingPunct="1">
                <a:buFont typeface="Arial" charset="0"/>
                <a:buNone/>
              </a:pPr>
              <a:t>25</a:t>
            </a:fld>
            <a:endParaRPr lang="zh-CN" altLang="en-US" sz="1200" dirty="0">
              <a:solidFill>
                <a:srgbClr val="898989"/>
              </a:solidFill>
              <a:latin typeface="Calibri"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idx="4294967295"/>
          </p:nvPr>
        </p:nvSpPr>
        <p:spPr>
          <a:xfrm>
            <a:off x="539750" y="620713"/>
            <a:ext cx="2530475" cy="504825"/>
          </a:xfrm>
        </p:spPr>
        <p:txBody>
          <a:bodyPr/>
          <a:lstStyle/>
          <a:p>
            <a:pPr algn="l"/>
            <a:r>
              <a:rPr lang="zh-CN" altLang="en-US" sz="2600" b="1" smtClean="0">
                <a:solidFill>
                  <a:schemeClr val="accent2"/>
                </a:solidFill>
                <a:latin typeface="微软雅黑" pitchFamily="34" charset="-122"/>
                <a:ea typeface="黑体" pitchFamily="49" charset="-122"/>
              </a:rPr>
              <a:t>产品要素表</a:t>
            </a:r>
          </a:p>
        </p:txBody>
      </p:sp>
      <p:sp>
        <p:nvSpPr>
          <p:cNvPr id="34819" name="灯片编号占位符 2"/>
          <p:cNvSpPr txBox="1">
            <a:spLocks noGrp="1" noChangeArrowheads="1"/>
          </p:cNvSpPr>
          <p:nvPr/>
        </p:nvSpPr>
        <p:spPr bwMode="auto">
          <a:xfrm>
            <a:off x="3492500" y="6356350"/>
            <a:ext cx="2133600" cy="365125"/>
          </a:xfrm>
          <a:prstGeom prst="rect">
            <a:avLst/>
          </a:prstGeom>
          <a:noFill/>
          <a:ln w="9525">
            <a:noFill/>
            <a:miter lim="800000"/>
            <a:headEnd/>
            <a:tailEnd/>
          </a:ln>
        </p:spPr>
        <p:txBody>
          <a:bodyPr anchor="ctr"/>
          <a:lstStyle/>
          <a:p>
            <a:pPr algn="ctr" eaLnBrk="1" hangingPunct="1">
              <a:buFont typeface="Arial" charset="0"/>
              <a:buNone/>
            </a:pPr>
            <a:fld id="{D5A9F532-FF9E-42A3-B7D4-5408AE2120B2}" type="slidenum">
              <a:rPr lang="zh-CN" altLang="en-US" sz="1200">
                <a:solidFill>
                  <a:srgbClr val="898989"/>
                </a:solidFill>
                <a:latin typeface="Calibri" pitchFamily="34" charset="0"/>
              </a:rPr>
              <a:pPr algn="ctr" eaLnBrk="1" hangingPunct="1">
                <a:buFont typeface="Arial" charset="0"/>
                <a:buNone/>
              </a:pPr>
              <a:t>26</a:t>
            </a:fld>
            <a:endParaRPr lang="zh-CN" altLang="en-US" sz="1200" dirty="0">
              <a:solidFill>
                <a:srgbClr val="898989"/>
              </a:solidFill>
              <a:latin typeface="Calibri" pitchFamily="34" charset="0"/>
            </a:endParaRPr>
          </a:p>
        </p:txBody>
      </p:sp>
      <p:graphicFrame>
        <p:nvGraphicFramePr>
          <p:cNvPr id="33796" name="Group 4"/>
          <p:cNvGraphicFramePr>
            <a:graphicFrameLocks noGrp="1"/>
          </p:cNvGraphicFramePr>
          <p:nvPr/>
        </p:nvGraphicFramePr>
        <p:xfrm>
          <a:off x="395288" y="1339850"/>
          <a:ext cx="8353425" cy="3738563"/>
        </p:xfrm>
        <a:graphic>
          <a:graphicData uri="http://schemas.openxmlformats.org/drawingml/2006/table">
            <a:tbl>
              <a:tblPr/>
              <a:tblGrid>
                <a:gridCol w="1008062"/>
                <a:gridCol w="7345363"/>
              </a:tblGrid>
              <a:tr h="498475">
                <a:tc gridSpan="2">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tabLst/>
                      </a:pPr>
                      <a:r>
                        <a:rPr kumimoji="0" lang="zh-CN" altLang="en-US" sz="14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嘉合鑫源多策略优选十二号量化对冲资产管理计划</a:t>
                      </a:r>
                      <a:r>
                        <a:rPr kumimoji="0" lang="en-US" sz="14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a:t>
                      </a:r>
                      <a:r>
                        <a:rPr kumimoji="0" lang="zh-CN" altLang="en-US" sz="14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要素表</a:t>
                      </a:r>
                      <a:endParaRPr kumimoji="0" lang="zh-CN" altLang="en-US" sz="2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Calibri" panose="020F0502020204030204" pitchFamily="34" charset="0"/>
                      </a:endParaRPr>
                    </a:p>
                  </a:txBody>
                  <a:tcPr marL="9360" marR="9360" marT="936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250825">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tabLst/>
                      </a:pP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发行类型</a:t>
                      </a:r>
                      <a:endParaRPr kumimoji="0" lang="zh-CN" sz="2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Calibri" panose="020F0502020204030204" pitchFamily="34" charset="0"/>
                      </a:endParaRPr>
                    </a:p>
                  </a:txBody>
                  <a:tcPr marL="9360" marR="9360" marT="9360"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Arial" panose="020B0604020202020204" pitchFamily="34" charset="0"/>
                        <a:buNone/>
                        <a:tabLst/>
                      </a:pP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专户理财</a:t>
                      </a:r>
                      <a:endParaRPr kumimoji="0" lang="zh-CN" sz="2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Calibri" panose="020F0502020204030204" pitchFamily="34" charset="0"/>
                      </a:endParaRPr>
                    </a:p>
                  </a:txBody>
                  <a:tcPr marL="9360" marR="9360" marT="9360"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0825">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tabLst/>
                      </a:pP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产品发行机构</a:t>
                      </a:r>
                      <a:endParaRPr kumimoji="0" lang="zh-CN" sz="2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Calibri" panose="020F0502020204030204" pitchFamily="34" charset="0"/>
                      </a:endParaRPr>
                    </a:p>
                  </a:txBody>
                  <a:tcPr marL="9360" marR="9360" marT="9360"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Arial" panose="020B0604020202020204" pitchFamily="34" charset="0"/>
                        <a:buNone/>
                        <a:tabLst/>
                      </a:pP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嘉合基金管理有限公司</a:t>
                      </a:r>
                      <a:endParaRPr kumimoji="0" lang="zh-CN" sz="2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Calibri" panose="020F0502020204030204" pitchFamily="34" charset="0"/>
                      </a:endParaRPr>
                    </a:p>
                  </a:txBody>
                  <a:tcPr marL="9360" marR="9360" marT="9360"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0825">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tabLst/>
                      </a:pP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产品名称</a:t>
                      </a:r>
                      <a:endParaRPr kumimoji="0" lang="zh-CN" sz="2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Calibri" panose="020F0502020204030204" pitchFamily="34" charset="0"/>
                      </a:endParaRPr>
                    </a:p>
                  </a:txBody>
                  <a:tcPr marL="9360" marR="9360" marT="9360"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Arial" panose="020B0604020202020204" pitchFamily="34" charset="0"/>
                        <a:buNone/>
                        <a:tabLst/>
                      </a:pP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嘉合鑫源多策略优选十二号量化对冲资产管理计划</a:t>
                      </a:r>
                      <a:endParaRPr kumimoji="0" lang="zh-CN" sz="2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Calibri" panose="020F0502020204030204" pitchFamily="34" charset="0"/>
                      </a:endParaRPr>
                    </a:p>
                  </a:txBody>
                  <a:tcPr marL="9360" marR="9360" marT="9360"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0825">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tabLst/>
                      </a:pP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期货经纪</a:t>
                      </a:r>
                      <a:endParaRPr kumimoji="0" lang="zh-CN" sz="2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Calibri" panose="020F0502020204030204" pitchFamily="34" charset="0"/>
                      </a:endParaRPr>
                    </a:p>
                  </a:txBody>
                  <a:tcPr marL="9360" marR="9360" marT="9360"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Arial" panose="020B0604020202020204" pitchFamily="34" charset="0"/>
                        <a:buNone/>
                        <a:tabLst/>
                      </a:pP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兴证期货</a:t>
                      </a:r>
                    </a:p>
                  </a:txBody>
                  <a:tcPr marL="9360" marR="9360" marT="9360"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0825">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tabLst/>
                      </a:pP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证券经纪</a:t>
                      </a:r>
                      <a:endParaRPr kumimoji="0" lang="zh-CN" sz="2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Calibri" panose="020F0502020204030204" pitchFamily="34" charset="0"/>
                      </a:endParaRPr>
                    </a:p>
                  </a:txBody>
                  <a:tcPr marL="9360" marR="9360" marT="9360"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Arial" panose="020B0604020202020204" pitchFamily="34" charset="0"/>
                        <a:buNone/>
                        <a:tabLst/>
                      </a:pP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国泰君安</a:t>
                      </a:r>
                    </a:p>
                  </a:txBody>
                  <a:tcPr marL="9360" marR="9360" marT="9360"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512763">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tabLst/>
                      </a:pP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预警线</a:t>
                      </a:r>
                      <a:endParaRPr kumimoji="0" lang="zh-CN" sz="2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Calibri" panose="020F0502020204030204" pitchFamily="34" charset="0"/>
                      </a:endParaRPr>
                    </a:p>
                  </a:txBody>
                  <a:tcPr marL="9360" marR="9360" marT="9360"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Arial" panose="020B0604020202020204" pitchFamily="34" charset="0"/>
                        <a:buNone/>
                        <a:tabLst/>
                      </a:pP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预警线为</a:t>
                      </a:r>
                      <a:r>
                        <a:rPr kumimoji="0" lang="zh-CN" alt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0.93</a:t>
                      </a: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元（</a:t>
                      </a:r>
                      <a:r>
                        <a:rPr kumimoji="0" lang="zh-CN" alt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T</a:t>
                      </a: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日收盘净值）。当</a:t>
                      </a:r>
                      <a:r>
                        <a:rPr kumimoji="0" lang="zh-CN" alt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T</a:t>
                      </a: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日本资产管理计划份额净值≤</a:t>
                      </a:r>
                      <a:r>
                        <a:rPr kumimoji="0" lang="zh-CN" alt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0.93</a:t>
                      </a: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元时，则资产管理人应于</a:t>
                      </a:r>
                      <a:r>
                        <a:rPr kumimoji="0" lang="zh-CN" alt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T+1</a:t>
                      </a: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日开始变现所持有的非现金资产，使所持有的非现金资产比例不高于本计划财产总值的</a:t>
                      </a:r>
                      <a:r>
                        <a:rPr kumimoji="0" lang="zh-CN" alt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50%</a:t>
                      </a: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，直至计划份额净值恢复至不低于</a:t>
                      </a:r>
                      <a:r>
                        <a:rPr kumimoji="0" lang="zh-CN" alt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0.93</a:t>
                      </a: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元为止。在计划份额净值回归到等于或者大于</a:t>
                      </a:r>
                      <a:r>
                        <a:rPr kumimoji="0" lang="zh-CN" alt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0.94</a:t>
                      </a: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元时，本计划可重新投资期货、股票等权益类资产。</a:t>
                      </a:r>
                    </a:p>
                  </a:txBody>
                  <a:tcPr marL="9360" marR="9360" marT="9360"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625475">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tabLst/>
                      </a:pP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止损线</a:t>
                      </a:r>
                      <a:endParaRPr kumimoji="0" lang="zh-CN" sz="2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Calibri" panose="020F0502020204030204" pitchFamily="34" charset="0"/>
                      </a:endParaRPr>
                    </a:p>
                  </a:txBody>
                  <a:tcPr marL="9360" marR="9360" marT="9360"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Arial" panose="020B0604020202020204" pitchFamily="34" charset="0"/>
                        <a:buNone/>
                        <a:tabLst/>
                      </a:pP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止损线为</a:t>
                      </a:r>
                      <a:r>
                        <a:rPr kumimoji="0" lang="zh-CN" alt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0.90</a:t>
                      </a: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元（</a:t>
                      </a:r>
                      <a:r>
                        <a:rPr kumimoji="0" lang="zh-CN" alt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T</a:t>
                      </a: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日收盘净值）。当</a:t>
                      </a:r>
                      <a:r>
                        <a:rPr kumimoji="0" lang="zh-CN" alt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T</a:t>
                      </a: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日本资产管理计划份额净值≤</a:t>
                      </a:r>
                      <a:r>
                        <a:rPr kumimoji="0" lang="zh-CN" alt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0.90</a:t>
                      </a: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元时，则资产管理人应于</a:t>
                      </a:r>
                      <a:r>
                        <a:rPr kumimoji="0" lang="zh-CN" alt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T+1</a:t>
                      </a: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日上午</a:t>
                      </a:r>
                      <a:r>
                        <a:rPr kumimoji="0" lang="zh-CN" alt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10</a:t>
                      </a: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点前变现所持有的全部风险资产，本计划只可投资债券等低风险资产</a:t>
                      </a:r>
                      <a:r>
                        <a:rPr kumimoji="0" lang="zh-CN" alt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a:t>
                      </a: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待资产管理计划份额净值回归到等于或者大于</a:t>
                      </a:r>
                      <a:r>
                        <a:rPr kumimoji="0" lang="zh-CN" alt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0.94</a:t>
                      </a: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元时，本计划可以重新进行权益类投资。资产管理人可以决定提前终止本合同并对计划财产进行清算。</a:t>
                      </a:r>
                    </a:p>
                  </a:txBody>
                  <a:tcPr marL="9360" marR="9360" marT="9360"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847725">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tabLst/>
                      </a:pP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投资标的</a:t>
                      </a:r>
                      <a:endParaRPr kumimoji="0" lang="zh-CN" sz="2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Calibri" panose="020F0502020204030204" pitchFamily="34" charset="0"/>
                      </a:endParaRPr>
                    </a:p>
                  </a:txBody>
                  <a:tcPr marL="9360" marR="9360" marT="9360"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Arial" panose="020B0604020202020204" pitchFamily="34" charset="0"/>
                        <a:buNone/>
                        <a:tabLst/>
                      </a:pP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本计划投资于依法发行或上市的股票、债券等金融工具及法律法规或中国证监会允许基金投资的其他金融工具。具体包括：股票（包含主板、中小板、创业板及其他经中国证监会核准上市的股票）、交易所证券投资基金、股指期货、债券（国债、金融债、企业（公司）债、次级债（限交易所）、可转换债券（含分离交易可转债）、央行票据、短期融资券、超短期融资券、中期票据等）、资产支持证券、债券逆回购、银行存款等固定收益类资产以及现金，以及法律法规或中国证监会允许基金投资的其他金融工具（但须符合中国证监会的相关规定）。</a:t>
                      </a:r>
                    </a:p>
                  </a:txBody>
                  <a:tcPr marL="9360" marR="9360" marT="9360"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idx="4294967295"/>
          </p:nvPr>
        </p:nvSpPr>
        <p:spPr>
          <a:xfrm>
            <a:off x="539750" y="620713"/>
            <a:ext cx="2530475" cy="504825"/>
          </a:xfrm>
        </p:spPr>
        <p:txBody>
          <a:bodyPr/>
          <a:lstStyle/>
          <a:p>
            <a:pPr algn="l"/>
            <a:r>
              <a:rPr lang="zh-CN" altLang="en-US" sz="2600" b="1" smtClean="0">
                <a:solidFill>
                  <a:schemeClr val="accent2"/>
                </a:solidFill>
                <a:latin typeface="微软雅黑" pitchFamily="34" charset="-122"/>
                <a:ea typeface="黑体" pitchFamily="49" charset="-122"/>
              </a:rPr>
              <a:t>产品要素表</a:t>
            </a:r>
          </a:p>
        </p:txBody>
      </p:sp>
      <p:sp>
        <p:nvSpPr>
          <p:cNvPr id="35843" name="灯片编号占位符 2"/>
          <p:cNvSpPr txBox="1">
            <a:spLocks noGrp="1" noChangeArrowheads="1"/>
          </p:cNvSpPr>
          <p:nvPr/>
        </p:nvSpPr>
        <p:spPr bwMode="auto">
          <a:xfrm>
            <a:off x="3492500" y="6356350"/>
            <a:ext cx="2133600" cy="365125"/>
          </a:xfrm>
          <a:prstGeom prst="rect">
            <a:avLst/>
          </a:prstGeom>
          <a:noFill/>
          <a:ln w="9525">
            <a:noFill/>
            <a:miter lim="800000"/>
            <a:headEnd/>
            <a:tailEnd/>
          </a:ln>
        </p:spPr>
        <p:txBody>
          <a:bodyPr anchor="ctr"/>
          <a:lstStyle/>
          <a:p>
            <a:pPr algn="ctr" eaLnBrk="1" hangingPunct="1">
              <a:buFont typeface="Arial" charset="0"/>
              <a:buNone/>
            </a:pPr>
            <a:fld id="{6A43B120-5678-4F19-8DDD-E6303E213DD9}" type="slidenum">
              <a:rPr lang="zh-CN" altLang="en-US" sz="1200">
                <a:solidFill>
                  <a:srgbClr val="898989"/>
                </a:solidFill>
                <a:latin typeface="Calibri" pitchFamily="34" charset="0"/>
              </a:rPr>
              <a:pPr algn="ctr" eaLnBrk="1" hangingPunct="1">
                <a:buFont typeface="Arial" charset="0"/>
                <a:buNone/>
              </a:pPr>
              <a:t>27</a:t>
            </a:fld>
            <a:endParaRPr lang="zh-CN" altLang="en-US" sz="1200">
              <a:solidFill>
                <a:srgbClr val="898989"/>
              </a:solidFill>
              <a:latin typeface="Calibri" pitchFamily="34" charset="0"/>
            </a:endParaRPr>
          </a:p>
        </p:txBody>
      </p:sp>
      <p:graphicFrame>
        <p:nvGraphicFramePr>
          <p:cNvPr id="34820" name="Group 4"/>
          <p:cNvGraphicFramePr>
            <a:graphicFrameLocks noGrp="1"/>
          </p:cNvGraphicFramePr>
          <p:nvPr/>
        </p:nvGraphicFramePr>
        <p:xfrm>
          <a:off x="396875" y="1341438"/>
          <a:ext cx="8353425" cy="5085010"/>
        </p:xfrm>
        <a:graphic>
          <a:graphicData uri="http://schemas.openxmlformats.org/drawingml/2006/table">
            <a:tbl>
              <a:tblPr/>
              <a:tblGrid>
                <a:gridCol w="1114425"/>
                <a:gridCol w="7239000"/>
              </a:tblGrid>
              <a:tr h="2522538">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tabLst/>
                      </a:pP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投资限制</a:t>
                      </a:r>
                      <a:endParaRPr kumimoji="0" lang="zh-CN" sz="2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Calibri" panose="020F0502020204030204" pitchFamily="34" charset="0"/>
                      </a:endParaRPr>
                    </a:p>
                  </a:txBody>
                  <a:tcPr marL="8185" marR="8185" marT="8185"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Arial" panose="020B0604020202020204" pitchFamily="34" charset="0"/>
                        <a:buNone/>
                        <a:tabLst/>
                      </a:pPr>
                      <a:r>
                        <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（一）固定收益品种投资比例为资产管理计划财产净值的</a:t>
                      </a:r>
                      <a:r>
                        <a:rPr kumimoji="0" 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0</a:t>
                      </a:r>
                      <a:r>
                        <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a:t>
                      </a:r>
                      <a:r>
                        <a:rPr kumimoji="0" 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100%</a:t>
                      </a:r>
                      <a:r>
                        <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；现金比例为资产管理计划财产总值的</a:t>
                      </a:r>
                      <a:r>
                        <a:rPr kumimoji="0" 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0</a:t>
                      </a:r>
                      <a:r>
                        <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a:t>
                      </a:r>
                      <a:r>
                        <a:rPr kumimoji="0" 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100%</a:t>
                      </a:r>
                      <a:r>
                        <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；固定收益类证券投资基金投资比例为资产管理计划财产净值的</a:t>
                      </a:r>
                      <a:r>
                        <a:rPr kumimoji="0" 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0~100%</a:t>
                      </a:r>
                      <a:r>
                        <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；股票及权益类投资基金的投资比例为资产管理计划财产净值的</a:t>
                      </a:r>
                      <a:r>
                        <a:rPr kumimoji="0" 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0</a:t>
                      </a:r>
                      <a:r>
                        <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a:t>
                      </a:r>
                      <a:r>
                        <a:rPr kumimoji="0" 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100%</a:t>
                      </a:r>
                      <a:r>
                        <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。（二）投资单只股票，其市值不超过本计划资产净值的</a:t>
                      </a:r>
                      <a:r>
                        <a:rPr kumimoji="0" 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10%</a:t>
                      </a:r>
                      <a:r>
                        <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三）投资单只股票的市值不得超过其流通总市值的4.99%。（四）本计划参与股票发行申购时，所申报的金额不得超过该计划的总资产，所申报的股票数量不得超过拟发行股票公司本次发行股票的总量。（五）权益类证券市值及股指期货多头合约价值总额之和与股指期货空头合约价值总额的差不小于资产净值的</a:t>
                      </a:r>
                      <a:r>
                        <a:rPr kumimoji="0" 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-20%</a:t>
                      </a:r>
                      <a:r>
                        <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，不大于资产净值的</a:t>
                      </a:r>
                      <a:r>
                        <a:rPr kumimoji="0" 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100%</a:t>
                      </a:r>
                      <a:r>
                        <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                 </a:t>
                      </a:r>
                      <a:endParaRPr kumimoji="0" 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endParaRPr>
                    </a:p>
                    <a:p>
                      <a:pPr marL="0" marR="0" lvl="0" indent="0" algn="l" defTabSz="914400" rtl="0" eaLnBrk="1" fontAlgn="ctr" latinLnBrk="0" hangingPunct="1">
                        <a:lnSpc>
                          <a:spcPct val="100000"/>
                        </a:lnSpc>
                        <a:spcBef>
                          <a:spcPct val="0"/>
                        </a:spcBef>
                        <a:spcAft>
                          <a:spcPct val="0"/>
                        </a:spcAft>
                        <a:buClrTx/>
                        <a:buSzTx/>
                        <a:buFont typeface="Arial" panose="020B0604020202020204" pitchFamily="34" charset="0"/>
                        <a:buNone/>
                        <a:tabLst/>
                      </a:pPr>
                      <a:r>
                        <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具体安排如下：</a:t>
                      </a:r>
                      <a:r>
                        <a:rPr kumimoji="0" 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1</a:t>
                      </a:r>
                      <a:r>
                        <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、任一交易日盘中，如本计划份额净值大于或等于</a:t>
                      </a:r>
                      <a:r>
                        <a:rPr kumimoji="0" 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1.05</a:t>
                      </a:r>
                      <a:r>
                        <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元，组合持有的期货合约价值</a:t>
                      </a:r>
                      <a:r>
                        <a:rPr kumimoji="0" 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a:t>
                      </a:r>
                      <a:r>
                        <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轧差计算</a:t>
                      </a:r>
                      <a:r>
                        <a:rPr kumimoji="0" 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a:t>
                      </a:r>
                      <a:r>
                        <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为资产管理计划财产净值的</a:t>
                      </a:r>
                      <a:r>
                        <a:rPr kumimoji="0" 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-20%-+100%,</a:t>
                      </a:r>
                      <a:r>
                        <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资产管理人将对超出投资比例的期货合约进行平仓操作。</a:t>
                      </a:r>
                    </a:p>
                    <a:p>
                      <a:pPr marL="0" marR="0" lvl="0" indent="0" algn="l" defTabSz="914400" rtl="0" eaLnBrk="1" fontAlgn="ctr" latinLnBrk="0" hangingPunct="1">
                        <a:lnSpc>
                          <a:spcPct val="100000"/>
                        </a:lnSpc>
                        <a:spcBef>
                          <a:spcPct val="0"/>
                        </a:spcBef>
                        <a:spcAft>
                          <a:spcPct val="0"/>
                        </a:spcAft>
                        <a:buClrTx/>
                        <a:buSzTx/>
                        <a:buFont typeface="Arial" panose="020B0604020202020204" pitchFamily="34" charset="0"/>
                        <a:buNone/>
                        <a:tabLst/>
                      </a:pPr>
                      <a:r>
                        <a:rPr kumimoji="0" 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2</a:t>
                      </a:r>
                      <a:r>
                        <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、任一交易日盘中，如本计划份额净值大于或等于</a:t>
                      </a:r>
                      <a:r>
                        <a:rPr kumimoji="0" 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1.00</a:t>
                      </a:r>
                      <a:r>
                        <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元但小于</a:t>
                      </a:r>
                      <a:r>
                        <a:rPr kumimoji="0" 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1.05</a:t>
                      </a:r>
                      <a:r>
                        <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元，组合持有的期货合约价值</a:t>
                      </a:r>
                      <a:r>
                        <a:rPr kumimoji="0" 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a:t>
                      </a:r>
                      <a:r>
                        <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轧差计算</a:t>
                      </a:r>
                      <a:r>
                        <a:rPr kumimoji="0" 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a:t>
                      </a:r>
                      <a:r>
                        <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为资产管理计划财产净值的</a:t>
                      </a:r>
                      <a:r>
                        <a:rPr kumimoji="0" 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-20%-+70%,</a:t>
                      </a:r>
                      <a:r>
                        <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资产管理人将对超出投资比例的期货合约进行平仓操作。</a:t>
                      </a:r>
                    </a:p>
                    <a:p>
                      <a:pPr marL="0" marR="0" lvl="0" indent="0" algn="l" defTabSz="914400" rtl="0" eaLnBrk="1" fontAlgn="ctr" latinLnBrk="0" hangingPunct="1">
                        <a:lnSpc>
                          <a:spcPct val="100000"/>
                        </a:lnSpc>
                        <a:spcBef>
                          <a:spcPct val="0"/>
                        </a:spcBef>
                        <a:spcAft>
                          <a:spcPct val="0"/>
                        </a:spcAft>
                        <a:buClrTx/>
                        <a:buSzTx/>
                        <a:buFont typeface="Arial" panose="020B0604020202020204" pitchFamily="34" charset="0"/>
                        <a:buNone/>
                        <a:tabLst/>
                      </a:pPr>
                      <a:r>
                        <a:rPr kumimoji="0" 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3</a:t>
                      </a:r>
                      <a:r>
                        <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、任一交易日盘中，如本计划份额净值大于或等于</a:t>
                      </a:r>
                      <a:r>
                        <a:rPr kumimoji="0" 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0.9</a:t>
                      </a:r>
                      <a:r>
                        <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0元但小于</a:t>
                      </a:r>
                      <a:r>
                        <a:rPr kumimoji="0" 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1.00</a:t>
                      </a:r>
                      <a:r>
                        <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元，组合持有的期货合约价值</a:t>
                      </a:r>
                      <a:r>
                        <a:rPr kumimoji="0" 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a:t>
                      </a:r>
                      <a:r>
                        <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轧差计算</a:t>
                      </a:r>
                      <a:r>
                        <a:rPr kumimoji="0" 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a:t>
                      </a:r>
                      <a:r>
                        <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为资产管理计划财产净值的</a:t>
                      </a:r>
                      <a:r>
                        <a:rPr kumimoji="0" 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-20%-+20%,</a:t>
                      </a:r>
                      <a:r>
                        <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资产管理人将对超出投资比例的期货合约进行平仓操作。                          </a:t>
                      </a:r>
                    </a:p>
                    <a:p>
                      <a:pPr marL="0" marR="0" lvl="0" indent="0" algn="l" defTabSz="914400" rtl="0" eaLnBrk="1" fontAlgn="ctr" latinLnBrk="0" hangingPunct="1">
                        <a:lnSpc>
                          <a:spcPct val="100000"/>
                        </a:lnSpc>
                        <a:spcBef>
                          <a:spcPct val="0"/>
                        </a:spcBef>
                        <a:spcAft>
                          <a:spcPct val="0"/>
                        </a:spcAft>
                        <a:buClrTx/>
                        <a:buSzTx/>
                        <a:buFont typeface="Arial" panose="020B0604020202020204" pitchFamily="34" charset="0"/>
                        <a:buNone/>
                        <a:tabLst/>
                      </a:pPr>
                      <a:r>
                        <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（六）投资于单个期货合约的保证金使用比例不得超过资产管理计划净值的</a:t>
                      </a:r>
                      <a:r>
                        <a:rPr kumimoji="0" 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20%</a:t>
                      </a:r>
                      <a:r>
                        <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；（七）应投资于沪深交易所的</a:t>
                      </a:r>
                      <a:r>
                        <a:rPr kumimoji="0" 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AA</a:t>
                      </a:r>
                      <a:r>
                        <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及以上评级的债券。若因证券市场波动、上市公司合并、资产管理计划规模变动等资产管理人之外的因素致使计划资产配置比例不符合本合同的有关规定，资产管理人应当及时调整组合，使之符合法律法规或者本合同的约定。</a:t>
                      </a:r>
                    </a:p>
                  </a:txBody>
                  <a:tcPr marL="8185" marR="8185" marT="8185"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590550">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tabLst/>
                      </a:pP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投资比例</a:t>
                      </a:r>
                      <a:endParaRPr kumimoji="0" lang="zh-CN" sz="2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Calibri" panose="020F0502020204030204" pitchFamily="34" charset="0"/>
                      </a:endParaRPr>
                    </a:p>
                  </a:txBody>
                  <a:tcPr marL="8185" marR="8185" marT="8185"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Arial" panose="020B0604020202020204" pitchFamily="34" charset="0"/>
                        <a:buNone/>
                        <a:tabLst/>
                      </a:pP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固定收益品种投资比例为资产管理计划财产净值的</a:t>
                      </a:r>
                      <a:r>
                        <a:rPr kumimoji="0" lang="zh-CN" alt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0</a:t>
                      </a: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a:t>
                      </a:r>
                      <a:r>
                        <a:rPr kumimoji="0" lang="zh-CN" alt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100%</a:t>
                      </a: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；现金比例为资产管理计划财产总值的</a:t>
                      </a:r>
                      <a:r>
                        <a:rPr kumimoji="0" lang="zh-CN" alt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0</a:t>
                      </a: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a:t>
                      </a:r>
                      <a:r>
                        <a:rPr kumimoji="0" lang="zh-CN" alt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100%</a:t>
                      </a: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；固定收益类证券投资基金投资比例为资产管理计划财产净值的</a:t>
                      </a:r>
                      <a:r>
                        <a:rPr kumimoji="0" lang="zh-CN" alt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0~100%</a:t>
                      </a: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；股票及权益类投资基金的投资比例为资产管理计划财产净值的</a:t>
                      </a:r>
                      <a:r>
                        <a:rPr kumimoji="0" lang="zh-CN" alt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0</a:t>
                      </a: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a:t>
                      </a:r>
                      <a:r>
                        <a:rPr kumimoji="0" lang="zh-CN" alt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100%</a:t>
                      </a: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a:t>
                      </a:r>
                    </a:p>
                  </a:txBody>
                  <a:tcPr marL="8185" marR="8185" marT="8185"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19075">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tabLst/>
                      </a:pP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投资策略</a:t>
                      </a:r>
                      <a:endParaRPr kumimoji="0" lang="zh-CN" sz="2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Calibri" panose="020F0502020204030204" pitchFamily="34" charset="0"/>
                      </a:endParaRPr>
                    </a:p>
                  </a:txBody>
                  <a:tcPr marL="8185" marR="8185" marT="8185"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Arial" panose="020B0604020202020204" pitchFamily="34" charset="0"/>
                        <a:buNone/>
                        <a:tabLst/>
                      </a:pP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择时套利等混合策略</a:t>
                      </a:r>
                    </a:p>
                  </a:txBody>
                  <a:tcPr marL="8185" marR="8185" marT="8185"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19075">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tabLst/>
                      </a:pP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风控模式</a:t>
                      </a:r>
                      <a:endParaRPr kumimoji="0" lang="zh-CN" sz="2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Calibri" panose="020F0502020204030204" pitchFamily="34" charset="0"/>
                      </a:endParaRPr>
                    </a:p>
                  </a:txBody>
                  <a:tcPr marL="8185" marR="8185" marT="8185"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Arial" panose="020B0604020202020204" pitchFamily="34" charset="0"/>
                        <a:buNone/>
                        <a:tabLst/>
                      </a:pP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事前风控（交易经过发行机构审核再到期货柜台）</a:t>
                      </a:r>
                      <a:endParaRPr kumimoji="0" lang="zh-CN" sz="2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Calibri" panose="020F0502020204030204" pitchFamily="34" charset="0"/>
                      </a:endParaRPr>
                    </a:p>
                  </a:txBody>
                  <a:tcPr marL="8185" marR="8185" marT="8185"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19075">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tabLst/>
                      </a:pP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首发规模</a:t>
                      </a:r>
                      <a:endParaRPr kumimoji="0" lang="zh-CN" sz="2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Calibri" panose="020F0502020204030204" pitchFamily="34" charset="0"/>
                      </a:endParaRPr>
                    </a:p>
                  </a:txBody>
                  <a:tcPr marL="8185" marR="8185" marT="8185"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Arial" panose="020B0604020202020204" pitchFamily="34" charset="0"/>
                        <a:buNone/>
                        <a:tabLst/>
                      </a:pPr>
                      <a:r>
                        <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优先级规模：1</a:t>
                      </a:r>
                      <a:r>
                        <a:rPr kumimoji="0" 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2000</a:t>
                      </a:r>
                      <a:r>
                        <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万，进取级规模：3</a:t>
                      </a:r>
                      <a:r>
                        <a:rPr kumimoji="0" 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000</a:t>
                      </a:r>
                      <a:r>
                        <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万</a:t>
                      </a:r>
                      <a:endParaRPr kumimoji="0" lang="zh-CN" altLang="en-US" sz="2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Calibri" panose="020F0502020204030204" pitchFamily="34" charset="0"/>
                      </a:endParaRPr>
                    </a:p>
                  </a:txBody>
                  <a:tcPr marL="8185" marR="8185" marT="8185"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19075">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tabLst/>
                      </a:pP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产品期限</a:t>
                      </a:r>
                      <a:endParaRPr kumimoji="0" lang="zh-CN" sz="2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Calibri" panose="020F0502020204030204" pitchFamily="34" charset="0"/>
                      </a:endParaRPr>
                    </a:p>
                  </a:txBody>
                  <a:tcPr marL="8185" marR="8185" marT="8185"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Arial" panose="020B0604020202020204" pitchFamily="34" charset="0"/>
                        <a:buNone/>
                        <a:tabLst/>
                      </a:pPr>
                      <a:r>
                        <a:rPr kumimoji="0" 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1</a:t>
                      </a:r>
                      <a:r>
                        <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年</a:t>
                      </a:r>
                      <a:endParaRPr kumimoji="0" lang="zh-CN" altLang="en-US" sz="2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Calibri" panose="020F0502020204030204" pitchFamily="34" charset="0"/>
                      </a:endParaRPr>
                    </a:p>
                  </a:txBody>
                  <a:tcPr marL="8185" marR="8185" marT="8185"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19075">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tabLst/>
                      </a:pP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优先客户收益率</a:t>
                      </a:r>
                      <a:endParaRPr kumimoji="0" lang="zh-CN" sz="2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Calibri" panose="020F0502020204030204" pitchFamily="34" charset="0"/>
                      </a:endParaRPr>
                    </a:p>
                  </a:txBody>
                  <a:tcPr marL="8185" marR="8185" marT="8185"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Arial" panose="020B0604020202020204" pitchFamily="34" charset="0"/>
                        <a:buNone/>
                        <a:tabLst/>
                      </a:pPr>
                      <a:r>
                        <a:rPr kumimoji="0" 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6.3%/</a:t>
                      </a:r>
                      <a:r>
                        <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年，客户收益率作为费用在组合净值里每日计提，按年支付</a:t>
                      </a:r>
                      <a:endParaRPr kumimoji="0" lang="zh-CN" altLang="en-US" sz="2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Calibri" panose="020F0502020204030204" pitchFamily="34" charset="0"/>
                      </a:endParaRPr>
                    </a:p>
                  </a:txBody>
                  <a:tcPr marL="8185" marR="8185" marT="8185"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19075">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tabLst/>
                      </a:pP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管理费</a:t>
                      </a:r>
                      <a:endParaRPr kumimoji="0" lang="zh-CN" sz="2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Calibri" panose="020F0502020204030204" pitchFamily="34" charset="0"/>
                      </a:endParaRPr>
                    </a:p>
                  </a:txBody>
                  <a:tcPr marL="8185" marR="8185" marT="8185"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Arial" panose="020B0604020202020204" pitchFamily="34" charset="0"/>
                        <a:buNone/>
                        <a:tabLst/>
                      </a:pPr>
                      <a:r>
                        <a:rPr kumimoji="0" 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1%</a:t>
                      </a:r>
                      <a:endParaRPr kumimoji="0" lang="zh-CN" altLang="en-US" sz="2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Calibri" panose="020F0502020204030204" pitchFamily="34" charset="0"/>
                      </a:endParaRPr>
                    </a:p>
                  </a:txBody>
                  <a:tcPr marL="8185" marR="8185" marT="8185"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19075">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tabLst/>
                      </a:pP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托管费</a:t>
                      </a:r>
                      <a:endParaRPr kumimoji="0" lang="zh-CN" sz="2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Calibri" panose="020F0502020204030204" pitchFamily="34" charset="0"/>
                      </a:endParaRPr>
                    </a:p>
                  </a:txBody>
                  <a:tcPr marL="8185" marR="8185" marT="8185"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Arial" panose="020B0604020202020204" pitchFamily="34" charset="0"/>
                        <a:buNone/>
                        <a:tabLst/>
                      </a:pPr>
                      <a:r>
                        <a:rPr kumimoji="0" 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0.1%</a:t>
                      </a:r>
                    </a:p>
                  </a:txBody>
                  <a:tcPr marL="8185" marR="8185" marT="8185"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19075">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tabLst/>
                      </a:pP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销售服务费</a:t>
                      </a:r>
                      <a:endParaRPr kumimoji="0" lang="zh-CN" sz="2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Calibri" panose="020F0502020204030204" pitchFamily="34" charset="0"/>
                      </a:endParaRPr>
                    </a:p>
                  </a:txBody>
                  <a:tcPr marL="8185" marR="8185" marT="8185"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Arial" panose="020B0604020202020204" pitchFamily="34" charset="0"/>
                        <a:buNone/>
                        <a:tabLst/>
                      </a:pPr>
                      <a:r>
                        <a:rPr kumimoji="0" 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1.</a:t>
                      </a:r>
                      <a:r>
                        <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3</a:t>
                      </a:r>
                      <a:r>
                        <a:rPr kumimoji="0" 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a:t>
                      </a:r>
                      <a:endPar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endParaRPr>
                    </a:p>
                  </a:txBody>
                  <a:tcPr marL="8185" marR="8185" marT="8185"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19075">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Arial" panose="020B0604020202020204" pitchFamily="34" charset="0"/>
                        <a:buNone/>
                        <a:tabLst/>
                      </a:pPr>
                      <a:r>
                        <a:rPr kumimoji="0" lang="zh-CN"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业绩报酬（若有）</a:t>
                      </a:r>
                      <a:endParaRPr kumimoji="0" lang="zh-CN" sz="2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Calibri" panose="020F0502020204030204" pitchFamily="34" charset="0"/>
                      </a:endParaRPr>
                    </a:p>
                  </a:txBody>
                  <a:tcPr marL="8185" marR="8185" marT="8185"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defRPr>
                          <a:solidFill>
                            <a:schemeClr val="tx1"/>
                          </a:solidFill>
                          <a:latin typeface="Calibri" panose="020F0502020204030204" pitchFamily="34" charset="0"/>
                          <a:ea typeface="宋体" panose="02010600030101010101" pitchFamily="2" charset="-122"/>
                        </a:defRPr>
                      </a:lvl4pPr>
                      <a:lvl5pPr marL="2057400" indent="-228600">
                        <a:spcBef>
                          <a:spcPct val="20000"/>
                        </a:spcBef>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Arial" panose="020B0604020202020204" pitchFamily="34" charset="0"/>
                        <a:buNone/>
                        <a:tabLst/>
                      </a:pPr>
                      <a:r>
                        <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超额收益部分</a:t>
                      </a:r>
                      <a:r>
                        <a:rPr kumimoji="0" 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a:t>
                      </a:r>
                      <a:r>
                        <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超出</a:t>
                      </a:r>
                      <a:r>
                        <a:rPr kumimoji="0" 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8%)</a:t>
                      </a:r>
                      <a:r>
                        <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提取</a:t>
                      </a:r>
                      <a:r>
                        <a:rPr kumimoji="0" 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20%</a:t>
                      </a:r>
                      <a:r>
                        <a:rPr kumimoji="0" lang="zh-CN" altLang="en-US" sz="11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sym typeface="宋体" panose="02010600030101010101" pitchFamily="2" charset="-122"/>
                        </a:rPr>
                        <a:t>业绩报酬</a:t>
                      </a:r>
                      <a:endParaRPr kumimoji="0" lang="zh-CN" altLang="en-US" sz="2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Calibri" panose="020F0502020204030204" pitchFamily="34" charset="0"/>
                      </a:endParaRPr>
                    </a:p>
                  </a:txBody>
                  <a:tcPr marL="8185" marR="8185" marT="8185"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4" descr="世界地图"/>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39788" y="2590800"/>
            <a:ext cx="7464425" cy="2566988"/>
          </a:xfrm>
          <a:prstGeom prst="rect">
            <a:avLst/>
          </a:prstGeom>
          <a:noFill/>
          <a:ln w="9525">
            <a:noFill/>
            <a:miter lim="800000"/>
            <a:headEnd/>
            <a:tailEnd/>
          </a:ln>
        </p:spPr>
      </p:pic>
      <p:sp>
        <p:nvSpPr>
          <p:cNvPr id="36867" name="Rectangle 3"/>
          <p:cNvSpPr>
            <a:spLocks noChangeArrowheads="1"/>
          </p:cNvSpPr>
          <p:nvPr/>
        </p:nvSpPr>
        <p:spPr bwMode="auto">
          <a:xfrm>
            <a:off x="2051050" y="2071546"/>
            <a:ext cx="5257800" cy="459072"/>
          </a:xfrm>
          <a:prstGeom prst="rect">
            <a:avLst/>
          </a:prstGeom>
          <a:solidFill>
            <a:srgbClr val="FFFFFF"/>
          </a:solidFill>
          <a:ln w="9525">
            <a:noFill/>
            <a:miter lim="800000"/>
            <a:headEnd/>
            <a:tailEnd/>
          </a:ln>
        </p:spPr>
        <p:txBody>
          <a:bodyPr lIns="0" tIns="0" rIns="0" bIns="88872" anchor="ctr">
            <a:spAutoFit/>
          </a:bodyPr>
          <a:lstStyle/>
          <a:p>
            <a:pPr>
              <a:buFont typeface="Arial" charset="0"/>
              <a:buNone/>
            </a:pPr>
            <a:r>
              <a:rPr lang="en-US" altLang="zh-CN" sz="2400" b="1" dirty="0">
                <a:solidFill>
                  <a:srgbClr val="C00000"/>
                </a:solidFill>
                <a:latin typeface="Cambria Math" pitchFamily="18" charset="0"/>
              </a:rPr>
              <a:t>Welcome to the Dynamic Finance W</a:t>
            </a:r>
            <a:r>
              <a:rPr lang="zh-CN" altLang="en-US" sz="2400" b="1" dirty="0">
                <a:solidFill>
                  <a:srgbClr val="C00000"/>
                </a:solidFill>
                <a:latin typeface="Cambria Math" pitchFamily="18" charset="0"/>
              </a:rPr>
              <a:t>orld</a:t>
            </a:r>
            <a:r>
              <a:rPr lang="en-US" altLang="zh-CN" sz="2400" b="1" dirty="0">
                <a:solidFill>
                  <a:srgbClr val="C00000"/>
                </a:solidFill>
                <a:latin typeface="Cambria Math" pitchFamily="18" charset="0"/>
              </a:rPr>
              <a:t>!</a:t>
            </a:r>
            <a:r>
              <a:rPr lang="zh-CN" altLang="en-US" sz="2400" b="1" dirty="0">
                <a:solidFill>
                  <a:srgbClr val="C00000"/>
                </a:solidFill>
                <a:latin typeface="Cambria Math" pitchFamily="18" charset="0"/>
              </a:rPr>
              <a:t> </a:t>
            </a:r>
          </a:p>
        </p:txBody>
      </p:sp>
      <p:sp>
        <p:nvSpPr>
          <p:cNvPr id="4" name="文本框 1"/>
          <p:cNvSpPr txBox="1">
            <a:spLocks noChangeArrowheads="1"/>
          </p:cNvSpPr>
          <p:nvPr/>
        </p:nvSpPr>
        <p:spPr bwMode="auto">
          <a:xfrm>
            <a:off x="3708499" y="5445224"/>
            <a:ext cx="2879725" cy="307777"/>
          </a:xfrm>
          <a:prstGeom prst="rect">
            <a:avLst/>
          </a:prstGeom>
          <a:noFill/>
          <a:ln w="9525">
            <a:noFill/>
            <a:miter lim="800000"/>
            <a:headEnd/>
            <a:tailEnd/>
          </a:ln>
        </p:spPr>
        <p:txBody>
          <a:bodyPr>
            <a:spAutoFit/>
          </a:bodyPr>
          <a:lstStyle/>
          <a:p>
            <a:pPr eaLnBrk="1" hangingPunct="1">
              <a:buFont typeface="Arial" charset="0"/>
              <a:buNone/>
            </a:pPr>
            <a:r>
              <a:rPr lang="zh-CN" altLang="en-US" sz="1400" dirty="0">
                <a:latin typeface="黑体" pitchFamily="49" charset="-122"/>
                <a:ea typeface="黑体" pitchFamily="49" charset="-122"/>
              </a:rPr>
              <a:t>投资有风险，投资需</a:t>
            </a:r>
            <a:r>
              <a:rPr lang="zh-CN" altLang="en-US" sz="1400" dirty="0" smtClean="0">
                <a:latin typeface="黑体" pitchFamily="49" charset="-122"/>
                <a:ea typeface="黑体" pitchFamily="49" charset="-122"/>
              </a:rPr>
              <a:t>谨慎！</a:t>
            </a:r>
            <a:endParaRPr lang="zh-CN" altLang="en-US" sz="1400" dirty="0">
              <a:latin typeface="黑体" pitchFamily="49" charset="-122"/>
              <a:ea typeface="黑体"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idx="4294967295"/>
          </p:nvPr>
        </p:nvSpPr>
        <p:spPr>
          <a:xfrm>
            <a:off x="539750" y="620713"/>
            <a:ext cx="2530475" cy="504825"/>
          </a:xfrm>
          <a:effectLst>
            <a:outerShdw dist="63500" dir="2700000" algn="ctr" rotWithShape="0">
              <a:srgbClr val="000000">
                <a:alpha val="37999"/>
              </a:srgbClr>
            </a:outerShdw>
          </a:effectLst>
        </p:spPr>
        <p:txBody>
          <a:bodyPr/>
          <a:lstStyle/>
          <a:p>
            <a:pPr algn="l">
              <a:defRPr/>
            </a:pPr>
            <a:r>
              <a:rPr lang="zh-CN" sz="2300" b="1" smtClean="0">
                <a:solidFill>
                  <a:srgbClr val="C00000"/>
                </a:solidFill>
                <a:latin typeface="黑体" pitchFamily="49" charset="-122"/>
                <a:ea typeface="黑体" pitchFamily="49" charset="-122"/>
              </a:rPr>
              <a:t>公司简介</a:t>
            </a:r>
          </a:p>
        </p:txBody>
      </p:sp>
      <p:sp>
        <p:nvSpPr>
          <p:cNvPr id="1028" name="灯片编号占位符 2"/>
          <p:cNvSpPr txBox="1">
            <a:spLocks noGrp="1" noChangeArrowheads="1"/>
          </p:cNvSpPr>
          <p:nvPr/>
        </p:nvSpPr>
        <p:spPr bwMode="auto">
          <a:xfrm>
            <a:off x="3492500" y="6356350"/>
            <a:ext cx="2133600" cy="365125"/>
          </a:xfrm>
          <a:prstGeom prst="rect">
            <a:avLst/>
          </a:prstGeom>
          <a:noFill/>
          <a:ln w="9525">
            <a:noFill/>
            <a:miter lim="800000"/>
            <a:headEnd/>
            <a:tailEnd/>
          </a:ln>
        </p:spPr>
        <p:txBody>
          <a:bodyPr anchor="ctr"/>
          <a:lstStyle/>
          <a:p>
            <a:pPr algn="ctr" eaLnBrk="1" hangingPunct="1">
              <a:buFont typeface="Arial" charset="0"/>
              <a:buNone/>
            </a:pPr>
            <a:fld id="{141C8971-7180-4C89-A456-E2B131425426}" type="slidenum">
              <a:rPr lang="zh-CN" altLang="en-US" sz="1200">
                <a:solidFill>
                  <a:srgbClr val="898989"/>
                </a:solidFill>
                <a:latin typeface="Calibri" pitchFamily="34" charset="0"/>
              </a:rPr>
              <a:pPr algn="ctr" eaLnBrk="1" hangingPunct="1">
                <a:buFont typeface="Arial" charset="0"/>
                <a:buNone/>
              </a:pPr>
              <a:t>3</a:t>
            </a:fld>
            <a:endParaRPr lang="zh-CN" altLang="en-US" sz="1200">
              <a:solidFill>
                <a:srgbClr val="898989"/>
              </a:solidFill>
              <a:latin typeface="Calibri" pitchFamily="34" charset="0"/>
            </a:endParaRPr>
          </a:p>
        </p:txBody>
      </p:sp>
      <p:sp>
        <p:nvSpPr>
          <p:cNvPr id="1029" name="矩形 10"/>
          <p:cNvSpPr>
            <a:spLocks noChangeArrowheads="1"/>
          </p:cNvSpPr>
          <p:nvPr/>
        </p:nvSpPr>
        <p:spPr bwMode="auto">
          <a:xfrm>
            <a:off x="758825" y="1474788"/>
            <a:ext cx="2376488" cy="400050"/>
          </a:xfrm>
          <a:prstGeom prst="rect">
            <a:avLst/>
          </a:prstGeom>
          <a:noFill/>
          <a:ln w="9525">
            <a:noFill/>
            <a:miter lim="800000"/>
            <a:headEnd/>
            <a:tailEnd/>
          </a:ln>
        </p:spPr>
        <p:txBody>
          <a:bodyPr>
            <a:spAutoFit/>
          </a:bodyPr>
          <a:lstStyle/>
          <a:p>
            <a:pPr eaLnBrk="1" hangingPunct="1">
              <a:spcBef>
                <a:spcPct val="50000"/>
              </a:spcBef>
              <a:buFont typeface="Arial" charset="0"/>
              <a:buChar char="•"/>
            </a:pPr>
            <a:r>
              <a:rPr lang="zh-CN" altLang="en-US" sz="2000" b="1">
                <a:solidFill>
                  <a:srgbClr val="000000"/>
                </a:solidFill>
                <a:latin typeface="黑体" pitchFamily="49" charset="-122"/>
                <a:ea typeface="黑体" pitchFamily="49" charset="-122"/>
              </a:rPr>
              <a:t> 股权结构</a:t>
            </a:r>
          </a:p>
        </p:txBody>
      </p:sp>
      <p:graphicFrame>
        <p:nvGraphicFramePr>
          <p:cNvPr id="1026" name="图表 12"/>
          <p:cNvGraphicFramePr>
            <a:graphicFrameLocks/>
          </p:cNvGraphicFramePr>
          <p:nvPr/>
        </p:nvGraphicFramePr>
        <p:xfrm>
          <a:off x="920750" y="2009775"/>
          <a:ext cx="7553325" cy="3917950"/>
        </p:xfrm>
        <a:graphic>
          <a:graphicData uri="http://schemas.openxmlformats.org/presentationml/2006/ole">
            <p:oleObj spid="_x0000_s1026" r:id="rId3" imgW="7559695" imgH="3926164" progId="Excel.Sheet.8">
              <p:embed/>
            </p:oleObj>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idx="4294967295"/>
          </p:nvPr>
        </p:nvSpPr>
        <p:spPr>
          <a:xfrm>
            <a:off x="539750" y="620713"/>
            <a:ext cx="2530475" cy="504825"/>
          </a:xfrm>
          <a:effectLst>
            <a:outerShdw dist="63500" dir="2700000" algn="ctr" rotWithShape="0">
              <a:srgbClr val="000000">
                <a:alpha val="37999"/>
              </a:srgbClr>
            </a:outerShdw>
          </a:effectLst>
        </p:spPr>
        <p:txBody>
          <a:bodyPr/>
          <a:lstStyle/>
          <a:p>
            <a:pPr algn="l">
              <a:defRPr/>
            </a:pPr>
            <a:r>
              <a:rPr lang="zh-CN" sz="2300" b="1" smtClean="0">
                <a:solidFill>
                  <a:srgbClr val="C00000"/>
                </a:solidFill>
                <a:latin typeface="黑体" pitchFamily="49" charset="-122"/>
                <a:ea typeface="黑体" pitchFamily="49" charset="-122"/>
              </a:rPr>
              <a:t>公司简介</a:t>
            </a:r>
          </a:p>
        </p:txBody>
      </p:sp>
      <p:sp>
        <p:nvSpPr>
          <p:cNvPr id="13315" name="灯片编号占位符 2"/>
          <p:cNvSpPr txBox="1">
            <a:spLocks noGrp="1" noChangeArrowheads="1"/>
          </p:cNvSpPr>
          <p:nvPr/>
        </p:nvSpPr>
        <p:spPr bwMode="auto">
          <a:xfrm>
            <a:off x="3492500" y="6356350"/>
            <a:ext cx="2133600" cy="365125"/>
          </a:xfrm>
          <a:prstGeom prst="rect">
            <a:avLst/>
          </a:prstGeom>
          <a:noFill/>
          <a:ln w="9525">
            <a:noFill/>
            <a:miter lim="800000"/>
            <a:headEnd/>
            <a:tailEnd/>
          </a:ln>
        </p:spPr>
        <p:txBody>
          <a:bodyPr anchor="ctr"/>
          <a:lstStyle/>
          <a:p>
            <a:pPr algn="ctr" eaLnBrk="1" hangingPunct="1">
              <a:buFont typeface="Arial" charset="0"/>
              <a:buNone/>
            </a:pPr>
            <a:fld id="{354E02A8-91F5-4A70-B9AF-95649DA79CB3}" type="slidenum">
              <a:rPr lang="zh-CN" altLang="en-US" sz="1200">
                <a:solidFill>
                  <a:srgbClr val="898989"/>
                </a:solidFill>
                <a:latin typeface="Calibri" pitchFamily="34" charset="0"/>
              </a:rPr>
              <a:pPr algn="ctr" eaLnBrk="1" hangingPunct="1">
                <a:buFont typeface="Arial" charset="0"/>
                <a:buNone/>
              </a:pPr>
              <a:t>4</a:t>
            </a:fld>
            <a:endParaRPr lang="zh-CN" altLang="en-US" sz="1200">
              <a:solidFill>
                <a:srgbClr val="898989"/>
              </a:solidFill>
              <a:latin typeface="Calibri" pitchFamily="34" charset="0"/>
            </a:endParaRPr>
          </a:p>
        </p:txBody>
      </p:sp>
      <p:sp>
        <p:nvSpPr>
          <p:cNvPr id="13316" name="矩形 11"/>
          <p:cNvSpPr>
            <a:spLocks noChangeArrowheads="1"/>
          </p:cNvSpPr>
          <p:nvPr/>
        </p:nvSpPr>
        <p:spPr bwMode="auto">
          <a:xfrm>
            <a:off x="758825" y="1474788"/>
            <a:ext cx="2376488" cy="400050"/>
          </a:xfrm>
          <a:prstGeom prst="rect">
            <a:avLst/>
          </a:prstGeom>
          <a:noFill/>
          <a:ln w="9525">
            <a:noFill/>
            <a:miter lim="800000"/>
            <a:headEnd/>
            <a:tailEnd/>
          </a:ln>
        </p:spPr>
        <p:txBody>
          <a:bodyPr>
            <a:spAutoFit/>
          </a:bodyPr>
          <a:lstStyle/>
          <a:p>
            <a:pPr eaLnBrk="1" hangingPunct="1">
              <a:spcBef>
                <a:spcPct val="50000"/>
              </a:spcBef>
              <a:buFont typeface="Arial" charset="0"/>
              <a:buChar char="•"/>
            </a:pPr>
            <a:r>
              <a:rPr lang="zh-CN" altLang="en-US" sz="2000" b="1">
                <a:solidFill>
                  <a:srgbClr val="000000"/>
                </a:solidFill>
                <a:latin typeface="黑体" pitchFamily="49" charset="-122"/>
                <a:ea typeface="黑体" pitchFamily="49" charset="-122"/>
              </a:rPr>
              <a:t> 风控体系</a:t>
            </a:r>
          </a:p>
        </p:txBody>
      </p:sp>
      <p:sp>
        <p:nvSpPr>
          <p:cNvPr id="13317" name="文本框 12"/>
          <p:cNvSpPr txBox="1">
            <a:spLocks noChangeArrowheads="1"/>
          </p:cNvSpPr>
          <p:nvPr/>
        </p:nvSpPr>
        <p:spPr bwMode="auto">
          <a:xfrm>
            <a:off x="971550" y="1874838"/>
            <a:ext cx="7416800" cy="3509962"/>
          </a:xfrm>
          <a:prstGeom prst="rect">
            <a:avLst/>
          </a:prstGeom>
          <a:noFill/>
          <a:ln w="9525">
            <a:noFill/>
            <a:miter lim="800000"/>
            <a:headEnd/>
            <a:tailEnd/>
          </a:ln>
        </p:spPr>
        <p:txBody>
          <a:bodyPr>
            <a:spAutoFit/>
          </a:bodyPr>
          <a:lstStyle/>
          <a:p>
            <a:pPr eaLnBrk="1" hangingPunct="1">
              <a:lnSpc>
                <a:spcPct val="150000"/>
              </a:lnSpc>
              <a:buFont typeface="Arial" charset="0"/>
              <a:buNone/>
            </a:pPr>
            <a:r>
              <a:rPr lang="zh-CN" altLang="en-US" sz="1600">
                <a:solidFill>
                  <a:srgbClr val="595959"/>
                </a:solidFill>
                <a:latin typeface="微软雅黑" pitchFamily="34" charset="-122"/>
                <a:ea typeface="微软雅黑" pitchFamily="34" charset="-122"/>
              </a:rPr>
              <a:t>科学的内控系统</a:t>
            </a:r>
            <a:endParaRPr lang="en-US" sz="1600">
              <a:solidFill>
                <a:srgbClr val="595959"/>
              </a:solidFill>
              <a:latin typeface="微软雅黑" pitchFamily="34" charset="-122"/>
              <a:ea typeface="微软雅黑" pitchFamily="34" charset="-122"/>
            </a:endParaRPr>
          </a:p>
          <a:p>
            <a:pPr eaLnBrk="1" hangingPunct="1">
              <a:lnSpc>
                <a:spcPct val="150000"/>
              </a:lnSpc>
              <a:buFont typeface="Arial" charset="0"/>
              <a:buNone/>
            </a:pPr>
            <a:r>
              <a:rPr lang="en-US" sz="1600">
                <a:solidFill>
                  <a:srgbClr val="595959"/>
                </a:solidFill>
                <a:latin typeface="微软雅黑" pitchFamily="34" charset="-122"/>
                <a:ea typeface="微软雅黑" pitchFamily="34" charset="-122"/>
              </a:rPr>
              <a:t>      </a:t>
            </a:r>
            <a:r>
              <a:rPr lang="zh-CN" altLang="en-US" sz="1400">
                <a:solidFill>
                  <a:srgbClr val="595959"/>
                </a:solidFill>
                <a:latin typeface="微软雅黑" pitchFamily="34" charset="-122"/>
                <a:ea typeface="微软雅黑" pitchFamily="34" charset="-122"/>
              </a:rPr>
              <a:t>公司为防范和化解风险，保护资产的安全与完整，促进经营活动的有效开展，通过制定和实施一系列组织机制、管理方法、操作程序与控制措施而形成一套有效的系统。</a:t>
            </a:r>
            <a:endParaRPr lang="en-US" sz="1400">
              <a:solidFill>
                <a:srgbClr val="595959"/>
              </a:solidFill>
              <a:latin typeface="微软雅黑" pitchFamily="34" charset="-122"/>
              <a:ea typeface="微软雅黑" pitchFamily="34" charset="-122"/>
            </a:endParaRPr>
          </a:p>
          <a:p>
            <a:pPr eaLnBrk="1" hangingPunct="1">
              <a:lnSpc>
                <a:spcPct val="150000"/>
              </a:lnSpc>
              <a:buFont typeface="Arial" charset="0"/>
              <a:buNone/>
            </a:pPr>
            <a:endParaRPr lang="en-US" sz="1400">
              <a:solidFill>
                <a:srgbClr val="595959"/>
              </a:solidFill>
              <a:latin typeface="微软雅黑" pitchFamily="34" charset="-122"/>
              <a:ea typeface="微软雅黑" pitchFamily="34" charset="-122"/>
            </a:endParaRPr>
          </a:p>
          <a:p>
            <a:pPr eaLnBrk="1" hangingPunct="1">
              <a:lnSpc>
                <a:spcPct val="150000"/>
              </a:lnSpc>
              <a:buFont typeface="Arial" charset="0"/>
              <a:buNone/>
            </a:pPr>
            <a:r>
              <a:rPr lang="zh-CN" altLang="en-US" sz="1600">
                <a:solidFill>
                  <a:srgbClr val="595959"/>
                </a:solidFill>
                <a:latin typeface="微软雅黑" pitchFamily="34" charset="-122"/>
                <a:ea typeface="微软雅黑" pitchFamily="34" charset="-122"/>
              </a:rPr>
              <a:t>三个层次制度体系</a:t>
            </a:r>
            <a:endParaRPr lang="en-US" sz="1600">
              <a:solidFill>
                <a:srgbClr val="595959"/>
              </a:solidFill>
              <a:latin typeface="微软雅黑" pitchFamily="34" charset="-122"/>
              <a:ea typeface="微软雅黑" pitchFamily="34" charset="-122"/>
            </a:endParaRPr>
          </a:p>
          <a:p>
            <a:pPr eaLnBrk="1" hangingPunct="1">
              <a:lnSpc>
                <a:spcPct val="150000"/>
              </a:lnSpc>
              <a:buFont typeface="Arial" charset="0"/>
              <a:buNone/>
            </a:pPr>
            <a:r>
              <a:rPr lang="en-US" sz="1600">
                <a:solidFill>
                  <a:srgbClr val="595959"/>
                </a:solidFill>
                <a:latin typeface="微软雅黑" pitchFamily="34" charset="-122"/>
                <a:ea typeface="微软雅黑" pitchFamily="34" charset="-122"/>
              </a:rPr>
              <a:t>      </a:t>
            </a:r>
            <a:r>
              <a:rPr lang="zh-CN" altLang="en-US" sz="1400">
                <a:solidFill>
                  <a:srgbClr val="595959"/>
                </a:solidFill>
                <a:latin typeface="微软雅黑" pitchFamily="34" charset="-122"/>
                <a:ea typeface="微软雅黑" pitchFamily="34" charset="-122"/>
              </a:rPr>
              <a:t>公司将经营管理活动中可能发生的风险，</a:t>
            </a:r>
            <a:endParaRPr lang="en-US" sz="1400">
              <a:solidFill>
                <a:srgbClr val="595959"/>
              </a:solidFill>
              <a:latin typeface="微软雅黑" pitchFamily="34" charset="-122"/>
              <a:ea typeface="微软雅黑" pitchFamily="34" charset="-122"/>
            </a:endParaRPr>
          </a:p>
          <a:p>
            <a:pPr eaLnBrk="1" hangingPunct="1">
              <a:lnSpc>
                <a:spcPct val="150000"/>
              </a:lnSpc>
              <a:buFont typeface="Arial" charset="0"/>
              <a:buNone/>
            </a:pPr>
            <a:r>
              <a:rPr lang="zh-CN" altLang="en-US" sz="1400">
                <a:solidFill>
                  <a:srgbClr val="595959"/>
                </a:solidFill>
                <a:latin typeface="微软雅黑" pitchFamily="34" charset="-122"/>
                <a:ea typeface="微软雅黑" pitchFamily="34" charset="-122"/>
              </a:rPr>
              <a:t>根据不同的决策层和执行层的权利与责任进行</a:t>
            </a:r>
            <a:endParaRPr lang="en-US" sz="1400">
              <a:solidFill>
                <a:srgbClr val="595959"/>
              </a:solidFill>
              <a:latin typeface="微软雅黑" pitchFamily="34" charset="-122"/>
              <a:ea typeface="微软雅黑" pitchFamily="34" charset="-122"/>
            </a:endParaRPr>
          </a:p>
          <a:p>
            <a:pPr eaLnBrk="1" hangingPunct="1">
              <a:lnSpc>
                <a:spcPct val="150000"/>
              </a:lnSpc>
              <a:buFont typeface="Arial" charset="0"/>
              <a:buNone/>
            </a:pPr>
            <a:r>
              <a:rPr lang="zh-CN" altLang="en-US" sz="1400">
                <a:solidFill>
                  <a:srgbClr val="595959"/>
                </a:solidFill>
                <a:latin typeface="微软雅黑" pitchFamily="34" charset="-122"/>
                <a:ea typeface="微软雅黑" pitchFamily="34" charset="-122"/>
              </a:rPr>
              <a:t>分解，并对决策和执行过程中的风险点和风险</a:t>
            </a:r>
            <a:endParaRPr lang="en-US" sz="1400">
              <a:solidFill>
                <a:srgbClr val="595959"/>
              </a:solidFill>
              <a:latin typeface="微软雅黑" pitchFamily="34" charset="-122"/>
              <a:ea typeface="微软雅黑" pitchFamily="34" charset="-122"/>
            </a:endParaRPr>
          </a:p>
          <a:p>
            <a:pPr eaLnBrk="1" hangingPunct="1">
              <a:lnSpc>
                <a:spcPct val="150000"/>
              </a:lnSpc>
              <a:buFont typeface="Arial" charset="0"/>
              <a:buNone/>
            </a:pPr>
            <a:r>
              <a:rPr lang="zh-CN" altLang="en-US" sz="1400">
                <a:solidFill>
                  <a:srgbClr val="595959"/>
                </a:solidFill>
                <a:latin typeface="微软雅黑" pitchFamily="34" charset="-122"/>
                <a:ea typeface="微软雅黑" pitchFamily="34" charset="-122"/>
              </a:rPr>
              <a:t>因素，通过三个层级内部控制体系予以防范和</a:t>
            </a:r>
            <a:endParaRPr lang="en-US" sz="1400">
              <a:solidFill>
                <a:srgbClr val="595959"/>
              </a:solidFill>
              <a:latin typeface="微软雅黑" pitchFamily="34" charset="-122"/>
              <a:ea typeface="微软雅黑" pitchFamily="34" charset="-122"/>
            </a:endParaRPr>
          </a:p>
          <a:p>
            <a:pPr eaLnBrk="1" hangingPunct="1">
              <a:lnSpc>
                <a:spcPct val="150000"/>
              </a:lnSpc>
              <a:buFont typeface="Arial" charset="0"/>
              <a:buNone/>
            </a:pPr>
            <a:r>
              <a:rPr lang="zh-CN" altLang="en-US" sz="1400">
                <a:solidFill>
                  <a:srgbClr val="595959"/>
                </a:solidFill>
                <a:latin typeface="微软雅黑" pitchFamily="34" charset="-122"/>
                <a:ea typeface="微软雅黑" pitchFamily="34" charset="-122"/>
              </a:rPr>
              <a:t>控制，实现公司的合法合规运行。</a:t>
            </a:r>
          </a:p>
        </p:txBody>
      </p:sp>
      <p:pic>
        <p:nvPicPr>
          <p:cNvPr id="13318" name="图示 15"/>
          <p:cNvPicPr>
            <a:picLocks noChangeArrowheads="1"/>
          </p:cNvPicPr>
          <p:nvPr/>
        </p:nvPicPr>
        <p:blipFill>
          <a:blip r:embed="rId2" cstate="print"/>
          <a:srcRect/>
          <a:stretch>
            <a:fillRect/>
          </a:stretch>
        </p:blipFill>
        <p:spPr bwMode="auto">
          <a:xfrm>
            <a:off x="4784725" y="3127375"/>
            <a:ext cx="3829050" cy="31813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idx="4294967295"/>
          </p:nvPr>
        </p:nvSpPr>
        <p:spPr>
          <a:xfrm>
            <a:off x="539750" y="620713"/>
            <a:ext cx="2530475" cy="504825"/>
          </a:xfrm>
          <a:effectLst>
            <a:outerShdw dist="63500" dir="2700000" algn="ctr" rotWithShape="0">
              <a:srgbClr val="000000">
                <a:alpha val="37999"/>
              </a:srgbClr>
            </a:outerShdw>
          </a:effectLst>
        </p:spPr>
        <p:txBody>
          <a:bodyPr/>
          <a:lstStyle/>
          <a:p>
            <a:pPr algn="l">
              <a:defRPr/>
            </a:pPr>
            <a:r>
              <a:rPr lang="zh-CN" sz="2300" b="1" smtClean="0">
                <a:solidFill>
                  <a:srgbClr val="C00000"/>
                </a:solidFill>
                <a:latin typeface="黑体" pitchFamily="49" charset="-122"/>
                <a:ea typeface="黑体" pitchFamily="49" charset="-122"/>
              </a:rPr>
              <a:t>公司简介</a:t>
            </a:r>
          </a:p>
        </p:txBody>
      </p:sp>
      <p:sp>
        <p:nvSpPr>
          <p:cNvPr id="14339" name="灯片编号占位符 2"/>
          <p:cNvSpPr txBox="1">
            <a:spLocks noGrp="1" noChangeArrowheads="1"/>
          </p:cNvSpPr>
          <p:nvPr/>
        </p:nvSpPr>
        <p:spPr bwMode="auto">
          <a:xfrm>
            <a:off x="3492500" y="6356350"/>
            <a:ext cx="2133600" cy="365125"/>
          </a:xfrm>
          <a:prstGeom prst="rect">
            <a:avLst/>
          </a:prstGeom>
          <a:noFill/>
          <a:ln w="9525">
            <a:noFill/>
            <a:miter lim="800000"/>
            <a:headEnd/>
            <a:tailEnd/>
          </a:ln>
        </p:spPr>
        <p:txBody>
          <a:bodyPr anchor="ctr"/>
          <a:lstStyle/>
          <a:p>
            <a:pPr algn="ctr" eaLnBrk="1" hangingPunct="1">
              <a:buFont typeface="Arial" charset="0"/>
              <a:buNone/>
            </a:pPr>
            <a:fld id="{EA723E10-9DCC-45B0-8E96-8F8489D7AB65}" type="slidenum">
              <a:rPr lang="zh-CN" altLang="en-US" sz="1200">
                <a:solidFill>
                  <a:srgbClr val="898989"/>
                </a:solidFill>
                <a:latin typeface="Calibri" pitchFamily="34" charset="0"/>
              </a:rPr>
              <a:pPr algn="ctr" eaLnBrk="1" hangingPunct="1">
                <a:buFont typeface="Arial" charset="0"/>
                <a:buNone/>
              </a:pPr>
              <a:t>5</a:t>
            </a:fld>
            <a:endParaRPr lang="zh-CN" altLang="en-US" sz="1200">
              <a:solidFill>
                <a:srgbClr val="898989"/>
              </a:solidFill>
              <a:latin typeface="Calibri" pitchFamily="34" charset="0"/>
            </a:endParaRPr>
          </a:p>
        </p:txBody>
      </p:sp>
      <p:sp>
        <p:nvSpPr>
          <p:cNvPr id="14340" name="矩形 11"/>
          <p:cNvSpPr>
            <a:spLocks noChangeArrowheads="1"/>
          </p:cNvSpPr>
          <p:nvPr/>
        </p:nvSpPr>
        <p:spPr bwMode="auto">
          <a:xfrm>
            <a:off x="758825" y="1474788"/>
            <a:ext cx="7053263" cy="400050"/>
          </a:xfrm>
          <a:prstGeom prst="rect">
            <a:avLst/>
          </a:prstGeom>
          <a:noFill/>
          <a:ln w="9525">
            <a:noFill/>
            <a:miter lim="800000"/>
            <a:headEnd/>
            <a:tailEnd/>
          </a:ln>
        </p:spPr>
        <p:txBody>
          <a:bodyPr>
            <a:spAutoFit/>
          </a:bodyPr>
          <a:lstStyle/>
          <a:p>
            <a:pPr eaLnBrk="1" hangingPunct="1">
              <a:spcBef>
                <a:spcPct val="50000"/>
              </a:spcBef>
              <a:buFont typeface="Arial" charset="0"/>
              <a:buChar char="•"/>
            </a:pPr>
            <a:r>
              <a:rPr lang="zh-CN" altLang="en-US" sz="2000" b="1">
                <a:solidFill>
                  <a:srgbClr val="000000"/>
                </a:solidFill>
                <a:latin typeface="黑体" pitchFamily="49" charset="-122"/>
                <a:ea typeface="黑体" pitchFamily="49" charset="-122"/>
              </a:rPr>
              <a:t> 嘉合大事记</a:t>
            </a:r>
            <a:r>
              <a:rPr lang="en-US" altLang="zh-CN" sz="2000" b="1">
                <a:solidFill>
                  <a:srgbClr val="000000"/>
                </a:solidFill>
                <a:latin typeface="黑体" pitchFamily="49" charset="-122"/>
                <a:ea typeface="黑体" pitchFamily="49" charset="-122"/>
              </a:rPr>
              <a:t>:</a:t>
            </a:r>
            <a:r>
              <a:rPr lang="zh-CN" altLang="en-US" sz="2000" b="1">
                <a:solidFill>
                  <a:srgbClr val="000000"/>
                </a:solidFill>
                <a:latin typeface="黑体" pitchFamily="49" charset="-122"/>
                <a:ea typeface="黑体" pitchFamily="49" charset="-122"/>
              </a:rPr>
              <a:t>嘉合基金大师论坛</a:t>
            </a:r>
          </a:p>
        </p:txBody>
      </p:sp>
      <p:pic>
        <p:nvPicPr>
          <p:cNvPr id="14341" name="图片 4"/>
          <p:cNvPicPr>
            <a:picLocks noChangeAspect="1" noChangeArrowheads="1"/>
          </p:cNvPicPr>
          <p:nvPr/>
        </p:nvPicPr>
        <p:blipFill>
          <a:blip r:embed="rId2" cstate="print"/>
          <a:srcRect/>
          <a:stretch>
            <a:fillRect/>
          </a:stretch>
        </p:blipFill>
        <p:spPr bwMode="auto">
          <a:xfrm>
            <a:off x="4284663" y="2235200"/>
            <a:ext cx="3959225" cy="2141538"/>
          </a:xfrm>
          <a:prstGeom prst="rect">
            <a:avLst/>
          </a:prstGeom>
          <a:noFill/>
          <a:ln w="9525">
            <a:noFill/>
            <a:miter lim="800000"/>
            <a:headEnd/>
            <a:tailEnd/>
          </a:ln>
        </p:spPr>
      </p:pic>
      <p:pic>
        <p:nvPicPr>
          <p:cNvPr id="14342" name="图片 5"/>
          <p:cNvPicPr>
            <a:picLocks noChangeAspect="1" noChangeArrowheads="1"/>
          </p:cNvPicPr>
          <p:nvPr/>
        </p:nvPicPr>
        <p:blipFill>
          <a:blip r:embed="rId3" cstate="print"/>
          <a:srcRect/>
          <a:stretch>
            <a:fillRect/>
          </a:stretch>
        </p:blipFill>
        <p:spPr bwMode="auto">
          <a:xfrm>
            <a:off x="1187450" y="2232025"/>
            <a:ext cx="2989263" cy="2132013"/>
          </a:xfrm>
          <a:prstGeom prst="rect">
            <a:avLst/>
          </a:prstGeom>
          <a:noFill/>
          <a:ln w="9525">
            <a:noFill/>
            <a:miter lim="800000"/>
            <a:headEnd/>
            <a:tailEnd/>
          </a:ln>
        </p:spPr>
      </p:pic>
      <p:sp>
        <p:nvSpPr>
          <p:cNvPr id="14343" name="文本框 6"/>
          <p:cNvSpPr txBox="1">
            <a:spLocks noChangeArrowheads="1"/>
          </p:cNvSpPr>
          <p:nvPr/>
        </p:nvSpPr>
        <p:spPr bwMode="auto">
          <a:xfrm>
            <a:off x="1187450" y="4471988"/>
            <a:ext cx="7129463" cy="1477962"/>
          </a:xfrm>
          <a:prstGeom prst="rect">
            <a:avLst/>
          </a:prstGeom>
          <a:noFill/>
          <a:ln w="9525">
            <a:noFill/>
            <a:miter lim="800000"/>
            <a:headEnd/>
            <a:tailEnd/>
          </a:ln>
        </p:spPr>
        <p:txBody>
          <a:bodyPr>
            <a:spAutoFit/>
          </a:bodyPr>
          <a:lstStyle/>
          <a:p>
            <a:pPr eaLnBrk="1" hangingPunct="1">
              <a:lnSpc>
                <a:spcPct val="150000"/>
              </a:lnSpc>
              <a:buFont typeface="Arial" charset="0"/>
              <a:buNone/>
            </a:pPr>
            <a:r>
              <a:rPr lang="en-US" altLang="zh-CN"/>
              <a:t>       </a:t>
            </a:r>
            <a:r>
              <a:rPr lang="en-US" altLang="zh-CN" sz="1400">
                <a:latin typeface="微软雅黑" pitchFamily="34" charset="-122"/>
                <a:ea typeface="微软雅黑" pitchFamily="34" charset="-122"/>
              </a:rPr>
              <a:t>2014</a:t>
            </a:r>
            <a:r>
              <a:rPr lang="zh-CN" altLang="en-US" sz="1400">
                <a:latin typeface="微软雅黑" pitchFamily="34" charset="-122"/>
                <a:ea typeface="微软雅黑" pitchFamily="34" charset="-122"/>
              </a:rPr>
              <a:t>年</a:t>
            </a:r>
            <a:r>
              <a:rPr lang="en-US" altLang="zh-CN" sz="1400">
                <a:latin typeface="微软雅黑" pitchFamily="34" charset="-122"/>
                <a:ea typeface="微软雅黑" pitchFamily="34" charset="-122"/>
              </a:rPr>
              <a:t>8</a:t>
            </a:r>
            <a:r>
              <a:rPr lang="zh-CN" altLang="en-US" sz="1400">
                <a:latin typeface="微软雅黑" pitchFamily="34" charset="-122"/>
                <a:ea typeface="微软雅黑" pitchFamily="34" charset="-122"/>
              </a:rPr>
              <a:t>月</a:t>
            </a:r>
            <a:r>
              <a:rPr lang="en-US" altLang="zh-CN" sz="1400">
                <a:latin typeface="微软雅黑" pitchFamily="34" charset="-122"/>
                <a:ea typeface="微软雅黑" pitchFamily="34" charset="-122"/>
              </a:rPr>
              <a:t>4</a:t>
            </a:r>
            <a:r>
              <a:rPr lang="zh-CN" altLang="en-US" sz="1400">
                <a:latin typeface="微软雅黑" pitchFamily="34" charset="-122"/>
                <a:ea typeface="微软雅黑" pitchFamily="34" charset="-122"/>
              </a:rPr>
              <a:t>日，由嘉合基金管理有限公司主办、美国</a:t>
            </a:r>
            <a:r>
              <a:rPr lang="en-US" altLang="zh-CN" sz="1400">
                <a:latin typeface="微软雅黑" pitchFamily="34" charset="-122"/>
                <a:ea typeface="微软雅黑" pitchFamily="34" charset="-122"/>
              </a:rPr>
              <a:t>Janus Capital Group</a:t>
            </a:r>
            <a:r>
              <a:rPr lang="zh-CN" altLang="en-US" sz="1400">
                <a:latin typeface="微软雅黑" pitchFamily="34" charset="-122"/>
                <a:ea typeface="微软雅黑" pitchFamily="34" charset="-122"/>
              </a:rPr>
              <a:t>协办的嘉合基金首届大师论坛在上海浦东丽思卡尔顿酒店隆重举行。论坛邀请了</a:t>
            </a:r>
            <a:r>
              <a:rPr lang="en-US" altLang="zh-CN" sz="1400">
                <a:latin typeface="微软雅黑" pitchFamily="34" charset="-122"/>
                <a:ea typeface="微软雅黑" pitchFamily="34" charset="-122"/>
              </a:rPr>
              <a:t>1997</a:t>
            </a:r>
            <a:r>
              <a:rPr lang="zh-CN" altLang="en-US" sz="1400">
                <a:latin typeface="微软雅黑" pitchFamily="34" charset="-122"/>
                <a:ea typeface="微软雅黑" pitchFamily="34" charset="-122"/>
              </a:rPr>
              <a:t>年诺贝尔经济学奖得主迈伦</a:t>
            </a:r>
            <a:r>
              <a:rPr lang="en-US" altLang="zh-CN" sz="1400">
                <a:latin typeface="微软雅黑" pitchFamily="34" charset="-122"/>
                <a:ea typeface="微软雅黑" pitchFamily="34" charset="-122"/>
              </a:rPr>
              <a:t>•</a:t>
            </a:r>
            <a:r>
              <a:rPr lang="zh-CN" altLang="en-US" sz="1400">
                <a:latin typeface="微软雅黑" pitchFamily="34" charset="-122"/>
                <a:ea typeface="微软雅黑" pitchFamily="34" charset="-122"/>
              </a:rPr>
              <a:t>斯科尔斯（</a:t>
            </a:r>
            <a:r>
              <a:rPr lang="en-US" altLang="zh-CN" sz="1400">
                <a:latin typeface="微软雅黑" pitchFamily="34" charset="-122"/>
                <a:ea typeface="微软雅黑" pitchFamily="34" charset="-122"/>
              </a:rPr>
              <a:t>Myron Samuel Scholes</a:t>
            </a:r>
            <a:r>
              <a:rPr lang="zh-CN" altLang="en-US" sz="1400">
                <a:latin typeface="微软雅黑" pitchFamily="34" charset="-122"/>
                <a:ea typeface="微软雅黑" pitchFamily="34" charset="-122"/>
              </a:rPr>
              <a:t>）教授，以投资模型与风险管理为主题，为参会的中国金融界精英人士献上了一份学术与实践相结合的饕餮盛宴。</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body" idx="1"/>
          </p:nvPr>
        </p:nvSpPr>
        <p:spPr>
          <a:xfrm>
            <a:off x="1190625" y="3921125"/>
            <a:ext cx="6986588" cy="2244725"/>
          </a:xfrm>
        </p:spPr>
        <p:txBody>
          <a:bodyPr/>
          <a:lstStyle/>
          <a:p>
            <a:pPr marL="0" indent="0">
              <a:lnSpc>
                <a:spcPct val="150000"/>
              </a:lnSpc>
              <a:buFont typeface="Arial" charset="0"/>
              <a:buNone/>
            </a:pPr>
            <a:r>
              <a:rPr lang="zh-CN" altLang="en-US" sz="1400" smtClean="0">
                <a:latin typeface="微软雅黑" pitchFamily="34" charset="-122"/>
                <a:ea typeface="微软雅黑" pitchFamily="34" charset="-122"/>
              </a:rPr>
              <a:t>       </a:t>
            </a:r>
            <a:r>
              <a:rPr lang="en-US" altLang="zh-CN" sz="1400" smtClean="0">
                <a:latin typeface="微软雅黑" pitchFamily="34" charset="-122"/>
                <a:ea typeface="微软雅黑" pitchFamily="34" charset="-122"/>
              </a:rPr>
              <a:t>2015</a:t>
            </a:r>
            <a:r>
              <a:rPr lang="zh-CN" altLang="en-US" sz="1400" smtClean="0">
                <a:latin typeface="微软雅黑" pitchFamily="34" charset="-122"/>
                <a:ea typeface="微软雅黑" pitchFamily="34" charset="-122"/>
              </a:rPr>
              <a:t>年3月31日，来自公募基金、私募、交易所、银行等领域代表50余人汇聚首席公馆，参加嘉合基金和“机构投资”举办的中国量化投资精英沙龙会，深入探讨量化投资现状和未来投资机遇。</a:t>
            </a:r>
            <a:r>
              <a:rPr lang="zh-CN" altLang="zh-CN" sz="1400" smtClean="0">
                <a:latin typeface="微软雅黑" pitchFamily="34" charset="-122"/>
                <a:ea typeface="微软雅黑" pitchFamily="34" charset="-122"/>
              </a:rPr>
              <a:t>嘉合基金总经理徐岱表示，</a:t>
            </a:r>
            <a:r>
              <a:rPr lang="en-US" altLang="zh-CN" sz="1400" smtClean="0">
                <a:latin typeface="微软雅黑" pitchFamily="34" charset="-122"/>
                <a:ea typeface="微软雅黑" pitchFamily="34" charset="-122"/>
              </a:rPr>
              <a:t>2014</a:t>
            </a:r>
            <a:r>
              <a:rPr lang="zh-CN" altLang="zh-CN" sz="1400" smtClean="0">
                <a:latin typeface="微软雅黑" pitchFamily="34" charset="-122"/>
                <a:ea typeface="微软雅黑" pitchFamily="34" charset="-122"/>
              </a:rPr>
              <a:t>年</a:t>
            </a:r>
            <a:r>
              <a:rPr lang="en-US" altLang="zh-CN" sz="1400" smtClean="0">
                <a:latin typeface="微软雅黑" pitchFamily="34" charset="-122"/>
                <a:ea typeface="微软雅黑" pitchFamily="34" charset="-122"/>
              </a:rPr>
              <a:t>8</a:t>
            </a:r>
            <a:r>
              <a:rPr lang="zh-CN" altLang="zh-CN" sz="1400" smtClean="0">
                <a:latin typeface="微软雅黑" pitchFamily="34" charset="-122"/>
                <a:ea typeface="微软雅黑" pitchFamily="34" charset="-122"/>
              </a:rPr>
              <a:t>月成立的嘉合基金专注于量化投资团队建设，策略鲜明，通过建立高水平的投研团队，打造出一流的量化投资品牌，成立以来在为投资者带来非常不错的业绩回报的同时，公司管理规模也迅速增长，大大超出预期。</a:t>
            </a:r>
            <a:r>
              <a:rPr lang="zh-CN" altLang="en-US" sz="1400" smtClean="0">
                <a:latin typeface="微软雅黑" pitchFamily="34" charset="-122"/>
                <a:ea typeface="微软雅黑" pitchFamily="34" charset="-122"/>
              </a:rPr>
              <a:t>同时与会的</a:t>
            </a:r>
            <a:r>
              <a:rPr lang="zh-CN" altLang="zh-CN" sz="1400" smtClean="0">
                <a:latin typeface="微软雅黑" pitchFamily="34" charset="-122"/>
                <a:ea typeface="微软雅黑" pitchFamily="34" charset="-122"/>
              </a:rPr>
              <a:t>量化投资界资深人士也纷纷私下表示，</a:t>
            </a:r>
            <a:r>
              <a:rPr lang="en-US" altLang="zh-CN" sz="1400" smtClean="0">
                <a:latin typeface="微软雅黑" pitchFamily="34" charset="-122"/>
                <a:ea typeface="微软雅黑" pitchFamily="34" charset="-122"/>
              </a:rPr>
              <a:t>2015</a:t>
            </a:r>
            <a:r>
              <a:rPr lang="zh-CN" altLang="zh-CN" sz="1400" smtClean="0">
                <a:latin typeface="微软雅黑" pitchFamily="34" charset="-122"/>
                <a:ea typeface="微软雅黑" pitchFamily="34" charset="-122"/>
              </a:rPr>
              <a:t>年中国量化投资的春天已经来了。</a:t>
            </a:r>
            <a:r>
              <a:rPr lang="zh-CN" altLang="en-US" sz="1400" smtClean="0">
                <a:latin typeface="微软雅黑" pitchFamily="34" charset="-122"/>
                <a:ea typeface="微软雅黑" pitchFamily="34" charset="-122"/>
              </a:rPr>
              <a:t>                                                                   </a:t>
            </a:r>
            <a:r>
              <a:rPr lang="en-US" altLang="zh-CN" sz="1400" smtClean="0">
                <a:latin typeface="微软雅黑" pitchFamily="34" charset="-122"/>
                <a:ea typeface="微软雅黑" pitchFamily="34" charset="-122"/>
              </a:rPr>
              <a:t>-</a:t>
            </a:r>
            <a:r>
              <a:rPr lang="zh-CN" altLang="en-US" sz="1400" smtClean="0">
                <a:latin typeface="微软雅黑" pitchFamily="34" charset="-122"/>
                <a:ea typeface="微软雅黑" pitchFamily="34" charset="-122"/>
              </a:rPr>
              <a:t>摘自</a:t>
            </a:r>
            <a:r>
              <a:rPr lang="en-US" altLang="zh-CN" sz="1400" smtClean="0">
                <a:latin typeface="微软雅黑" pitchFamily="34" charset="-122"/>
                <a:ea typeface="微软雅黑" pitchFamily="34" charset="-122"/>
              </a:rPr>
              <a:t>《</a:t>
            </a:r>
            <a:r>
              <a:rPr lang="zh-CN" altLang="en-US" sz="1400" smtClean="0">
                <a:latin typeface="微软雅黑" pitchFamily="34" charset="-122"/>
                <a:ea typeface="微软雅黑" pitchFamily="34" charset="-122"/>
              </a:rPr>
              <a:t>机构投资</a:t>
            </a:r>
            <a:r>
              <a:rPr lang="en-US" altLang="zh-CN" sz="1400" smtClean="0">
                <a:latin typeface="微软雅黑" pitchFamily="34" charset="-122"/>
                <a:ea typeface="微软雅黑" pitchFamily="34" charset="-122"/>
              </a:rPr>
              <a:t>》</a:t>
            </a:r>
            <a:endParaRPr lang="zh-CN" altLang="zh-CN" sz="1400" smtClean="0">
              <a:latin typeface="微软雅黑" pitchFamily="34" charset="-122"/>
              <a:ea typeface="微软雅黑" pitchFamily="34" charset="-122"/>
            </a:endParaRPr>
          </a:p>
          <a:p>
            <a:pPr marL="0" indent="0">
              <a:lnSpc>
                <a:spcPct val="150000"/>
              </a:lnSpc>
              <a:buFont typeface="Arial" charset="0"/>
              <a:buNone/>
            </a:pPr>
            <a:endParaRPr lang="zh-CN" altLang="zh-CN" sz="1400" smtClean="0">
              <a:latin typeface="微软雅黑" pitchFamily="34" charset="-122"/>
              <a:ea typeface="微软雅黑" pitchFamily="34" charset="-122"/>
            </a:endParaRPr>
          </a:p>
          <a:p>
            <a:pPr marL="0" indent="0">
              <a:lnSpc>
                <a:spcPct val="150000"/>
              </a:lnSpc>
              <a:buFont typeface="Arial" charset="0"/>
              <a:buNone/>
            </a:pPr>
            <a:endParaRPr lang="zh-CN" altLang="en-US" sz="1400" smtClean="0">
              <a:latin typeface="微软雅黑" pitchFamily="34" charset="-122"/>
              <a:ea typeface="微软雅黑" pitchFamily="34" charset="-122"/>
            </a:endParaRPr>
          </a:p>
        </p:txBody>
      </p:sp>
      <p:graphicFrame>
        <p:nvGraphicFramePr>
          <p:cNvPr id="2050" name="Object 4"/>
          <p:cNvGraphicFramePr>
            <a:graphicFrameLocks/>
          </p:cNvGraphicFramePr>
          <p:nvPr/>
        </p:nvGraphicFramePr>
        <p:xfrm>
          <a:off x="4584700" y="2003425"/>
          <a:ext cx="3487738" cy="1917700"/>
        </p:xfrm>
        <a:graphic>
          <a:graphicData uri="http://schemas.openxmlformats.org/presentationml/2006/ole">
            <p:oleObj spid="_x0000_s2050" r:id="rId3" imgW="4762913" imgH="3177815" progId="PBrush">
              <p:embed/>
            </p:oleObj>
          </a:graphicData>
        </a:graphic>
      </p:graphicFrame>
      <p:sp>
        <p:nvSpPr>
          <p:cNvPr id="2052" name="矩形 11"/>
          <p:cNvSpPr>
            <a:spLocks noChangeArrowheads="1"/>
          </p:cNvSpPr>
          <p:nvPr/>
        </p:nvSpPr>
        <p:spPr bwMode="auto">
          <a:xfrm>
            <a:off x="758825" y="1474788"/>
            <a:ext cx="7053263" cy="396875"/>
          </a:xfrm>
          <a:prstGeom prst="rect">
            <a:avLst/>
          </a:prstGeom>
          <a:noFill/>
          <a:ln w="9525">
            <a:noFill/>
            <a:miter lim="800000"/>
            <a:headEnd/>
            <a:tailEnd/>
          </a:ln>
        </p:spPr>
        <p:txBody>
          <a:bodyPr>
            <a:spAutoFit/>
          </a:bodyPr>
          <a:lstStyle/>
          <a:p>
            <a:pPr eaLnBrk="1" hangingPunct="1">
              <a:spcBef>
                <a:spcPct val="50000"/>
              </a:spcBef>
              <a:buFont typeface="Arial" charset="0"/>
              <a:buChar char="•"/>
            </a:pPr>
            <a:r>
              <a:rPr lang="zh-CN" altLang="en-US" sz="2000" b="1">
                <a:solidFill>
                  <a:srgbClr val="000000"/>
                </a:solidFill>
                <a:latin typeface="黑体" pitchFamily="49" charset="-122"/>
                <a:ea typeface="黑体" pitchFamily="49" charset="-122"/>
              </a:rPr>
              <a:t> 嘉合大事记</a:t>
            </a:r>
            <a:r>
              <a:rPr lang="en-US" altLang="zh-CN" sz="2000" b="1">
                <a:solidFill>
                  <a:srgbClr val="000000"/>
                </a:solidFill>
                <a:latin typeface="黑体" pitchFamily="49" charset="-122"/>
                <a:ea typeface="黑体" pitchFamily="49" charset="-122"/>
              </a:rPr>
              <a:t>:</a:t>
            </a:r>
            <a:r>
              <a:rPr lang="zh-CN" altLang="en-US" sz="2000" b="1">
                <a:solidFill>
                  <a:srgbClr val="000000"/>
                </a:solidFill>
                <a:latin typeface="黑体" pitchFamily="49" charset="-122"/>
                <a:ea typeface="黑体" pitchFamily="49" charset="-122"/>
              </a:rPr>
              <a:t>中国量化投资精英沙龙</a:t>
            </a:r>
          </a:p>
        </p:txBody>
      </p:sp>
      <p:sp>
        <p:nvSpPr>
          <p:cNvPr id="15365" name="标题 1"/>
          <p:cNvSpPr>
            <a:spLocks noGrp="1" noChangeArrowheads="1"/>
          </p:cNvSpPr>
          <p:nvPr/>
        </p:nvSpPr>
        <p:spPr bwMode="auto">
          <a:xfrm>
            <a:off x="539750" y="620713"/>
            <a:ext cx="2530475" cy="504825"/>
          </a:xfrm>
          <a:prstGeom prst="rect">
            <a:avLst/>
          </a:prstGeom>
          <a:noFill/>
          <a:ln w="9525">
            <a:noFill/>
            <a:miter lim="800000"/>
            <a:headEnd/>
            <a:tailEnd/>
          </a:ln>
          <a:effectLst>
            <a:outerShdw dist="63500" dir="2700000" algn="ctr" rotWithShape="0">
              <a:srgbClr val="000000">
                <a:alpha val="37999"/>
              </a:srgbClr>
            </a:outerShdw>
          </a:effectLst>
        </p:spPr>
        <p:txBody>
          <a:bodyPr anchor="ctr"/>
          <a:lstStyle/>
          <a:p>
            <a:pPr>
              <a:defRPr/>
            </a:pPr>
            <a:r>
              <a:rPr lang="zh-CN" sz="2300" b="1">
                <a:solidFill>
                  <a:srgbClr val="C00000"/>
                </a:solidFill>
                <a:latin typeface="黑体" pitchFamily="49" charset="-122"/>
                <a:ea typeface="黑体" pitchFamily="49" charset="-122"/>
              </a:rPr>
              <a:t>公司简介</a:t>
            </a:r>
          </a:p>
        </p:txBody>
      </p:sp>
      <p:sp>
        <p:nvSpPr>
          <p:cNvPr id="2054" name="灯片编号占位符 2"/>
          <p:cNvSpPr txBox="1">
            <a:spLocks noGrp="1" noChangeArrowheads="1"/>
          </p:cNvSpPr>
          <p:nvPr/>
        </p:nvSpPr>
        <p:spPr bwMode="auto">
          <a:xfrm>
            <a:off x="3492500" y="6356350"/>
            <a:ext cx="2133600" cy="365125"/>
          </a:xfrm>
          <a:prstGeom prst="rect">
            <a:avLst/>
          </a:prstGeom>
          <a:noFill/>
          <a:ln w="9525">
            <a:noFill/>
            <a:miter lim="800000"/>
            <a:headEnd/>
            <a:tailEnd/>
          </a:ln>
        </p:spPr>
        <p:txBody>
          <a:bodyPr anchor="ctr"/>
          <a:lstStyle/>
          <a:p>
            <a:pPr algn="ctr" eaLnBrk="1" hangingPunct="1">
              <a:buFont typeface="Arial" charset="0"/>
              <a:buNone/>
            </a:pPr>
            <a:fld id="{FE5E214B-66F0-4F98-9175-F13944A745E5}" type="slidenum">
              <a:rPr lang="zh-CN" altLang="en-US" sz="1200">
                <a:solidFill>
                  <a:srgbClr val="898989"/>
                </a:solidFill>
                <a:latin typeface="Calibri" pitchFamily="34" charset="0"/>
              </a:rPr>
              <a:pPr algn="ctr" eaLnBrk="1" hangingPunct="1">
                <a:buFont typeface="Arial" charset="0"/>
                <a:buNone/>
              </a:pPr>
              <a:t>6</a:t>
            </a:fld>
            <a:endParaRPr lang="zh-CN" altLang="en-US" sz="1200">
              <a:solidFill>
                <a:srgbClr val="898989"/>
              </a:solidFill>
              <a:latin typeface="Calibri" pitchFamily="34" charset="0"/>
            </a:endParaRPr>
          </a:p>
        </p:txBody>
      </p:sp>
      <p:pic>
        <p:nvPicPr>
          <p:cNvPr id="2055" name="图片 1"/>
          <p:cNvPicPr>
            <a:picLocks noChangeAspect="1"/>
          </p:cNvPicPr>
          <p:nvPr/>
        </p:nvPicPr>
        <p:blipFill>
          <a:blip r:embed="rId4" cstate="print"/>
          <a:srcRect/>
          <a:stretch>
            <a:fillRect/>
          </a:stretch>
        </p:blipFill>
        <p:spPr bwMode="auto">
          <a:xfrm>
            <a:off x="1274763" y="2003425"/>
            <a:ext cx="3309937" cy="19177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idx="4294967295"/>
          </p:nvPr>
        </p:nvSpPr>
        <p:spPr>
          <a:xfrm>
            <a:off x="539750" y="620713"/>
            <a:ext cx="3024188" cy="504825"/>
          </a:xfrm>
          <a:effectLst>
            <a:outerShdw dist="38100" dir="2700000" algn="ctr" rotWithShape="0">
              <a:srgbClr val="000000">
                <a:alpha val="37999"/>
              </a:srgbClr>
            </a:outerShdw>
          </a:effectLst>
        </p:spPr>
        <p:txBody>
          <a:bodyPr/>
          <a:lstStyle/>
          <a:p>
            <a:pPr algn="l" eaLnBrk="1" hangingPunct="1">
              <a:defRPr/>
            </a:pPr>
            <a:r>
              <a:rPr lang="zh-CN" sz="2600" b="1" smtClean="0">
                <a:solidFill>
                  <a:srgbClr val="C00000"/>
                </a:solidFill>
                <a:latin typeface="黑体" pitchFamily="49" charset="-122"/>
                <a:ea typeface="黑体" pitchFamily="49" charset="-122"/>
              </a:rPr>
              <a:t>量化投资</a:t>
            </a:r>
          </a:p>
        </p:txBody>
      </p:sp>
      <p:sp>
        <p:nvSpPr>
          <p:cNvPr id="15363" name="灯片编号占位符 2"/>
          <p:cNvSpPr txBox="1">
            <a:spLocks noGrp="1" noChangeArrowheads="1"/>
          </p:cNvSpPr>
          <p:nvPr/>
        </p:nvSpPr>
        <p:spPr bwMode="auto">
          <a:xfrm>
            <a:off x="3492500" y="6356350"/>
            <a:ext cx="2133600" cy="365125"/>
          </a:xfrm>
          <a:prstGeom prst="rect">
            <a:avLst/>
          </a:prstGeom>
          <a:noFill/>
          <a:ln w="9525">
            <a:noFill/>
            <a:miter lim="800000"/>
            <a:headEnd/>
            <a:tailEnd/>
          </a:ln>
        </p:spPr>
        <p:txBody>
          <a:bodyPr anchor="ctr"/>
          <a:lstStyle/>
          <a:p>
            <a:pPr algn="ctr" eaLnBrk="1" hangingPunct="1">
              <a:buFont typeface="Arial" charset="0"/>
              <a:buNone/>
            </a:pPr>
            <a:fld id="{04009A6E-BFAF-45A0-A5F5-21C2201BFE81}" type="slidenum">
              <a:rPr lang="zh-CN" altLang="zh-CN" sz="1200">
                <a:solidFill>
                  <a:srgbClr val="898989"/>
                </a:solidFill>
                <a:latin typeface="Calibri" pitchFamily="34" charset="0"/>
              </a:rPr>
              <a:pPr algn="ctr" eaLnBrk="1" hangingPunct="1">
                <a:buFont typeface="Arial" charset="0"/>
                <a:buNone/>
              </a:pPr>
              <a:t>7</a:t>
            </a:fld>
            <a:endParaRPr lang="zh-CN" altLang="zh-CN" sz="1200">
              <a:solidFill>
                <a:srgbClr val="898989"/>
              </a:solidFill>
              <a:latin typeface="Calibri" pitchFamily="34" charset="0"/>
            </a:endParaRPr>
          </a:p>
        </p:txBody>
      </p:sp>
      <p:sp>
        <p:nvSpPr>
          <p:cNvPr id="15364" name="矩形 3"/>
          <p:cNvSpPr>
            <a:spLocks noChangeArrowheads="1"/>
          </p:cNvSpPr>
          <p:nvPr/>
        </p:nvSpPr>
        <p:spPr bwMode="auto">
          <a:xfrm>
            <a:off x="468313" y="4927600"/>
            <a:ext cx="8135937" cy="754063"/>
          </a:xfrm>
          <a:prstGeom prst="rect">
            <a:avLst/>
          </a:prstGeom>
          <a:noFill/>
          <a:ln w="9525">
            <a:noFill/>
            <a:miter lim="800000"/>
            <a:headEnd/>
            <a:tailEnd/>
          </a:ln>
        </p:spPr>
        <p:txBody>
          <a:bodyPr>
            <a:spAutoFit/>
          </a:bodyPr>
          <a:lstStyle/>
          <a:p>
            <a:pPr eaLnBrk="1" hangingPunct="1">
              <a:spcBef>
                <a:spcPct val="50000"/>
              </a:spcBef>
              <a:buFont typeface="Arial" charset="0"/>
              <a:buChar char="•"/>
            </a:pPr>
            <a:r>
              <a:rPr lang="zh-CN" altLang="en-US" sz="1600">
                <a:latin typeface="微软雅黑" pitchFamily="34" charset="-122"/>
                <a:ea typeface="微软雅黑" pitchFamily="34" charset="-122"/>
              </a:rPr>
              <a:t> 方法论</a:t>
            </a:r>
          </a:p>
          <a:p>
            <a:pPr eaLnBrk="1" hangingPunct="1">
              <a:spcBef>
                <a:spcPct val="50000"/>
              </a:spcBef>
              <a:buFont typeface="Arial" charset="0"/>
              <a:buChar char="•"/>
            </a:pPr>
            <a:r>
              <a:rPr lang="en-US" altLang="zh-CN">
                <a:latin typeface="微软雅黑" pitchFamily="34" charset="-122"/>
                <a:ea typeface="微软雅黑" pitchFamily="34" charset="-122"/>
              </a:rPr>
              <a:t> </a:t>
            </a:r>
            <a:r>
              <a:rPr lang="zh-CN" altLang="en-US" sz="1600">
                <a:latin typeface="微软雅黑" pitchFamily="34" charset="-122"/>
                <a:ea typeface="微软雅黑" pitchFamily="34" charset="-122"/>
              </a:rPr>
              <a:t>执行力</a:t>
            </a:r>
          </a:p>
        </p:txBody>
      </p:sp>
      <p:sp>
        <p:nvSpPr>
          <p:cNvPr id="15365" name="AutoShape 3"/>
          <p:cNvSpPr>
            <a:spLocks noChangeArrowheads="1"/>
          </p:cNvSpPr>
          <p:nvPr/>
        </p:nvSpPr>
        <p:spPr bwMode="auto">
          <a:xfrm flipV="1">
            <a:off x="3979863" y="2457450"/>
            <a:ext cx="1312862" cy="1054100"/>
          </a:xfrm>
          <a:prstGeom prst="upArrow">
            <a:avLst>
              <a:gd name="adj1" fmla="val 66602"/>
              <a:gd name="adj2" fmla="val 48259"/>
            </a:avLst>
          </a:prstGeom>
          <a:gradFill rotWithShape="1">
            <a:gsLst>
              <a:gs pos="0">
                <a:srgbClr val="336699"/>
              </a:gs>
              <a:gs pos="100000">
                <a:srgbClr val="FFFFFF">
                  <a:alpha val="0"/>
                </a:srgbClr>
              </a:gs>
            </a:gsLst>
            <a:lin ang="5400000" scaled="1"/>
          </a:gradFill>
          <a:ln w="9525">
            <a:noFill/>
            <a:miter lim="800000"/>
            <a:headEnd/>
            <a:tailEnd/>
          </a:ln>
        </p:spPr>
        <p:txBody>
          <a:bodyPr vert="eaVert" wrap="none" anchor="ctr"/>
          <a:lstStyle/>
          <a:p>
            <a:pPr eaLnBrk="1" hangingPunct="1">
              <a:buFont typeface="Arial" charset="0"/>
              <a:buNone/>
            </a:pPr>
            <a:endParaRPr lang="zh-CN" altLang="zh-CN">
              <a:solidFill>
                <a:srgbClr val="000000"/>
              </a:solidFill>
            </a:endParaRPr>
          </a:p>
        </p:txBody>
      </p:sp>
      <p:sp>
        <p:nvSpPr>
          <p:cNvPr id="16390" name="AutoShape 5"/>
          <p:cNvSpPr>
            <a:spLocks noChangeArrowheads="1"/>
          </p:cNvSpPr>
          <p:nvPr/>
        </p:nvSpPr>
        <p:spPr bwMode="auto">
          <a:xfrm>
            <a:off x="2992438" y="1712913"/>
            <a:ext cx="3235325" cy="1084262"/>
          </a:xfrm>
          <a:prstGeom prst="roundRect">
            <a:avLst>
              <a:gd name="adj" fmla="val 16667"/>
            </a:avLst>
          </a:prstGeom>
          <a:solidFill>
            <a:srgbClr val="DDDDDD"/>
          </a:solidFill>
          <a:ln w="12700">
            <a:solidFill>
              <a:srgbClr val="808080"/>
            </a:solidFill>
            <a:round/>
            <a:headEnd/>
            <a:tailEnd/>
          </a:ln>
          <a:effectLst>
            <a:outerShdw dist="76200" dir="5400000" algn="ctr" rotWithShape="0">
              <a:srgbClr val="000000">
                <a:alpha val="37999"/>
              </a:srgbClr>
            </a:outerShdw>
          </a:effectLst>
        </p:spPr>
        <p:txBody>
          <a:bodyPr wrap="none" anchor="ctr"/>
          <a:lstStyle/>
          <a:p>
            <a:pPr eaLnBrk="1" hangingPunct="1">
              <a:buFont typeface="Arial" pitchFamily="34" charset="0"/>
              <a:buNone/>
              <a:defRPr/>
            </a:pPr>
            <a:endParaRPr lang="zh-CN" altLang="zh-CN">
              <a:solidFill>
                <a:srgbClr val="000000"/>
              </a:solidFill>
              <a:latin typeface="Arial" pitchFamily="34" charset="0"/>
            </a:endParaRPr>
          </a:p>
        </p:txBody>
      </p:sp>
      <p:sp>
        <p:nvSpPr>
          <p:cNvPr id="15367" name="AutoShape 6"/>
          <p:cNvSpPr>
            <a:spLocks noChangeArrowheads="1"/>
          </p:cNvSpPr>
          <p:nvPr/>
        </p:nvSpPr>
        <p:spPr bwMode="auto">
          <a:xfrm>
            <a:off x="3024188" y="1722438"/>
            <a:ext cx="3197225" cy="439737"/>
          </a:xfrm>
          <a:prstGeom prst="roundRect">
            <a:avLst>
              <a:gd name="adj" fmla="val 34829"/>
            </a:avLst>
          </a:prstGeom>
          <a:gradFill rotWithShape="1">
            <a:gsLst>
              <a:gs pos="0">
                <a:srgbClr val="FFFFFF"/>
              </a:gs>
              <a:gs pos="100000">
                <a:srgbClr val="DDDDDD"/>
              </a:gs>
            </a:gsLst>
            <a:lin ang="5400000" scaled="1"/>
          </a:gradFill>
          <a:ln w="9525">
            <a:noFill/>
            <a:round/>
            <a:headEnd/>
            <a:tailEnd/>
          </a:ln>
        </p:spPr>
        <p:txBody>
          <a:bodyPr wrap="none" anchor="ctr"/>
          <a:lstStyle/>
          <a:p>
            <a:pPr eaLnBrk="1" hangingPunct="1">
              <a:buFont typeface="Arial" charset="0"/>
              <a:buNone/>
            </a:pPr>
            <a:endParaRPr lang="zh-CN" altLang="zh-CN">
              <a:solidFill>
                <a:srgbClr val="000000"/>
              </a:solidFill>
            </a:endParaRPr>
          </a:p>
        </p:txBody>
      </p:sp>
      <p:sp>
        <p:nvSpPr>
          <p:cNvPr id="16392" name="Oval 7"/>
          <p:cNvSpPr>
            <a:spLocks noChangeArrowheads="1"/>
          </p:cNvSpPr>
          <p:nvPr/>
        </p:nvSpPr>
        <p:spPr bwMode="auto">
          <a:xfrm>
            <a:off x="2741613" y="3573463"/>
            <a:ext cx="3913187" cy="903287"/>
          </a:xfrm>
          <a:prstGeom prst="ellipse">
            <a:avLst/>
          </a:prstGeom>
          <a:gradFill rotWithShape="1">
            <a:gsLst>
              <a:gs pos="0">
                <a:srgbClr val="99CC00"/>
              </a:gs>
              <a:gs pos="100000">
                <a:srgbClr val="FFFFFF"/>
              </a:gs>
            </a:gsLst>
            <a:path path="rect">
              <a:fillToRect t="100000" r="100000"/>
            </a:path>
          </a:gradFill>
          <a:ln w="9525">
            <a:noFill/>
            <a:round/>
            <a:headEnd/>
            <a:tailEnd/>
          </a:ln>
          <a:effectLst>
            <a:outerShdw dist="107763" dir="2700000" algn="ctr" rotWithShape="0">
              <a:srgbClr val="808080">
                <a:alpha val="50000"/>
              </a:srgbClr>
            </a:outerShdw>
          </a:effectLst>
        </p:spPr>
        <p:txBody>
          <a:bodyPr wrap="none" anchor="ctr"/>
          <a:lstStyle/>
          <a:p>
            <a:pPr eaLnBrk="1" hangingPunct="1">
              <a:buFont typeface="Arial" pitchFamily="34" charset="0"/>
              <a:buNone/>
              <a:defRPr/>
            </a:pPr>
            <a:endParaRPr lang="zh-CN" altLang="en-US">
              <a:solidFill>
                <a:srgbClr val="000000"/>
              </a:solidFill>
              <a:latin typeface="Arial" pitchFamily="34" charset="0"/>
            </a:endParaRPr>
          </a:p>
        </p:txBody>
      </p:sp>
      <p:sp>
        <p:nvSpPr>
          <p:cNvPr id="15369" name="AutoShape 8"/>
          <p:cNvSpPr>
            <a:spLocks noChangeArrowheads="1"/>
          </p:cNvSpPr>
          <p:nvPr/>
        </p:nvSpPr>
        <p:spPr bwMode="auto">
          <a:xfrm rot="5400000">
            <a:off x="2123281" y="2045494"/>
            <a:ext cx="865188" cy="431800"/>
          </a:xfrm>
          <a:prstGeom prst="upArrow">
            <a:avLst>
              <a:gd name="adj1" fmla="val 50093"/>
              <a:gd name="adj2" fmla="val 54046"/>
            </a:avLst>
          </a:prstGeom>
          <a:gradFill rotWithShape="1">
            <a:gsLst>
              <a:gs pos="0">
                <a:srgbClr val="336699"/>
              </a:gs>
              <a:gs pos="100000">
                <a:srgbClr val="FFFFFF">
                  <a:alpha val="0"/>
                </a:srgbClr>
              </a:gs>
            </a:gsLst>
            <a:lin ang="5400000" scaled="1"/>
          </a:gradFill>
          <a:ln w="9525">
            <a:noFill/>
            <a:miter lim="800000"/>
            <a:headEnd/>
            <a:tailEnd/>
          </a:ln>
        </p:spPr>
        <p:txBody>
          <a:bodyPr vert="eaVert" wrap="none" anchor="ctr"/>
          <a:lstStyle/>
          <a:p>
            <a:pPr eaLnBrk="1" hangingPunct="1">
              <a:buFont typeface="Arial" charset="0"/>
              <a:buNone/>
            </a:pPr>
            <a:endParaRPr lang="zh-CN" altLang="zh-CN">
              <a:solidFill>
                <a:srgbClr val="000000"/>
              </a:solidFill>
            </a:endParaRPr>
          </a:p>
        </p:txBody>
      </p:sp>
      <p:sp>
        <p:nvSpPr>
          <p:cNvPr id="15370" name="AutoShape 9"/>
          <p:cNvSpPr>
            <a:spLocks noChangeArrowheads="1"/>
          </p:cNvSpPr>
          <p:nvPr/>
        </p:nvSpPr>
        <p:spPr bwMode="auto">
          <a:xfrm rot="-5400000">
            <a:off x="6225381" y="1989932"/>
            <a:ext cx="865187" cy="431800"/>
          </a:xfrm>
          <a:prstGeom prst="upArrow">
            <a:avLst>
              <a:gd name="adj1" fmla="val 50093"/>
              <a:gd name="adj2" fmla="val 54046"/>
            </a:avLst>
          </a:prstGeom>
          <a:gradFill rotWithShape="1">
            <a:gsLst>
              <a:gs pos="0">
                <a:srgbClr val="336699"/>
              </a:gs>
              <a:gs pos="100000">
                <a:srgbClr val="FFFFFF">
                  <a:alpha val="0"/>
                </a:srgbClr>
              </a:gs>
            </a:gsLst>
            <a:lin ang="5400000" scaled="1"/>
          </a:gradFill>
          <a:ln w="9525">
            <a:noFill/>
            <a:miter lim="800000"/>
            <a:headEnd/>
            <a:tailEnd/>
          </a:ln>
        </p:spPr>
        <p:txBody>
          <a:bodyPr vert="eaVert" wrap="none" anchor="ctr"/>
          <a:lstStyle/>
          <a:p>
            <a:pPr eaLnBrk="1" hangingPunct="1">
              <a:buFont typeface="Arial" charset="0"/>
              <a:buNone/>
            </a:pPr>
            <a:endParaRPr lang="zh-CN" altLang="zh-CN">
              <a:solidFill>
                <a:srgbClr val="000000"/>
              </a:solidFill>
            </a:endParaRPr>
          </a:p>
        </p:txBody>
      </p:sp>
      <p:sp>
        <p:nvSpPr>
          <p:cNvPr id="15371" name="Rectangle 10"/>
          <p:cNvSpPr>
            <a:spLocks noChangeArrowheads="1"/>
          </p:cNvSpPr>
          <p:nvPr/>
        </p:nvSpPr>
        <p:spPr bwMode="auto">
          <a:xfrm>
            <a:off x="3862388" y="1903413"/>
            <a:ext cx="1574800" cy="646112"/>
          </a:xfrm>
          <a:prstGeom prst="rect">
            <a:avLst/>
          </a:prstGeom>
          <a:noFill/>
          <a:ln w="9525">
            <a:noFill/>
            <a:miter lim="800000"/>
            <a:headEnd/>
            <a:tailEnd/>
          </a:ln>
        </p:spPr>
        <p:txBody>
          <a:bodyPr wrap="none">
            <a:spAutoFit/>
          </a:bodyPr>
          <a:lstStyle/>
          <a:p>
            <a:pPr algn="ctr" eaLnBrk="1" hangingPunct="1">
              <a:buFont typeface="Arial" charset="0"/>
              <a:buNone/>
            </a:pPr>
            <a:r>
              <a:rPr lang="zh-CN" sz="3600" b="1">
                <a:solidFill>
                  <a:srgbClr val="000000"/>
                </a:solidFill>
                <a:latin typeface="黑体" pitchFamily="49" charset="-122"/>
                <a:ea typeface="黑体" pitchFamily="49" charset="-122"/>
              </a:rPr>
              <a:t>模  型</a:t>
            </a:r>
          </a:p>
        </p:txBody>
      </p:sp>
      <p:sp>
        <p:nvSpPr>
          <p:cNvPr id="15372" name="AutoShape 13"/>
          <p:cNvSpPr>
            <a:spLocks noChangeArrowheads="1"/>
          </p:cNvSpPr>
          <p:nvPr/>
        </p:nvSpPr>
        <p:spPr bwMode="auto">
          <a:xfrm>
            <a:off x="579438" y="1466850"/>
            <a:ext cx="1658937" cy="533400"/>
          </a:xfrm>
          <a:prstGeom prst="roundRect">
            <a:avLst>
              <a:gd name="adj" fmla="val 16667"/>
            </a:avLst>
          </a:prstGeom>
          <a:solidFill>
            <a:srgbClr val="009999"/>
          </a:solidFill>
          <a:ln w="38100">
            <a:solidFill>
              <a:srgbClr val="FFFFFF">
                <a:alpha val="67842"/>
              </a:srgbClr>
            </a:solidFill>
            <a:round/>
            <a:headEnd/>
            <a:tailEnd/>
          </a:ln>
        </p:spPr>
        <p:txBody>
          <a:bodyPr wrap="none" anchor="ctr"/>
          <a:lstStyle/>
          <a:p>
            <a:pPr eaLnBrk="1" hangingPunct="1">
              <a:buFont typeface="Arial" charset="0"/>
              <a:buNone/>
            </a:pPr>
            <a:endParaRPr lang="zh-CN" altLang="zh-CN">
              <a:solidFill>
                <a:srgbClr val="000000"/>
              </a:solidFill>
            </a:endParaRPr>
          </a:p>
        </p:txBody>
      </p:sp>
      <p:sp>
        <p:nvSpPr>
          <p:cNvPr id="15373" name="AutoShape 15"/>
          <p:cNvSpPr>
            <a:spLocks noChangeArrowheads="1"/>
          </p:cNvSpPr>
          <p:nvPr/>
        </p:nvSpPr>
        <p:spPr bwMode="auto">
          <a:xfrm>
            <a:off x="6945313" y="1844675"/>
            <a:ext cx="1658937" cy="762000"/>
          </a:xfrm>
          <a:prstGeom prst="roundRect">
            <a:avLst>
              <a:gd name="adj" fmla="val 16667"/>
            </a:avLst>
          </a:prstGeom>
          <a:solidFill>
            <a:srgbClr val="333399"/>
          </a:solidFill>
          <a:ln w="38100">
            <a:solidFill>
              <a:srgbClr val="FFFFFF">
                <a:alpha val="67842"/>
              </a:srgbClr>
            </a:solidFill>
            <a:round/>
            <a:headEnd/>
            <a:tailEnd/>
          </a:ln>
        </p:spPr>
        <p:txBody>
          <a:bodyPr wrap="none" anchor="ctr"/>
          <a:lstStyle/>
          <a:p>
            <a:pPr eaLnBrk="1" hangingPunct="1">
              <a:buFont typeface="Arial" charset="0"/>
              <a:buNone/>
            </a:pPr>
            <a:endParaRPr lang="zh-CN" altLang="zh-CN">
              <a:solidFill>
                <a:srgbClr val="000000"/>
              </a:solidFill>
            </a:endParaRPr>
          </a:p>
        </p:txBody>
      </p:sp>
      <p:sp>
        <p:nvSpPr>
          <p:cNvPr id="15374" name="Text Box 16"/>
          <p:cNvSpPr txBox="1">
            <a:spLocks noChangeArrowheads="1"/>
          </p:cNvSpPr>
          <p:nvPr/>
        </p:nvSpPr>
        <p:spPr bwMode="auto">
          <a:xfrm>
            <a:off x="7073900" y="2032000"/>
            <a:ext cx="1530350" cy="369888"/>
          </a:xfrm>
          <a:prstGeom prst="rect">
            <a:avLst/>
          </a:prstGeom>
          <a:noFill/>
          <a:ln w="9525">
            <a:noFill/>
            <a:miter lim="800000"/>
            <a:headEnd/>
            <a:tailEnd/>
          </a:ln>
        </p:spPr>
        <p:txBody>
          <a:bodyPr>
            <a:spAutoFit/>
          </a:bodyPr>
          <a:lstStyle/>
          <a:p>
            <a:pPr algn="ctr" eaLnBrk="1" hangingPunct="1">
              <a:spcBef>
                <a:spcPct val="50000"/>
              </a:spcBef>
              <a:buFont typeface="Arial" charset="0"/>
              <a:buNone/>
            </a:pPr>
            <a:r>
              <a:rPr lang="zh-CN" b="1">
                <a:solidFill>
                  <a:srgbClr val="FFFFFF"/>
                </a:solidFill>
                <a:latin typeface="黑体" pitchFamily="49" charset="-122"/>
                <a:ea typeface="黑体" pitchFamily="49" charset="-122"/>
              </a:rPr>
              <a:t>数 据 验 证</a:t>
            </a:r>
          </a:p>
        </p:txBody>
      </p:sp>
      <p:sp>
        <p:nvSpPr>
          <p:cNvPr id="15375" name="Text Box 18"/>
          <p:cNvSpPr txBox="1">
            <a:spLocks noChangeArrowheads="1"/>
          </p:cNvSpPr>
          <p:nvPr/>
        </p:nvSpPr>
        <p:spPr bwMode="auto">
          <a:xfrm>
            <a:off x="666750" y="1541463"/>
            <a:ext cx="1508125" cy="368300"/>
          </a:xfrm>
          <a:prstGeom prst="rect">
            <a:avLst/>
          </a:prstGeom>
          <a:noFill/>
          <a:ln w="9525">
            <a:noFill/>
            <a:miter lim="800000"/>
            <a:headEnd/>
            <a:tailEnd/>
          </a:ln>
        </p:spPr>
        <p:txBody>
          <a:bodyPr>
            <a:spAutoFit/>
          </a:bodyPr>
          <a:lstStyle/>
          <a:p>
            <a:pPr algn="ctr" eaLnBrk="1" hangingPunct="1">
              <a:spcBef>
                <a:spcPct val="50000"/>
              </a:spcBef>
              <a:buFont typeface="Arial" charset="0"/>
              <a:buNone/>
            </a:pPr>
            <a:r>
              <a:rPr lang="zh-CN" b="1">
                <a:solidFill>
                  <a:schemeClr val="bg1"/>
                </a:solidFill>
                <a:latin typeface="黑体" pitchFamily="49" charset="-122"/>
                <a:ea typeface="黑体" pitchFamily="49" charset="-122"/>
              </a:rPr>
              <a:t>投 资 思 想</a:t>
            </a:r>
          </a:p>
        </p:txBody>
      </p:sp>
      <p:sp>
        <p:nvSpPr>
          <p:cNvPr id="16400" name="Rectangle 20"/>
          <p:cNvSpPr>
            <a:spLocks noChangeArrowheads="1"/>
          </p:cNvSpPr>
          <p:nvPr/>
        </p:nvSpPr>
        <p:spPr bwMode="auto">
          <a:xfrm>
            <a:off x="2282825" y="3744913"/>
            <a:ext cx="4830763" cy="461962"/>
          </a:xfrm>
          <a:prstGeom prst="rect">
            <a:avLst/>
          </a:prstGeom>
          <a:noFill/>
          <a:ln>
            <a:noFill/>
          </a:ln>
          <a:effectLst>
            <a:outerShdw dist="38100" dir="2700000" algn="ctr" rotWithShape="0">
              <a:srgbClr val="000000">
                <a:alpha val="37999"/>
              </a:srgbClr>
            </a:outerShdw>
          </a:effectLst>
          <a:extLst>
            <a:ext uri="{909E8E84-426E-40DD-AFC4-6F175D3DCCD1}"/>
            <a:ext uri="{91240B29-F687-4F45-9708-019B960494DF}"/>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buClr>
                <a:srgbClr val="D7181F"/>
              </a:buClr>
              <a:buFont typeface="Wingdings" panose="05000000000000000000" pitchFamily="2" charset="2"/>
              <a:buNone/>
              <a:defRPr/>
            </a:pPr>
            <a:r>
              <a:rPr lang="zh-CN" altLang="en-US" sz="2400" b="1" smtClean="0">
                <a:solidFill>
                  <a:srgbClr val="000000"/>
                </a:solidFill>
                <a:effectLst>
                  <a:outerShdw blurRad="38100" dist="38100" dir="2700000" algn="tl">
                    <a:srgbClr val="C0C0C0"/>
                  </a:outerShdw>
                </a:effectLst>
                <a:latin typeface="黑体" panose="02010609060101010101" pitchFamily="49" charset="-122"/>
                <a:ea typeface="黑体" panose="02010609060101010101" pitchFamily="49" charset="-122"/>
              </a:rPr>
              <a:t>投 资 策 略</a:t>
            </a:r>
          </a:p>
        </p:txBody>
      </p:sp>
      <p:sp>
        <p:nvSpPr>
          <p:cNvPr id="15377" name="AutoShape 13"/>
          <p:cNvSpPr>
            <a:spLocks noChangeArrowheads="1"/>
          </p:cNvSpPr>
          <p:nvPr/>
        </p:nvSpPr>
        <p:spPr bwMode="auto">
          <a:xfrm>
            <a:off x="579438" y="2097088"/>
            <a:ext cx="1658937" cy="533400"/>
          </a:xfrm>
          <a:prstGeom prst="roundRect">
            <a:avLst>
              <a:gd name="adj" fmla="val 16667"/>
            </a:avLst>
          </a:prstGeom>
          <a:solidFill>
            <a:srgbClr val="009999"/>
          </a:solidFill>
          <a:ln w="38100">
            <a:solidFill>
              <a:srgbClr val="FFFFFF">
                <a:alpha val="67842"/>
              </a:srgbClr>
            </a:solidFill>
            <a:round/>
            <a:headEnd/>
            <a:tailEnd/>
          </a:ln>
        </p:spPr>
        <p:txBody>
          <a:bodyPr wrap="none" anchor="ctr"/>
          <a:lstStyle/>
          <a:p>
            <a:pPr eaLnBrk="1" hangingPunct="1">
              <a:buFont typeface="Arial" charset="0"/>
              <a:buNone/>
            </a:pPr>
            <a:endParaRPr lang="zh-CN" altLang="zh-CN">
              <a:solidFill>
                <a:srgbClr val="000000"/>
              </a:solidFill>
            </a:endParaRPr>
          </a:p>
        </p:txBody>
      </p:sp>
      <p:sp>
        <p:nvSpPr>
          <p:cNvPr id="15378" name="Text Box 18"/>
          <p:cNvSpPr txBox="1">
            <a:spLocks noChangeArrowheads="1"/>
          </p:cNvSpPr>
          <p:nvPr/>
        </p:nvSpPr>
        <p:spPr bwMode="auto">
          <a:xfrm>
            <a:off x="666750" y="2171700"/>
            <a:ext cx="1508125" cy="368300"/>
          </a:xfrm>
          <a:prstGeom prst="rect">
            <a:avLst/>
          </a:prstGeom>
          <a:noFill/>
          <a:ln w="9525">
            <a:noFill/>
            <a:miter lim="800000"/>
            <a:headEnd/>
            <a:tailEnd/>
          </a:ln>
        </p:spPr>
        <p:txBody>
          <a:bodyPr>
            <a:spAutoFit/>
          </a:bodyPr>
          <a:lstStyle/>
          <a:p>
            <a:pPr algn="ctr" eaLnBrk="1" hangingPunct="1">
              <a:spcBef>
                <a:spcPct val="50000"/>
              </a:spcBef>
              <a:buFont typeface="Arial" charset="0"/>
              <a:buNone/>
            </a:pPr>
            <a:r>
              <a:rPr lang="zh-CN" b="1">
                <a:solidFill>
                  <a:schemeClr val="bg1"/>
                </a:solidFill>
                <a:latin typeface="黑体" pitchFamily="49" charset="-122"/>
                <a:ea typeface="黑体" pitchFamily="49" charset="-122"/>
              </a:rPr>
              <a:t>理 论 基 础</a:t>
            </a:r>
          </a:p>
        </p:txBody>
      </p:sp>
      <p:sp>
        <p:nvSpPr>
          <p:cNvPr id="15379" name="AutoShape 13"/>
          <p:cNvSpPr>
            <a:spLocks noChangeArrowheads="1"/>
          </p:cNvSpPr>
          <p:nvPr/>
        </p:nvSpPr>
        <p:spPr bwMode="auto">
          <a:xfrm>
            <a:off x="574675" y="2719388"/>
            <a:ext cx="1658938" cy="533400"/>
          </a:xfrm>
          <a:prstGeom prst="roundRect">
            <a:avLst>
              <a:gd name="adj" fmla="val 16667"/>
            </a:avLst>
          </a:prstGeom>
          <a:solidFill>
            <a:srgbClr val="009999"/>
          </a:solidFill>
          <a:ln w="38100">
            <a:solidFill>
              <a:srgbClr val="FFFFFF">
                <a:alpha val="67842"/>
              </a:srgbClr>
            </a:solidFill>
            <a:round/>
            <a:headEnd/>
            <a:tailEnd/>
          </a:ln>
        </p:spPr>
        <p:txBody>
          <a:bodyPr wrap="none" anchor="ctr"/>
          <a:lstStyle/>
          <a:p>
            <a:pPr eaLnBrk="1" hangingPunct="1">
              <a:buFont typeface="Arial" charset="0"/>
              <a:buNone/>
            </a:pPr>
            <a:endParaRPr lang="zh-CN" altLang="zh-CN">
              <a:solidFill>
                <a:srgbClr val="000000"/>
              </a:solidFill>
            </a:endParaRPr>
          </a:p>
        </p:txBody>
      </p:sp>
      <p:sp>
        <p:nvSpPr>
          <p:cNvPr id="15380" name="Text Box 18"/>
          <p:cNvSpPr txBox="1">
            <a:spLocks noChangeArrowheads="1"/>
          </p:cNvSpPr>
          <p:nvPr/>
        </p:nvSpPr>
        <p:spPr bwMode="auto">
          <a:xfrm>
            <a:off x="661988" y="2794000"/>
            <a:ext cx="1508125" cy="368300"/>
          </a:xfrm>
          <a:prstGeom prst="rect">
            <a:avLst/>
          </a:prstGeom>
          <a:noFill/>
          <a:ln w="9525">
            <a:noFill/>
            <a:miter lim="800000"/>
            <a:headEnd/>
            <a:tailEnd/>
          </a:ln>
        </p:spPr>
        <p:txBody>
          <a:bodyPr>
            <a:spAutoFit/>
          </a:bodyPr>
          <a:lstStyle/>
          <a:p>
            <a:pPr algn="ctr" eaLnBrk="1" hangingPunct="1">
              <a:spcBef>
                <a:spcPct val="50000"/>
              </a:spcBef>
              <a:buFont typeface="Arial" charset="0"/>
              <a:buNone/>
            </a:pPr>
            <a:r>
              <a:rPr lang="zh-CN" b="1">
                <a:solidFill>
                  <a:schemeClr val="bg1"/>
                </a:solidFill>
                <a:latin typeface="黑体" pitchFamily="49" charset="-122"/>
                <a:ea typeface="黑体" pitchFamily="49" charset="-122"/>
              </a:rPr>
              <a:t>投 资 经 验</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2"/>
          <p:cNvSpPr txBox="1">
            <a:spLocks noGrp="1" noChangeArrowheads="1"/>
          </p:cNvSpPr>
          <p:nvPr/>
        </p:nvSpPr>
        <p:spPr bwMode="auto">
          <a:xfrm>
            <a:off x="3492500" y="6356350"/>
            <a:ext cx="2133600" cy="365125"/>
          </a:xfrm>
          <a:prstGeom prst="rect">
            <a:avLst/>
          </a:prstGeom>
          <a:noFill/>
          <a:ln w="9525">
            <a:noFill/>
            <a:miter lim="800000"/>
            <a:headEnd/>
            <a:tailEnd/>
          </a:ln>
        </p:spPr>
        <p:txBody>
          <a:bodyPr anchor="ctr"/>
          <a:lstStyle/>
          <a:p>
            <a:pPr algn="ctr" eaLnBrk="1" hangingPunct="1">
              <a:buFont typeface="Arial" charset="0"/>
              <a:buNone/>
            </a:pPr>
            <a:fld id="{5DFCA732-64B6-4873-989D-021040038A7F}" type="slidenum">
              <a:rPr lang="zh-CN" altLang="zh-CN" sz="1200">
                <a:solidFill>
                  <a:srgbClr val="898989"/>
                </a:solidFill>
                <a:latin typeface="Calibri" pitchFamily="34" charset="0"/>
              </a:rPr>
              <a:pPr algn="ctr" eaLnBrk="1" hangingPunct="1">
                <a:buFont typeface="Arial" charset="0"/>
                <a:buNone/>
              </a:pPr>
              <a:t>8</a:t>
            </a:fld>
            <a:endParaRPr lang="zh-CN" altLang="zh-CN" sz="1200">
              <a:solidFill>
                <a:srgbClr val="898989"/>
              </a:solidFill>
              <a:latin typeface="Calibri" pitchFamily="34" charset="0"/>
            </a:endParaRPr>
          </a:p>
        </p:txBody>
      </p:sp>
      <p:sp>
        <p:nvSpPr>
          <p:cNvPr id="16387" name="矩形 3"/>
          <p:cNvSpPr>
            <a:spLocks noChangeArrowheads="1"/>
          </p:cNvSpPr>
          <p:nvPr/>
        </p:nvSpPr>
        <p:spPr bwMode="auto">
          <a:xfrm>
            <a:off x="539750" y="1557338"/>
            <a:ext cx="8135938" cy="400050"/>
          </a:xfrm>
          <a:prstGeom prst="rect">
            <a:avLst/>
          </a:prstGeom>
          <a:noFill/>
          <a:ln w="9525">
            <a:noFill/>
            <a:miter lim="800000"/>
            <a:headEnd/>
            <a:tailEnd/>
          </a:ln>
        </p:spPr>
        <p:txBody>
          <a:bodyPr>
            <a:spAutoFit/>
          </a:bodyPr>
          <a:lstStyle/>
          <a:p>
            <a:pPr eaLnBrk="1" hangingPunct="1">
              <a:spcBef>
                <a:spcPct val="50000"/>
              </a:spcBef>
              <a:buFont typeface="Arial" charset="0"/>
              <a:buChar char="•"/>
            </a:pPr>
            <a:r>
              <a:rPr lang="zh-CN" altLang="zh-CN" b="1">
                <a:latin typeface="Calibri" pitchFamily="34" charset="0"/>
              </a:rPr>
              <a:t> </a:t>
            </a:r>
            <a:r>
              <a:rPr lang="zh-CN" sz="2000" b="1">
                <a:latin typeface="黑体" pitchFamily="49" charset="-122"/>
                <a:ea typeface="黑体" pitchFamily="49" charset="-122"/>
              </a:rPr>
              <a:t>量化投资的基本模块</a:t>
            </a:r>
          </a:p>
        </p:txBody>
      </p:sp>
      <p:sp>
        <p:nvSpPr>
          <p:cNvPr id="17412" name="标题 1"/>
          <p:cNvSpPr>
            <a:spLocks noGrp="1"/>
          </p:cNvSpPr>
          <p:nvPr>
            <p:ph type="title" idx="4294967295"/>
          </p:nvPr>
        </p:nvSpPr>
        <p:spPr>
          <a:xfrm>
            <a:off x="539750" y="620713"/>
            <a:ext cx="3024188" cy="504825"/>
          </a:xfrm>
          <a:effectLst>
            <a:outerShdw dist="38100" dir="2700000" algn="ctr" rotWithShape="0">
              <a:srgbClr val="000000">
                <a:alpha val="37999"/>
              </a:srgbClr>
            </a:outerShdw>
          </a:effectLst>
        </p:spPr>
        <p:txBody>
          <a:bodyPr/>
          <a:lstStyle/>
          <a:p>
            <a:pPr algn="l" eaLnBrk="1" hangingPunct="1">
              <a:defRPr/>
            </a:pPr>
            <a:r>
              <a:rPr lang="zh-CN" sz="2600" b="1" smtClean="0">
                <a:solidFill>
                  <a:srgbClr val="C00000"/>
                </a:solidFill>
                <a:latin typeface="黑体" pitchFamily="49" charset="-122"/>
                <a:ea typeface="黑体" pitchFamily="49" charset="-122"/>
              </a:rPr>
              <a:t>量化投资</a:t>
            </a:r>
          </a:p>
        </p:txBody>
      </p:sp>
      <p:sp>
        <p:nvSpPr>
          <p:cNvPr id="16389" name="Line 3"/>
          <p:cNvSpPr>
            <a:spLocks noChangeShapeType="1"/>
          </p:cNvSpPr>
          <p:nvPr/>
        </p:nvSpPr>
        <p:spPr bwMode="auto">
          <a:xfrm>
            <a:off x="2017713" y="2701925"/>
            <a:ext cx="0" cy="3124200"/>
          </a:xfrm>
          <a:prstGeom prst="line">
            <a:avLst/>
          </a:prstGeom>
          <a:noFill/>
          <a:ln w="19050">
            <a:solidFill>
              <a:srgbClr val="808080"/>
            </a:solidFill>
            <a:round/>
            <a:headEnd/>
            <a:tailEnd/>
          </a:ln>
        </p:spPr>
        <p:txBody>
          <a:bodyPr/>
          <a:lstStyle/>
          <a:p>
            <a:endParaRPr lang="zh-CN" altLang="en-US"/>
          </a:p>
        </p:txBody>
      </p:sp>
      <p:grpSp>
        <p:nvGrpSpPr>
          <p:cNvPr id="16390" name="Group 4"/>
          <p:cNvGrpSpPr>
            <a:grpSpLocks/>
          </p:cNvGrpSpPr>
          <p:nvPr/>
        </p:nvGrpSpPr>
        <p:grpSpPr bwMode="auto">
          <a:xfrm>
            <a:off x="1149350" y="2325688"/>
            <a:ext cx="1724025" cy="482600"/>
            <a:chOff x="0" y="0"/>
            <a:chExt cx="1440" cy="448"/>
          </a:xfrm>
        </p:grpSpPr>
        <p:sp>
          <p:nvSpPr>
            <p:cNvPr id="16403" name="Freeform 4"/>
            <p:cNvSpPr>
              <a:spLocks/>
            </p:cNvSpPr>
            <p:nvPr/>
          </p:nvSpPr>
          <p:spPr bwMode="auto">
            <a:xfrm>
              <a:off x="85" y="258"/>
              <a:ext cx="1270" cy="190"/>
            </a:xfrm>
            <a:custGeom>
              <a:avLst/>
              <a:gdLst>
                <a:gd name="T0" fmla="*/ 1633 w 1120"/>
                <a:gd name="T1" fmla="*/ 108 h 252"/>
                <a:gd name="T2" fmla="*/ 1626 w 1120"/>
                <a:gd name="T3" fmla="*/ 107 h 252"/>
                <a:gd name="T4" fmla="*/ 1603 w 1120"/>
                <a:gd name="T5" fmla="*/ 105 h 252"/>
                <a:gd name="T6" fmla="*/ 1566 w 1120"/>
                <a:gd name="T7" fmla="*/ 103 h 252"/>
                <a:gd name="T8" fmla="*/ 1514 w 1120"/>
                <a:gd name="T9" fmla="*/ 100 h 252"/>
                <a:gd name="T10" fmla="*/ 1447 w 1120"/>
                <a:gd name="T11" fmla="*/ 95 h 252"/>
                <a:gd name="T12" fmla="*/ 1369 w 1120"/>
                <a:gd name="T13" fmla="*/ 91 h 252"/>
                <a:gd name="T14" fmla="*/ 1277 w 1120"/>
                <a:gd name="T15" fmla="*/ 87 h 252"/>
                <a:gd name="T16" fmla="*/ 1175 w 1120"/>
                <a:gd name="T17" fmla="*/ 84 h 252"/>
                <a:gd name="T18" fmla="*/ 1065 w 1120"/>
                <a:gd name="T19" fmla="*/ 81 h 252"/>
                <a:gd name="T20" fmla="*/ 942 w 1120"/>
                <a:gd name="T21" fmla="*/ 79 h 252"/>
                <a:gd name="T22" fmla="*/ 810 w 1120"/>
                <a:gd name="T23" fmla="*/ 79 h 252"/>
                <a:gd name="T24" fmla="*/ 679 w 1120"/>
                <a:gd name="T25" fmla="*/ 79 h 252"/>
                <a:gd name="T26" fmla="*/ 559 w 1120"/>
                <a:gd name="T27" fmla="*/ 81 h 252"/>
                <a:gd name="T28" fmla="*/ 449 w 1120"/>
                <a:gd name="T29" fmla="*/ 84 h 252"/>
                <a:gd name="T30" fmla="*/ 347 w 1120"/>
                <a:gd name="T31" fmla="*/ 87 h 252"/>
                <a:gd name="T32" fmla="*/ 260 w 1120"/>
                <a:gd name="T33" fmla="*/ 91 h 252"/>
                <a:gd name="T34" fmla="*/ 184 w 1120"/>
                <a:gd name="T35" fmla="*/ 95 h 252"/>
                <a:gd name="T36" fmla="*/ 119 w 1120"/>
                <a:gd name="T37" fmla="*/ 100 h 252"/>
                <a:gd name="T38" fmla="*/ 67 w 1120"/>
                <a:gd name="T39" fmla="*/ 103 h 252"/>
                <a:gd name="T40" fmla="*/ 29 w 1120"/>
                <a:gd name="T41" fmla="*/ 105 h 252"/>
                <a:gd name="T42" fmla="*/ 9 w 1120"/>
                <a:gd name="T43" fmla="*/ 107 h 252"/>
                <a:gd name="T44" fmla="*/ 0 w 1120"/>
                <a:gd name="T45" fmla="*/ 108 h 252"/>
                <a:gd name="T46" fmla="*/ 0 w 1120"/>
                <a:gd name="T47" fmla="*/ 26 h 252"/>
                <a:gd name="T48" fmla="*/ 816 w 1120"/>
                <a:gd name="T49" fmla="*/ 0 h 252"/>
                <a:gd name="T50" fmla="*/ 1633 w 1120"/>
                <a:gd name="T51" fmla="*/ 26 h 252"/>
                <a:gd name="T52" fmla="*/ 1633 w 1120"/>
                <a:gd name="T53" fmla="*/ 108 h 25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120"/>
                <a:gd name="T82" fmla="*/ 0 h 252"/>
                <a:gd name="T83" fmla="*/ 1120 w 1120"/>
                <a:gd name="T84" fmla="*/ 252 h 25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solidFill>
            <a:ln w="9525">
              <a:noFill/>
              <a:round/>
              <a:headEnd/>
              <a:tailEnd/>
            </a:ln>
          </p:spPr>
          <p:txBody>
            <a:bodyPr/>
            <a:lstStyle/>
            <a:p>
              <a:endParaRPr lang="zh-CN" altLang="en-US"/>
            </a:p>
          </p:txBody>
        </p:sp>
        <p:sp>
          <p:nvSpPr>
            <p:cNvPr id="16404" name="Rectangle 5"/>
            <p:cNvSpPr>
              <a:spLocks noChangeArrowheads="1"/>
            </p:cNvSpPr>
            <p:nvPr/>
          </p:nvSpPr>
          <p:spPr bwMode="auto">
            <a:xfrm>
              <a:off x="0" y="0"/>
              <a:ext cx="1440" cy="393"/>
            </a:xfrm>
            <a:prstGeom prst="rect">
              <a:avLst/>
            </a:prstGeom>
            <a:gradFill rotWithShape="1">
              <a:gsLst>
                <a:gs pos="0">
                  <a:srgbClr val="7F7F7F"/>
                </a:gs>
                <a:gs pos="100000">
                  <a:srgbClr val="D9D9D9"/>
                </a:gs>
              </a:gsLst>
              <a:lin ang="2700000" scaled="1"/>
            </a:gradFill>
            <a:ln w="9525">
              <a:noFill/>
              <a:miter lim="800000"/>
              <a:headEnd/>
              <a:tailEnd/>
            </a:ln>
          </p:spPr>
          <p:txBody>
            <a:bodyPr wrap="none" anchor="ctr"/>
            <a:lstStyle/>
            <a:p>
              <a:pPr algn="ctr" fontAlgn="ctr">
                <a:lnSpc>
                  <a:spcPct val="110000"/>
                </a:lnSpc>
                <a:spcAft>
                  <a:spcPct val="40000"/>
                </a:spcAft>
                <a:buClr>
                  <a:srgbClr val="FF0000"/>
                </a:buClr>
                <a:buSzPct val="80000"/>
                <a:buFont typeface="Arial" charset="0"/>
                <a:buNone/>
              </a:pPr>
              <a:r>
                <a:rPr lang="zh-CN" altLang="en-US" sz="2000" b="1">
                  <a:solidFill>
                    <a:srgbClr val="000000"/>
                  </a:solidFill>
                  <a:latin typeface="黑体" pitchFamily="49" charset="-122"/>
                  <a:ea typeface="黑体" pitchFamily="49" charset="-122"/>
                </a:rPr>
                <a:t>择 时</a:t>
              </a:r>
            </a:p>
          </p:txBody>
        </p:sp>
      </p:grpSp>
      <p:grpSp>
        <p:nvGrpSpPr>
          <p:cNvPr id="16391" name="Group 7"/>
          <p:cNvGrpSpPr>
            <a:grpSpLocks/>
          </p:cNvGrpSpPr>
          <p:nvPr/>
        </p:nvGrpSpPr>
        <p:grpSpPr bwMode="auto">
          <a:xfrm>
            <a:off x="1149350" y="3468688"/>
            <a:ext cx="1724025" cy="482600"/>
            <a:chOff x="0" y="0"/>
            <a:chExt cx="1440" cy="448"/>
          </a:xfrm>
        </p:grpSpPr>
        <p:sp>
          <p:nvSpPr>
            <p:cNvPr id="16401" name="Freeform 7"/>
            <p:cNvSpPr>
              <a:spLocks/>
            </p:cNvSpPr>
            <p:nvPr/>
          </p:nvSpPr>
          <p:spPr bwMode="auto">
            <a:xfrm>
              <a:off x="85" y="258"/>
              <a:ext cx="1270" cy="190"/>
            </a:xfrm>
            <a:custGeom>
              <a:avLst/>
              <a:gdLst>
                <a:gd name="T0" fmla="*/ 1633 w 1120"/>
                <a:gd name="T1" fmla="*/ 108 h 252"/>
                <a:gd name="T2" fmla="*/ 1626 w 1120"/>
                <a:gd name="T3" fmla="*/ 107 h 252"/>
                <a:gd name="T4" fmla="*/ 1603 w 1120"/>
                <a:gd name="T5" fmla="*/ 105 h 252"/>
                <a:gd name="T6" fmla="*/ 1566 w 1120"/>
                <a:gd name="T7" fmla="*/ 103 h 252"/>
                <a:gd name="T8" fmla="*/ 1514 w 1120"/>
                <a:gd name="T9" fmla="*/ 100 h 252"/>
                <a:gd name="T10" fmla="*/ 1447 w 1120"/>
                <a:gd name="T11" fmla="*/ 95 h 252"/>
                <a:gd name="T12" fmla="*/ 1369 w 1120"/>
                <a:gd name="T13" fmla="*/ 91 h 252"/>
                <a:gd name="T14" fmla="*/ 1277 w 1120"/>
                <a:gd name="T15" fmla="*/ 87 h 252"/>
                <a:gd name="T16" fmla="*/ 1175 w 1120"/>
                <a:gd name="T17" fmla="*/ 84 h 252"/>
                <a:gd name="T18" fmla="*/ 1065 w 1120"/>
                <a:gd name="T19" fmla="*/ 81 h 252"/>
                <a:gd name="T20" fmla="*/ 942 w 1120"/>
                <a:gd name="T21" fmla="*/ 79 h 252"/>
                <a:gd name="T22" fmla="*/ 810 w 1120"/>
                <a:gd name="T23" fmla="*/ 79 h 252"/>
                <a:gd name="T24" fmla="*/ 679 w 1120"/>
                <a:gd name="T25" fmla="*/ 79 h 252"/>
                <a:gd name="T26" fmla="*/ 559 w 1120"/>
                <a:gd name="T27" fmla="*/ 81 h 252"/>
                <a:gd name="T28" fmla="*/ 449 w 1120"/>
                <a:gd name="T29" fmla="*/ 84 h 252"/>
                <a:gd name="T30" fmla="*/ 347 w 1120"/>
                <a:gd name="T31" fmla="*/ 87 h 252"/>
                <a:gd name="T32" fmla="*/ 260 w 1120"/>
                <a:gd name="T33" fmla="*/ 91 h 252"/>
                <a:gd name="T34" fmla="*/ 184 w 1120"/>
                <a:gd name="T35" fmla="*/ 95 h 252"/>
                <a:gd name="T36" fmla="*/ 119 w 1120"/>
                <a:gd name="T37" fmla="*/ 100 h 252"/>
                <a:gd name="T38" fmla="*/ 67 w 1120"/>
                <a:gd name="T39" fmla="*/ 103 h 252"/>
                <a:gd name="T40" fmla="*/ 29 w 1120"/>
                <a:gd name="T41" fmla="*/ 105 h 252"/>
                <a:gd name="T42" fmla="*/ 9 w 1120"/>
                <a:gd name="T43" fmla="*/ 107 h 252"/>
                <a:gd name="T44" fmla="*/ 0 w 1120"/>
                <a:gd name="T45" fmla="*/ 108 h 252"/>
                <a:gd name="T46" fmla="*/ 0 w 1120"/>
                <a:gd name="T47" fmla="*/ 26 h 252"/>
                <a:gd name="T48" fmla="*/ 816 w 1120"/>
                <a:gd name="T49" fmla="*/ 0 h 252"/>
                <a:gd name="T50" fmla="*/ 1633 w 1120"/>
                <a:gd name="T51" fmla="*/ 26 h 252"/>
                <a:gd name="T52" fmla="*/ 1633 w 1120"/>
                <a:gd name="T53" fmla="*/ 108 h 25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120"/>
                <a:gd name="T82" fmla="*/ 0 h 252"/>
                <a:gd name="T83" fmla="*/ 1120 w 1120"/>
                <a:gd name="T84" fmla="*/ 252 h 25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solidFill>
            <a:ln w="9525">
              <a:noFill/>
              <a:round/>
              <a:headEnd/>
              <a:tailEnd/>
            </a:ln>
          </p:spPr>
          <p:txBody>
            <a:bodyPr/>
            <a:lstStyle/>
            <a:p>
              <a:endParaRPr lang="zh-CN" altLang="en-US"/>
            </a:p>
          </p:txBody>
        </p:sp>
        <p:sp>
          <p:nvSpPr>
            <p:cNvPr id="16402" name="Rectangle 8"/>
            <p:cNvSpPr>
              <a:spLocks noChangeArrowheads="1"/>
            </p:cNvSpPr>
            <p:nvPr/>
          </p:nvSpPr>
          <p:spPr bwMode="auto">
            <a:xfrm>
              <a:off x="0" y="0"/>
              <a:ext cx="1440" cy="393"/>
            </a:xfrm>
            <a:prstGeom prst="rect">
              <a:avLst/>
            </a:prstGeom>
            <a:gradFill rotWithShape="1">
              <a:gsLst>
                <a:gs pos="0">
                  <a:srgbClr val="953735"/>
                </a:gs>
                <a:gs pos="100000">
                  <a:srgbClr val="F2DCDB"/>
                </a:gs>
              </a:gsLst>
              <a:lin ang="2700000" scaled="1"/>
            </a:gradFill>
            <a:ln w="9525">
              <a:noFill/>
              <a:miter lim="800000"/>
              <a:headEnd/>
              <a:tailEnd/>
            </a:ln>
          </p:spPr>
          <p:txBody>
            <a:bodyPr wrap="none" anchor="ctr"/>
            <a:lstStyle/>
            <a:p>
              <a:pPr algn="ctr" fontAlgn="ctr">
                <a:lnSpc>
                  <a:spcPct val="110000"/>
                </a:lnSpc>
                <a:spcAft>
                  <a:spcPct val="40000"/>
                </a:spcAft>
                <a:buClr>
                  <a:srgbClr val="FF0000"/>
                </a:buClr>
                <a:buSzPct val="80000"/>
                <a:buFont typeface="Arial" charset="0"/>
                <a:buNone/>
              </a:pPr>
              <a:r>
                <a:rPr lang="zh-CN" altLang="en-US" sz="2000" b="1">
                  <a:solidFill>
                    <a:srgbClr val="000000"/>
                  </a:solidFill>
                  <a:latin typeface="黑体" pitchFamily="49" charset="-122"/>
                  <a:ea typeface="黑体" pitchFamily="49" charset="-122"/>
                </a:rPr>
                <a:t>配 置</a:t>
              </a:r>
            </a:p>
          </p:txBody>
        </p:sp>
      </p:grpSp>
      <p:grpSp>
        <p:nvGrpSpPr>
          <p:cNvPr id="16392" name="Group 10"/>
          <p:cNvGrpSpPr>
            <a:grpSpLocks/>
          </p:cNvGrpSpPr>
          <p:nvPr/>
        </p:nvGrpSpPr>
        <p:grpSpPr bwMode="auto">
          <a:xfrm>
            <a:off x="1149350" y="4611688"/>
            <a:ext cx="1724025" cy="482600"/>
            <a:chOff x="0" y="0"/>
            <a:chExt cx="1440" cy="448"/>
          </a:xfrm>
        </p:grpSpPr>
        <p:sp>
          <p:nvSpPr>
            <p:cNvPr id="16399" name="Freeform 10"/>
            <p:cNvSpPr>
              <a:spLocks/>
            </p:cNvSpPr>
            <p:nvPr/>
          </p:nvSpPr>
          <p:spPr bwMode="auto">
            <a:xfrm>
              <a:off x="85" y="258"/>
              <a:ext cx="1270" cy="190"/>
            </a:xfrm>
            <a:custGeom>
              <a:avLst/>
              <a:gdLst>
                <a:gd name="T0" fmla="*/ 1633 w 1120"/>
                <a:gd name="T1" fmla="*/ 108 h 252"/>
                <a:gd name="T2" fmla="*/ 1626 w 1120"/>
                <a:gd name="T3" fmla="*/ 107 h 252"/>
                <a:gd name="T4" fmla="*/ 1603 w 1120"/>
                <a:gd name="T5" fmla="*/ 105 h 252"/>
                <a:gd name="T6" fmla="*/ 1566 w 1120"/>
                <a:gd name="T7" fmla="*/ 103 h 252"/>
                <a:gd name="T8" fmla="*/ 1514 w 1120"/>
                <a:gd name="T9" fmla="*/ 100 h 252"/>
                <a:gd name="T10" fmla="*/ 1447 w 1120"/>
                <a:gd name="T11" fmla="*/ 95 h 252"/>
                <a:gd name="T12" fmla="*/ 1369 w 1120"/>
                <a:gd name="T13" fmla="*/ 91 h 252"/>
                <a:gd name="T14" fmla="*/ 1277 w 1120"/>
                <a:gd name="T15" fmla="*/ 87 h 252"/>
                <a:gd name="T16" fmla="*/ 1175 w 1120"/>
                <a:gd name="T17" fmla="*/ 84 h 252"/>
                <a:gd name="T18" fmla="*/ 1065 w 1120"/>
                <a:gd name="T19" fmla="*/ 81 h 252"/>
                <a:gd name="T20" fmla="*/ 942 w 1120"/>
                <a:gd name="T21" fmla="*/ 79 h 252"/>
                <a:gd name="T22" fmla="*/ 810 w 1120"/>
                <a:gd name="T23" fmla="*/ 79 h 252"/>
                <a:gd name="T24" fmla="*/ 679 w 1120"/>
                <a:gd name="T25" fmla="*/ 79 h 252"/>
                <a:gd name="T26" fmla="*/ 559 w 1120"/>
                <a:gd name="T27" fmla="*/ 81 h 252"/>
                <a:gd name="T28" fmla="*/ 449 w 1120"/>
                <a:gd name="T29" fmla="*/ 84 h 252"/>
                <a:gd name="T30" fmla="*/ 347 w 1120"/>
                <a:gd name="T31" fmla="*/ 87 h 252"/>
                <a:gd name="T32" fmla="*/ 260 w 1120"/>
                <a:gd name="T33" fmla="*/ 91 h 252"/>
                <a:gd name="T34" fmla="*/ 184 w 1120"/>
                <a:gd name="T35" fmla="*/ 95 h 252"/>
                <a:gd name="T36" fmla="*/ 119 w 1120"/>
                <a:gd name="T37" fmla="*/ 100 h 252"/>
                <a:gd name="T38" fmla="*/ 67 w 1120"/>
                <a:gd name="T39" fmla="*/ 103 h 252"/>
                <a:gd name="T40" fmla="*/ 29 w 1120"/>
                <a:gd name="T41" fmla="*/ 105 h 252"/>
                <a:gd name="T42" fmla="*/ 9 w 1120"/>
                <a:gd name="T43" fmla="*/ 107 h 252"/>
                <a:gd name="T44" fmla="*/ 0 w 1120"/>
                <a:gd name="T45" fmla="*/ 108 h 252"/>
                <a:gd name="T46" fmla="*/ 0 w 1120"/>
                <a:gd name="T47" fmla="*/ 26 h 252"/>
                <a:gd name="T48" fmla="*/ 816 w 1120"/>
                <a:gd name="T49" fmla="*/ 0 h 252"/>
                <a:gd name="T50" fmla="*/ 1633 w 1120"/>
                <a:gd name="T51" fmla="*/ 26 h 252"/>
                <a:gd name="T52" fmla="*/ 1633 w 1120"/>
                <a:gd name="T53" fmla="*/ 108 h 25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120"/>
                <a:gd name="T82" fmla="*/ 0 h 252"/>
                <a:gd name="T83" fmla="*/ 1120 w 1120"/>
                <a:gd name="T84" fmla="*/ 252 h 25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solidFill>
            <a:ln w="9525">
              <a:noFill/>
              <a:round/>
              <a:headEnd/>
              <a:tailEnd/>
            </a:ln>
          </p:spPr>
          <p:txBody>
            <a:bodyPr/>
            <a:lstStyle/>
            <a:p>
              <a:endParaRPr lang="zh-CN" altLang="en-US"/>
            </a:p>
          </p:txBody>
        </p:sp>
        <p:sp>
          <p:nvSpPr>
            <p:cNvPr id="16400" name="Rectangle 11"/>
            <p:cNvSpPr>
              <a:spLocks noChangeArrowheads="1"/>
            </p:cNvSpPr>
            <p:nvPr/>
          </p:nvSpPr>
          <p:spPr bwMode="auto">
            <a:xfrm>
              <a:off x="0" y="0"/>
              <a:ext cx="1440" cy="393"/>
            </a:xfrm>
            <a:prstGeom prst="rect">
              <a:avLst/>
            </a:prstGeom>
            <a:gradFill rotWithShape="1">
              <a:gsLst>
                <a:gs pos="0">
                  <a:srgbClr val="7F7F7F"/>
                </a:gs>
                <a:gs pos="100000">
                  <a:srgbClr val="D9D9D9"/>
                </a:gs>
              </a:gsLst>
              <a:lin ang="2700000" scaled="1"/>
            </a:gradFill>
            <a:ln w="9525">
              <a:noFill/>
              <a:miter lim="800000"/>
              <a:headEnd/>
              <a:tailEnd/>
            </a:ln>
          </p:spPr>
          <p:txBody>
            <a:bodyPr wrap="none" anchor="ctr"/>
            <a:lstStyle/>
            <a:p>
              <a:pPr algn="ctr" fontAlgn="ctr">
                <a:lnSpc>
                  <a:spcPct val="110000"/>
                </a:lnSpc>
                <a:spcAft>
                  <a:spcPct val="40000"/>
                </a:spcAft>
                <a:buClr>
                  <a:srgbClr val="FF0000"/>
                </a:buClr>
                <a:buSzPct val="80000"/>
                <a:buFont typeface="Arial" charset="0"/>
                <a:buNone/>
              </a:pPr>
              <a:r>
                <a:rPr lang="zh-CN" altLang="en-US" sz="2000" b="1">
                  <a:solidFill>
                    <a:srgbClr val="000000"/>
                  </a:solidFill>
                  <a:latin typeface="黑体" pitchFamily="49" charset="-122"/>
                  <a:ea typeface="黑体" pitchFamily="49" charset="-122"/>
                </a:rPr>
                <a:t>选 股</a:t>
              </a:r>
            </a:p>
          </p:txBody>
        </p:sp>
      </p:grpSp>
      <p:grpSp>
        <p:nvGrpSpPr>
          <p:cNvPr id="16393" name="Group 13"/>
          <p:cNvGrpSpPr>
            <a:grpSpLocks/>
          </p:cNvGrpSpPr>
          <p:nvPr/>
        </p:nvGrpSpPr>
        <p:grpSpPr bwMode="auto">
          <a:xfrm>
            <a:off x="1149350" y="5754688"/>
            <a:ext cx="1724025" cy="482600"/>
            <a:chOff x="0" y="0"/>
            <a:chExt cx="1440" cy="448"/>
          </a:xfrm>
        </p:grpSpPr>
        <p:sp>
          <p:nvSpPr>
            <p:cNvPr id="16397" name="Freeform 13"/>
            <p:cNvSpPr>
              <a:spLocks/>
            </p:cNvSpPr>
            <p:nvPr/>
          </p:nvSpPr>
          <p:spPr bwMode="auto">
            <a:xfrm>
              <a:off x="85" y="258"/>
              <a:ext cx="1270" cy="190"/>
            </a:xfrm>
            <a:custGeom>
              <a:avLst/>
              <a:gdLst>
                <a:gd name="T0" fmla="*/ 1633 w 1120"/>
                <a:gd name="T1" fmla="*/ 108 h 252"/>
                <a:gd name="T2" fmla="*/ 1626 w 1120"/>
                <a:gd name="T3" fmla="*/ 107 h 252"/>
                <a:gd name="T4" fmla="*/ 1603 w 1120"/>
                <a:gd name="T5" fmla="*/ 105 h 252"/>
                <a:gd name="T6" fmla="*/ 1566 w 1120"/>
                <a:gd name="T7" fmla="*/ 103 h 252"/>
                <a:gd name="T8" fmla="*/ 1514 w 1120"/>
                <a:gd name="T9" fmla="*/ 100 h 252"/>
                <a:gd name="T10" fmla="*/ 1447 w 1120"/>
                <a:gd name="T11" fmla="*/ 95 h 252"/>
                <a:gd name="T12" fmla="*/ 1369 w 1120"/>
                <a:gd name="T13" fmla="*/ 91 h 252"/>
                <a:gd name="T14" fmla="*/ 1277 w 1120"/>
                <a:gd name="T15" fmla="*/ 87 h 252"/>
                <a:gd name="T16" fmla="*/ 1175 w 1120"/>
                <a:gd name="T17" fmla="*/ 84 h 252"/>
                <a:gd name="T18" fmla="*/ 1065 w 1120"/>
                <a:gd name="T19" fmla="*/ 81 h 252"/>
                <a:gd name="T20" fmla="*/ 942 w 1120"/>
                <a:gd name="T21" fmla="*/ 79 h 252"/>
                <a:gd name="T22" fmla="*/ 810 w 1120"/>
                <a:gd name="T23" fmla="*/ 79 h 252"/>
                <a:gd name="T24" fmla="*/ 679 w 1120"/>
                <a:gd name="T25" fmla="*/ 79 h 252"/>
                <a:gd name="T26" fmla="*/ 559 w 1120"/>
                <a:gd name="T27" fmla="*/ 81 h 252"/>
                <a:gd name="T28" fmla="*/ 449 w 1120"/>
                <a:gd name="T29" fmla="*/ 84 h 252"/>
                <a:gd name="T30" fmla="*/ 347 w 1120"/>
                <a:gd name="T31" fmla="*/ 87 h 252"/>
                <a:gd name="T32" fmla="*/ 260 w 1120"/>
                <a:gd name="T33" fmla="*/ 91 h 252"/>
                <a:gd name="T34" fmla="*/ 184 w 1120"/>
                <a:gd name="T35" fmla="*/ 95 h 252"/>
                <a:gd name="T36" fmla="*/ 119 w 1120"/>
                <a:gd name="T37" fmla="*/ 100 h 252"/>
                <a:gd name="T38" fmla="*/ 67 w 1120"/>
                <a:gd name="T39" fmla="*/ 103 h 252"/>
                <a:gd name="T40" fmla="*/ 29 w 1120"/>
                <a:gd name="T41" fmla="*/ 105 h 252"/>
                <a:gd name="T42" fmla="*/ 9 w 1120"/>
                <a:gd name="T43" fmla="*/ 107 h 252"/>
                <a:gd name="T44" fmla="*/ 0 w 1120"/>
                <a:gd name="T45" fmla="*/ 108 h 252"/>
                <a:gd name="T46" fmla="*/ 0 w 1120"/>
                <a:gd name="T47" fmla="*/ 26 h 252"/>
                <a:gd name="T48" fmla="*/ 816 w 1120"/>
                <a:gd name="T49" fmla="*/ 0 h 252"/>
                <a:gd name="T50" fmla="*/ 1633 w 1120"/>
                <a:gd name="T51" fmla="*/ 26 h 252"/>
                <a:gd name="T52" fmla="*/ 1633 w 1120"/>
                <a:gd name="T53" fmla="*/ 108 h 25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120"/>
                <a:gd name="T82" fmla="*/ 0 h 252"/>
                <a:gd name="T83" fmla="*/ 1120 w 1120"/>
                <a:gd name="T84" fmla="*/ 252 h 25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solidFill>
            <a:ln w="9525">
              <a:noFill/>
              <a:round/>
              <a:headEnd/>
              <a:tailEnd/>
            </a:ln>
          </p:spPr>
          <p:txBody>
            <a:bodyPr/>
            <a:lstStyle/>
            <a:p>
              <a:endParaRPr lang="zh-CN" altLang="en-US"/>
            </a:p>
          </p:txBody>
        </p:sp>
        <p:sp>
          <p:nvSpPr>
            <p:cNvPr id="16398" name="Rectangle 14"/>
            <p:cNvSpPr>
              <a:spLocks noChangeArrowheads="1"/>
            </p:cNvSpPr>
            <p:nvPr/>
          </p:nvSpPr>
          <p:spPr bwMode="auto">
            <a:xfrm>
              <a:off x="0" y="0"/>
              <a:ext cx="1440" cy="393"/>
            </a:xfrm>
            <a:prstGeom prst="rect">
              <a:avLst/>
            </a:prstGeom>
            <a:gradFill rotWithShape="1">
              <a:gsLst>
                <a:gs pos="0">
                  <a:srgbClr val="953735"/>
                </a:gs>
                <a:gs pos="100000">
                  <a:srgbClr val="F2DCDB"/>
                </a:gs>
              </a:gsLst>
              <a:lin ang="2700000" scaled="1"/>
            </a:gradFill>
            <a:ln w="9525">
              <a:noFill/>
              <a:miter lim="800000"/>
              <a:headEnd/>
              <a:tailEnd/>
            </a:ln>
          </p:spPr>
          <p:txBody>
            <a:bodyPr wrap="none" anchor="ctr"/>
            <a:lstStyle/>
            <a:p>
              <a:pPr algn="ctr" fontAlgn="t">
                <a:lnSpc>
                  <a:spcPct val="110000"/>
                </a:lnSpc>
                <a:spcAft>
                  <a:spcPct val="40000"/>
                </a:spcAft>
                <a:buClr>
                  <a:srgbClr val="FF0000"/>
                </a:buClr>
                <a:buSzPct val="80000"/>
                <a:buFont typeface="Arial" charset="0"/>
                <a:buNone/>
              </a:pPr>
              <a:r>
                <a:rPr lang="zh-CN" altLang="en-US" sz="2000" b="1">
                  <a:solidFill>
                    <a:srgbClr val="000000"/>
                  </a:solidFill>
                  <a:latin typeface="黑体" pitchFamily="49" charset="-122"/>
                  <a:ea typeface="黑体" pitchFamily="49" charset="-122"/>
                </a:rPr>
                <a:t>算法交易</a:t>
              </a:r>
            </a:p>
          </p:txBody>
        </p:sp>
      </p:grpSp>
      <p:sp>
        <p:nvSpPr>
          <p:cNvPr id="16394" name="Line 18"/>
          <p:cNvSpPr>
            <a:spLocks noChangeShapeType="1"/>
          </p:cNvSpPr>
          <p:nvPr/>
        </p:nvSpPr>
        <p:spPr bwMode="auto">
          <a:xfrm>
            <a:off x="2063750" y="3235325"/>
            <a:ext cx="5943600" cy="0"/>
          </a:xfrm>
          <a:prstGeom prst="line">
            <a:avLst/>
          </a:prstGeom>
          <a:noFill/>
          <a:ln w="38100" cap="rnd">
            <a:solidFill>
              <a:srgbClr val="969696"/>
            </a:solidFill>
            <a:prstDash val="sysDot"/>
            <a:round/>
            <a:headEnd/>
            <a:tailEnd type="oval" w="med" len="med"/>
          </a:ln>
        </p:spPr>
        <p:txBody>
          <a:bodyPr/>
          <a:lstStyle/>
          <a:p>
            <a:endParaRPr lang="zh-CN" altLang="en-US"/>
          </a:p>
        </p:txBody>
      </p:sp>
      <p:sp>
        <p:nvSpPr>
          <p:cNvPr id="16395" name="Line 19"/>
          <p:cNvSpPr>
            <a:spLocks noChangeShapeType="1"/>
          </p:cNvSpPr>
          <p:nvPr/>
        </p:nvSpPr>
        <p:spPr bwMode="auto">
          <a:xfrm>
            <a:off x="2063750" y="4283075"/>
            <a:ext cx="5943600" cy="0"/>
          </a:xfrm>
          <a:prstGeom prst="line">
            <a:avLst/>
          </a:prstGeom>
          <a:noFill/>
          <a:ln w="38100" cap="rnd">
            <a:solidFill>
              <a:srgbClr val="969696"/>
            </a:solidFill>
            <a:prstDash val="sysDot"/>
            <a:round/>
            <a:headEnd/>
            <a:tailEnd type="oval" w="med" len="med"/>
          </a:ln>
        </p:spPr>
        <p:txBody>
          <a:bodyPr/>
          <a:lstStyle/>
          <a:p>
            <a:endParaRPr lang="zh-CN" altLang="en-US"/>
          </a:p>
        </p:txBody>
      </p:sp>
      <p:sp>
        <p:nvSpPr>
          <p:cNvPr id="16396" name="Line 20"/>
          <p:cNvSpPr>
            <a:spLocks noChangeShapeType="1"/>
          </p:cNvSpPr>
          <p:nvPr/>
        </p:nvSpPr>
        <p:spPr bwMode="auto">
          <a:xfrm flipV="1">
            <a:off x="2063750" y="5518150"/>
            <a:ext cx="5943600" cy="3175"/>
          </a:xfrm>
          <a:prstGeom prst="line">
            <a:avLst/>
          </a:prstGeom>
          <a:noFill/>
          <a:ln w="38100" cap="rnd">
            <a:solidFill>
              <a:srgbClr val="969696"/>
            </a:solidFill>
            <a:prstDash val="sysDot"/>
            <a:round/>
            <a:headEnd/>
            <a:tailEnd type="oval" w="med" len="med"/>
          </a:ln>
        </p:spPr>
        <p:txBody>
          <a:bodyPr/>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2"/>
          <p:cNvSpPr txBox="1">
            <a:spLocks noGrp="1" noChangeArrowheads="1"/>
          </p:cNvSpPr>
          <p:nvPr/>
        </p:nvSpPr>
        <p:spPr bwMode="auto">
          <a:xfrm>
            <a:off x="3492500" y="6356350"/>
            <a:ext cx="2133600" cy="365125"/>
          </a:xfrm>
          <a:prstGeom prst="rect">
            <a:avLst/>
          </a:prstGeom>
          <a:noFill/>
          <a:ln w="9525">
            <a:noFill/>
            <a:miter lim="800000"/>
            <a:headEnd/>
            <a:tailEnd/>
          </a:ln>
        </p:spPr>
        <p:txBody>
          <a:bodyPr anchor="ctr"/>
          <a:lstStyle/>
          <a:p>
            <a:pPr algn="ctr" eaLnBrk="1" hangingPunct="1">
              <a:buFont typeface="Arial" charset="0"/>
              <a:buNone/>
            </a:pPr>
            <a:fld id="{CB3C9556-5DA5-4937-8378-C9C88655ADB8}" type="slidenum">
              <a:rPr lang="zh-CN" altLang="zh-CN" sz="1200">
                <a:solidFill>
                  <a:srgbClr val="898989"/>
                </a:solidFill>
                <a:latin typeface="Calibri" pitchFamily="34" charset="0"/>
              </a:rPr>
              <a:pPr algn="ctr" eaLnBrk="1" hangingPunct="1">
                <a:buFont typeface="Arial" charset="0"/>
                <a:buNone/>
              </a:pPr>
              <a:t>9</a:t>
            </a:fld>
            <a:endParaRPr lang="zh-CN" altLang="zh-CN" sz="1200">
              <a:solidFill>
                <a:srgbClr val="898989"/>
              </a:solidFill>
              <a:latin typeface="Calibri" pitchFamily="34" charset="0"/>
            </a:endParaRPr>
          </a:p>
        </p:txBody>
      </p:sp>
      <p:sp>
        <p:nvSpPr>
          <p:cNvPr id="17411" name="矩形 3"/>
          <p:cNvSpPr>
            <a:spLocks noChangeArrowheads="1"/>
          </p:cNvSpPr>
          <p:nvPr/>
        </p:nvSpPr>
        <p:spPr bwMode="auto">
          <a:xfrm>
            <a:off x="539750" y="1484313"/>
            <a:ext cx="8135938" cy="400050"/>
          </a:xfrm>
          <a:prstGeom prst="rect">
            <a:avLst/>
          </a:prstGeom>
          <a:noFill/>
          <a:ln w="9525">
            <a:noFill/>
            <a:miter lim="800000"/>
            <a:headEnd/>
            <a:tailEnd/>
          </a:ln>
        </p:spPr>
        <p:txBody>
          <a:bodyPr>
            <a:spAutoFit/>
          </a:bodyPr>
          <a:lstStyle/>
          <a:p>
            <a:pPr eaLnBrk="1" hangingPunct="1">
              <a:spcBef>
                <a:spcPct val="50000"/>
              </a:spcBef>
              <a:buFont typeface="Arial" charset="0"/>
              <a:buChar char="•"/>
            </a:pPr>
            <a:r>
              <a:rPr lang="zh-CN" altLang="zh-CN" b="1">
                <a:latin typeface="Calibri" pitchFamily="34" charset="0"/>
              </a:rPr>
              <a:t> </a:t>
            </a:r>
            <a:r>
              <a:rPr lang="zh-CN" sz="2000" b="1">
                <a:latin typeface="黑体" pitchFamily="49" charset="-122"/>
                <a:ea typeface="黑体" pitchFamily="49" charset="-122"/>
              </a:rPr>
              <a:t>量化对冲与绝对收益</a:t>
            </a:r>
          </a:p>
        </p:txBody>
      </p:sp>
      <p:sp>
        <p:nvSpPr>
          <p:cNvPr id="17412" name="AutoShape 4"/>
          <p:cNvSpPr>
            <a:spLocks noChangeArrowheads="1"/>
          </p:cNvSpPr>
          <p:nvPr/>
        </p:nvSpPr>
        <p:spPr bwMode="auto">
          <a:xfrm rot="5400000">
            <a:off x="2628900" y="1836738"/>
            <a:ext cx="2301875" cy="28067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36" y="10800"/>
                </a:moveTo>
                <a:cubicBezTo>
                  <a:pt x="10736" y="10764"/>
                  <a:pt x="10764" y="10736"/>
                  <a:pt x="10800" y="10736"/>
                </a:cubicBezTo>
                <a:cubicBezTo>
                  <a:pt x="10835" y="10735"/>
                  <a:pt x="10863" y="10764"/>
                  <a:pt x="10864" y="10799"/>
                </a:cubicBezTo>
                <a:lnTo>
                  <a:pt x="21600" y="10800"/>
                </a:lnTo>
                <a:cubicBezTo>
                  <a:pt x="21600" y="4835"/>
                  <a:pt x="16764" y="0"/>
                  <a:pt x="10800" y="0"/>
                </a:cubicBezTo>
                <a:cubicBezTo>
                  <a:pt x="4835" y="0"/>
                  <a:pt x="0" y="4835"/>
                  <a:pt x="0" y="10800"/>
                </a:cubicBezTo>
                <a:lnTo>
                  <a:pt x="10736" y="10800"/>
                </a:lnTo>
                <a:close/>
              </a:path>
            </a:pathLst>
          </a:custGeom>
          <a:gradFill rotWithShape="1">
            <a:gsLst>
              <a:gs pos="0">
                <a:srgbClr val="003366"/>
              </a:gs>
              <a:gs pos="100000">
                <a:srgbClr val="44698F"/>
              </a:gs>
            </a:gsLst>
            <a:lin ang="5400000" scaled="1"/>
          </a:gradFill>
          <a:ln w="9525">
            <a:noFill/>
            <a:miter lim="800000"/>
            <a:headEnd/>
            <a:tailEnd/>
          </a:ln>
        </p:spPr>
        <p:txBody>
          <a:bodyPr rot="10800000" vert="eaVert" wrap="none" lIns="91403" tIns="45702" rIns="91403" bIns="45702" anchor="ctr"/>
          <a:lstStyle/>
          <a:p>
            <a:pPr algn="ctr" defTabSz="1050925" eaLnBrk="1" hangingPunct="1">
              <a:buFont typeface="Wingdings" pitchFamily="2" charset="2"/>
              <a:buNone/>
            </a:pPr>
            <a:r>
              <a:rPr lang="zh-CN" altLang="en-US" sz="2000" b="1">
                <a:solidFill>
                  <a:schemeClr val="bg1"/>
                </a:solidFill>
                <a:latin typeface="黑体" pitchFamily="49" charset="-122"/>
                <a:ea typeface="黑体" pitchFamily="49" charset="-122"/>
              </a:rPr>
              <a:t>系统风险    </a:t>
            </a:r>
          </a:p>
          <a:p>
            <a:pPr algn="ctr" defTabSz="1050925" eaLnBrk="1" hangingPunct="1">
              <a:buFont typeface="Wingdings" pitchFamily="2" charset="2"/>
              <a:buNone/>
            </a:pPr>
            <a:r>
              <a:rPr lang="zh-CN" altLang="en-US" sz="2000" b="1">
                <a:solidFill>
                  <a:schemeClr val="bg1"/>
                </a:solidFill>
                <a:latin typeface="黑体" pitchFamily="49" charset="-122"/>
                <a:ea typeface="黑体" pitchFamily="49" charset="-122"/>
              </a:rPr>
              <a:t>（</a:t>
            </a:r>
            <a:r>
              <a:rPr lang="en-US" altLang="zh-CN" sz="2000" b="1">
                <a:solidFill>
                  <a:schemeClr val="bg1"/>
                </a:solidFill>
                <a:latin typeface="黑体" pitchFamily="49" charset="-122"/>
                <a:ea typeface="黑体" pitchFamily="49" charset="-122"/>
              </a:rPr>
              <a:t>β</a:t>
            </a:r>
            <a:r>
              <a:rPr lang="zh-CN" altLang="en-US" sz="2000" b="1">
                <a:solidFill>
                  <a:schemeClr val="bg1"/>
                </a:solidFill>
                <a:latin typeface="黑体" pitchFamily="49" charset="-122"/>
                <a:ea typeface="黑体" pitchFamily="49" charset="-122"/>
              </a:rPr>
              <a:t>）</a:t>
            </a:r>
            <a:r>
              <a:rPr lang="zh-CN" altLang="en-US" sz="2000" b="1">
                <a:solidFill>
                  <a:schemeClr val="bg1"/>
                </a:solidFill>
                <a:ea typeface="楷体_GB2312" pitchFamily="49" charset="-122"/>
              </a:rPr>
              <a:t>      </a:t>
            </a:r>
          </a:p>
        </p:txBody>
      </p:sp>
      <p:sp>
        <p:nvSpPr>
          <p:cNvPr id="18437" name="AutoShape 5"/>
          <p:cNvSpPr>
            <a:spLocks noChangeArrowheads="1"/>
          </p:cNvSpPr>
          <p:nvPr/>
        </p:nvSpPr>
        <p:spPr bwMode="auto">
          <a:xfrm rot="-5400000">
            <a:off x="5472906" y="1835944"/>
            <a:ext cx="2301875" cy="2808288"/>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36" y="10800"/>
                </a:moveTo>
                <a:cubicBezTo>
                  <a:pt x="10736" y="10764"/>
                  <a:pt x="10764" y="10736"/>
                  <a:pt x="10800" y="10736"/>
                </a:cubicBezTo>
                <a:cubicBezTo>
                  <a:pt x="10835" y="10735"/>
                  <a:pt x="10863" y="10764"/>
                  <a:pt x="10864" y="10799"/>
                </a:cubicBezTo>
                <a:lnTo>
                  <a:pt x="21600" y="10800"/>
                </a:lnTo>
                <a:cubicBezTo>
                  <a:pt x="21600" y="4835"/>
                  <a:pt x="16764" y="0"/>
                  <a:pt x="10800" y="0"/>
                </a:cubicBezTo>
                <a:cubicBezTo>
                  <a:pt x="4835" y="0"/>
                  <a:pt x="0" y="4835"/>
                  <a:pt x="0" y="10800"/>
                </a:cubicBezTo>
                <a:lnTo>
                  <a:pt x="10736" y="10800"/>
                </a:lnTo>
                <a:close/>
              </a:path>
            </a:pathLst>
          </a:custGeom>
          <a:solidFill>
            <a:srgbClr val="D99694"/>
          </a:solidFill>
          <a:ln w="9525">
            <a:noFill/>
            <a:miter lim="800000"/>
            <a:headEnd/>
            <a:tailEnd/>
          </a:ln>
          <a:effectLst>
            <a:outerShdw sy="23000" kx="-1199993" algn="bl" rotWithShape="0">
              <a:srgbClr val="000000">
                <a:alpha val="17998"/>
              </a:srgbClr>
            </a:outerShdw>
          </a:effectLst>
        </p:spPr>
        <p:txBody>
          <a:bodyPr vert="eaVert" wrap="none" lIns="91403" tIns="45702" rIns="91403" bIns="45702" anchor="ctr"/>
          <a:lstStyle/>
          <a:p>
            <a:pPr algn="ctr" defTabSz="1050925" eaLnBrk="1" hangingPunct="1">
              <a:buFont typeface="Wingdings" pitchFamily="2" charset="2"/>
              <a:buNone/>
              <a:defRPr/>
            </a:pPr>
            <a:r>
              <a:rPr lang="zh-CN" altLang="en-US" sz="2000" b="1">
                <a:latin typeface="Arial" pitchFamily="34" charset="0"/>
                <a:ea typeface="楷体_GB2312" pitchFamily="49" charset="-122"/>
              </a:rPr>
              <a:t>       </a:t>
            </a:r>
            <a:r>
              <a:rPr lang="zh-CN" altLang="en-US" sz="2000" b="1">
                <a:latin typeface="黑体" pitchFamily="49" charset="-122"/>
                <a:ea typeface="黑体" pitchFamily="49" charset="-122"/>
              </a:rPr>
              <a:t>股指期货</a:t>
            </a:r>
            <a:endParaRPr lang="en-US" sz="2000" b="1">
              <a:latin typeface="黑体" pitchFamily="49" charset="-122"/>
              <a:ea typeface="黑体" pitchFamily="49" charset="-122"/>
            </a:endParaRPr>
          </a:p>
          <a:p>
            <a:pPr algn="ctr" defTabSz="1050925" eaLnBrk="1" hangingPunct="1">
              <a:buFont typeface="Wingdings" pitchFamily="2" charset="2"/>
              <a:buNone/>
              <a:defRPr/>
            </a:pPr>
            <a:r>
              <a:rPr lang="zh-CN" altLang="en-US" sz="2000" b="1">
                <a:latin typeface="黑体" pitchFamily="49" charset="-122"/>
                <a:ea typeface="黑体" pitchFamily="49" charset="-122"/>
              </a:rPr>
              <a:t>   空头</a:t>
            </a:r>
          </a:p>
          <a:p>
            <a:pPr algn="ctr" defTabSz="1050925" eaLnBrk="1" hangingPunct="1">
              <a:buFont typeface="Wingdings" pitchFamily="2" charset="2"/>
              <a:buNone/>
              <a:defRPr/>
            </a:pPr>
            <a:r>
              <a:rPr lang="zh-CN" altLang="en-US" sz="2000" b="1">
                <a:latin typeface="黑体" pitchFamily="49" charset="-122"/>
                <a:ea typeface="黑体" pitchFamily="49" charset="-122"/>
              </a:rPr>
              <a:t>   （</a:t>
            </a:r>
            <a:r>
              <a:rPr lang="en-US" altLang="zh-CN" sz="2000" b="1">
                <a:latin typeface="黑体" pitchFamily="49" charset="-122"/>
                <a:ea typeface="黑体" pitchFamily="49" charset="-122"/>
              </a:rPr>
              <a:t>-β</a:t>
            </a:r>
            <a:r>
              <a:rPr lang="zh-CN" altLang="en-US" sz="2000" b="1">
                <a:latin typeface="黑体" pitchFamily="49" charset="-122"/>
                <a:ea typeface="黑体" pitchFamily="49" charset="-122"/>
              </a:rPr>
              <a:t>）</a:t>
            </a:r>
          </a:p>
        </p:txBody>
      </p:sp>
      <p:grpSp>
        <p:nvGrpSpPr>
          <p:cNvPr id="17414" name="Rectangle 6"/>
          <p:cNvGrpSpPr>
            <a:grpSpLocks/>
          </p:cNvGrpSpPr>
          <p:nvPr/>
        </p:nvGrpSpPr>
        <p:grpSpPr bwMode="auto">
          <a:xfrm>
            <a:off x="3717925" y="1914525"/>
            <a:ext cx="2963863" cy="2670175"/>
            <a:chOff x="0" y="0"/>
            <a:chExt cx="1867" cy="1682"/>
          </a:xfrm>
        </p:grpSpPr>
        <p:pic>
          <p:nvPicPr>
            <p:cNvPr id="17420" name="Rectangle 6"/>
            <p:cNvPicPr>
              <a:picLocks noChangeArrowheads="1"/>
            </p:cNvPicPr>
            <p:nvPr/>
          </p:nvPicPr>
          <p:blipFill>
            <a:blip r:embed="rId2" cstate="print"/>
            <a:srcRect/>
            <a:stretch>
              <a:fillRect/>
            </a:stretch>
          </p:blipFill>
          <p:spPr bwMode="auto">
            <a:xfrm>
              <a:off x="0" y="0"/>
              <a:ext cx="1867" cy="1682"/>
            </a:xfrm>
            <a:prstGeom prst="rect">
              <a:avLst/>
            </a:prstGeom>
            <a:noFill/>
            <a:ln w="9525">
              <a:noFill/>
              <a:miter lim="800000"/>
              <a:headEnd/>
              <a:tailEnd/>
            </a:ln>
          </p:spPr>
        </p:pic>
        <p:sp>
          <p:nvSpPr>
            <p:cNvPr id="17421" name="Text Box 8"/>
            <p:cNvSpPr txBox="1">
              <a:spLocks noChangeArrowheads="1"/>
            </p:cNvSpPr>
            <p:nvPr/>
          </p:nvSpPr>
          <p:spPr bwMode="auto">
            <a:xfrm>
              <a:off x="5" y="3"/>
              <a:ext cx="1859" cy="1677"/>
            </a:xfrm>
            <a:prstGeom prst="rect">
              <a:avLst/>
            </a:prstGeom>
            <a:noFill/>
            <a:ln w="9525">
              <a:noFill/>
              <a:miter lim="800000"/>
              <a:headEnd/>
              <a:tailEnd/>
            </a:ln>
          </p:spPr>
          <p:txBody>
            <a:bodyPr wrap="none" lIns="91403" tIns="45702" rIns="91403" bIns="45702" anchor="ctr"/>
            <a:lstStyle/>
            <a:p>
              <a:pPr eaLnBrk="1" hangingPunct="1">
                <a:buFont typeface="Arial" charset="0"/>
                <a:buNone/>
              </a:pPr>
              <a:endParaRPr lang="zh-CN" altLang="en-US" sz="2000" b="1">
                <a:ea typeface="楷体_GB2312" pitchFamily="49" charset="-122"/>
              </a:endParaRPr>
            </a:p>
          </p:txBody>
        </p:sp>
      </p:grpSp>
      <p:sp>
        <p:nvSpPr>
          <p:cNvPr id="18439" name="Freeform 7"/>
          <p:cNvSpPr>
            <a:spLocks/>
          </p:cNvSpPr>
          <p:nvPr/>
        </p:nvSpPr>
        <p:spPr bwMode="auto">
          <a:xfrm rot="5400000">
            <a:off x="4930776" y="4618037"/>
            <a:ext cx="647700" cy="574675"/>
          </a:xfrm>
          <a:custGeom>
            <a:avLst/>
            <a:gdLst>
              <a:gd name="T0" fmla="*/ 0 w 240"/>
              <a:gd name="T1" fmla="*/ 143669 h 136"/>
              <a:gd name="T2" fmla="*/ 296863 w 240"/>
              <a:gd name="T3" fmla="*/ 143669 h 136"/>
              <a:gd name="T4" fmla="*/ 296863 w 240"/>
              <a:gd name="T5" fmla="*/ 0 h 136"/>
              <a:gd name="T6" fmla="*/ 647700 w 240"/>
              <a:gd name="T7" fmla="*/ 287338 h 136"/>
              <a:gd name="T8" fmla="*/ 286068 w 240"/>
              <a:gd name="T9" fmla="*/ 574675 h 136"/>
              <a:gd name="T10" fmla="*/ 286068 w 240"/>
              <a:gd name="T11" fmla="*/ 431006 h 136"/>
              <a:gd name="T12" fmla="*/ 5398 w 240"/>
              <a:gd name="T13" fmla="*/ 431006 h 136"/>
              <a:gd name="T14" fmla="*/ 0 60000 65536"/>
              <a:gd name="T15" fmla="*/ 0 60000 65536"/>
              <a:gd name="T16" fmla="*/ 0 60000 65536"/>
              <a:gd name="T17" fmla="*/ 0 60000 65536"/>
              <a:gd name="T18" fmla="*/ 0 60000 65536"/>
              <a:gd name="T19" fmla="*/ 0 60000 65536"/>
              <a:gd name="T20" fmla="*/ 0 60000 65536"/>
              <a:gd name="T21" fmla="*/ 0 w 240"/>
              <a:gd name="T22" fmla="*/ 0 h 136"/>
              <a:gd name="T23" fmla="*/ 240 w 240"/>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0" h="136">
                <a:moveTo>
                  <a:pt x="0" y="34"/>
                </a:moveTo>
                <a:lnTo>
                  <a:pt x="110" y="34"/>
                </a:lnTo>
                <a:lnTo>
                  <a:pt x="110" y="0"/>
                </a:lnTo>
                <a:lnTo>
                  <a:pt x="240" y="68"/>
                </a:lnTo>
                <a:lnTo>
                  <a:pt x="106" y="136"/>
                </a:lnTo>
                <a:lnTo>
                  <a:pt x="106" y="102"/>
                </a:lnTo>
                <a:lnTo>
                  <a:pt x="2" y="102"/>
                </a:lnTo>
              </a:path>
            </a:pathLst>
          </a:custGeom>
          <a:gradFill rotWithShape="0">
            <a:gsLst>
              <a:gs pos="0">
                <a:srgbClr val="A6A6A6"/>
              </a:gs>
              <a:gs pos="100000">
                <a:srgbClr val="D9D9D9"/>
              </a:gs>
            </a:gsLst>
            <a:lin ang="5400000" scaled="1"/>
          </a:gradFill>
          <a:ln w="6350" cmpd="sng">
            <a:solidFill>
              <a:schemeClr val="bg1"/>
            </a:solidFill>
            <a:miter lim="800000"/>
            <a:headEnd/>
            <a:tailEnd/>
          </a:ln>
          <a:effectLst>
            <a:outerShdw dist="38100" dir="2700000" algn="ctr" rotWithShape="0">
              <a:srgbClr val="000000">
                <a:alpha val="37999"/>
              </a:srgbClr>
            </a:outerShdw>
          </a:effectLst>
        </p:spPr>
        <p:txBody>
          <a:bodyPr rot="10800000" vert="eaVert" wrap="none" lIns="0" tIns="0" rIns="0" bIns="0" anchor="ctr"/>
          <a:lstStyle/>
          <a:p>
            <a:pPr>
              <a:defRPr/>
            </a:pPr>
            <a:endParaRPr lang="zh-CN" altLang="en-US">
              <a:latin typeface="Arial" pitchFamily="34" charset="0"/>
            </a:endParaRPr>
          </a:p>
        </p:txBody>
      </p:sp>
      <p:sp>
        <p:nvSpPr>
          <p:cNvPr id="18440" name="Rectangle 8"/>
          <p:cNvSpPr>
            <a:spLocks noChangeArrowheads="1"/>
          </p:cNvSpPr>
          <p:nvPr/>
        </p:nvSpPr>
        <p:spPr bwMode="auto">
          <a:xfrm>
            <a:off x="3924300" y="5438775"/>
            <a:ext cx="2879725" cy="504825"/>
          </a:xfrm>
          <a:prstGeom prst="rect">
            <a:avLst/>
          </a:prstGeom>
          <a:noFill/>
          <a:ln w="9525">
            <a:noFill/>
            <a:miter lim="800000"/>
            <a:headEnd/>
            <a:tailEnd/>
          </a:ln>
          <a:effectLst>
            <a:outerShdw dist="38100" dir="5400000" algn="ctr" rotWithShape="0">
              <a:srgbClr val="000000">
                <a:alpha val="37999"/>
              </a:srgbClr>
            </a:outerShdw>
          </a:effectLst>
        </p:spPr>
        <p:txBody>
          <a:bodyPr wrap="none" lIns="91403" tIns="45702" rIns="91403" bIns="45702" anchor="ctr"/>
          <a:lstStyle/>
          <a:p>
            <a:pPr eaLnBrk="1" hangingPunct="1">
              <a:spcBef>
                <a:spcPct val="50000"/>
              </a:spcBef>
              <a:buFont typeface="Arial" pitchFamily="34" charset="0"/>
              <a:buNone/>
              <a:defRPr/>
            </a:pPr>
            <a:r>
              <a:rPr lang="zh-CN" altLang="en-US" sz="2000" b="1">
                <a:solidFill>
                  <a:srgbClr val="C00000"/>
                </a:solidFill>
                <a:latin typeface="黑体" pitchFamily="49" charset="-122"/>
                <a:ea typeface="黑体" pitchFamily="49" charset="-122"/>
              </a:rPr>
              <a:t>管理系统风险（</a:t>
            </a:r>
            <a:r>
              <a:rPr lang="en-US" altLang="zh-CN" sz="2000" b="1">
                <a:solidFill>
                  <a:srgbClr val="C00000"/>
                </a:solidFill>
                <a:latin typeface="黑体" pitchFamily="49" charset="-122"/>
                <a:ea typeface="黑体" pitchFamily="49" charset="-122"/>
              </a:rPr>
              <a:t>Beta</a:t>
            </a:r>
            <a:r>
              <a:rPr lang="zh-CN" altLang="en-US" sz="2000" b="1">
                <a:solidFill>
                  <a:srgbClr val="C00000"/>
                </a:solidFill>
                <a:latin typeface="黑体" pitchFamily="49" charset="-122"/>
                <a:ea typeface="黑体" pitchFamily="49" charset="-122"/>
              </a:rPr>
              <a:t>）</a:t>
            </a:r>
            <a:endParaRPr lang="en-US" sz="2000" b="1">
              <a:solidFill>
                <a:srgbClr val="C00000"/>
              </a:solidFill>
              <a:latin typeface="黑体" pitchFamily="49" charset="-122"/>
              <a:ea typeface="黑体" pitchFamily="49" charset="-122"/>
            </a:endParaRPr>
          </a:p>
          <a:p>
            <a:pPr eaLnBrk="1" hangingPunct="1">
              <a:spcBef>
                <a:spcPct val="50000"/>
              </a:spcBef>
              <a:buFont typeface="Wingdings" pitchFamily="2" charset="2"/>
              <a:buNone/>
              <a:defRPr/>
            </a:pPr>
            <a:r>
              <a:rPr lang="zh-CN" altLang="en-US" sz="2000" b="1">
                <a:solidFill>
                  <a:srgbClr val="C00000"/>
                </a:solidFill>
                <a:latin typeface="黑体" pitchFamily="49" charset="-122"/>
                <a:ea typeface="黑体" pitchFamily="49" charset="-122"/>
              </a:rPr>
              <a:t>获取超额收益（</a:t>
            </a:r>
            <a:r>
              <a:rPr lang="en-US" altLang="zh-CN" sz="2000" b="1">
                <a:solidFill>
                  <a:srgbClr val="C00000"/>
                </a:solidFill>
                <a:latin typeface="黑体" pitchFamily="49" charset="-122"/>
                <a:ea typeface="黑体" pitchFamily="49" charset="-122"/>
              </a:rPr>
              <a:t>alpha</a:t>
            </a:r>
            <a:r>
              <a:rPr lang="zh-CN" altLang="en-US" sz="2000" b="1">
                <a:solidFill>
                  <a:srgbClr val="C00000"/>
                </a:solidFill>
                <a:latin typeface="黑体" pitchFamily="49" charset="-122"/>
                <a:ea typeface="黑体" pitchFamily="49" charset="-122"/>
              </a:rPr>
              <a:t>）</a:t>
            </a:r>
            <a:endParaRPr lang="en-US" sz="2000" b="1">
              <a:solidFill>
                <a:srgbClr val="C00000"/>
              </a:solidFill>
              <a:latin typeface="黑体" pitchFamily="49" charset="-122"/>
              <a:ea typeface="黑体" pitchFamily="49" charset="-122"/>
            </a:endParaRPr>
          </a:p>
        </p:txBody>
      </p:sp>
      <p:sp>
        <p:nvSpPr>
          <p:cNvPr id="18441" name="AutoShape 9"/>
          <p:cNvSpPr>
            <a:spLocks noChangeArrowheads="1"/>
          </p:cNvSpPr>
          <p:nvPr/>
        </p:nvSpPr>
        <p:spPr bwMode="auto">
          <a:xfrm rot="-5400000">
            <a:off x="2520950" y="1836738"/>
            <a:ext cx="2301875" cy="2806700"/>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36" y="10800"/>
                </a:moveTo>
                <a:cubicBezTo>
                  <a:pt x="10736" y="10764"/>
                  <a:pt x="10764" y="10736"/>
                  <a:pt x="10800" y="10736"/>
                </a:cubicBezTo>
                <a:cubicBezTo>
                  <a:pt x="10835" y="10735"/>
                  <a:pt x="10863" y="10764"/>
                  <a:pt x="10864" y="10799"/>
                </a:cubicBezTo>
                <a:lnTo>
                  <a:pt x="21600" y="10800"/>
                </a:lnTo>
                <a:cubicBezTo>
                  <a:pt x="21600" y="4835"/>
                  <a:pt x="16764" y="0"/>
                  <a:pt x="10800" y="0"/>
                </a:cubicBezTo>
                <a:cubicBezTo>
                  <a:pt x="4835" y="0"/>
                  <a:pt x="0" y="4835"/>
                  <a:pt x="0" y="10800"/>
                </a:cubicBezTo>
                <a:lnTo>
                  <a:pt x="10736" y="10800"/>
                </a:lnTo>
                <a:close/>
              </a:path>
            </a:pathLst>
          </a:custGeom>
          <a:gradFill rotWithShape="1">
            <a:gsLst>
              <a:gs pos="0">
                <a:srgbClr val="003366"/>
              </a:gs>
              <a:gs pos="100000">
                <a:srgbClr val="44698F"/>
              </a:gs>
            </a:gsLst>
            <a:lin ang="5400000" scaled="1"/>
          </a:gradFill>
          <a:ln w="9525">
            <a:noFill/>
            <a:miter lim="800000"/>
            <a:headEnd/>
            <a:tailEnd/>
          </a:ln>
          <a:effectLst>
            <a:outerShdw sy="23000" kx="-1199993" algn="bl" rotWithShape="0">
              <a:srgbClr val="000000">
                <a:alpha val="17998"/>
              </a:srgbClr>
            </a:outerShdw>
          </a:effectLst>
        </p:spPr>
        <p:txBody>
          <a:bodyPr vert="eaVert" wrap="none" lIns="91403" tIns="45702" rIns="91403" bIns="45702" anchor="ctr"/>
          <a:lstStyle/>
          <a:p>
            <a:pPr algn="ctr" defTabSz="1050925" eaLnBrk="1" hangingPunct="1">
              <a:buFont typeface="Wingdings" pitchFamily="2" charset="2"/>
              <a:buNone/>
              <a:defRPr/>
            </a:pPr>
            <a:r>
              <a:rPr lang="zh-CN" altLang="en-US" sz="2000" b="1">
                <a:solidFill>
                  <a:schemeClr val="bg1"/>
                </a:solidFill>
                <a:latin typeface="Arial" pitchFamily="34" charset="0"/>
                <a:ea typeface="楷体_GB2312" pitchFamily="49" charset="-122"/>
              </a:rPr>
              <a:t>     </a:t>
            </a:r>
            <a:r>
              <a:rPr lang="zh-CN" altLang="en-US" sz="2000" b="1">
                <a:solidFill>
                  <a:schemeClr val="bg1"/>
                </a:solidFill>
                <a:latin typeface="黑体" pitchFamily="49" charset="-122"/>
                <a:ea typeface="黑体" pitchFamily="49" charset="-122"/>
              </a:rPr>
              <a:t>超额收益</a:t>
            </a:r>
          </a:p>
          <a:p>
            <a:pPr algn="ctr" defTabSz="1050925" eaLnBrk="1" hangingPunct="1">
              <a:buFont typeface="Wingdings" pitchFamily="2" charset="2"/>
              <a:buNone/>
              <a:defRPr/>
            </a:pPr>
            <a:r>
              <a:rPr lang="zh-CN" altLang="en-US" sz="2000" b="1">
                <a:solidFill>
                  <a:schemeClr val="bg1"/>
                </a:solidFill>
                <a:latin typeface="黑体" pitchFamily="49" charset="-122"/>
                <a:ea typeface="黑体" pitchFamily="49" charset="-122"/>
              </a:rPr>
              <a:t>     （</a:t>
            </a:r>
            <a:r>
              <a:rPr lang="en-US" altLang="zh-CN" sz="2000" b="1">
                <a:solidFill>
                  <a:schemeClr val="bg1"/>
                </a:solidFill>
                <a:latin typeface="黑体" pitchFamily="49" charset="-122"/>
                <a:ea typeface="黑体" pitchFamily="49" charset="-122"/>
              </a:rPr>
              <a:t>α</a:t>
            </a:r>
            <a:r>
              <a:rPr lang="zh-CN" altLang="en-US" sz="2000" b="1">
                <a:solidFill>
                  <a:schemeClr val="bg1"/>
                </a:solidFill>
                <a:latin typeface="黑体" pitchFamily="49" charset="-122"/>
                <a:ea typeface="黑体" pitchFamily="49" charset="-122"/>
              </a:rPr>
              <a:t>）</a:t>
            </a:r>
          </a:p>
        </p:txBody>
      </p:sp>
      <p:sp>
        <p:nvSpPr>
          <p:cNvPr id="17418" name="灯片编号占位符 5"/>
          <p:cNvSpPr txBox="1">
            <a:spLocks noGrp="1" noChangeArrowheads="1"/>
          </p:cNvSpPr>
          <p:nvPr/>
        </p:nvSpPr>
        <p:spPr bwMode="auto">
          <a:xfrm>
            <a:off x="9271000" y="6838950"/>
            <a:ext cx="809625" cy="530225"/>
          </a:xfrm>
          <a:prstGeom prst="rect">
            <a:avLst/>
          </a:prstGeom>
          <a:noFill/>
          <a:ln w="9525">
            <a:noFill/>
            <a:miter lim="800000"/>
            <a:headEnd/>
            <a:tailEnd/>
          </a:ln>
        </p:spPr>
        <p:txBody>
          <a:bodyPr lIns="105056" tIns="52525" rIns="105056" bIns="52525"/>
          <a:lstStyle/>
          <a:p>
            <a:pPr algn="r" defTabSz="1050925" eaLnBrk="1" hangingPunct="1">
              <a:buFont typeface="Arial" charset="0"/>
              <a:buNone/>
            </a:pPr>
            <a:fld id="{E24C1C60-AB02-4E9E-B80C-2BC9C8696C02}" type="slidenum">
              <a:rPr lang="zh-CN" altLang="en-US" sz="1600"/>
              <a:pPr algn="r" defTabSz="1050925" eaLnBrk="1" hangingPunct="1">
                <a:buFont typeface="Arial" charset="0"/>
                <a:buNone/>
              </a:pPr>
              <a:t>9</a:t>
            </a:fld>
            <a:endParaRPr lang="en-US" altLang="zh-CN" sz="1600"/>
          </a:p>
        </p:txBody>
      </p:sp>
      <p:sp>
        <p:nvSpPr>
          <p:cNvPr id="18443" name="标题 1"/>
          <p:cNvSpPr>
            <a:spLocks noGrp="1"/>
          </p:cNvSpPr>
          <p:nvPr>
            <p:ph type="title" idx="4294967295"/>
          </p:nvPr>
        </p:nvSpPr>
        <p:spPr>
          <a:xfrm>
            <a:off x="539750" y="620713"/>
            <a:ext cx="3168650" cy="504825"/>
          </a:xfrm>
          <a:effectLst>
            <a:outerShdw dist="38100" dir="2700000" algn="ctr" rotWithShape="0">
              <a:srgbClr val="000000">
                <a:alpha val="37999"/>
              </a:srgbClr>
            </a:outerShdw>
          </a:effectLst>
        </p:spPr>
        <p:txBody>
          <a:bodyPr/>
          <a:lstStyle/>
          <a:p>
            <a:pPr algn="l" eaLnBrk="1" hangingPunct="1">
              <a:defRPr/>
            </a:pPr>
            <a:r>
              <a:rPr lang="zh-CN" sz="2600" b="1" smtClean="0">
                <a:solidFill>
                  <a:srgbClr val="C00000"/>
                </a:solidFill>
                <a:latin typeface="黑体" pitchFamily="49" charset="-122"/>
                <a:ea typeface="黑体" pitchFamily="49" charset="-122"/>
              </a:rPr>
              <a:t>嘉合量化</a:t>
            </a:r>
          </a:p>
        </p:txBody>
      </p:sp>
    </p:spTree>
  </p:cSld>
  <p:clrMapOvr>
    <a:masterClrMapping/>
  </p:clrMapOvr>
</p:sld>
</file>

<file path=ppt/theme/theme1.xml><?xml version="1.0" encoding="utf-8"?>
<a:theme xmlns:a="http://schemas.openxmlformats.org/drawingml/2006/main" name="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Office 主题​​">
      <a:majorFont>
        <a:latin typeface="Franklin Gothic Medium"/>
        <a:ea typeface="微软雅黑"/>
        <a:cs typeface=""/>
      </a:majorFont>
      <a:minorFont>
        <a:latin typeface="Franklin Gothic Book"/>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Office 主题​​">
  <a:themeElements>
    <a:clrScheme name="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_Office 主题​​">
      <a:majorFont>
        <a:latin typeface="Franklin Gothic Medium"/>
        <a:ea typeface="微软雅黑"/>
        <a:cs typeface=""/>
      </a:majorFont>
      <a:minorFont>
        <a:latin typeface="Franklin Gothic Book"/>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Office 主题​​">
  <a:themeElements>
    <a:clrScheme name="6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_Office 主题​​">
      <a:majorFont>
        <a:latin typeface="Franklin Gothic Medium"/>
        <a:ea typeface="微软雅黑"/>
        <a:cs typeface=""/>
      </a:majorFont>
      <a:minorFont>
        <a:latin typeface="Franklin Gothic Book"/>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6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7_Office 主题​​">
  <a:themeElements>
    <a:clrScheme name="7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7_Office 主题​​">
      <a:majorFont>
        <a:latin typeface="Franklin Gothic Medium"/>
        <a:ea typeface="微软雅黑"/>
        <a:cs typeface=""/>
      </a:majorFont>
      <a:minorFont>
        <a:latin typeface="Franklin Gothic Book"/>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7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200</TotalTime>
  <Pages>0</Pages>
  <Words>4225</Words>
  <Characters>0</Characters>
  <Application>Microsoft Office PowerPoint</Application>
  <DocSecurity>0</DocSecurity>
  <PresentationFormat>全屏显示(4:3)</PresentationFormat>
  <Lines>0</Lines>
  <Paragraphs>878</Paragraphs>
  <Slides>28</Slides>
  <Notes>0</Notes>
  <HiddenSlides>0</HiddenSlides>
  <MMClips>0</MMClips>
  <ScaleCrop>false</ScaleCrop>
  <HeadingPairs>
    <vt:vector size="6" baseType="variant">
      <vt:variant>
        <vt:lpstr>主题</vt:lpstr>
      </vt:variant>
      <vt:variant>
        <vt:i4>7</vt:i4>
      </vt:variant>
      <vt:variant>
        <vt:lpstr>嵌入 OLE 服务器</vt:lpstr>
      </vt:variant>
      <vt:variant>
        <vt:i4>1</vt:i4>
      </vt:variant>
      <vt:variant>
        <vt:lpstr>幻灯片标题</vt:lpstr>
      </vt:variant>
      <vt:variant>
        <vt:i4>28</vt:i4>
      </vt:variant>
    </vt:vector>
  </HeadingPairs>
  <TitlesOfParts>
    <vt:vector size="36" baseType="lpstr">
      <vt:lpstr>Office 主题​​</vt:lpstr>
      <vt:lpstr>1_Office 主题​​</vt:lpstr>
      <vt:lpstr>2_Office 主题​​</vt:lpstr>
      <vt:lpstr>3_Office 主题​​</vt:lpstr>
      <vt:lpstr>5_Office 主题​​</vt:lpstr>
      <vt:lpstr>6_Office 主题​​</vt:lpstr>
      <vt:lpstr>7_Office 主题​​</vt:lpstr>
      <vt:lpstr>Microsoft Office Excel 97-2003 工作表</vt:lpstr>
      <vt:lpstr>嘉合量化简介</vt:lpstr>
      <vt:lpstr>幻灯片 2</vt:lpstr>
      <vt:lpstr>公司简介</vt:lpstr>
      <vt:lpstr>公司简介</vt:lpstr>
      <vt:lpstr>公司简介</vt:lpstr>
      <vt:lpstr>幻灯片 6</vt:lpstr>
      <vt:lpstr>量化投资</vt:lpstr>
      <vt:lpstr>量化投资</vt:lpstr>
      <vt:lpstr>嘉合量化</vt:lpstr>
      <vt:lpstr>嘉合量化</vt:lpstr>
      <vt:lpstr>嘉合量化</vt:lpstr>
      <vt:lpstr>嘉合量化：策略</vt:lpstr>
      <vt:lpstr>嘉合量化：策略</vt:lpstr>
      <vt:lpstr>嘉合量化：策略</vt:lpstr>
      <vt:lpstr>嘉合量化：策略</vt:lpstr>
      <vt:lpstr>嘉合量化：策略</vt:lpstr>
      <vt:lpstr>幻灯片 17</vt:lpstr>
      <vt:lpstr>幻灯片 18</vt:lpstr>
      <vt:lpstr>幻灯片 19</vt:lpstr>
      <vt:lpstr>嘉合量化团队</vt:lpstr>
      <vt:lpstr>嘉合量化团队</vt:lpstr>
      <vt:lpstr>嘉合量化产品概览</vt:lpstr>
      <vt:lpstr>幻灯片 23</vt:lpstr>
      <vt:lpstr>已发行产品规模介绍</vt:lpstr>
      <vt:lpstr>幻灯片 25</vt:lpstr>
      <vt:lpstr>产品要素表</vt:lpstr>
      <vt:lpstr>产品要素表</vt:lpstr>
      <vt:lpstr>幻灯片 28</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MT006</dc:creator>
  <cp:lastModifiedBy>严曙光</cp:lastModifiedBy>
  <cp:revision>281</cp:revision>
  <dcterms:created xsi:type="dcterms:W3CDTF">2014-09-09T02:59:16Z</dcterms:created>
  <dcterms:modified xsi:type="dcterms:W3CDTF">2015-07-22T11:57:53Z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2052-9.1.0.4994</vt:lpwstr>
  </property>
</Properties>
</file>