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90" r:id="rId3"/>
    <p:sldId id="289" r:id="rId4"/>
    <p:sldId id="284" r:id="rId5"/>
    <p:sldId id="283" r:id="rId6"/>
    <p:sldId id="292" r:id="rId7"/>
    <p:sldId id="293" r:id="rId8"/>
    <p:sldId id="258" r:id="rId9"/>
    <p:sldId id="259" r:id="rId10"/>
    <p:sldId id="260" r:id="rId11"/>
    <p:sldId id="287" r:id="rId12"/>
    <p:sldId id="265" r:id="rId13"/>
    <p:sldId id="300" r:id="rId14"/>
    <p:sldId id="267" r:id="rId15"/>
    <p:sldId id="302" r:id="rId16"/>
    <p:sldId id="303" r:id="rId17"/>
    <p:sldId id="304" r:id="rId18"/>
    <p:sldId id="30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95" r:id="rId28"/>
    <p:sldId id="278" r:id="rId29"/>
    <p:sldId id="296" r:id="rId30"/>
    <p:sldId id="280" r:id="rId31"/>
    <p:sldId id="299" r:id="rId32"/>
    <p:sldId id="297" r:id="rId33"/>
    <p:sldId id="281" r:id="rId34"/>
    <p:sldId id="298" r:id="rId35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C459-4C5E-4615-9AE7-74113206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02DF-B961-4F03-B71E-C2B22E01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0EA7C-1412-41A0-933A-1F9B5CED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28B49-6AEB-48F0-8E9B-E8DBAB4D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1E6E-328A-4ECF-926D-39EA81B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F-2B7E-4879-8FBD-ACFC17B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D9C5-2CB3-41CF-B9CC-CBD53732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D7CB7-15D7-4B86-A43D-C7D3C332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35BD7-3A22-4BCC-AC59-76CA9EEB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8003A-D0B4-4143-B6DD-FF0D971C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C0BEF6-571E-48FF-A411-3CD3AC1B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AEAAF-2D07-4A22-9EA7-96800CB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9130B-4D75-4213-9936-8088ACF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115CC-6244-4B39-905B-8709D97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B0714-7C52-46B9-8291-80816F0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F61-A3CE-4435-A9AA-CC42804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51E66-666E-4185-BA81-925D5649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47931-3151-4E6A-ACDB-ECF39D6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BB4E9-30D3-4D5D-BA16-C1C8C0C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6509-A827-403B-8843-2307633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718F-0BCC-443F-A3BA-F7F3E850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51CBC-7F77-4A8C-8998-0DCB03FB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4FF70-90DD-476B-9EC0-60E9170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9C2E-2234-44B5-94F8-70568F55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63BD9-EEB6-479B-AC1B-EDF4659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9284-AB70-4504-9583-E7DAC63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E91A5-86C6-4F58-9145-3A97C043C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B20F5-0801-4469-8DFD-B2BBD478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C52E1-D7AD-4216-A0EF-7FC68CD0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D9806-03FA-4625-9873-2829419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14945-5556-439D-8858-B413A14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7883-9BB8-4DEE-9D7F-669B2877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20B04-7B1B-46B7-84A0-C54C199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48391-C6F9-4528-9E7E-164C8B4C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B7704-6255-4A92-B208-E12F009F9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1C833-E1A7-4B47-8320-10D44446C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A3187-1A70-4A58-8E3A-3F7A303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022D6-0A1D-4D85-BF0D-1711E28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78E11-612B-478F-B6A7-0E96EA3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51A6-6C97-4966-902E-AA4BE67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460CC-1214-4F63-8756-ECC60D3A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A9AC3-9520-4FE3-ABB5-E540D1FC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12DDB-AB34-4031-A4D3-5CE30AA4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B17AE-6FE5-48BA-ACF4-0DF7FCB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EEE95-C869-4A58-AB6E-DE070A65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F496-A58A-40F4-9EC5-D811003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B198-A085-44F2-9BC1-C147C261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C4281-7088-4894-8DBB-1A05FE4F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A6EAC-FE67-48A2-B8C5-DC9890BA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0C711-50B6-4C01-B06D-B7A94567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66B98-867D-4E76-9679-F73E007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7B394-CF87-4650-A28F-FA7FA091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C502-A1B7-4B6C-8B10-3860C090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58ADA-99D3-4E9C-B0CE-0FA701D7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48C1D-7C47-4CAB-858A-64790989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5D6AE-A98E-435D-857E-6DF64BDE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1A116-AE0F-409F-BD8A-52A4306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21C48-4843-4D9F-936D-AB470D52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BACDE-7045-42A9-BAE9-A4C5A0C7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70F0-C6CC-4464-BAF6-1C1340F0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AD72-C8E8-4B87-849E-BEB0409DD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3C146-6793-4F31-848F-CA18F08C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F8BAC-6BAB-480C-BA1F-C65309953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strimpel/PyData-Meetup/blob/master/Equity%20Option%20Implied%20Volatility%20Analytics%20with%20Python.ipyn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cache.googleusercontent.com/search?q=cache:29VTaDw1YmMJ:www.kafo.or.kr/board_common/file_download.asp%3FBoard_Key%3D351%26File_Key%3D376%26flag%3D1+&amp;cd=1&amp;hl=ko&amp;ct=clnk&amp;gl=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199"/>
            <a:ext cx="9144000" cy="1447483"/>
          </a:xfrm>
        </p:spPr>
        <p:txBody>
          <a:bodyPr/>
          <a:lstStyle/>
          <a:p>
            <a:r>
              <a:rPr lang="ko-KR" altLang="en-US" dirty="0"/>
              <a:t>코딩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4682"/>
            <a:ext cx="9144000" cy="327691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600" dirty="0"/>
              <a:t>옵션 가치 구하기 </a:t>
            </a:r>
            <a:r>
              <a:rPr lang="en-US" altLang="ko-KR" sz="2600" dirty="0"/>
              <a:t>(</a:t>
            </a:r>
            <a:r>
              <a:rPr lang="ko-KR" altLang="en-US" sz="2600" dirty="0"/>
              <a:t>시뮬레이션</a:t>
            </a:r>
            <a:r>
              <a:rPr lang="en-US" altLang="ko-KR" sz="2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600" dirty="0"/>
              <a:t>내재변동성 구하기</a:t>
            </a:r>
            <a:endParaRPr lang="en-US" altLang="ko-KR" sz="2600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24</a:t>
            </a:r>
            <a:r>
              <a:rPr lang="ko-KR" altLang="en-US" dirty="0"/>
              <a:t>기 </a:t>
            </a:r>
            <a:r>
              <a:rPr lang="ko-KR" altLang="en-US" dirty="0" err="1"/>
              <a:t>박준범</a:t>
            </a:r>
            <a:endParaRPr lang="en-US" altLang="ko-KR" dirty="0"/>
          </a:p>
          <a:p>
            <a:pPr algn="r"/>
            <a:r>
              <a:rPr lang="en-US" altLang="zh-CN" dirty="0"/>
              <a:t>24</a:t>
            </a:r>
            <a:r>
              <a:rPr lang="ko-KR" altLang="en-US" dirty="0"/>
              <a:t>기 김준영</a:t>
            </a:r>
            <a:endParaRPr lang="en-US" altLang="ko-KR" dirty="0"/>
          </a:p>
          <a:p>
            <a:pPr algn="r"/>
            <a:r>
              <a:rPr lang="en-US" altLang="zh-CN" dirty="0"/>
              <a:t>25</a:t>
            </a:r>
            <a:r>
              <a:rPr lang="ko-KR" altLang="en-US" dirty="0"/>
              <a:t>기 김한림</a:t>
            </a:r>
            <a:endParaRPr lang="en-US" altLang="ko-KR" dirty="0"/>
          </a:p>
          <a:p>
            <a:pPr algn="r"/>
            <a:r>
              <a:rPr lang="en-US" altLang="zh-CN" dirty="0"/>
              <a:t>25</a:t>
            </a:r>
            <a:r>
              <a:rPr lang="ko-KR" altLang="en-US" dirty="0"/>
              <a:t>기 전지원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97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1CCC8-0227-4390-B68D-64745FEE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먼저 </a:t>
            </a:r>
            <a:r>
              <a:rPr lang="ko-KR" altLang="en-US" b="1" dirty="0" err="1"/>
              <a:t>모수를</a:t>
            </a:r>
            <a:r>
              <a:rPr lang="ko-KR" altLang="en-US" b="1" dirty="0"/>
              <a:t> 설정한다</a:t>
            </a:r>
            <a:endParaRPr lang="en-US" altLang="ko-KR" b="1" dirty="0"/>
          </a:p>
          <a:p>
            <a:pPr marL="0" indent="0">
              <a:buNone/>
            </a:pPr>
            <a:endParaRPr lang="pt-BR" altLang="zh-CN" b="1" dirty="0"/>
          </a:p>
          <a:p>
            <a:r>
              <a:rPr lang="pt-BR" altLang="zh-CN" dirty="0"/>
              <a:t>S0 = 100</a:t>
            </a:r>
          </a:p>
          <a:p>
            <a:r>
              <a:rPr lang="pt-BR" altLang="zh-CN" dirty="0"/>
              <a:t>K = 105</a:t>
            </a:r>
          </a:p>
          <a:p>
            <a:r>
              <a:rPr lang="pt-BR" altLang="zh-CN" dirty="0"/>
              <a:t>T = 1.0</a:t>
            </a:r>
          </a:p>
          <a:p>
            <a:r>
              <a:rPr lang="pt-BR" altLang="zh-CN" dirty="0"/>
              <a:t>r = 0.05</a:t>
            </a:r>
          </a:p>
          <a:p>
            <a:r>
              <a:rPr lang="pt-BR" altLang="zh-CN" dirty="0"/>
              <a:t>sigma = 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9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1CCC8-0227-4390-B68D-64745FEE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가치평가 알고리즘 설정한다</a:t>
            </a:r>
            <a:endParaRPr lang="pt-BR" altLang="zh-CN" dirty="0"/>
          </a:p>
          <a:p>
            <a:r>
              <a:rPr lang="pt-BR" altLang="zh-CN" dirty="0"/>
              <a:t>from numpy import *</a:t>
            </a:r>
          </a:p>
          <a:p>
            <a:endParaRPr lang="pt-BR" altLang="zh-CN" dirty="0"/>
          </a:p>
          <a:p>
            <a:r>
              <a:rPr lang="pt-BR" altLang="zh-CN" dirty="0"/>
              <a:t>I = 100000 # number of iteration</a:t>
            </a:r>
          </a:p>
          <a:p>
            <a:endParaRPr lang="pt-BR" altLang="zh-CN" dirty="0"/>
          </a:p>
          <a:p>
            <a:r>
              <a:rPr lang="pt-BR" altLang="zh-CN" dirty="0"/>
              <a:t>z = random.standard_normal(I)</a:t>
            </a:r>
          </a:p>
          <a:p>
            <a:r>
              <a:rPr lang="pt-BR" altLang="zh-CN" dirty="0"/>
              <a:t>ST = S0 * exp((r-0.5 * sigma ** 2) * T + sigma * sqrt(T) * z)</a:t>
            </a:r>
          </a:p>
          <a:p>
            <a:r>
              <a:rPr lang="pt-BR" altLang="zh-CN" dirty="0"/>
              <a:t>hT = maximum (ST - K, 0)</a:t>
            </a:r>
          </a:p>
          <a:p>
            <a:r>
              <a:rPr lang="pt-BR" altLang="zh-CN" dirty="0"/>
              <a:t>C0 = exp(-r * T) * sum(hT) / I</a:t>
            </a:r>
          </a:p>
          <a:p>
            <a:endParaRPr lang="pt-BR" altLang="zh-CN" dirty="0"/>
          </a:p>
          <a:p>
            <a:r>
              <a:rPr lang="en-US" altLang="zh-CN" dirty="0"/>
              <a:t>print ("Value of the European Call Option %5.3f%" C0)</a:t>
            </a:r>
          </a:p>
          <a:p>
            <a:pPr marL="0" indent="0">
              <a:buNone/>
            </a:pPr>
            <a:r>
              <a:rPr lang="en-US" altLang="zh-CN" dirty="0"/>
              <a:t>&gt; Value of the European Call Option 4.080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26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변동성 측정을 위한 두가지 접근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역사적 변동성</a:t>
            </a:r>
            <a:endParaRPr lang="en-US" altLang="ko-KR" sz="2000">
              <a:solidFill>
                <a:schemeClr val="accent1"/>
              </a:solidFill>
            </a:endParaRPr>
          </a:p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내재 변동성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9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변동성 측정을 위한 두가지 접근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역사적 변동성</a:t>
            </a:r>
            <a:endParaRPr lang="en-US" altLang="ko-KR" sz="2000">
              <a:solidFill>
                <a:schemeClr val="accent1"/>
              </a:solidFill>
            </a:endParaRPr>
          </a:p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내재 변동성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bsm_call_value</a:t>
            </a:r>
            <a:r>
              <a:rPr lang="en-US" altLang="ko-KR" dirty="0"/>
              <a:t> 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sqrt, </a:t>
            </a:r>
            <a:r>
              <a:rPr lang="en-US" altLang="ko-KR" dirty="0" err="1"/>
              <a:t>exp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d2 = (log(S0/K)+(r-0.5*sigma**2)*T)/(sigma*sqrt(T))</a:t>
            </a:r>
          </a:p>
          <a:p>
            <a:pPr marL="0" indent="0">
              <a:buNone/>
            </a:pPr>
            <a:r>
              <a:rPr lang="en-US" altLang="ko-KR" dirty="0"/>
              <a:t>  value = (S0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(d1,0.0,1.0) - K * </a:t>
            </a:r>
            <a:r>
              <a:rPr lang="en-US" altLang="ko-KR" dirty="0" err="1"/>
              <a:t>exp</a:t>
            </a:r>
            <a:r>
              <a:rPr lang="en-US" altLang="ko-KR" dirty="0"/>
              <a:t>(-r*T) * </a:t>
            </a:r>
            <a:r>
              <a:rPr lang="en-US" altLang="ko-KR" dirty="0" err="1"/>
              <a:t>stats.norm.cdf</a:t>
            </a:r>
            <a:r>
              <a:rPr lang="en-US" altLang="ko-KR" dirty="0"/>
              <a:t>(d2,0.0,1.0))</a:t>
            </a:r>
          </a:p>
          <a:p>
            <a:pPr marL="0" indent="0">
              <a:buNone/>
            </a:pPr>
            <a:r>
              <a:rPr lang="en-US" altLang="ko-KR" dirty="0"/>
              <a:t>  return (value)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15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1) BSM</a:t>
            </a:r>
            <a:r>
              <a:rPr lang="ko-KR" altLang="en-US" b="1" dirty="0"/>
              <a:t> 공식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bsm_call_value</a:t>
            </a:r>
            <a:r>
              <a:rPr lang="en-US" altLang="ko-KR" dirty="0"/>
              <a:t> 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sqrt, </a:t>
            </a:r>
            <a:r>
              <a:rPr lang="en-US" altLang="ko-KR" dirty="0" err="1"/>
              <a:t>exp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d2 = (log(S0/K)+(r-0.5*sigma**2)*T)/(sigma*sqrt(T))</a:t>
            </a:r>
          </a:p>
          <a:p>
            <a:pPr marL="0" indent="0">
              <a:buNone/>
            </a:pPr>
            <a:r>
              <a:rPr lang="en-US" altLang="ko-KR" dirty="0"/>
              <a:t>  value = (S0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(d1,0.0,1.0) - K * </a:t>
            </a:r>
            <a:r>
              <a:rPr lang="en-US" altLang="ko-KR" dirty="0" err="1"/>
              <a:t>exp</a:t>
            </a:r>
            <a:r>
              <a:rPr lang="en-US" altLang="ko-KR" dirty="0"/>
              <a:t>(-r*T) * </a:t>
            </a:r>
            <a:r>
              <a:rPr lang="en-US" altLang="ko-KR" dirty="0" err="1"/>
              <a:t>stats.norm.cdf</a:t>
            </a:r>
            <a:r>
              <a:rPr lang="en-US" altLang="ko-KR" dirty="0"/>
              <a:t>(d2,0.0,1.0))</a:t>
            </a:r>
          </a:p>
          <a:p>
            <a:pPr marL="0" indent="0">
              <a:buNone/>
            </a:pPr>
            <a:r>
              <a:rPr lang="en-US" altLang="ko-KR" dirty="0"/>
              <a:t>  return (value)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1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2) Vega</a:t>
            </a:r>
            <a:r>
              <a:rPr lang="ko-KR" altLang="en-US" b="1" dirty="0"/>
              <a:t> 공식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bsm_vega</a:t>
            </a:r>
            <a:r>
              <a:rPr lang="en-US" altLang="ko-KR" dirty="0"/>
              <a:t>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</a:t>
            </a:r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vega</a:t>
            </a:r>
            <a:r>
              <a:rPr lang="en-US" altLang="ko-KR" dirty="0"/>
              <a:t> = 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 0.0, 1.0) * sqrt(T)</a:t>
            </a:r>
          </a:p>
          <a:p>
            <a:pPr marL="0" indent="0">
              <a:buNone/>
            </a:pPr>
            <a:r>
              <a:rPr lang="en-US" altLang="ko-KR" dirty="0"/>
              <a:t>  return (</a:t>
            </a:r>
            <a:r>
              <a:rPr lang="en-US" altLang="ko-KR" dirty="0" err="1"/>
              <a:t>vega</a:t>
            </a:r>
            <a:r>
              <a:rPr lang="en-US" altLang="ko-KR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4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내재변동성 함수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bsm_call_imp_vol</a:t>
            </a:r>
            <a:r>
              <a:rPr lang="en-US" altLang="ko-KR" dirty="0"/>
              <a:t>(S0, K, T, r, C0, </a:t>
            </a:r>
            <a:r>
              <a:rPr lang="en-US" altLang="ko-KR" dirty="0" err="1"/>
              <a:t>sigma_est</a:t>
            </a:r>
            <a:r>
              <a:rPr lang="en-US" altLang="ko-KR" dirty="0"/>
              <a:t>, it=100):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 (it):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sigma_est</a:t>
            </a:r>
            <a:r>
              <a:rPr lang="en-US" altLang="ko-KR" dirty="0"/>
              <a:t> -= ((</a:t>
            </a:r>
            <a:r>
              <a:rPr lang="en-US" altLang="ko-KR" dirty="0" err="1"/>
              <a:t>bsm_call_value</a:t>
            </a:r>
            <a:r>
              <a:rPr lang="en-US" altLang="ko-KR" dirty="0"/>
              <a:t>(S0,K,T,r,sigma_est)-C0) / </a:t>
            </a:r>
            <a:r>
              <a:rPr lang="en-US" altLang="ko-KR" dirty="0" err="1"/>
              <a:t>bsm_vega</a:t>
            </a:r>
            <a:r>
              <a:rPr lang="en-US" altLang="ko-KR" dirty="0"/>
              <a:t>(S0,K,T,r,sigma_est))</a:t>
            </a:r>
          </a:p>
          <a:p>
            <a:pPr marL="0" indent="0">
              <a:buNone/>
            </a:pPr>
            <a:r>
              <a:rPr lang="en-US" altLang="ko-KR" dirty="0"/>
              <a:t>  return (</a:t>
            </a:r>
            <a:r>
              <a:rPr lang="en-US" altLang="ko-KR" dirty="0" err="1"/>
              <a:t>sigma_est</a:t>
            </a:r>
            <a:r>
              <a:rPr lang="en-US" altLang="ko-KR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기초자산의 과거 시계열 데이터로부터 변동성을 추정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ko-KR" altLang="en-US" dirty="0"/>
              <a:t>과거의 기초자산 변동성이 미래에도 그대로 유지될 때 유용성이 증가하나</a:t>
            </a:r>
            <a:r>
              <a:rPr lang="en-US" altLang="ko-KR" dirty="0"/>
              <a:t>, </a:t>
            </a:r>
            <a:r>
              <a:rPr lang="ko-KR" altLang="en-US" dirty="0"/>
              <a:t>미래가 과거에도 그대로 유지되리라는 보장은 없음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3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코딩 예시 </a:t>
            </a:r>
            <a:endParaRPr lang="en-US" altLang="ko-KR" dirty="0"/>
          </a:p>
          <a:p>
            <a:r>
              <a:rPr lang="en-US" altLang="zh-CN" b="1" dirty="0"/>
              <a:t>1. </a:t>
            </a:r>
            <a:r>
              <a:rPr lang="ko-KR" altLang="en-US" b="1" dirty="0"/>
              <a:t>필요한 </a:t>
            </a:r>
            <a:r>
              <a:rPr lang="en-US" altLang="ko-KR" b="1" dirty="0"/>
              <a:t>Library </a:t>
            </a:r>
            <a:r>
              <a:rPr lang="ko-KR" altLang="en-US" b="1" dirty="0"/>
              <a:t>먼저 </a:t>
            </a:r>
            <a:r>
              <a:rPr lang="en-US" altLang="ko-KR" b="1" dirty="0"/>
              <a:t>import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[1]: from __future__ import division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pandas_datareader</a:t>
            </a:r>
            <a:r>
              <a:rPr lang="en-US" altLang="zh-CN" dirty="0"/>
              <a:t> import data</a:t>
            </a:r>
          </a:p>
          <a:p>
            <a:pPr marL="0" indent="0">
              <a:buNone/>
            </a:pPr>
            <a:r>
              <a:rPr lang="en-US" altLang="zh-CN" dirty="0"/>
              <a:t>from datetime import datetime, </a:t>
            </a:r>
            <a:r>
              <a:rPr lang="en-US" altLang="zh-CN" dirty="0" err="1"/>
              <a:t>timedelta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2. S&amp;P 500 </a:t>
            </a:r>
            <a:r>
              <a:rPr lang="ko-KR" altLang="en-US" b="1" dirty="0"/>
              <a:t>주식데이터를 불러온다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[2]: prices = </a:t>
            </a:r>
            <a:r>
              <a:rPr lang="en-US" altLang="zh-CN" dirty="0" err="1"/>
              <a:t>data.DataReader</a:t>
            </a:r>
            <a:r>
              <a:rPr lang="en-US" altLang="zh-CN" dirty="0"/>
              <a:t>(</a:t>
            </a:r>
            <a:r>
              <a:rPr lang="en-US" altLang="zh-CN" dirty="0" err="1"/>
              <a:t>stock_symbol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data_source</a:t>
            </a:r>
            <a:r>
              <a:rPr lang="en-US" altLang="zh-CN" dirty="0"/>
              <a:t>='yahoo',</a:t>
            </a:r>
          </a:p>
          <a:p>
            <a:pPr marL="0" indent="0">
              <a:buNone/>
            </a:pPr>
            <a:r>
              <a:rPr lang="en-US" altLang="zh-CN" dirty="0"/>
              <a:t>        start=</a:t>
            </a:r>
            <a:r>
              <a:rPr lang="en-US" altLang="zh-CN" dirty="0" err="1"/>
              <a:t>start_time</a:t>
            </a:r>
            <a:r>
              <a:rPr lang="en-US" altLang="zh-CN" dirty="0"/>
              <a:t>, end=</a:t>
            </a:r>
            <a:r>
              <a:rPr lang="en-US" altLang="zh-CN" dirty="0" err="1"/>
              <a:t>end_time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9F2D2-8EAC-45A3-9110-2102261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>
                <a:latin typeface="맑은 고딕 (제목)"/>
              </a:rPr>
              <a:t>. Why Python?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E3DF6-6B82-43C6-8F54-C8500F0D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고수준의 객체지향 인터프리터 언어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동적 의미 구조 </a:t>
            </a:r>
            <a:r>
              <a:rPr lang="en-US" altLang="ko-KR" dirty="0"/>
              <a:t>dynamic semantic</a:t>
            </a:r>
          </a:p>
          <a:p>
            <a:r>
              <a:rPr lang="ko-KR" altLang="en-US" b="1" dirty="0"/>
              <a:t>고수준의 자료구조와 동적 타이핑</a:t>
            </a:r>
            <a:r>
              <a:rPr lang="en-US" altLang="ko-KR" b="1" dirty="0"/>
              <a:t>, </a:t>
            </a:r>
            <a:r>
              <a:rPr lang="ko-KR" altLang="en-US" b="1" dirty="0"/>
              <a:t>동적 바인딩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고속 응용프로그램 개발에 적합</a:t>
            </a:r>
          </a:p>
          <a:p>
            <a:r>
              <a:rPr lang="ko-KR" altLang="en-US" b="1" dirty="0"/>
              <a:t>접착용 스크립트 언어</a:t>
            </a:r>
            <a:r>
              <a:rPr lang="en-US" altLang="ko-KR" dirty="0"/>
              <a:t>: </a:t>
            </a:r>
            <a:r>
              <a:rPr lang="ko-KR" altLang="en-US" dirty="0"/>
              <a:t>기존의 컴포넌트를 쉽게 연결</a:t>
            </a:r>
          </a:p>
          <a:p>
            <a:r>
              <a:rPr lang="ko-KR" altLang="en-US" b="1" dirty="0"/>
              <a:t>문법이 단순</a:t>
            </a:r>
            <a:r>
              <a:rPr lang="en-US" altLang="ko-KR" b="1" dirty="0"/>
              <a:t>, </a:t>
            </a:r>
            <a:r>
              <a:rPr lang="ko-KR" altLang="en-US" b="1" dirty="0"/>
              <a:t>코드 가독성이 높음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프로그램 유지 보수 비용을 </a:t>
            </a:r>
            <a:r>
              <a:rPr lang="ko-KR" altLang="en-US" dirty="0" err="1"/>
              <a:t>줄여줌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0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ko-KR" altLang="en-US" b="1" dirty="0"/>
              <a:t>역사적 변동성을 계산하기 위한 식을 쓴다</a:t>
            </a:r>
            <a:r>
              <a:rPr lang="en-US" altLang="ko-KR" b="1" dirty="0"/>
              <a:t> / </a:t>
            </a:r>
            <a:r>
              <a:rPr lang="ko-KR" altLang="en-US" b="1" dirty="0"/>
              <a:t>그래프를 그린다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[3]: prices['Return'] = (np.log(prices['Close'] /</a:t>
            </a:r>
          </a:p>
          <a:p>
            <a:pPr marL="0" indent="0">
              <a:buNone/>
            </a:pPr>
            <a:r>
              <a:rPr lang="en-US" altLang="zh-CN" dirty="0"/>
              <a:t>        prices['Close'].shift(-1)))</a:t>
            </a:r>
          </a:p>
          <a:p>
            <a:pPr marL="0" indent="0">
              <a:buNone/>
            </a:pPr>
            <a:r>
              <a:rPr lang="en-US" altLang="zh-CN" dirty="0" err="1"/>
              <a:t>d_std</a:t>
            </a:r>
            <a:r>
              <a:rPr lang="en-US" altLang="zh-CN" dirty="0"/>
              <a:t> = </a:t>
            </a:r>
            <a:r>
              <a:rPr lang="en-US" altLang="zh-CN" dirty="0" err="1"/>
              <a:t>np.std</a:t>
            </a:r>
            <a:r>
              <a:rPr lang="en-US" altLang="zh-CN" dirty="0"/>
              <a:t>(</a:t>
            </a:r>
            <a:r>
              <a:rPr lang="en-US" altLang="zh-CN" dirty="0" err="1"/>
              <a:t>prices.Return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In [4]: fig, ax = </a:t>
            </a:r>
            <a:r>
              <a:rPr lang="en-US" altLang="zh-CN" dirty="0" err="1"/>
              <a:t>plt.subplots</a:t>
            </a:r>
            <a:r>
              <a:rPr lang="en-US" altLang="zh-CN" dirty="0"/>
              <a:t>(1, 1, </a:t>
            </a:r>
            <a:r>
              <a:rPr lang="en-US" altLang="zh-CN" dirty="0" err="1"/>
              <a:t>figsize</a:t>
            </a:r>
            <a:r>
              <a:rPr lang="en-US" altLang="zh-CN" dirty="0"/>
              <a:t>=(7, 5))</a:t>
            </a:r>
          </a:p>
          <a:p>
            <a:pPr marL="0" indent="0">
              <a:buNone/>
            </a:pPr>
            <a:r>
              <a:rPr lang="en-US" altLang="zh-CN" dirty="0"/>
              <a:t>n, bins, patches = </a:t>
            </a:r>
            <a:r>
              <a:rPr lang="en-US" altLang="zh-CN" dirty="0" err="1"/>
              <a:t>ax.hist</a:t>
            </a:r>
            <a:r>
              <a:rPr lang="en-US" altLang="zh-CN" dirty="0"/>
              <a:t>(returns[2][:-1],</a:t>
            </a:r>
          </a:p>
          <a:p>
            <a:pPr marL="0" indent="0">
              <a:buNone/>
            </a:pPr>
            <a:r>
              <a:rPr lang="en-US" altLang="zh-CN" dirty="0"/>
              <a:t>    bins=50, alpha=0.65, color='blue',</a:t>
            </a:r>
          </a:p>
          <a:p>
            <a:pPr marL="0" indent="0">
              <a:buNone/>
            </a:pPr>
            <a:r>
              <a:rPr lang="en-US" altLang="zh-CN" dirty="0"/>
              <a:t>    label='12-month’)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9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103DEBF-86E3-4B0A-947E-96104615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82" y="1413378"/>
            <a:ext cx="6300635" cy="47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27D14-A139-4ECA-9311-79EB128C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00" y="1344218"/>
            <a:ext cx="7200000" cy="531415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Google Closing Prices </a:t>
            </a:r>
          </a:p>
          <a:p>
            <a:pPr marL="0" indent="0">
              <a:buNone/>
            </a:pPr>
            <a:r>
              <a:rPr lang="en-US" altLang="ko-KR" dirty="0"/>
              <a:t>&amp; Yearly Volatility</a:t>
            </a:r>
          </a:p>
        </p:txBody>
      </p:sp>
    </p:spTree>
    <p:extLst>
      <p:ext uri="{BB962C8B-B14F-4D97-AF65-F5344CB8AC3E}">
        <p14:creationId xmlns:p14="http://schemas.microsoft.com/office/powerpoint/2010/main" val="265923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</a:t>
            </a:r>
            <a:r>
              <a:rPr lang="ko-KR" altLang="en-US" dirty="0"/>
              <a:t>내재변동성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채권가격을 이용하여 </a:t>
            </a:r>
            <a:r>
              <a:rPr lang="en-US" altLang="ko-KR" dirty="0"/>
              <a:t>YTM</a:t>
            </a:r>
            <a:r>
              <a:rPr lang="ko-KR" altLang="en-US" dirty="0"/>
              <a:t>을 추정하듯이</a:t>
            </a:r>
            <a:r>
              <a:rPr lang="en-US" altLang="ko-KR" dirty="0"/>
              <a:t>, </a:t>
            </a:r>
            <a:r>
              <a:rPr lang="ko-KR" altLang="en-US" dirty="0"/>
              <a:t>옵션의 시장가격을 이용하여 이것이 </a:t>
            </a:r>
            <a:r>
              <a:rPr lang="ko-KR" altLang="en-US" dirty="0" err="1"/>
              <a:t>함의하는</a:t>
            </a:r>
            <a:r>
              <a:rPr lang="ko-KR" altLang="en-US" dirty="0"/>
              <a:t> </a:t>
            </a:r>
            <a:r>
              <a:rPr lang="en-US" altLang="ko-KR" dirty="0"/>
              <a:t>volatility parameter</a:t>
            </a:r>
            <a:r>
              <a:rPr lang="ko-KR" altLang="en-US" dirty="0"/>
              <a:t>을 역산하여 추정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zh-CN" dirty="0"/>
              <a:t> </a:t>
            </a:r>
            <a:r>
              <a:rPr lang="ko-KR" altLang="en-US" dirty="0"/>
              <a:t>옵션의 현재 시장가격에서 추정된 것이므로</a:t>
            </a:r>
            <a:r>
              <a:rPr lang="en-US" altLang="ko-KR" dirty="0"/>
              <a:t>, </a:t>
            </a:r>
            <a:r>
              <a:rPr lang="ko-KR" altLang="en-US" dirty="0"/>
              <a:t>변동성 수준에 대한 옵션 투자자들의 기대가 반영되어 있으므로 </a:t>
            </a:r>
            <a:r>
              <a:rPr lang="en-US" altLang="ko-KR" dirty="0"/>
              <a:t>forward looking property</a:t>
            </a:r>
            <a:r>
              <a:rPr lang="ko-KR" altLang="en-US" dirty="0"/>
              <a:t>라는 좋은 성질을 보유하고 있음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50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en-US" altLang="ko-KR" b="1" dirty="0"/>
              <a:t>Implied Volatility Surface</a:t>
            </a:r>
            <a:endParaRPr lang="zh-CN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b="1" dirty="0"/>
              <a:t>Implied Volatility Smile or Skew</a:t>
            </a:r>
            <a:r>
              <a:rPr lang="en-US" altLang="zh-CN" dirty="0"/>
              <a:t>: </a:t>
            </a:r>
            <a:r>
              <a:rPr lang="ko-KR" altLang="en-US" dirty="0"/>
              <a:t>기초자산은 동일하나 행사가격이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b="1" dirty="0"/>
              <a:t>Implied Volatility Term Structure</a:t>
            </a:r>
            <a:r>
              <a:rPr lang="en-US" altLang="zh-CN" dirty="0"/>
              <a:t>: </a:t>
            </a:r>
            <a:r>
              <a:rPr lang="ko-KR" altLang="en-US" dirty="0"/>
              <a:t>기초자산은 동일하나 만기가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b="1" dirty="0"/>
              <a:t>Implied Volatility Surface</a:t>
            </a:r>
            <a:r>
              <a:rPr lang="en-US" altLang="zh-CN" dirty="0"/>
              <a:t>: X-Y</a:t>
            </a:r>
            <a:r>
              <a:rPr lang="ko-KR" altLang="en-US" dirty="0"/>
              <a:t>축에 행사가격 및 만기를 놓고</a:t>
            </a:r>
            <a:r>
              <a:rPr lang="en-US" altLang="ko-KR" dirty="0"/>
              <a:t>, Z</a:t>
            </a:r>
            <a:r>
              <a:rPr lang="ko-KR" altLang="en-US" dirty="0"/>
              <a:t>축에 </a:t>
            </a:r>
            <a:r>
              <a:rPr lang="en-US" altLang="ko-KR" dirty="0"/>
              <a:t>implied volatility</a:t>
            </a:r>
            <a:r>
              <a:rPr lang="ko-KR" altLang="en-US" dirty="0"/>
              <a:t>를 표시하여 </a:t>
            </a:r>
            <a:r>
              <a:rPr lang="en-US" altLang="ko-KR" dirty="0"/>
              <a:t>3</a:t>
            </a:r>
            <a:r>
              <a:rPr lang="ko-KR" altLang="en-US" dirty="0"/>
              <a:t>차원 그래프로 표시한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</a:t>
            </a:r>
            <a:r>
              <a:rPr lang="en-US" altLang="ko-KR" dirty="0"/>
              <a:t>: BSM model</a:t>
            </a:r>
            <a:r>
              <a:rPr lang="ko-KR" altLang="en-US" dirty="0"/>
              <a:t>의 가정이 현실에서 정확히 성립한다면</a:t>
            </a:r>
            <a:r>
              <a:rPr lang="en-US" altLang="ko-KR" dirty="0"/>
              <a:t>, implied volatility surface</a:t>
            </a:r>
            <a:r>
              <a:rPr lang="ko-KR" altLang="en-US" dirty="0"/>
              <a:t>는 </a:t>
            </a:r>
            <a:r>
              <a:rPr lang="en-US" altLang="ko-KR" dirty="0"/>
              <a:t>“flat”</a:t>
            </a:r>
            <a:r>
              <a:rPr lang="ko-KR" altLang="en-US" dirty="0"/>
              <a:t>해야 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3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en-US" altLang="ko-KR" b="1" dirty="0"/>
              <a:t>Implied Volatility Surface</a:t>
            </a:r>
            <a:endParaRPr lang="zh-CN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/>
              <a:t>Implied Volatility Surface</a:t>
            </a:r>
            <a:r>
              <a:rPr lang="ko-KR" altLang="en-US" dirty="0"/>
              <a:t>를 통해 옵션 투자자들의 미래에 대한 기대수준 </a:t>
            </a:r>
            <a:r>
              <a:rPr lang="en-US" altLang="ko-KR" dirty="0"/>
              <a:t>(</a:t>
            </a:r>
            <a:r>
              <a:rPr lang="ko-KR" altLang="en-US" dirty="0"/>
              <a:t>정확히 기초자산의 수익률 분포에 대한 기대수준</a:t>
            </a:r>
            <a:r>
              <a:rPr lang="en-US" altLang="ko-KR" dirty="0"/>
              <a:t>)</a:t>
            </a:r>
            <a:r>
              <a:rPr lang="ko-KR" altLang="en-US" dirty="0"/>
              <a:t>을 이해할 수 있음</a:t>
            </a:r>
            <a:r>
              <a:rPr lang="en-US" altLang="ko-KR" dirty="0"/>
              <a:t>) -&gt; </a:t>
            </a:r>
            <a:r>
              <a:rPr lang="ko-KR" altLang="en-US" dirty="0"/>
              <a:t>중요한 </a:t>
            </a:r>
            <a:r>
              <a:rPr lang="en-US" altLang="ko-KR" dirty="0"/>
              <a:t>information source</a:t>
            </a:r>
          </a:p>
          <a:p>
            <a:pPr>
              <a:buFontTx/>
              <a:buChar char="-"/>
            </a:pPr>
            <a:r>
              <a:rPr lang="ko-KR" altLang="en-US" dirty="0"/>
              <a:t>옵션시장에서 가격 </a:t>
            </a:r>
            <a:r>
              <a:rPr lang="en-US" altLang="ko-KR" dirty="0"/>
              <a:t>quote </a:t>
            </a:r>
            <a:r>
              <a:rPr lang="ko-KR" altLang="en-US" dirty="0"/>
              <a:t>등 </a:t>
            </a:r>
            <a:r>
              <a:rPr lang="en-US" altLang="ko-KR" dirty="0"/>
              <a:t>communication</a:t>
            </a:r>
            <a:r>
              <a:rPr lang="ko-KR" altLang="en-US" dirty="0"/>
              <a:t> 목적으로 널리 활용됨</a:t>
            </a:r>
            <a:r>
              <a:rPr lang="en-US" altLang="ko-KR" dirty="0"/>
              <a:t>2.1 Implied Volatility Surface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38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52B8EB-FDAC-4D1E-A3F7-46E73847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9636"/>
            <a:ext cx="6553545" cy="49066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미소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ko-KR" altLang="en-US" sz="2000" kern="1200" dirty="0" err="1">
                <a:solidFill>
                  <a:srgbClr val="E27161"/>
                </a:solidFill>
                <a:latin typeface="+mn-lt"/>
                <a:ea typeface="+mn-ea"/>
                <a:cs typeface="+mn-cs"/>
              </a:rPr>
              <a:t>코딩예시</a:t>
            </a:r>
            <a:endParaRPr lang="en-US" altLang="ko-KR" sz="2000" kern="1200" dirty="0">
              <a:solidFill>
                <a:srgbClr val="E2716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E27161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 </a:t>
            </a:r>
            <a:r>
              <a:rPr lang="ko-KR" altLang="en-US" sz="7200" dirty="0">
                <a:solidFill>
                  <a:schemeClr val="accent2"/>
                </a:solidFill>
              </a:rPr>
              <a:t>가격성과 내재변동성의 관계</a:t>
            </a:r>
            <a:r>
              <a:rPr lang="en-US" altLang="ko-KR" sz="7200" dirty="0">
                <a:solidFill>
                  <a:schemeClr val="accent2"/>
                </a:solidFill>
              </a:rPr>
              <a:t>, </a:t>
            </a:r>
            <a:r>
              <a:rPr lang="ko-KR" altLang="en-US" sz="7200" dirty="0">
                <a:solidFill>
                  <a:schemeClr val="accent2"/>
                </a:solidFill>
              </a:rPr>
              <a:t>폭락공포의 존재와 관련되어 있다</a:t>
            </a:r>
            <a:endParaRPr lang="en-US" altLang="zh-CN" sz="7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-The volatility of the underlying asset is constant and known. option values depend on the </a:t>
            </a:r>
            <a:r>
              <a:rPr lang="en-US" altLang="zh-CN" sz="7200" dirty="0" err="1">
                <a:solidFill>
                  <a:schemeClr val="accent2"/>
                </a:solidFill>
              </a:rPr>
              <a:t>voatility</a:t>
            </a:r>
            <a:r>
              <a:rPr lang="en-US" altLang="zh-CN" sz="7200" dirty="0">
                <a:solidFill>
                  <a:schemeClr val="accent2"/>
                </a:solidFill>
              </a:rPr>
              <a:t> of the price of the underlying  (BSM </a:t>
            </a:r>
            <a:r>
              <a:rPr lang="ko-KR" altLang="en-US" sz="7200" dirty="0">
                <a:solidFill>
                  <a:schemeClr val="accent2"/>
                </a:solidFill>
              </a:rPr>
              <a:t>위반</a:t>
            </a:r>
            <a:r>
              <a:rPr lang="en-US" altLang="ko-KR" sz="7200" dirty="0">
                <a:solidFill>
                  <a:schemeClr val="accent2"/>
                </a:solidFill>
              </a:rPr>
              <a:t>)</a:t>
            </a:r>
            <a:endParaRPr lang="en-US" altLang="zh-CN" sz="6400" kern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7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미소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2A704-2587-4615-AB4F-8D7BE30D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07040-E20C-4A53-A89E-D7D35BBB1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5" t="25441" r="18448" b="16322"/>
          <a:stretch/>
        </p:blipFill>
        <p:spPr>
          <a:xfrm>
            <a:off x="2170386" y="1432034"/>
            <a:ext cx="7851228" cy="39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9B56E1-5725-4BAD-8FDE-D13B0100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7600"/>
            <a:ext cx="6553545" cy="4910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</a:t>
            </a:r>
            <a:r>
              <a:rPr lang="ko-KR" altLang="en-US" sz="4800" dirty="0">
                <a:solidFill>
                  <a:schemeClr val="bg1"/>
                </a:solidFill>
              </a:rPr>
              <a:t>기간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잔존만기의 차이 때문에 발생하는 내재변동성의 차이를 의미한다</a:t>
            </a:r>
            <a:r>
              <a:rPr lang="en-US" altLang="ko-KR" sz="2000" kern="120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현물가격의 점프 특성이 옵션만기의 현물가격 확률분포에 대한 영향 때문에 발생하는 것</a:t>
            </a:r>
            <a:endParaRPr lang="en-US" altLang="zh-CN" sz="2000" kern="1200" dirty="0">
              <a:solidFill>
                <a:srgbClr val="E2726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80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</a:t>
            </a:r>
            <a:r>
              <a:rPr lang="ko-KR" altLang="en-US" sz="4800" dirty="0">
                <a:solidFill>
                  <a:schemeClr val="bg1"/>
                </a:solidFill>
              </a:rPr>
              <a:t>기간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B7B2D-F48B-4CB0-8471-2CBBD385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1895C-AB45-4581-82E0-49BE40BEC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8" t="21713" r="16333" b="23485"/>
          <a:stretch/>
        </p:blipFill>
        <p:spPr>
          <a:xfrm>
            <a:off x="2072640" y="1544320"/>
            <a:ext cx="804672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CBFE-E60B-464A-A56C-CFC05A54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>
                <a:latin typeface="맑은 고딕 (제목)"/>
              </a:rPr>
              <a:t>. </a:t>
            </a:r>
            <a:r>
              <a:rPr lang="ko-KR" altLang="en-US" dirty="0">
                <a:latin typeface="맑은 고딕 (제목)"/>
              </a:rPr>
              <a:t>표준 라이브러리 모음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BB65F-557A-4437-A9EA-1A50B741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err="1"/>
              <a:t>NumPy</a:t>
            </a:r>
            <a:r>
              <a:rPr lang="en-US" altLang="ko-KR" sz="2000" b="1" dirty="0"/>
              <a:t> (http://www.numpy.org)</a:t>
            </a:r>
          </a:p>
          <a:p>
            <a:pPr>
              <a:buFontTx/>
              <a:buChar char="-"/>
            </a:pPr>
            <a:r>
              <a:rPr lang="ko-KR" altLang="en-US" sz="2000" dirty="0"/>
              <a:t>동일 또는 혼합 데이터 유형의 다차원 배열 객체를 지원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배열 객체에 최적화된 함수와 메서드를 제공</a:t>
            </a:r>
          </a:p>
          <a:p>
            <a:r>
              <a:rPr lang="en-US" altLang="ko-KR" sz="2000" b="1" dirty="0"/>
              <a:t>SciPy (http://www.scipy.org)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과학기술이나 금융 분야에서 필수적인 중요 표준 기능을 구현한 함수와 서브 라이브러리 모음</a:t>
            </a:r>
          </a:p>
          <a:p>
            <a:r>
              <a:rPr lang="en-US" altLang="ko-KR" sz="2000" b="1" dirty="0" err="1"/>
              <a:t>matplotlib</a:t>
            </a:r>
            <a:r>
              <a:rPr lang="en-US" altLang="ko-KR" sz="2000" b="1" dirty="0"/>
              <a:t> (http://www.matplotlib.org)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가장 유명한 </a:t>
            </a:r>
            <a:r>
              <a:rPr lang="ko-KR" altLang="en-US" sz="2000" dirty="0" err="1"/>
              <a:t>파이썬용</a:t>
            </a:r>
            <a:r>
              <a:rPr lang="ko-KR" altLang="en-US" sz="2000" dirty="0"/>
              <a:t> 플롯</a:t>
            </a:r>
            <a:r>
              <a:rPr lang="en-US" altLang="ko-KR" sz="2000" dirty="0"/>
              <a:t>, </a:t>
            </a:r>
            <a:r>
              <a:rPr lang="ko-KR" altLang="en-US" sz="2000" dirty="0"/>
              <a:t>시각화 라이브러리</a:t>
            </a:r>
          </a:p>
          <a:p>
            <a:pPr marL="0" indent="0">
              <a:buNone/>
            </a:pPr>
            <a:r>
              <a:rPr lang="en-US" altLang="ko-KR" sz="2000" dirty="0"/>
              <a:t>- 2</a:t>
            </a:r>
            <a:r>
              <a:rPr lang="ko-KR" altLang="en-US" sz="2000" dirty="0"/>
              <a:t>차원 및 </a:t>
            </a:r>
            <a:r>
              <a:rPr lang="en-US" altLang="ko-KR" sz="2000" dirty="0"/>
              <a:t>3</a:t>
            </a:r>
            <a:r>
              <a:rPr lang="ko-KR" altLang="en-US" sz="2000" dirty="0"/>
              <a:t>차원 시각화 기능을 제공</a:t>
            </a:r>
            <a:endParaRPr lang="en-US" altLang="ko-KR" sz="2000" dirty="0"/>
          </a:p>
          <a:p>
            <a:r>
              <a:rPr lang="en-US" altLang="ko-KR" sz="2000" b="1" dirty="0"/>
              <a:t>pandas (http://pandas.pydata.org)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만들어짐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시계열 데이터와 테이블 데이터를 관리하고 해석할 수 있는 다양한 클래스를 제공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319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210330A-AD31-486A-BF69-1BAD2A15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203799"/>
            <a:ext cx="6553545" cy="4450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표면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변동성 표면의 형태를 살펴보더라도 </a:t>
            </a:r>
            <a:r>
              <a:rPr lang="en-US" altLang="ko-KR" sz="2000" dirty="0">
                <a:solidFill>
                  <a:srgbClr val="FFC000"/>
                </a:solidFill>
              </a:rPr>
              <a:t>Black-Scholes </a:t>
            </a:r>
            <a:r>
              <a:rPr lang="ko-KR" altLang="en-US" sz="2000" dirty="0">
                <a:solidFill>
                  <a:srgbClr val="FFC000"/>
                </a:solidFill>
              </a:rPr>
              <a:t>옵션가격결정모형으로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구한 내재변동성은 행사가격별로 보면 </a:t>
            </a:r>
            <a:r>
              <a:rPr lang="ko-KR" altLang="en-US" sz="2000" dirty="0" err="1">
                <a:solidFill>
                  <a:srgbClr val="FFC000"/>
                </a:solidFill>
              </a:rPr>
              <a:t>내가격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ko-KR" altLang="en-US" sz="2000" dirty="0" err="1">
                <a:solidFill>
                  <a:srgbClr val="FFC000"/>
                </a:solidFill>
              </a:rPr>
              <a:t>등가격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ko-KR" altLang="en-US" sz="2000" dirty="0" err="1">
                <a:solidFill>
                  <a:srgbClr val="FFC000"/>
                </a:solidFill>
              </a:rPr>
              <a:t>외가격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에서 계산된 내재변동성이 다른 것으로 확인되었다</a:t>
            </a:r>
            <a:r>
              <a:rPr lang="en-US" altLang="ko-KR" sz="2000" dirty="0">
                <a:solidFill>
                  <a:srgbClr val="FFC000"/>
                </a:solidFill>
              </a:rPr>
              <a:t>. </a:t>
            </a:r>
            <a:r>
              <a:rPr lang="ko-KR" altLang="en-US" sz="2000" dirty="0">
                <a:solidFill>
                  <a:srgbClr val="FFC000"/>
                </a:solidFill>
              </a:rPr>
              <a:t>또한 잔존기간에 따라 변화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하고 있음을 알 수 있다</a:t>
            </a:r>
            <a:r>
              <a:rPr lang="en-US" altLang="ko-KR" sz="2000" dirty="0">
                <a:solidFill>
                  <a:srgbClr val="0202B8"/>
                </a:solidFill>
              </a:rPr>
              <a:t>.</a:t>
            </a:r>
            <a:endParaRPr lang="en-US" altLang="zh-CN" sz="2000" kern="1200" dirty="0">
              <a:solidFill>
                <a:srgbClr val="0202B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52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표면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31F1E-0985-41B6-ADAD-4102411B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690688"/>
            <a:ext cx="6480000" cy="45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표면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89C42-FD02-4FE3-833B-32D08E6AF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1" t="27893" r="26552" b="26130"/>
          <a:stretch/>
        </p:blipFill>
        <p:spPr>
          <a:xfrm>
            <a:off x="2751360" y="1557000"/>
            <a:ext cx="668928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4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BSM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변동성 미소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: </a:t>
            </a:r>
            <a:r>
              <a:rPr lang="en-US" altLang="ko" dirty="0">
                <a:hlinkClick r:id="rId2"/>
              </a:rPr>
              <a:t>https://github.com/jasonstrimpel/PyData-Meetup/blob/master/Equity%20Option%20Implied%20Volatility%20Analytics%20with%20Python.ipynb</a:t>
            </a:r>
            <a:endParaRPr lang="en-US" altLang="ko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ko-KR" altLang="en-US" dirty="0"/>
              <a:t>금융분석에 왜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사용하는가</a:t>
            </a:r>
            <a:r>
              <a:rPr lang="en-US" altLang="ko-KR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https://github.com/WWTKT/python/wiki/chapter01_%EC%99%9C_%EA%B8%88%EC%9C%B5%EB%B6%84%EC%84%9D%EC%97%90_%ED%8C%8C%EC%9D%B4%EC%8D%AC%EC%9D%84_%EC%82%AC%EC%9A%A9%ED%95%98%EB%8A%94%EA%B0%80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8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옥기열</a:t>
            </a:r>
            <a:r>
              <a:rPr lang="en-US" altLang="ko-KR" dirty="0"/>
              <a:t>, </a:t>
            </a:r>
            <a:r>
              <a:rPr lang="ko-KR" altLang="en-US" dirty="0" err="1"/>
              <a:t>이상구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[KOSPI 200 </a:t>
            </a:r>
            <a:r>
              <a:rPr lang="ko-KR" altLang="en-US" dirty="0"/>
              <a:t>옵션시장에서의 내재변동성 표면에 관한 연구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http://webcache.googleusercontent.com/search?q=cache:29VTaDw1YmMJ:www.kafo.or.kr/board_common/file_download.asp%3FBoard_Key%3D351%26File_Key%3D376%26flag%3D1+&amp;cd=1&amp;hl=ko&amp;ct=clnk&amp;gl=kr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(Our Commitment):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https://github.com/FinancialRainmakers/Volatility-Surface</a:t>
            </a:r>
          </a:p>
        </p:txBody>
      </p:sp>
    </p:spTree>
    <p:extLst>
      <p:ext uri="{BB962C8B-B14F-4D97-AF65-F5344CB8AC3E}">
        <p14:creationId xmlns:p14="http://schemas.microsoft.com/office/powerpoint/2010/main" val="16912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맑은 고딕 (제목)"/>
              </a:rPr>
              <a:t>0. Drawing Apple Stock Prices</a:t>
            </a:r>
            <a:endParaRPr lang="zh-CN" altLang="en-US" dirty="0">
              <a:latin typeface="맑은 고딕 (제목)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FAC338-BD71-4EDD-B814-BFB126D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17968"/>
            <a:ext cx="5852172" cy="4233680"/>
          </a:xfr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70D03C5-481D-40FC-BA64-795F0895CF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datetime as </a:t>
            </a:r>
            <a:r>
              <a:rPr lang="en-US" altLang="ko-KR" b="1" dirty="0" err="1"/>
              <a:t>dt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/>
              <a:t>plt</a:t>
            </a:r>
            <a:endParaRPr lang="en-US" altLang="ko-KR" b="1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import style</a:t>
            </a:r>
          </a:p>
          <a:p>
            <a:r>
              <a:rPr lang="en-US" altLang="ko-KR" b="1" dirty="0"/>
              <a:t>import pandas as </a:t>
            </a:r>
            <a:r>
              <a:rPr lang="en-US" altLang="ko-KR" b="1" dirty="0" err="1"/>
              <a:t>pd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pandas_datareader.data</a:t>
            </a:r>
            <a:r>
              <a:rPr lang="en-US" altLang="ko-KR" b="1" dirty="0"/>
              <a:t> as web</a:t>
            </a:r>
          </a:p>
          <a:p>
            <a:r>
              <a:rPr lang="en-US" altLang="ko-KR" b="1" dirty="0" err="1"/>
              <a:t>style.use</a:t>
            </a:r>
            <a:r>
              <a:rPr lang="en-US" altLang="ko-KR" b="1" dirty="0"/>
              <a:t>('</a:t>
            </a:r>
            <a:r>
              <a:rPr lang="en-US" altLang="ko-KR" b="1" dirty="0" err="1"/>
              <a:t>ggplot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en-US" altLang="ko-KR" b="1" dirty="0"/>
              <a:t>start = </a:t>
            </a:r>
            <a:r>
              <a:rPr lang="en-US" altLang="ko-KR" b="1" dirty="0" err="1"/>
              <a:t>dt.datetime</a:t>
            </a:r>
            <a:r>
              <a:rPr lang="en-US" altLang="ko-KR" b="1" dirty="0"/>
              <a:t>(2000, 1, 1)</a:t>
            </a:r>
          </a:p>
          <a:p>
            <a:r>
              <a:rPr lang="en-US" altLang="ko-KR" b="1" dirty="0"/>
              <a:t>end = </a:t>
            </a:r>
            <a:r>
              <a:rPr lang="en-US" altLang="ko-KR" b="1" dirty="0" err="1"/>
              <a:t>dt.datetime</a:t>
            </a:r>
            <a:r>
              <a:rPr lang="en-US" altLang="ko-KR" b="1" dirty="0"/>
              <a:t>(2016, 12, 31)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</a:t>
            </a:r>
            <a:r>
              <a:rPr lang="en-US" altLang="ko-KR" b="1" dirty="0"/>
              <a:t> = </a:t>
            </a:r>
            <a:r>
              <a:rPr lang="en-US" altLang="ko-KR" b="1" dirty="0" err="1"/>
              <a:t>web.DataReader</a:t>
            </a:r>
            <a:r>
              <a:rPr lang="en-US" altLang="ko-KR" b="1" dirty="0"/>
              <a:t>('AAPL', "yahoo", start, end)</a:t>
            </a:r>
          </a:p>
          <a:p>
            <a:endParaRPr lang="en-US" altLang="ko-KR" b="1" dirty="0"/>
          </a:p>
          <a:p>
            <a:r>
              <a:rPr lang="en-US" altLang="ko-KR" b="1" dirty="0"/>
              <a:t>print(</a:t>
            </a:r>
            <a:r>
              <a:rPr lang="en-US" altLang="ko-KR" b="1" dirty="0" err="1"/>
              <a:t>df.head</a:t>
            </a:r>
            <a:r>
              <a:rPr lang="en-US" altLang="ko-KR" b="1" dirty="0"/>
              <a:t>())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</a:t>
            </a:r>
            <a:r>
              <a:rPr lang="en-US" altLang="ko-KR" b="1" dirty="0"/>
              <a:t>['</a:t>
            </a:r>
            <a:r>
              <a:rPr lang="en-US" altLang="ko-KR" b="1" dirty="0" err="1"/>
              <a:t>Adj</a:t>
            </a:r>
            <a:r>
              <a:rPr lang="en-US" altLang="ko-KR" b="1" dirty="0"/>
              <a:t> Close'].plot()</a:t>
            </a:r>
          </a:p>
          <a:p>
            <a:r>
              <a:rPr lang="en-US" altLang="ko-KR" b="1" dirty="0" err="1"/>
              <a:t>plt.show</a:t>
            </a:r>
            <a:r>
              <a:rPr lang="en-US" altLang="ko-K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9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/>
              <a:t>By Black Scholes Merton Model</a:t>
            </a:r>
          </a:p>
          <a:p>
            <a:pPr marL="0" indent="0">
              <a:buNone/>
            </a:pPr>
            <a:r>
              <a:rPr lang="en-US" altLang="zh-CN" dirty="0"/>
              <a:t>By Monte-Carlo Simulation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58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BCA0C-E37C-4D98-9E88-6B6E64C6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335112"/>
            <a:ext cx="4674665" cy="3671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23882-96FD-4B51-A92C-B0CB0A0E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112"/>
            <a:ext cx="4674665" cy="36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BBE30-0AF1-4256-8F34-08B92448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51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CDA526E-3014-4007-AAAE-54B82DA0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27" y="1248850"/>
            <a:ext cx="6553545" cy="5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i="1" dirty="0"/>
              <a:t>Equation 1-1. Black-Scholes-Merton (1973) index level at maturity</a:t>
            </a:r>
          </a:p>
          <a:p>
            <a:r>
              <a:rPr lang="en-US" altLang="zh-CN" i="1" dirty="0"/>
              <a:t>ST 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dirty="0"/>
              <a:t>0exp </a:t>
            </a:r>
            <a:r>
              <a:rPr lang="en-US" altLang="zh-CN" i="1" dirty="0"/>
              <a:t>r </a:t>
            </a:r>
            <a:r>
              <a:rPr lang="en-US" altLang="zh-CN" dirty="0"/>
              <a:t>−12</a:t>
            </a:r>
          </a:p>
          <a:p>
            <a:r>
              <a:rPr lang="el-GR" altLang="zh-CN" i="1" dirty="0"/>
              <a:t>σ</a:t>
            </a:r>
            <a:r>
              <a:rPr lang="el-GR" altLang="zh-CN" dirty="0"/>
              <a:t>2 </a:t>
            </a:r>
            <a:r>
              <a:rPr lang="en-US" altLang="zh-CN" i="1" dirty="0"/>
              <a:t>T </a:t>
            </a:r>
            <a:r>
              <a:rPr lang="en-US" altLang="zh-CN" dirty="0"/>
              <a:t>+</a:t>
            </a:r>
            <a:r>
              <a:rPr lang="el-GR" altLang="zh-CN" i="1" dirty="0"/>
              <a:t>σ </a:t>
            </a:r>
            <a:r>
              <a:rPr lang="en-US" altLang="zh-CN" i="1" dirty="0" err="1"/>
              <a:t>Tz</a:t>
            </a:r>
            <a:endParaRPr lang="en-US" altLang="zh-CN" i="1" dirty="0"/>
          </a:p>
          <a:p>
            <a:r>
              <a:rPr lang="en-US" altLang="zh-CN" dirty="0"/>
              <a:t>The following is an </a:t>
            </a:r>
            <a:r>
              <a:rPr lang="en-US" altLang="zh-CN" i="1" dirty="0"/>
              <a:t>algorithmic description </a:t>
            </a:r>
            <a:r>
              <a:rPr lang="en-US" altLang="zh-CN" dirty="0"/>
              <a:t>of the Monte Carlo valuation procedure:</a:t>
            </a:r>
          </a:p>
          <a:p>
            <a:r>
              <a:rPr lang="en-US" altLang="zh-CN" dirty="0"/>
              <a:t>1. Draw </a:t>
            </a:r>
            <a:r>
              <a:rPr lang="en-US" altLang="zh-CN" i="1" dirty="0"/>
              <a:t>I </a:t>
            </a:r>
            <a:r>
              <a:rPr lang="en-US" altLang="zh-CN" dirty="0"/>
              <a:t>(pseudo)random numbers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),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∈ {1, 2, …, </a:t>
            </a:r>
            <a:r>
              <a:rPr lang="en-US" altLang="zh-CN" i="1" dirty="0"/>
              <a:t>I</a:t>
            </a:r>
            <a:r>
              <a:rPr lang="en-US" altLang="zh-CN" dirty="0"/>
              <a:t>}, from the standard normal</a:t>
            </a:r>
          </a:p>
          <a:p>
            <a:r>
              <a:rPr lang="en-US" altLang="zh-CN" dirty="0"/>
              <a:t>distribution.</a:t>
            </a:r>
          </a:p>
          <a:p>
            <a:r>
              <a:rPr lang="en-US" altLang="zh-CN" dirty="0"/>
              <a:t>2. Calculate all resulting index levels at maturity 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for given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and Equation 1-1.</a:t>
            </a:r>
          </a:p>
          <a:p>
            <a:r>
              <a:rPr lang="en-US" altLang="zh-CN" dirty="0"/>
              <a:t>3. Calculate all inner values of the option at maturity as </a:t>
            </a:r>
            <a:r>
              <a:rPr lang="en-US" altLang="zh-CN" i="1" dirty="0" err="1"/>
              <a:t>hT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= max(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– </a:t>
            </a:r>
            <a:r>
              <a:rPr lang="en-US" altLang="zh-CN" i="1" dirty="0"/>
              <a:t>K</a:t>
            </a:r>
            <a:r>
              <a:rPr lang="en-US" altLang="zh-CN" dirty="0"/>
              <a:t>,0).</a:t>
            </a:r>
          </a:p>
          <a:p>
            <a:r>
              <a:rPr lang="en-US" altLang="zh-CN" dirty="0"/>
              <a:t>4. Estimate the option present value via the Monte Carlo estimator given in</a:t>
            </a:r>
          </a:p>
          <a:p>
            <a:r>
              <a:rPr lang="en-US" altLang="zh-CN" dirty="0"/>
              <a:t>Equation 1-2.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9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Equation 1-2. Monte Carlo estimator for European option</a:t>
            </a:r>
          </a:p>
          <a:p>
            <a:r>
              <a:rPr lang="en-US" altLang="zh-CN" i="1" dirty="0"/>
              <a:t>C</a:t>
            </a:r>
            <a:r>
              <a:rPr lang="en-US" altLang="zh-CN" dirty="0"/>
              <a:t>0≈</a:t>
            </a:r>
            <a:r>
              <a:rPr lang="en-US" altLang="zh-CN" i="1" dirty="0"/>
              <a:t>e</a:t>
            </a:r>
            <a:r>
              <a:rPr lang="en-US" altLang="zh-CN" dirty="0"/>
              <a:t>−</a:t>
            </a:r>
            <a:r>
              <a:rPr lang="en-US" altLang="zh-CN" i="1" dirty="0"/>
              <a:t>rT</a:t>
            </a:r>
            <a:r>
              <a:rPr lang="en-US" altLang="zh-CN" dirty="0"/>
              <a:t>1</a:t>
            </a:r>
            <a:r>
              <a:rPr lang="en-US" altLang="zh-CN" i="1" dirty="0"/>
              <a:t>I</a:t>
            </a:r>
          </a:p>
          <a:p>
            <a:r>
              <a:rPr lang="el-GR" altLang="zh-CN" dirty="0"/>
              <a:t>Σ</a:t>
            </a:r>
            <a:r>
              <a:rPr lang="en-US" altLang="zh-CN" i="1" dirty="0"/>
              <a:t>I</a:t>
            </a:r>
          </a:p>
          <a:p>
            <a:r>
              <a:rPr lang="en-US" altLang="zh-CN" i="1" dirty="0" err="1"/>
              <a:t>hT</a:t>
            </a:r>
            <a:r>
              <a:rPr lang="en-US" altLang="zh-CN" i="1" dirty="0"/>
              <a:t> </a:t>
            </a:r>
            <a:r>
              <a:rPr lang="en-US" altLang="zh-CN" i="1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79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1805</Words>
  <Application>Microsoft Office PowerPoint</Application>
  <PresentationFormat>와이드스크린</PresentationFormat>
  <Paragraphs>196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DengXian</vt:lpstr>
      <vt:lpstr>DengXian Light</vt:lpstr>
      <vt:lpstr>맑은 고딕</vt:lpstr>
      <vt:lpstr>맑은 고딕 (제목)</vt:lpstr>
      <vt:lpstr>Arial</vt:lpstr>
      <vt:lpstr>Office 테마</vt:lpstr>
      <vt:lpstr>코딩</vt:lpstr>
      <vt:lpstr>0. Why Python?</vt:lpstr>
      <vt:lpstr>0. 표준 라이브러리 모음</vt:lpstr>
      <vt:lpstr>0. Drawing Apple Stock Prices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변동성 측정을 위한 두가지 접근</vt:lpstr>
      <vt:lpstr>변동성 측정을 위한 두가지 접근</vt:lpstr>
      <vt:lpstr>2.0. 들어가기 전에…</vt:lpstr>
      <vt:lpstr>2.0. 들어가기 전에…</vt:lpstr>
      <vt:lpstr>2.0. 들어가기 전에…</vt:lpstr>
      <vt:lpstr>2.0. 들어가기 전에…</vt:lpstr>
      <vt:lpstr>2.1. 역사적 변동성</vt:lpstr>
      <vt:lpstr>2.1. 역사적 변동성</vt:lpstr>
      <vt:lpstr>2.1. 역사적 변동성</vt:lpstr>
      <vt:lpstr>2.1. 역사적 변동성</vt:lpstr>
      <vt:lpstr>2.1. 역사적 변동성</vt:lpstr>
      <vt:lpstr>2.2. 내재변동성</vt:lpstr>
      <vt:lpstr>2.2.1 Implied Volatility Surface</vt:lpstr>
      <vt:lpstr>2.2.1 Implied Volatility Surface</vt:lpstr>
      <vt:lpstr>변동성 미소</vt:lpstr>
      <vt:lpstr>변동성 미소</vt:lpstr>
      <vt:lpstr>변동성 기간</vt:lpstr>
      <vt:lpstr>변동성 기간</vt:lpstr>
      <vt:lpstr>변동성 표면</vt:lpstr>
      <vt:lpstr>변동성 표면</vt:lpstr>
      <vt:lpstr>변동성 표면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</dc:title>
  <dc:creator>김한림</dc:creator>
  <cp:lastModifiedBy>김한림</cp:lastModifiedBy>
  <cp:revision>8</cp:revision>
  <dcterms:modified xsi:type="dcterms:W3CDTF">2017-12-08T04:38:10Z</dcterms:modified>
</cp:coreProperties>
</file>