
<file path=[Content_Types].xml><?xml version="1.0" encoding="utf-8"?>
<Types xmlns="http://schemas.openxmlformats.org/package/2006/content-types">
  <Default ContentType="image/x-emf" Extension="emf"/>
  <Default ContentType="image/gif" Extension="gif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theme+xml" PartName="/ppt/theme/theme1.xml"/>
  <Override ContentType="application/vnd.openxmlformats-officedocument.presentationml.slide+xml" PartName="/ppt/slides/slide10.xml"/>
  <Override ContentType="application/vnd.openxmlformats-officedocument.presentationml.slide+xml" PartName="/ppt/slides/slide8.xml"/>
  <Override ContentType="application/vnd.openxmlformats-officedocument.presentationml.slide+xml" PartName="/ppt/slides/slide16.xml"/>
  <Override ContentType="application/vnd.openxmlformats-officedocument.presentationml.slide+xml" PartName="/ppt/slides/slide13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25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11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22.xml"/>
  <Override ContentType="application/vnd.openxmlformats-officedocument.presentationml.slide+xml" PartName="/ppt/slides/slide15.xml"/>
  <Override ContentType="application/vnd.openxmlformats-officedocument.presentationml.slide+xml" PartName="/ppt/slides/slide26.xml"/>
  <Override ContentType="application/vnd.openxmlformats-officedocument.presentationml.slide+xml" PartName="/ppt/slides/slide18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6.xml"/>
  <Override ContentType="application/vnd.openxmlformats-officedocument.presentationml.slide+xml" PartName="/ppt/slides/slide24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9.xml"/>
  <Override ContentType="application/vnd.openxmlformats-officedocument.presentationml.slide+xml" PartName="/ppt/slides/slide2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y="6858000" cx="12192000"/>
  <p:notesSz cx="6858000" cy="9144000"/>
  <p:defaultTextStyle>
    <a:defPPr lvl="0">
      <a:defRPr lang="zh-CN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9.xml"/><Relationship Id="rId28" Type="http://schemas.openxmlformats.org/officeDocument/2006/relationships/slide" Target="slides/slide25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5" Type="http://schemas.openxmlformats.org/officeDocument/2006/relationships/slide" Target="slides/slide12.xml"/><Relationship Id="rId11" Type="http://schemas.openxmlformats.org/officeDocument/2006/relationships/slide" Target="slides/slide8.xml"/><Relationship Id="rId25" Type="http://schemas.openxmlformats.org/officeDocument/2006/relationships/slide" Target="slides/slide22.xml"/><Relationship Id="rId7" Type="http://schemas.openxmlformats.org/officeDocument/2006/relationships/slide" Target="slides/slide4.xml"/><Relationship Id="rId14" Type="http://schemas.openxmlformats.org/officeDocument/2006/relationships/slide" Target="slides/slide11.xml"/><Relationship Id="rId29" Type="http://schemas.openxmlformats.org/officeDocument/2006/relationships/slide" Target="slides/slide26.xml"/><Relationship Id="rId27" Type="http://schemas.openxmlformats.org/officeDocument/2006/relationships/slide" Target="slides/slide24.xml"/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" Type="http://schemas.openxmlformats.org/officeDocument/2006/relationships/theme" Target="theme/theme1.xml"/><Relationship Id="rId22" Type="http://schemas.openxmlformats.org/officeDocument/2006/relationships/slide" Target="slides/slide19.xml"/><Relationship Id="rId18" Type="http://schemas.openxmlformats.org/officeDocument/2006/relationships/slide" Target="slides/slide15.xml"/><Relationship Id="rId5" Type="http://schemas.openxmlformats.org/officeDocument/2006/relationships/slide" Target="slides/slide2.xml"/><Relationship Id="rId26" Type="http://schemas.openxmlformats.org/officeDocument/2006/relationships/slide" Target="slides/slide23.xml"/><Relationship Id="rId24" Type="http://schemas.openxmlformats.org/officeDocument/2006/relationships/slide" Target="slides/slide21.xml"/><Relationship Id="rId2" Type="http://schemas.openxmlformats.org/officeDocument/2006/relationships/presProps" Target="presProps1.xml"/><Relationship Id="rId21" Type="http://schemas.openxmlformats.org/officeDocument/2006/relationships/slide" Target="slides/slide18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17" Type="http://schemas.openxmlformats.org/officeDocument/2006/relationships/slide" Target="slides/slide14.xml"/><Relationship Id="rId3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5C459-4C5E-4615-9AE7-741132068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8102DF-B961-4F03-B71E-C2B22E011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0EA7C-1412-41A0-933A-1F9B5CED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28B49-6AEB-48F0-8E9B-E8DBAB4D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21E6E-328A-4ECF-926D-39EA81B0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6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6C3EF-2B7E-4879-8FBD-ACFC17B9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36D9C5-2CB3-41CF-B9CC-CBD537326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D7CB7-15D7-4B86-A43D-C7D3C332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35BD7-3A22-4BCC-AC59-76CA9EEB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8003A-D0B4-4143-B6DD-FF0D971C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C0BEF6-571E-48FF-A411-3CD3AC1BF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BAEAAF-2D07-4A22-9EA7-96800CBFC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9130B-4D75-4213-9936-8088ACF1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115CC-6244-4B39-905B-8709D972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B0714-7C52-46B9-8291-80816F0E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62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4F61-A3CE-4435-A9AA-CC42804C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51E66-666E-4185-BA81-925D5649B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47931-3151-4E6A-ACDB-ECF39D6A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BB4E9-30D3-4D5D-BA16-C1C8C0C1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F6509-A827-403B-8843-2307633B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9718F-0BCC-443F-A3BA-F7F3E850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D51CBC-7F77-4A8C-8998-0DCB03FBC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4FF70-90DD-476B-9EC0-60E91701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39C2E-2234-44B5-94F8-70568F55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63BD9-EEB6-479B-AC1B-EDF46591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7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89284-AB70-4504-9583-E7DAC638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E91A5-86C6-4F58-9145-3A97C043C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7B20F5-0801-4469-8DFD-B2BBD4786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BC52E1-D7AD-4216-A0EF-7FC68CD0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AD9806-03FA-4625-9873-28294194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14945-5556-439D-8858-B413A14E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4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87883-9BB8-4DEE-9D7F-669B2877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220B04-7B1B-46B7-84A0-C54C199F3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E48391-C6F9-4528-9E7E-164C8B4CF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1B7704-6255-4A92-B208-E12F009F9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81C833-E1A7-4B47-8320-10D44446C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A3187-1A70-4A58-8E3A-3F7A303C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5022D6-0A1D-4D85-BF0D-1711E284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378E11-612B-478F-B6A7-0E96EA36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2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651A6-6C97-4966-902E-AA4BE672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A460CC-1214-4F63-8756-ECC60D3A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BA9AC3-9520-4FE3-ABB5-E540D1FC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312DDB-AB34-4031-A4D3-5CE30AA4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3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3B17AE-6FE5-48BA-ACF4-0DF7FCBF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8EEE95-C869-4A58-AB6E-DE070A65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8EF496-A58A-40F4-9EC5-D811003C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98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BB198-A085-44F2-9BC1-C147C261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C4281-7088-4894-8DBB-1A05FE4FC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BA6EAC-FE67-48A2-B8C5-DC9890BA9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0C711-50B6-4C01-B06D-B7A94567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066B98-867D-4E76-9679-F73E0070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7B394-CF87-4650-A28F-FA7FA091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5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0C502-A1B7-4B6C-8B10-3860C090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658ADA-99D3-4E9C-B0CE-0FA701D7A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48C1D-7C47-4CAB-858A-647909892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5D6AE-A98E-435D-857E-6DF64BDE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1A116-AE0F-409F-BD8A-52A43069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21C48-4843-4D9F-936D-AB470D52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1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6BACDE-7045-42A9-BAE9-A4C5A0C7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070F0-C6CC-4464-BAF6-1C1340F09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AD72-C8E8-4B87-849E-BEB0409DD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4140B-180C-49CA-836B-920468322979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3C146-6793-4F31-848F-CA18F08C2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F8BAC-6BAB-480C-BA1F-C65309953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1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sonstrimpel/PyData-Meetup/blob/master/Equity%20Option%20Implied%20Volatility%20Analytics%20with%20Python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dirty="0"/>
              <a:t>코딩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옵션 가치 구하기 </a:t>
            </a:r>
            <a:r>
              <a:rPr lang="en-US" altLang="ko-KR" dirty="0"/>
              <a:t>(</a:t>
            </a:r>
            <a:r>
              <a:rPr lang="ko-KR" altLang="en-US" dirty="0"/>
              <a:t>시뮬레이션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내재변동성 구하기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97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변동성 측정을 위한 두가지 접근</a:t>
            </a:r>
            <a:endParaRPr lang="zh-CN" alt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marL="457200" indent="-457200" algn="r">
              <a:buAutoNum type="arabicPeriod"/>
            </a:pPr>
            <a:r>
              <a:rPr lang="ko-KR" altLang="en-US" sz="2000">
                <a:solidFill>
                  <a:schemeClr val="accent1"/>
                </a:solidFill>
              </a:rPr>
              <a:t>역사적 변동성</a:t>
            </a:r>
            <a:endParaRPr lang="en-US" altLang="ko-KR" sz="2000">
              <a:solidFill>
                <a:schemeClr val="accent1"/>
              </a:solidFill>
            </a:endParaRPr>
          </a:p>
          <a:p>
            <a:pPr marL="457200" indent="-457200" algn="r">
              <a:buAutoNum type="arabicPeriod"/>
            </a:pPr>
            <a:r>
              <a:rPr lang="ko-KR" altLang="en-US" sz="2000">
                <a:solidFill>
                  <a:schemeClr val="accent1"/>
                </a:solidFill>
              </a:rPr>
              <a:t>내재 변동성</a:t>
            </a:r>
            <a:endParaRPr lang="zh-CN" altLang="en-US" sz="2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49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변동성 측정을 위한 두가지 접근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ko-KR" altLang="en-US" sz="2000" dirty="0">
                <a:solidFill>
                  <a:schemeClr val="accent1"/>
                </a:solidFill>
              </a:rPr>
              <a:t>역사적 변동성이 과거 지향적인데 반하여 내재변동성을 미래 지향적이다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39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역사적 변동성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기초자산의 과거 시계열 데이터로부터 변동성을 추정</a:t>
            </a:r>
            <a:endParaRPr lang="en-US" altLang="ko-KR" dirty="0"/>
          </a:p>
          <a:p>
            <a:pPr marL="0" indent="0">
              <a:buNone/>
            </a:pPr>
            <a:r>
              <a:rPr lang="en-US" altLang="zh-CN" dirty="0"/>
              <a:t>- </a:t>
            </a:r>
            <a:r>
              <a:rPr lang="ko-KR" altLang="en-US" dirty="0"/>
              <a:t>과거의 기초자산 변동성이 미래에도 그대로 유지될 때 유용성이 증가하나</a:t>
            </a:r>
            <a:r>
              <a:rPr lang="en-US" altLang="ko-KR" dirty="0"/>
              <a:t>, </a:t>
            </a:r>
            <a:r>
              <a:rPr lang="ko-KR" altLang="en-US" dirty="0"/>
              <a:t>미래가 과거에도 그대로 유지되리라는 보장은 없음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153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 </a:t>
            </a:r>
            <a:r>
              <a:rPr lang="ko-KR" altLang="en-US" dirty="0"/>
              <a:t>역사적 변동성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코딩 예시 </a:t>
            </a:r>
            <a:endParaRPr lang="en-US" altLang="ko-KR" dirty="0"/>
          </a:p>
          <a:p>
            <a:r>
              <a:rPr lang="en-US" altLang="zh-CN" b="1" dirty="0"/>
              <a:t>1. </a:t>
            </a:r>
            <a:r>
              <a:rPr lang="ko-KR" altLang="en-US" b="1" dirty="0"/>
              <a:t>필요한 </a:t>
            </a:r>
            <a:r>
              <a:rPr lang="en-US" altLang="ko-KR" b="1" dirty="0"/>
              <a:t>Library </a:t>
            </a:r>
            <a:r>
              <a:rPr lang="ko-KR" altLang="en-US" b="1" dirty="0"/>
              <a:t>먼저 </a:t>
            </a:r>
            <a:r>
              <a:rPr lang="en-US" altLang="ko-KR" b="1" dirty="0"/>
              <a:t>import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In [1]: 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pPr marL="0" indent="0">
              <a:buNone/>
            </a:pPr>
            <a:r>
              <a:rPr lang="en-US" altLang="zh-CN" dirty="0"/>
              <a:t>import pandas as </a:t>
            </a:r>
            <a:r>
              <a:rPr lang="en-US" altLang="zh-CN" dirty="0" err="1"/>
              <a:t>pd</a:t>
            </a:r>
            <a:endParaRPr lang="en-US" altLang="zh-CN" dirty="0"/>
          </a:p>
          <a:p>
            <a:pPr marL="0" indent="0">
              <a:buNone/>
            </a:pPr>
            <a:r>
              <a:rPr lang="pt-BR" altLang="zh-CN" dirty="0"/>
              <a:t>from pandas_datareader import data</a:t>
            </a:r>
          </a:p>
          <a:p>
            <a:r>
              <a:rPr lang="en-US" altLang="zh-CN" b="1" dirty="0"/>
              <a:t>2. KOSPI 200 </a:t>
            </a:r>
            <a:r>
              <a:rPr lang="ko-KR" altLang="en-US" b="1" dirty="0"/>
              <a:t>주식데이터를 불러온다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In [2]: </a:t>
            </a:r>
            <a:r>
              <a:rPr lang="da-DK" altLang="zh-CN" dirty="0"/>
              <a:t>KS200 = data.DataReader("KRX:KOSPI200", "google")</a:t>
            </a:r>
          </a:p>
          <a:p>
            <a:pPr marL="0" indent="0">
              <a:buNone/>
            </a:pPr>
            <a:r>
              <a:rPr lang="da-DK" altLang="zh-CN" dirty="0"/>
              <a:t>KS200.head()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15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 </a:t>
            </a:r>
            <a:r>
              <a:rPr lang="ko-KR" altLang="en-US" dirty="0"/>
              <a:t>역사적 변동성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코딩 예시 </a:t>
            </a:r>
            <a:endParaRPr lang="en-US" altLang="ko-KR" dirty="0"/>
          </a:p>
          <a:p>
            <a:r>
              <a:rPr lang="en-US" altLang="zh-CN" b="1" dirty="0"/>
              <a:t>3. </a:t>
            </a:r>
            <a:r>
              <a:rPr lang="ko-KR" altLang="en-US" b="1" dirty="0"/>
              <a:t>역사적 변동성을 계산하기 위한 식을 쓴다</a:t>
            </a:r>
            <a:r>
              <a:rPr lang="en-US" altLang="ko-KR" b="1" dirty="0"/>
              <a:t> / </a:t>
            </a:r>
            <a:r>
              <a:rPr lang="ko-KR" altLang="en-US" b="1" dirty="0"/>
              <a:t>그래프를 그린다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In [3]: KS200['</a:t>
            </a:r>
            <a:r>
              <a:rPr lang="en-US" altLang="zh-CN" dirty="0" err="1"/>
              <a:t>Log_Ret</a:t>
            </a:r>
            <a:r>
              <a:rPr lang="en-US" altLang="zh-CN" dirty="0"/>
              <a:t>'] = np.log(KS200['Close'] / </a:t>
            </a:r>
            <a:r>
              <a:rPr lang="en-US" altLang="zh-CN" dirty="0" err="1"/>
              <a:t>goog</a:t>
            </a:r>
            <a:r>
              <a:rPr lang="en-US" altLang="zh-CN" dirty="0"/>
              <a:t>['Close'].shift(1))</a:t>
            </a:r>
          </a:p>
          <a:p>
            <a:pPr marL="0" indent="0">
              <a:buNone/>
            </a:pPr>
            <a:r>
              <a:rPr lang="en-US" altLang="zh-CN" dirty="0" err="1"/>
              <a:t>goog</a:t>
            </a:r>
            <a:r>
              <a:rPr lang="en-US" altLang="zh-CN" dirty="0"/>
              <a:t>['Volatility'] = </a:t>
            </a:r>
            <a:r>
              <a:rPr lang="en-US" altLang="zh-CN" dirty="0" err="1"/>
              <a:t>pd.rolling_std</a:t>
            </a:r>
            <a:r>
              <a:rPr lang="en-US" altLang="zh-CN" dirty="0"/>
              <a:t>(KS200['</a:t>
            </a:r>
            <a:r>
              <a:rPr lang="en-US" altLang="zh-CN" dirty="0" err="1"/>
              <a:t>Log_Ret</a:t>
            </a:r>
            <a:r>
              <a:rPr lang="en-US" altLang="zh-CN" dirty="0"/>
              <a:t>'],</a:t>
            </a:r>
          </a:p>
          <a:p>
            <a:pPr marL="0" indent="0">
              <a:buNone/>
            </a:pPr>
            <a:r>
              <a:rPr lang="en-US" altLang="zh-CN" dirty="0"/>
              <a:t>window=252) * </a:t>
            </a:r>
            <a:r>
              <a:rPr lang="en-US" altLang="zh-CN" dirty="0" err="1"/>
              <a:t>np.sqrt</a:t>
            </a:r>
            <a:r>
              <a:rPr lang="en-US" altLang="zh-CN" dirty="0"/>
              <a:t>(252)</a:t>
            </a:r>
          </a:p>
          <a:p>
            <a:pPr marL="0" indent="0">
              <a:buNone/>
            </a:pPr>
            <a:r>
              <a:rPr lang="en-US" altLang="zh-CN" dirty="0"/>
              <a:t>In [4]: %</a:t>
            </a:r>
            <a:r>
              <a:rPr lang="en-US" altLang="zh-CN" dirty="0" err="1"/>
              <a:t>matplotlib</a:t>
            </a:r>
            <a:r>
              <a:rPr lang="en-US" altLang="zh-CN" dirty="0"/>
              <a:t> inline</a:t>
            </a:r>
          </a:p>
          <a:p>
            <a:pPr marL="0" indent="0">
              <a:buNone/>
            </a:pPr>
            <a:r>
              <a:rPr lang="en-US" altLang="zh-CN"/>
              <a:t>KS200[[</a:t>
            </a:r>
            <a:r>
              <a:rPr lang="en-US" altLang="zh-CN" dirty="0"/>
              <a:t>'Close', 'Volatility']].plot(subplots=True, color='blue',</a:t>
            </a:r>
          </a:p>
          <a:p>
            <a:pPr marL="0" indent="0">
              <a:buNone/>
            </a:pPr>
            <a:r>
              <a:rPr lang="en-US" altLang="zh-CN" dirty="0" err="1"/>
              <a:t>figsize</a:t>
            </a:r>
            <a:r>
              <a:rPr lang="en-US" altLang="zh-CN" dirty="0"/>
              <a:t>=(8, 6))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19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 </a:t>
            </a:r>
            <a:r>
              <a:rPr lang="ko-KR" altLang="en-US" dirty="0"/>
              <a:t>역사적 변동성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코딩 예시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5214A1-D7CD-4B16-8B64-35D5C3CF2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49" r="35416" b="11407"/>
          <a:stretch/>
        </p:blipFill>
        <p:spPr>
          <a:xfrm>
            <a:off x="838200" y="2306320"/>
            <a:ext cx="7874000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5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 </a:t>
            </a:r>
            <a:r>
              <a:rPr lang="ko-KR" altLang="en-US" dirty="0"/>
              <a:t>역사적 변동성</a:t>
            </a:r>
            <a:endParaRPr lang="zh-CN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027D14-A139-4ECA-9311-79EB128C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550" y="1344218"/>
            <a:ext cx="7200000" cy="5314152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코딩 예시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9237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 </a:t>
            </a:r>
            <a:r>
              <a:rPr lang="ko-KR" altLang="en-US" dirty="0"/>
              <a:t>내재변동성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채권가격을 이용하여 </a:t>
            </a:r>
            <a:r>
              <a:rPr lang="en-US" altLang="ko-KR" dirty="0"/>
              <a:t>YTM</a:t>
            </a:r>
            <a:r>
              <a:rPr lang="ko-KR" altLang="en-US" dirty="0"/>
              <a:t>을 추정하듯이</a:t>
            </a:r>
            <a:r>
              <a:rPr lang="en-US" altLang="ko-KR" dirty="0"/>
              <a:t>, </a:t>
            </a:r>
            <a:r>
              <a:rPr lang="ko-KR" altLang="en-US" dirty="0"/>
              <a:t>옵션의 시장가격을 이용하여 이것이 </a:t>
            </a:r>
            <a:r>
              <a:rPr lang="ko-KR" altLang="en-US" dirty="0" err="1"/>
              <a:t>함의하는</a:t>
            </a:r>
            <a:r>
              <a:rPr lang="ko-KR" altLang="en-US" dirty="0"/>
              <a:t> </a:t>
            </a:r>
            <a:r>
              <a:rPr lang="en-US" altLang="ko-KR" dirty="0"/>
              <a:t>volatility parameter</a:t>
            </a:r>
            <a:r>
              <a:rPr lang="ko-KR" altLang="en-US" dirty="0"/>
              <a:t>을 역산하여 추정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zh-CN" dirty="0"/>
              <a:t> </a:t>
            </a:r>
            <a:r>
              <a:rPr lang="ko-KR" altLang="en-US" dirty="0"/>
              <a:t>옵션의 현재 시장가격에서 추정된 것이므로</a:t>
            </a:r>
            <a:r>
              <a:rPr lang="en-US" altLang="ko-KR" dirty="0"/>
              <a:t>, </a:t>
            </a:r>
            <a:r>
              <a:rPr lang="ko-KR" altLang="en-US" dirty="0"/>
              <a:t>변동성 수준에 대한 옵션 투자자들의 기대가 반영되어 있으므로 </a:t>
            </a:r>
            <a:r>
              <a:rPr lang="en-US" altLang="ko-KR" dirty="0"/>
              <a:t>forward looking property</a:t>
            </a:r>
            <a:r>
              <a:rPr lang="ko-KR" altLang="en-US" dirty="0"/>
              <a:t>라는 좋은 성질을 보유하고 있음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50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2.2.1 Implied Volatility Surface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/>
              <a:t>Implied Volatility Smile or Skew: </a:t>
            </a:r>
            <a:r>
              <a:rPr lang="ko-KR" altLang="en-US" dirty="0"/>
              <a:t>기초자산은 동일하나 행사가격이 서로 다른 옵션에서 도출한 </a:t>
            </a:r>
            <a:r>
              <a:rPr lang="en-US" altLang="ko-KR" dirty="0"/>
              <a:t>implied volatility</a:t>
            </a:r>
            <a:r>
              <a:rPr lang="ko-KR" altLang="en-US" dirty="0"/>
              <a:t>가 각기 다르게 나타나는 현상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zh-CN" dirty="0"/>
              <a:t>Implied Volatility Term Structure: </a:t>
            </a:r>
            <a:r>
              <a:rPr lang="ko-KR" altLang="en-US" dirty="0"/>
              <a:t>기초자산은 동일하나 만기가 서로 다른 옵션에서 도출한 </a:t>
            </a:r>
            <a:r>
              <a:rPr lang="en-US" altLang="ko-KR" dirty="0"/>
              <a:t>implied volatility</a:t>
            </a:r>
            <a:r>
              <a:rPr lang="ko-KR" altLang="en-US" dirty="0"/>
              <a:t>가 각기 다르게 나타나는 현상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zh-CN" dirty="0"/>
              <a:t>Implied Volatility Surface: X-Y</a:t>
            </a:r>
            <a:r>
              <a:rPr lang="ko-KR" altLang="en-US" dirty="0"/>
              <a:t>축에 행사가격 및 만기를 놓고</a:t>
            </a:r>
            <a:r>
              <a:rPr lang="en-US" altLang="ko-KR" dirty="0"/>
              <a:t>, Z</a:t>
            </a:r>
            <a:r>
              <a:rPr lang="ko-KR" altLang="en-US" dirty="0"/>
              <a:t>축에 </a:t>
            </a:r>
            <a:r>
              <a:rPr lang="en-US" altLang="ko-KR" dirty="0"/>
              <a:t>implied volatility</a:t>
            </a:r>
            <a:r>
              <a:rPr lang="ko-KR" altLang="en-US" dirty="0"/>
              <a:t>를 표시하여 </a:t>
            </a:r>
            <a:r>
              <a:rPr lang="en-US" altLang="ko-KR" dirty="0"/>
              <a:t>3</a:t>
            </a:r>
            <a:r>
              <a:rPr lang="ko-KR" altLang="en-US" dirty="0"/>
              <a:t>차원 그래프로 표시한 것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결론</a:t>
            </a:r>
            <a:r>
              <a:rPr lang="en-US" altLang="ko-KR" dirty="0"/>
              <a:t>: BSM model</a:t>
            </a:r>
            <a:r>
              <a:rPr lang="ko-KR" altLang="en-US" dirty="0"/>
              <a:t>의 가정이 현실에서 정확히 성립한다면</a:t>
            </a:r>
            <a:r>
              <a:rPr lang="en-US" altLang="ko-KR" dirty="0"/>
              <a:t>, implied volatility surface</a:t>
            </a:r>
            <a:r>
              <a:rPr lang="ko-KR" altLang="en-US" dirty="0"/>
              <a:t>는 </a:t>
            </a:r>
            <a:r>
              <a:rPr lang="en-US" altLang="ko-KR" dirty="0"/>
              <a:t>“flat”</a:t>
            </a:r>
            <a:r>
              <a:rPr lang="ko-KR" altLang="en-US" dirty="0"/>
              <a:t>해야 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831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2.2.1 Implied Volatility Surface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/>
              <a:t>Implied Volatility Surface</a:t>
            </a:r>
            <a:r>
              <a:rPr lang="ko-KR" altLang="en-US" dirty="0"/>
              <a:t>를 통해 옵션 투자자들의 미래에 대한 기대수준 </a:t>
            </a:r>
            <a:r>
              <a:rPr lang="en-US" altLang="ko-KR" dirty="0"/>
              <a:t>(</a:t>
            </a:r>
            <a:r>
              <a:rPr lang="ko-KR" altLang="en-US" dirty="0"/>
              <a:t>정확히 기초자산의 수익률 분포에 대한 기대수준</a:t>
            </a:r>
            <a:r>
              <a:rPr lang="en-US" altLang="ko-KR" dirty="0"/>
              <a:t>)</a:t>
            </a:r>
            <a:r>
              <a:rPr lang="ko-KR" altLang="en-US" dirty="0"/>
              <a:t>을 이해할 수 있음</a:t>
            </a:r>
            <a:r>
              <a:rPr lang="en-US" altLang="ko-KR" dirty="0"/>
              <a:t>) -&gt; </a:t>
            </a:r>
            <a:r>
              <a:rPr lang="ko-KR" altLang="en-US" dirty="0"/>
              <a:t>중요한 </a:t>
            </a:r>
            <a:r>
              <a:rPr lang="en-US" altLang="ko-KR" dirty="0"/>
              <a:t>information source</a:t>
            </a:r>
          </a:p>
          <a:p>
            <a:pPr>
              <a:buFontTx/>
              <a:buChar char="-"/>
            </a:pPr>
            <a:r>
              <a:rPr lang="ko-KR" altLang="en-US" dirty="0"/>
              <a:t>옵션시장에서 가격 </a:t>
            </a:r>
            <a:r>
              <a:rPr lang="en-US" altLang="ko-KR" dirty="0"/>
              <a:t>quote </a:t>
            </a:r>
            <a:r>
              <a:rPr lang="ko-KR" altLang="en-US" dirty="0"/>
              <a:t>등 </a:t>
            </a:r>
            <a:r>
              <a:rPr lang="en-US" altLang="ko-KR" dirty="0"/>
              <a:t>communication</a:t>
            </a:r>
            <a:r>
              <a:rPr lang="ko-KR" altLang="en-US" dirty="0"/>
              <a:t> 목적으로 널리 활용됨</a:t>
            </a:r>
            <a:r>
              <a:rPr lang="en-US" altLang="ko-KR" dirty="0"/>
              <a:t>2.1 Implied Volatility Surface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38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옵션 가치 구하기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옵션 가치 구하기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zh-CN" dirty="0"/>
              <a:t>By Black Scholes Merton Model</a:t>
            </a:r>
          </a:p>
          <a:p>
            <a:pPr marL="0" indent="0">
              <a:buNone/>
            </a:pPr>
            <a:r>
              <a:rPr lang="en-US" altLang="zh-CN" dirty="0"/>
              <a:t>By Monte-Carlo Simulation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225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변동성 미소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코딩예시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094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52B8EB-FDAC-4D1E-A3F7-46E738477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79636"/>
            <a:ext cx="6553545" cy="49066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변동성 미소</a:t>
            </a:r>
            <a:endParaRPr lang="en-US" altLang="zh-CN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indent="0" algn="ctr">
              <a:buNone/>
            </a:pPr>
            <a:r>
              <a:rPr lang="ko-KR" altLang="en-US" sz="2000" kern="1200" dirty="0" err="1">
                <a:solidFill>
                  <a:srgbClr val="E27161"/>
                </a:solidFill>
                <a:latin typeface="+mn-lt"/>
                <a:ea typeface="+mn-ea"/>
                <a:cs typeface="+mn-cs"/>
              </a:rPr>
              <a:t>코딩예시</a:t>
            </a:r>
            <a:endParaRPr lang="en-US" altLang="ko-KR" sz="2000" kern="1200" dirty="0">
              <a:solidFill>
                <a:srgbClr val="E2716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rgbClr val="E27161"/>
              </a:solidFill>
            </a:endParaRPr>
          </a:p>
          <a:p>
            <a:pPr marL="0" indent="0" algn="ctr">
              <a:buNone/>
            </a:pPr>
            <a:r>
              <a:rPr lang="en-US" altLang="zh-CN" sz="7200" dirty="0">
                <a:solidFill>
                  <a:schemeClr val="accent2"/>
                </a:solidFill>
              </a:rPr>
              <a:t>- </a:t>
            </a:r>
            <a:r>
              <a:rPr lang="ko-KR" altLang="en-US" sz="7200" dirty="0">
                <a:solidFill>
                  <a:schemeClr val="accent2"/>
                </a:solidFill>
              </a:rPr>
              <a:t>가격성과 내재변동성의 관계</a:t>
            </a:r>
            <a:r>
              <a:rPr lang="en-US" altLang="ko-KR" sz="7200" dirty="0">
                <a:solidFill>
                  <a:schemeClr val="accent2"/>
                </a:solidFill>
              </a:rPr>
              <a:t>, </a:t>
            </a:r>
            <a:r>
              <a:rPr lang="ko-KR" altLang="en-US" sz="7200" dirty="0">
                <a:solidFill>
                  <a:schemeClr val="accent2"/>
                </a:solidFill>
              </a:rPr>
              <a:t>폭락공포의 존재와 관련되어 있다</a:t>
            </a:r>
            <a:endParaRPr lang="en-US" altLang="zh-CN" sz="72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altLang="zh-CN" sz="7200" dirty="0">
                <a:solidFill>
                  <a:schemeClr val="accent2"/>
                </a:solidFill>
              </a:rPr>
              <a:t>-The volatility of the underlying asset is constant and known. option values depend on the </a:t>
            </a:r>
            <a:r>
              <a:rPr lang="en-US" altLang="zh-CN" sz="7200" dirty="0" err="1">
                <a:solidFill>
                  <a:schemeClr val="accent2"/>
                </a:solidFill>
              </a:rPr>
              <a:t>voatility</a:t>
            </a:r>
            <a:r>
              <a:rPr lang="en-US" altLang="zh-CN" sz="7200" dirty="0">
                <a:solidFill>
                  <a:schemeClr val="accent2"/>
                </a:solidFill>
              </a:rPr>
              <a:t> of the price of the underlying  (BSM </a:t>
            </a:r>
            <a:r>
              <a:rPr lang="ko-KR" altLang="en-US" sz="7200" dirty="0">
                <a:solidFill>
                  <a:schemeClr val="accent2"/>
                </a:solidFill>
              </a:rPr>
              <a:t>위반</a:t>
            </a:r>
            <a:r>
              <a:rPr lang="en-US" altLang="ko-KR" sz="7200" dirty="0">
                <a:solidFill>
                  <a:schemeClr val="accent2"/>
                </a:solidFill>
              </a:rPr>
              <a:t>)</a:t>
            </a:r>
            <a:endParaRPr lang="en-US" altLang="zh-CN" sz="6400" kern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57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변동성 기간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코딩예시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503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D9B56E1-5725-4BAD-8FDE-D13B0100D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77600"/>
            <a:ext cx="6553545" cy="49107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변동성 </a:t>
            </a:r>
            <a:r>
              <a:rPr lang="ko-KR" altLang="en-US" sz="4800" dirty="0">
                <a:solidFill>
                  <a:schemeClr val="bg1"/>
                </a:solidFill>
              </a:rPr>
              <a:t>기간</a:t>
            </a:r>
            <a:endParaRPr lang="en-US" altLang="zh-CN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altLang="ko-KR" sz="2000" kern="1200" dirty="0">
                <a:solidFill>
                  <a:srgbClr val="E27262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2000" kern="1200" dirty="0">
                <a:solidFill>
                  <a:srgbClr val="E27262"/>
                </a:solidFill>
                <a:latin typeface="+mn-lt"/>
                <a:ea typeface="+mn-ea"/>
                <a:cs typeface="+mn-cs"/>
              </a:rPr>
              <a:t>변동성 기간구조는 잔존만기의 차이 때문에 발생하는 내재변동성의 차이를 의미한다</a:t>
            </a:r>
            <a:r>
              <a:rPr lang="en-US" altLang="ko-KR" sz="2000" kern="1200">
                <a:solidFill>
                  <a:srgbClr val="E27262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 algn="ctr">
              <a:buNone/>
            </a:pPr>
            <a:r>
              <a:rPr lang="en-US" altLang="ko-KR" sz="2000" kern="1200" dirty="0">
                <a:solidFill>
                  <a:srgbClr val="E27262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2000" kern="1200" dirty="0">
                <a:solidFill>
                  <a:srgbClr val="E27262"/>
                </a:solidFill>
                <a:latin typeface="+mn-lt"/>
                <a:ea typeface="+mn-ea"/>
                <a:cs typeface="+mn-cs"/>
              </a:rPr>
              <a:t>변동성 기간구조는 현물가격의 점프 특성이 옵션만기의 현물가격 확률분포에 대한 영향 때문에 발생하는 것</a:t>
            </a:r>
            <a:endParaRPr lang="en-US" altLang="zh-CN" sz="2000" kern="1200" dirty="0">
              <a:solidFill>
                <a:srgbClr val="E2726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806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변동성 표면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코딩예시</a:t>
            </a:r>
            <a:endParaRPr lang="zh-CN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7D9309-0389-4C9F-B1A0-2A93E60CE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161653"/>
            <a:ext cx="7200000" cy="453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90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210330A-AD31-486A-BF69-1BAD2A15E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79" y="1203799"/>
            <a:ext cx="6553545" cy="44504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변동성 표면</a:t>
            </a:r>
            <a:endParaRPr lang="en-US" altLang="zh-CN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ko-KR" altLang="en-US" sz="2000" kern="1200">
                <a:solidFill>
                  <a:srgbClr val="0202B8"/>
                </a:solidFill>
                <a:latin typeface="+mn-lt"/>
                <a:ea typeface="+mn-ea"/>
                <a:cs typeface="+mn-cs"/>
              </a:rPr>
              <a:t>코딩예시</a:t>
            </a:r>
            <a:endParaRPr lang="en-US" altLang="zh-CN" sz="2000" kern="1200">
              <a:solidFill>
                <a:srgbClr val="0202B8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529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BSM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변동성 미소</a:t>
            </a:r>
            <a:r>
              <a:rPr lang="en-US" altLang="ko-KR" dirty="0"/>
              <a:t>, </a:t>
            </a:r>
            <a:r>
              <a:rPr lang="ko-KR" altLang="en-US" dirty="0"/>
              <a:t>기간</a:t>
            </a:r>
            <a:r>
              <a:rPr lang="en-US" altLang="ko-KR" dirty="0"/>
              <a:t>, </a:t>
            </a:r>
            <a:r>
              <a:rPr lang="ko-KR" altLang="en-US" dirty="0"/>
              <a:t>표면</a:t>
            </a:r>
            <a:r>
              <a:rPr lang="en-US" altLang="ko-KR" dirty="0"/>
              <a:t>: </a:t>
            </a:r>
            <a:r>
              <a:rPr lang="en-US" altLang="ko" dirty="0">
                <a:hlinkClick r:id="rId2"/>
              </a:rPr>
              <a:t>https://github.com/jasonstrimpel/PyData-Meetup/blob/master/Equity%20Option%20Implied%20Volatility%20Analytics%20with%20Python.ipynb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옵션 가치 구하기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i="1" dirty="0"/>
              <a:t>Equation 1-1. Black-Scholes-Merton (1973) index level at maturity</a:t>
            </a:r>
          </a:p>
          <a:p>
            <a:r>
              <a:rPr lang="en-US" altLang="zh-CN" i="1" dirty="0"/>
              <a:t>ST </a:t>
            </a:r>
            <a:r>
              <a:rPr lang="en-US" altLang="zh-CN" dirty="0"/>
              <a:t>=</a:t>
            </a:r>
            <a:r>
              <a:rPr lang="en-US" altLang="zh-CN" i="1" dirty="0"/>
              <a:t>S</a:t>
            </a:r>
            <a:r>
              <a:rPr lang="en-US" altLang="zh-CN" dirty="0"/>
              <a:t>0exp </a:t>
            </a:r>
            <a:r>
              <a:rPr lang="en-US" altLang="zh-CN" i="1" dirty="0"/>
              <a:t>r </a:t>
            </a:r>
            <a:r>
              <a:rPr lang="en-US" altLang="zh-CN" dirty="0"/>
              <a:t>−12</a:t>
            </a:r>
          </a:p>
          <a:p>
            <a:r>
              <a:rPr lang="el-GR" altLang="zh-CN" i="1" dirty="0"/>
              <a:t>σ</a:t>
            </a:r>
            <a:r>
              <a:rPr lang="el-GR" altLang="zh-CN" dirty="0"/>
              <a:t>2 </a:t>
            </a:r>
            <a:r>
              <a:rPr lang="en-US" altLang="zh-CN" i="1" dirty="0"/>
              <a:t>T </a:t>
            </a:r>
            <a:r>
              <a:rPr lang="en-US" altLang="zh-CN" dirty="0"/>
              <a:t>+</a:t>
            </a:r>
            <a:r>
              <a:rPr lang="el-GR" altLang="zh-CN" i="1" dirty="0"/>
              <a:t>σ </a:t>
            </a:r>
            <a:r>
              <a:rPr lang="en-US" altLang="zh-CN" i="1" dirty="0" err="1"/>
              <a:t>Tz</a:t>
            </a:r>
            <a:endParaRPr lang="en-US" altLang="zh-CN" i="1" dirty="0"/>
          </a:p>
          <a:p>
            <a:r>
              <a:rPr lang="en-US" altLang="zh-CN" dirty="0"/>
              <a:t>The following is an </a:t>
            </a:r>
            <a:r>
              <a:rPr lang="en-US" altLang="zh-CN" i="1" dirty="0"/>
              <a:t>algorithmic description </a:t>
            </a:r>
            <a:r>
              <a:rPr lang="en-US" altLang="zh-CN" dirty="0"/>
              <a:t>of the Monte Carlo valuation procedure:</a:t>
            </a:r>
          </a:p>
          <a:p>
            <a:r>
              <a:rPr lang="en-US" altLang="zh-CN" dirty="0"/>
              <a:t>1. Draw </a:t>
            </a:r>
            <a:r>
              <a:rPr lang="en-US" altLang="zh-CN" i="1" dirty="0"/>
              <a:t>I </a:t>
            </a:r>
            <a:r>
              <a:rPr lang="en-US" altLang="zh-CN" dirty="0"/>
              <a:t>(pseudo)random numbers </a:t>
            </a:r>
            <a:r>
              <a:rPr lang="en-US" altLang="zh-CN" i="1" dirty="0"/>
              <a:t>z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/>
              <a:t>),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∈ {1, 2, …, </a:t>
            </a:r>
            <a:r>
              <a:rPr lang="en-US" altLang="zh-CN" i="1" dirty="0"/>
              <a:t>I</a:t>
            </a:r>
            <a:r>
              <a:rPr lang="en-US" altLang="zh-CN" dirty="0"/>
              <a:t>}, from the standard normal</a:t>
            </a:r>
          </a:p>
          <a:p>
            <a:r>
              <a:rPr lang="en-US" altLang="zh-CN" dirty="0"/>
              <a:t>distribution.</a:t>
            </a:r>
          </a:p>
          <a:p>
            <a:r>
              <a:rPr lang="en-US" altLang="zh-CN" dirty="0"/>
              <a:t>2. Calculate all resulting index levels at maturity </a:t>
            </a:r>
            <a:r>
              <a:rPr lang="en-US" altLang="zh-CN" i="1" dirty="0"/>
              <a:t>ST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/>
              <a:t>) for given </a:t>
            </a:r>
            <a:r>
              <a:rPr lang="en-US" altLang="zh-CN" i="1" dirty="0"/>
              <a:t>z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/>
              <a:t>) and Equation 1-1.</a:t>
            </a:r>
          </a:p>
          <a:p>
            <a:r>
              <a:rPr lang="en-US" altLang="zh-CN" dirty="0"/>
              <a:t>3. Calculate all inner values of the option at maturity as </a:t>
            </a:r>
            <a:r>
              <a:rPr lang="en-US" altLang="zh-CN" i="1" dirty="0" err="1"/>
              <a:t>hT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/>
              <a:t>) = max(</a:t>
            </a:r>
            <a:r>
              <a:rPr lang="en-US" altLang="zh-CN" i="1" dirty="0"/>
              <a:t>ST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/>
              <a:t>) – </a:t>
            </a:r>
            <a:r>
              <a:rPr lang="en-US" altLang="zh-CN" i="1" dirty="0"/>
              <a:t>K</a:t>
            </a:r>
            <a:r>
              <a:rPr lang="en-US" altLang="zh-CN" dirty="0"/>
              <a:t>,0).</a:t>
            </a:r>
          </a:p>
          <a:p>
            <a:r>
              <a:rPr lang="en-US" altLang="zh-CN" dirty="0"/>
              <a:t>4. Estimate the option present value via the Monte Carlo estimator given in</a:t>
            </a:r>
          </a:p>
          <a:p>
            <a:r>
              <a:rPr lang="en-US" altLang="zh-CN" dirty="0"/>
              <a:t>Equation 1-2.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19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옵션 가치 구하기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Equation 1-2. Monte Carlo estimator for European option</a:t>
            </a:r>
          </a:p>
          <a:p>
            <a:r>
              <a:rPr lang="en-US" altLang="zh-CN" i="1" dirty="0"/>
              <a:t>C</a:t>
            </a:r>
            <a:r>
              <a:rPr lang="en-US" altLang="zh-CN" dirty="0"/>
              <a:t>0≈</a:t>
            </a:r>
            <a:r>
              <a:rPr lang="en-US" altLang="zh-CN" i="1" dirty="0"/>
              <a:t>e</a:t>
            </a:r>
            <a:r>
              <a:rPr lang="en-US" altLang="zh-CN" dirty="0"/>
              <a:t>−</a:t>
            </a:r>
            <a:r>
              <a:rPr lang="en-US" altLang="zh-CN" i="1" dirty="0"/>
              <a:t>rT</a:t>
            </a:r>
            <a:r>
              <a:rPr lang="en-US" altLang="zh-CN" dirty="0"/>
              <a:t>1</a:t>
            </a:r>
            <a:r>
              <a:rPr lang="en-US" altLang="zh-CN" i="1" dirty="0"/>
              <a:t>I</a:t>
            </a:r>
          </a:p>
          <a:p>
            <a:r>
              <a:rPr lang="el-GR" altLang="zh-CN" dirty="0"/>
              <a:t>Σ</a:t>
            </a:r>
            <a:r>
              <a:rPr lang="en-US" altLang="zh-CN" i="1" dirty="0"/>
              <a:t>I</a:t>
            </a:r>
          </a:p>
          <a:p>
            <a:r>
              <a:rPr lang="en-US" altLang="zh-CN" i="1" dirty="0" err="1"/>
              <a:t>hT</a:t>
            </a:r>
            <a:r>
              <a:rPr lang="en-US" altLang="zh-CN" i="1" dirty="0"/>
              <a:t> </a:t>
            </a:r>
            <a:r>
              <a:rPr lang="en-US" altLang="zh-CN" i="1" dirty="0" err="1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79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옵션 가치 구하기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First, let us start with the parameter values. This is really easy:</a:t>
            </a:r>
          </a:p>
          <a:p>
            <a:r>
              <a:rPr lang="en-US" altLang="zh-CN" dirty="0"/>
              <a:t>S0 = 100.</a:t>
            </a:r>
          </a:p>
          <a:p>
            <a:r>
              <a:rPr lang="en-US" altLang="zh-CN" dirty="0"/>
              <a:t>K = 105.</a:t>
            </a:r>
          </a:p>
          <a:p>
            <a:r>
              <a:rPr lang="en-US" altLang="zh-CN" dirty="0"/>
              <a:t>T = 1.0</a:t>
            </a:r>
          </a:p>
          <a:p>
            <a:r>
              <a:rPr lang="en-US" altLang="zh-CN" dirty="0"/>
              <a:t>r = 0.05</a:t>
            </a:r>
          </a:p>
          <a:p>
            <a:r>
              <a:rPr lang="en-US" altLang="zh-CN" dirty="0"/>
              <a:t>sigma = 0.2</a:t>
            </a:r>
          </a:p>
          <a:p>
            <a:r>
              <a:rPr lang="en-US" altLang="zh-CN" dirty="0"/>
              <a:t>Next, the valuation algorithm. Here, we will for the first time use </a:t>
            </a:r>
            <a:r>
              <a:rPr lang="en-US" altLang="zh-CN" dirty="0" err="1"/>
              <a:t>NumPy</a:t>
            </a:r>
            <a:r>
              <a:rPr lang="en-US" altLang="zh-CN" dirty="0"/>
              <a:t>, which makes</a:t>
            </a:r>
          </a:p>
          <a:p>
            <a:r>
              <a:rPr lang="en-US" altLang="zh-CN" dirty="0"/>
              <a:t>life quite easy for our second task:</a:t>
            </a:r>
          </a:p>
          <a:p>
            <a:r>
              <a:rPr lang="en-US" altLang="zh-CN" b="1" dirty="0"/>
              <a:t>from </a:t>
            </a:r>
            <a:r>
              <a:rPr lang="en-US" altLang="zh-CN" b="1" dirty="0" err="1"/>
              <a:t>numpy</a:t>
            </a:r>
            <a:r>
              <a:rPr lang="en-US" altLang="zh-CN" b="1" dirty="0"/>
              <a:t> import </a:t>
            </a:r>
            <a:r>
              <a:rPr lang="en-US" altLang="zh-CN" dirty="0"/>
              <a:t>*</a:t>
            </a:r>
          </a:p>
          <a:p>
            <a:r>
              <a:rPr lang="en-US" altLang="zh-CN" dirty="0"/>
              <a:t>I = 100000</a:t>
            </a:r>
          </a:p>
          <a:p>
            <a:r>
              <a:rPr lang="en-US" altLang="zh-CN" dirty="0"/>
              <a:t>z = </a:t>
            </a:r>
            <a:r>
              <a:rPr lang="en-US" altLang="zh-CN" dirty="0" err="1"/>
              <a:t>random.standard_normal</a:t>
            </a:r>
            <a:r>
              <a:rPr lang="en-US" altLang="zh-CN" dirty="0"/>
              <a:t>(I)</a:t>
            </a:r>
          </a:p>
          <a:p>
            <a:r>
              <a:rPr lang="de-DE" altLang="zh-CN" dirty="0"/>
              <a:t>ST = S0 * exp((r - 0.5 * sigma ** 2) * T + sigma * sqrt(T) * z)</a:t>
            </a:r>
          </a:p>
          <a:p>
            <a:r>
              <a:rPr lang="en-US" altLang="zh-CN" dirty="0" err="1"/>
              <a:t>hT</a:t>
            </a:r>
            <a:r>
              <a:rPr lang="en-US" altLang="zh-CN" dirty="0"/>
              <a:t> = maximum(ST - K, 0)</a:t>
            </a:r>
          </a:p>
          <a:p>
            <a:r>
              <a:rPr lang="pt-BR" altLang="zh-CN" dirty="0"/>
              <a:t>C0 = exp(-r * T) * sum(hT) / I</a:t>
            </a:r>
          </a:p>
          <a:p>
            <a:r>
              <a:rPr lang="en-US" altLang="zh-CN" dirty="0"/>
              <a:t>Third, we print the result:</a:t>
            </a:r>
          </a:p>
          <a:p>
            <a:r>
              <a:rPr lang="en-US" altLang="zh-CN" b="1" dirty="0"/>
              <a:t>print </a:t>
            </a:r>
            <a:r>
              <a:rPr lang="en-US" altLang="zh-CN" dirty="0"/>
              <a:t>"Value of the European Call Option %5.3f" % C0</a:t>
            </a:r>
          </a:p>
          <a:p>
            <a:r>
              <a:rPr lang="en-US" altLang="zh-CN" dirty="0"/>
              <a:t>The output might be:4</a:t>
            </a:r>
          </a:p>
          <a:p>
            <a:r>
              <a:rPr lang="en-US" altLang="zh-CN" dirty="0"/>
              <a:t>Value of the European Call Option 8.019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49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옵션 가치 구하기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옵션 가치 구하기 </a:t>
            </a:r>
            <a:r>
              <a:rPr lang="en-US" altLang="ko-KR" dirty="0"/>
              <a:t>(</a:t>
            </a:r>
            <a:r>
              <a:rPr lang="ko-KR" altLang="en-US" dirty="0"/>
              <a:t>시뮬레이션</a:t>
            </a:r>
            <a:r>
              <a:rPr lang="en-US" altLang="ko-KR" dirty="0"/>
              <a:t>)</a:t>
            </a:r>
            <a:endParaRPr lang="zh-CN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2BCA0C-E37C-4D98-9E88-6B6E64C6B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2335112"/>
            <a:ext cx="4674665" cy="36711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E23882-96FD-4B51-A92C-B0CB0A0E5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5112"/>
            <a:ext cx="4674665" cy="367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3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옵션 가치 구하기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옵션 가치 구하기 </a:t>
            </a:r>
            <a:r>
              <a:rPr lang="en-US" altLang="ko-KR" dirty="0"/>
              <a:t>(</a:t>
            </a:r>
            <a:r>
              <a:rPr lang="ko-KR" altLang="en-US" dirty="0"/>
              <a:t>시뮬레이션</a:t>
            </a:r>
            <a:r>
              <a:rPr lang="en-US" altLang="ko-KR" dirty="0"/>
              <a:t>)</a:t>
            </a:r>
            <a:endParaRPr lang="zh-CN" altLang="en-US" dirty="0"/>
          </a:p>
        </p:txBody>
      </p:sp>
      <p:pic>
        <p:nvPicPr>
          <p:cNvPr id="4" name="그림 3" descr="https://mblogthumb-phinf.pstatic.net/20120319_29/chunjein_13321547077049OfUV_GIF/5-3.gif?type=w2">
            <a:extLst>
              <a:ext uri="{FF2B5EF4-FFF2-40B4-BE49-F238E27FC236}">
                <a16:creationId xmlns:a16="http://schemas.microsoft.com/office/drawing/2014/main" id="{D1C782E0-A527-421E-BD2C-E9DC9EE49D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25" y="2885643"/>
            <a:ext cx="3276600" cy="3120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329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옵션 가치 구하기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옵션 가치 구하기 </a:t>
            </a:r>
            <a:r>
              <a:rPr lang="en-US" altLang="ko-KR" dirty="0"/>
              <a:t>(</a:t>
            </a:r>
            <a:r>
              <a:rPr lang="ko-KR" altLang="en-US" dirty="0"/>
              <a:t>시뮬레이션</a:t>
            </a:r>
            <a:r>
              <a:rPr lang="en-US" altLang="ko-KR" dirty="0"/>
              <a:t>)</a:t>
            </a:r>
            <a:endParaRPr lang="zh-CN" altLang="en-US" dirty="0"/>
          </a:p>
        </p:txBody>
      </p:sp>
      <p:pic>
        <p:nvPicPr>
          <p:cNvPr id="4" name="그림 3" descr="https://mblogthumb-phinf.pstatic.net/20120319_29/chunjein_13321547077049OfUV_GIF/5-3.gif?type=w2">
            <a:extLst>
              <a:ext uri="{FF2B5EF4-FFF2-40B4-BE49-F238E27FC236}">
                <a16:creationId xmlns:a16="http://schemas.microsoft.com/office/drawing/2014/main" id="{D1C782E0-A527-421E-BD2C-E9DC9EE49D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25" y="2885643"/>
            <a:ext cx="3276600" cy="3120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511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내재 변동성</a:t>
            </a:r>
            <a:endParaRPr lang="zh-CN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09BBE30-0AF1-4256-8F34-08B924481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516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그림 3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ECDA526E-3014-4007-AAAE-54B82DA0D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680527"/>
            <a:ext cx="6553545" cy="514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2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