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693" r:id="rId3"/>
    <p:sldMasterId id="2147483697" r:id="rId4"/>
    <p:sldMasterId id="2147483700" r:id="rId5"/>
    <p:sldMasterId id="2147483706" r:id="rId6"/>
    <p:sldMasterId id="2147483704" r:id="rId7"/>
    <p:sldMasterId id="2147483688" r:id="rId8"/>
  </p:sldMasterIdLst>
  <p:notesMasterIdLst>
    <p:notesMasterId r:id="rId24"/>
  </p:notesMasterIdLst>
  <p:handoutMasterIdLst>
    <p:handoutMasterId r:id="rId25"/>
  </p:handoutMasterIdLst>
  <p:sldIdLst>
    <p:sldId id="270" r:id="rId9"/>
    <p:sldId id="279" r:id="rId10"/>
    <p:sldId id="281" r:id="rId11"/>
    <p:sldId id="273" r:id="rId12"/>
    <p:sldId id="282" r:id="rId13"/>
    <p:sldId id="283" r:id="rId14"/>
    <p:sldId id="284" r:id="rId15"/>
    <p:sldId id="285" r:id="rId16"/>
    <p:sldId id="286" r:id="rId17"/>
    <p:sldId id="287" r:id="rId18"/>
    <p:sldId id="276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012"/>
    <a:srgbClr val="3B3B3B"/>
    <a:srgbClr val="FFFFFF"/>
    <a:srgbClr val="E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02F4-DDF4-45EB-9A5B-E3B431FB53E6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BD41F-6426-47EA-AD70-1B3E876EF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07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F7901-6C58-4C6F-9381-D0C8E092F94E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052CA-C224-45F0-81B6-E8C76D4BD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60DC6B-FC7B-4FA5-B838-E4E87135E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BD5F-3B3F-498B-9093-45D2254D3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4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C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1399" y="6412580"/>
            <a:ext cx="906505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361995FD-C2AE-4F2A-896D-139416E661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3" name="Espace réservé du texte 21"/>
          <p:cNvSpPr>
            <a:spLocks noGrp="1"/>
          </p:cNvSpPr>
          <p:nvPr>
            <p:ph type="body" sz="quarter" idx="22" hasCustomPrompt="1"/>
          </p:nvPr>
        </p:nvSpPr>
        <p:spPr>
          <a:xfrm>
            <a:off x="2488806" y="1889117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1</a:t>
            </a:r>
          </a:p>
        </p:txBody>
      </p:sp>
      <p:sp>
        <p:nvSpPr>
          <p:cNvPr id="37" name="Espace réservé du texte 21"/>
          <p:cNvSpPr>
            <a:spLocks noGrp="1"/>
          </p:cNvSpPr>
          <p:nvPr>
            <p:ph type="body" sz="quarter" idx="29" hasCustomPrompt="1"/>
          </p:nvPr>
        </p:nvSpPr>
        <p:spPr>
          <a:xfrm>
            <a:off x="2488805" y="2149110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2</a:t>
            </a:r>
          </a:p>
        </p:txBody>
      </p:sp>
      <p:sp>
        <p:nvSpPr>
          <p:cNvPr id="38" name="Espace réservé du texte 21"/>
          <p:cNvSpPr>
            <a:spLocks noGrp="1"/>
          </p:cNvSpPr>
          <p:nvPr>
            <p:ph type="body" sz="quarter" idx="30" hasCustomPrompt="1"/>
          </p:nvPr>
        </p:nvSpPr>
        <p:spPr>
          <a:xfrm>
            <a:off x="2488805" y="2396991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3</a:t>
            </a:r>
          </a:p>
        </p:txBody>
      </p:sp>
      <p:sp>
        <p:nvSpPr>
          <p:cNvPr id="45" name="Espace réservé du texte 21"/>
          <p:cNvSpPr>
            <a:spLocks noGrp="1"/>
          </p:cNvSpPr>
          <p:nvPr>
            <p:ph type="body" sz="quarter" idx="31" hasCustomPrompt="1"/>
          </p:nvPr>
        </p:nvSpPr>
        <p:spPr>
          <a:xfrm>
            <a:off x="2488805" y="3503354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1</a:t>
            </a:r>
          </a:p>
        </p:txBody>
      </p:sp>
      <p:sp>
        <p:nvSpPr>
          <p:cNvPr id="46" name="Espace réservé du texte 21"/>
          <p:cNvSpPr>
            <a:spLocks noGrp="1"/>
          </p:cNvSpPr>
          <p:nvPr>
            <p:ph type="body" sz="quarter" idx="32" hasCustomPrompt="1"/>
          </p:nvPr>
        </p:nvSpPr>
        <p:spPr>
          <a:xfrm>
            <a:off x="2488804" y="3763347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2</a:t>
            </a:r>
          </a:p>
        </p:txBody>
      </p:sp>
      <p:sp>
        <p:nvSpPr>
          <p:cNvPr id="47" name="Espace réservé du texte 21"/>
          <p:cNvSpPr>
            <a:spLocks noGrp="1"/>
          </p:cNvSpPr>
          <p:nvPr>
            <p:ph type="body" sz="quarter" idx="33" hasCustomPrompt="1"/>
          </p:nvPr>
        </p:nvSpPr>
        <p:spPr>
          <a:xfrm>
            <a:off x="2488804" y="4011228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3</a:t>
            </a:r>
          </a:p>
        </p:txBody>
      </p:sp>
      <p:sp>
        <p:nvSpPr>
          <p:cNvPr id="48" name="Espace réservé du texte 21"/>
          <p:cNvSpPr>
            <a:spLocks noGrp="1"/>
          </p:cNvSpPr>
          <p:nvPr>
            <p:ph type="body" sz="quarter" idx="34" hasCustomPrompt="1"/>
          </p:nvPr>
        </p:nvSpPr>
        <p:spPr>
          <a:xfrm>
            <a:off x="2488804" y="5117671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1</a:t>
            </a:r>
          </a:p>
        </p:txBody>
      </p:sp>
      <p:sp>
        <p:nvSpPr>
          <p:cNvPr id="49" name="Espace réservé du texte 21"/>
          <p:cNvSpPr>
            <a:spLocks noGrp="1"/>
          </p:cNvSpPr>
          <p:nvPr>
            <p:ph type="body" sz="quarter" idx="35" hasCustomPrompt="1"/>
          </p:nvPr>
        </p:nvSpPr>
        <p:spPr>
          <a:xfrm>
            <a:off x="2488803" y="5377664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2</a:t>
            </a:r>
          </a:p>
        </p:txBody>
      </p:sp>
      <p:sp>
        <p:nvSpPr>
          <p:cNvPr id="50" name="Espace réservé du texte 21"/>
          <p:cNvSpPr>
            <a:spLocks noGrp="1"/>
          </p:cNvSpPr>
          <p:nvPr>
            <p:ph type="body" sz="quarter" idx="36" hasCustomPrompt="1"/>
          </p:nvPr>
        </p:nvSpPr>
        <p:spPr>
          <a:xfrm>
            <a:off x="2488803" y="5625545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3</a:t>
            </a:r>
          </a:p>
        </p:txBody>
      </p:sp>
      <p:sp>
        <p:nvSpPr>
          <p:cNvPr id="54" name="Espace réservé du texte 21"/>
          <p:cNvSpPr>
            <a:spLocks noGrp="1"/>
          </p:cNvSpPr>
          <p:nvPr>
            <p:ph type="body" sz="quarter" idx="37" hasCustomPrompt="1"/>
          </p:nvPr>
        </p:nvSpPr>
        <p:spPr>
          <a:xfrm>
            <a:off x="7201175" y="1895133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1</a:t>
            </a:r>
          </a:p>
        </p:txBody>
      </p:sp>
      <p:sp>
        <p:nvSpPr>
          <p:cNvPr id="55" name="Espace réservé du texte 21"/>
          <p:cNvSpPr>
            <a:spLocks noGrp="1"/>
          </p:cNvSpPr>
          <p:nvPr>
            <p:ph type="body" sz="quarter" idx="38" hasCustomPrompt="1"/>
          </p:nvPr>
        </p:nvSpPr>
        <p:spPr>
          <a:xfrm>
            <a:off x="7201174" y="2155126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2</a:t>
            </a:r>
          </a:p>
        </p:txBody>
      </p:sp>
      <p:sp>
        <p:nvSpPr>
          <p:cNvPr id="56" name="Espace réservé du texte 21"/>
          <p:cNvSpPr>
            <a:spLocks noGrp="1"/>
          </p:cNvSpPr>
          <p:nvPr>
            <p:ph type="body" sz="quarter" idx="39" hasCustomPrompt="1"/>
          </p:nvPr>
        </p:nvSpPr>
        <p:spPr>
          <a:xfrm>
            <a:off x="7201174" y="2403007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3</a:t>
            </a:r>
          </a:p>
        </p:txBody>
      </p:sp>
      <p:sp>
        <p:nvSpPr>
          <p:cNvPr id="57" name="Espace réservé du texte 21"/>
          <p:cNvSpPr>
            <a:spLocks noGrp="1"/>
          </p:cNvSpPr>
          <p:nvPr>
            <p:ph type="body" sz="quarter" idx="40" hasCustomPrompt="1"/>
          </p:nvPr>
        </p:nvSpPr>
        <p:spPr>
          <a:xfrm>
            <a:off x="7201174" y="3509370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1</a:t>
            </a:r>
          </a:p>
        </p:txBody>
      </p:sp>
      <p:sp>
        <p:nvSpPr>
          <p:cNvPr id="58" name="Espace réservé du texte 21"/>
          <p:cNvSpPr>
            <a:spLocks noGrp="1"/>
          </p:cNvSpPr>
          <p:nvPr>
            <p:ph type="body" sz="quarter" idx="41" hasCustomPrompt="1"/>
          </p:nvPr>
        </p:nvSpPr>
        <p:spPr>
          <a:xfrm>
            <a:off x="7201173" y="3769363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2</a:t>
            </a:r>
          </a:p>
        </p:txBody>
      </p:sp>
      <p:sp>
        <p:nvSpPr>
          <p:cNvPr id="59" name="Espace réservé du texte 21"/>
          <p:cNvSpPr>
            <a:spLocks noGrp="1"/>
          </p:cNvSpPr>
          <p:nvPr>
            <p:ph type="body" sz="quarter" idx="42" hasCustomPrompt="1"/>
          </p:nvPr>
        </p:nvSpPr>
        <p:spPr>
          <a:xfrm>
            <a:off x="7201173" y="4017244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3</a:t>
            </a:r>
          </a:p>
        </p:txBody>
      </p:sp>
      <p:sp>
        <p:nvSpPr>
          <p:cNvPr id="60" name="Espace réservé du texte 21"/>
          <p:cNvSpPr>
            <a:spLocks noGrp="1"/>
          </p:cNvSpPr>
          <p:nvPr>
            <p:ph type="body" sz="quarter" idx="43" hasCustomPrompt="1"/>
          </p:nvPr>
        </p:nvSpPr>
        <p:spPr>
          <a:xfrm>
            <a:off x="7201173" y="5123687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1</a:t>
            </a:r>
          </a:p>
        </p:txBody>
      </p:sp>
      <p:sp>
        <p:nvSpPr>
          <p:cNvPr id="61" name="Espace réservé du texte 21"/>
          <p:cNvSpPr>
            <a:spLocks noGrp="1"/>
          </p:cNvSpPr>
          <p:nvPr>
            <p:ph type="body" sz="quarter" idx="44" hasCustomPrompt="1"/>
          </p:nvPr>
        </p:nvSpPr>
        <p:spPr>
          <a:xfrm>
            <a:off x="7201172" y="5383680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2</a:t>
            </a:r>
          </a:p>
        </p:txBody>
      </p:sp>
      <p:sp>
        <p:nvSpPr>
          <p:cNvPr id="62" name="Espace réservé du texte 21"/>
          <p:cNvSpPr>
            <a:spLocks noGrp="1"/>
          </p:cNvSpPr>
          <p:nvPr>
            <p:ph type="body" sz="quarter" idx="45" hasCustomPrompt="1"/>
          </p:nvPr>
        </p:nvSpPr>
        <p:spPr>
          <a:xfrm>
            <a:off x="7201172" y="5631561"/>
            <a:ext cx="293142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Ligne de détails 3</a:t>
            </a:r>
          </a:p>
        </p:txBody>
      </p:sp>
      <p:sp>
        <p:nvSpPr>
          <p:cNvPr id="63" name="Espace réservé du texte 21"/>
          <p:cNvSpPr>
            <a:spLocks noGrp="1"/>
          </p:cNvSpPr>
          <p:nvPr>
            <p:ph type="body" sz="quarter" idx="17" hasCustomPrompt="1"/>
          </p:nvPr>
        </p:nvSpPr>
        <p:spPr>
          <a:xfrm>
            <a:off x="2258987" y="1568816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profil 1</a:t>
            </a:r>
          </a:p>
        </p:txBody>
      </p:sp>
      <p:sp>
        <p:nvSpPr>
          <p:cNvPr id="6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2258987" y="1346232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65" name="Espace réservé du texte 21"/>
          <p:cNvSpPr>
            <a:spLocks noGrp="1"/>
          </p:cNvSpPr>
          <p:nvPr>
            <p:ph type="body" sz="quarter" idx="46" hasCustomPrompt="1"/>
          </p:nvPr>
        </p:nvSpPr>
        <p:spPr>
          <a:xfrm>
            <a:off x="2246955" y="3178592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profil 2</a:t>
            </a:r>
          </a:p>
        </p:txBody>
      </p:sp>
      <p:sp>
        <p:nvSpPr>
          <p:cNvPr id="66" name="Espace réservé du texte 21"/>
          <p:cNvSpPr>
            <a:spLocks noGrp="1"/>
          </p:cNvSpPr>
          <p:nvPr>
            <p:ph type="body" sz="quarter" idx="47" hasCustomPrompt="1"/>
          </p:nvPr>
        </p:nvSpPr>
        <p:spPr>
          <a:xfrm>
            <a:off x="2246955" y="2956008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67" name="Espace réservé du texte 21"/>
          <p:cNvSpPr>
            <a:spLocks noGrp="1"/>
          </p:cNvSpPr>
          <p:nvPr>
            <p:ph type="body" sz="quarter" idx="48" hasCustomPrompt="1"/>
          </p:nvPr>
        </p:nvSpPr>
        <p:spPr>
          <a:xfrm>
            <a:off x="2258987" y="4797596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profil 3</a:t>
            </a:r>
          </a:p>
        </p:txBody>
      </p:sp>
      <p:sp>
        <p:nvSpPr>
          <p:cNvPr id="68" name="Espace réservé du texte 21"/>
          <p:cNvSpPr>
            <a:spLocks noGrp="1"/>
          </p:cNvSpPr>
          <p:nvPr>
            <p:ph type="body" sz="quarter" idx="49" hasCustomPrompt="1"/>
          </p:nvPr>
        </p:nvSpPr>
        <p:spPr>
          <a:xfrm>
            <a:off x="2258987" y="4575012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69" name="Espace réservé du texte 21"/>
          <p:cNvSpPr>
            <a:spLocks noGrp="1"/>
          </p:cNvSpPr>
          <p:nvPr>
            <p:ph type="body" sz="quarter" idx="50" hasCustomPrompt="1"/>
          </p:nvPr>
        </p:nvSpPr>
        <p:spPr>
          <a:xfrm>
            <a:off x="6970497" y="1580848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profil 4</a:t>
            </a:r>
          </a:p>
        </p:txBody>
      </p:sp>
      <p:sp>
        <p:nvSpPr>
          <p:cNvPr id="70" name="Espace réservé du texte 21"/>
          <p:cNvSpPr>
            <a:spLocks noGrp="1"/>
          </p:cNvSpPr>
          <p:nvPr>
            <p:ph type="body" sz="quarter" idx="51" hasCustomPrompt="1"/>
          </p:nvPr>
        </p:nvSpPr>
        <p:spPr>
          <a:xfrm>
            <a:off x="6970497" y="1358264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71" name="Espace réservé du texte 21"/>
          <p:cNvSpPr>
            <a:spLocks noGrp="1"/>
          </p:cNvSpPr>
          <p:nvPr>
            <p:ph type="body" sz="quarter" idx="52" hasCustomPrompt="1"/>
          </p:nvPr>
        </p:nvSpPr>
        <p:spPr>
          <a:xfrm>
            <a:off x="6958465" y="3190624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profil 5</a:t>
            </a:r>
          </a:p>
        </p:txBody>
      </p:sp>
      <p:sp>
        <p:nvSpPr>
          <p:cNvPr id="72" name="Espace réservé du texte 21"/>
          <p:cNvSpPr>
            <a:spLocks noGrp="1"/>
          </p:cNvSpPr>
          <p:nvPr>
            <p:ph type="body" sz="quarter" idx="53" hasCustomPrompt="1"/>
          </p:nvPr>
        </p:nvSpPr>
        <p:spPr>
          <a:xfrm>
            <a:off x="6958465" y="2968040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73" name="Espace réservé du texte 21"/>
          <p:cNvSpPr>
            <a:spLocks noGrp="1"/>
          </p:cNvSpPr>
          <p:nvPr>
            <p:ph type="body" sz="quarter" idx="54" hasCustomPrompt="1"/>
          </p:nvPr>
        </p:nvSpPr>
        <p:spPr>
          <a:xfrm>
            <a:off x="6970497" y="4809628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profil 6</a:t>
            </a:r>
          </a:p>
        </p:txBody>
      </p:sp>
      <p:sp>
        <p:nvSpPr>
          <p:cNvPr id="74" name="Espace réservé du texte 21"/>
          <p:cNvSpPr>
            <a:spLocks noGrp="1"/>
          </p:cNvSpPr>
          <p:nvPr>
            <p:ph type="body" sz="quarter" idx="55" hasCustomPrompt="1"/>
          </p:nvPr>
        </p:nvSpPr>
        <p:spPr>
          <a:xfrm>
            <a:off x="6970497" y="4587044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75" name="Espace réservé pour une image  29"/>
          <p:cNvSpPr>
            <a:spLocks noGrp="1"/>
          </p:cNvSpPr>
          <p:nvPr>
            <p:ph type="pic" sz="quarter" idx="19" hasCustomPrompt="1"/>
          </p:nvPr>
        </p:nvSpPr>
        <p:spPr>
          <a:xfrm>
            <a:off x="891008" y="1360795"/>
            <a:ext cx="1286708" cy="1292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76" name="Espace réservé pour une image  29"/>
          <p:cNvSpPr>
            <a:spLocks noGrp="1"/>
          </p:cNvSpPr>
          <p:nvPr>
            <p:ph type="pic" sz="quarter" idx="56" hasCustomPrompt="1"/>
          </p:nvPr>
        </p:nvSpPr>
        <p:spPr>
          <a:xfrm>
            <a:off x="891008" y="2968040"/>
            <a:ext cx="1286708" cy="1292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77" name="Espace réservé pour une image  29"/>
          <p:cNvSpPr>
            <a:spLocks noGrp="1"/>
          </p:cNvSpPr>
          <p:nvPr>
            <p:ph type="pic" sz="quarter" idx="57" hasCustomPrompt="1"/>
          </p:nvPr>
        </p:nvSpPr>
        <p:spPr>
          <a:xfrm>
            <a:off x="891008" y="4578477"/>
            <a:ext cx="1286708" cy="1292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78" name="Espace réservé pour une image  29"/>
          <p:cNvSpPr>
            <a:spLocks noGrp="1"/>
          </p:cNvSpPr>
          <p:nvPr>
            <p:ph type="pic" sz="quarter" idx="58" hasCustomPrompt="1"/>
          </p:nvPr>
        </p:nvSpPr>
        <p:spPr>
          <a:xfrm>
            <a:off x="5597360" y="1366811"/>
            <a:ext cx="1286708" cy="1292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79" name="Espace réservé pour une image  29"/>
          <p:cNvSpPr>
            <a:spLocks noGrp="1"/>
          </p:cNvSpPr>
          <p:nvPr>
            <p:ph type="pic" sz="quarter" idx="59" hasCustomPrompt="1"/>
          </p:nvPr>
        </p:nvSpPr>
        <p:spPr>
          <a:xfrm>
            <a:off x="5597360" y="2974056"/>
            <a:ext cx="1286708" cy="1292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80" name="Espace réservé pour une image  29"/>
          <p:cNvSpPr>
            <a:spLocks noGrp="1"/>
          </p:cNvSpPr>
          <p:nvPr>
            <p:ph type="pic" sz="quarter" idx="60" hasCustomPrompt="1"/>
          </p:nvPr>
        </p:nvSpPr>
        <p:spPr>
          <a:xfrm>
            <a:off x="5597360" y="4584493"/>
            <a:ext cx="1286708" cy="1292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90" name="Titre 1">
            <a:extLst>
              <a:ext uri="{FF2B5EF4-FFF2-40B4-BE49-F238E27FC236}">
                <a16:creationId xmlns:a16="http://schemas.microsoft.com/office/drawing/2014/main" id="{CE95D490-9E98-4D2C-8C96-2620E16921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2204" y="169989"/>
            <a:ext cx="10630709" cy="720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cap="all" baseline="0">
                <a:solidFill>
                  <a:srgbClr val="E65012"/>
                </a:solidFill>
              </a:defRPr>
            </a:lvl1pPr>
          </a:lstStyle>
          <a:p>
            <a:r>
              <a:rPr lang="fr-FR" dirty="0"/>
              <a:t>MINIS CVS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C3ECA6-174D-42E7-8DC8-7914B3ECD15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242204" y="781207"/>
            <a:ext cx="5716588" cy="409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fr-FR" dirty="0"/>
              <a:t>Présentez-vous ici de différentes manières</a:t>
            </a:r>
          </a:p>
        </p:txBody>
      </p:sp>
    </p:spTree>
    <p:extLst>
      <p:ext uri="{BB962C8B-B14F-4D97-AF65-F5344CB8AC3E}">
        <p14:creationId xmlns:p14="http://schemas.microsoft.com/office/powerpoint/2010/main" val="7802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11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incipal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2565399"/>
            <a:ext cx="10515600" cy="1727198"/>
          </a:xfrm>
          <a:prstGeom prst="rect">
            <a:avLst/>
          </a:prstGeom>
          <a:solidFill>
            <a:srgbClr val="3B3B3B"/>
          </a:solidFill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3190" y="6163845"/>
            <a:ext cx="1147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20YY-MM</a:t>
            </a:r>
          </a:p>
        </p:txBody>
      </p:sp>
    </p:spTree>
    <p:extLst>
      <p:ext uri="{BB962C8B-B14F-4D97-AF65-F5344CB8AC3E}">
        <p14:creationId xmlns:p14="http://schemas.microsoft.com/office/powerpoint/2010/main" val="19711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° et 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33437" y="2414587"/>
            <a:ext cx="2747963" cy="1821657"/>
          </a:xfrm>
          <a:prstGeom prst="rect">
            <a:avLst/>
          </a:prstGeom>
        </p:spPr>
        <p:txBody>
          <a:bodyPr anchor="ctr"/>
          <a:lstStyle>
            <a:lvl1pPr algn="ctr">
              <a:defRPr sz="13800" b="0"/>
            </a:lvl1pPr>
          </a:lstStyle>
          <a:p>
            <a:r>
              <a:rPr lang="fr-FR" dirty="0"/>
              <a:t>N°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786312" y="3132534"/>
            <a:ext cx="7043737" cy="3223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SAISIR VOTRE TITRE ICI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43636" y="6412579"/>
            <a:ext cx="864268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57116A97-F13D-4751-9B56-EB7B87ED3DB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4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42204" y="169989"/>
            <a:ext cx="10630709" cy="720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cap="all" baseline="0">
                <a:solidFill>
                  <a:srgbClr val="E65012"/>
                </a:solidFill>
              </a:defRPr>
            </a:lvl1pPr>
          </a:lstStyle>
          <a:p>
            <a:r>
              <a:rPr lang="fr-FR" dirty="0"/>
              <a:t>SAISIR VOTRE TITRE ICI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1399" y="6412580"/>
            <a:ext cx="906505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61995FD-C2AE-4F2A-896D-139416E6610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avec un grand champ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42204" y="169989"/>
            <a:ext cx="10630709" cy="720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cap="all" baseline="0">
                <a:solidFill>
                  <a:srgbClr val="E65012"/>
                </a:solidFill>
              </a:defRPr>
            </a:lvl1pPr>
          </a:lstStyle>
          <a:p>
            <a:r>
              <a:rPr lang="fr-FR" dirty="0"/>
              <a:t>SAISIR VOTRE TITRE ICI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35757" y="992981"/>
            <a:ext cx="11537156" cy="5499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Saisir ici votre contenu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1399" y="6412580"/>
            <a:ext cx="906505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61995FD-C2AE-4F2A-896D-139416E6610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Technico Fonctio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1399" y="6412580"/>
            <a:ext cx="906505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361995FD-C2AE-4F2A-896D-139416E661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41930" y="780950"/>
            <a:ext cx="8269033" cy="37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FR" sz="1800" b="1" dirty="0">
              <a:solidFill>
                <a:srgbClr val="E95E34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4" hasCustomPrompt="1"/>
          </p:nvPr>
        </p:nvSpPr>
        <p:spPr>
          <a:xfrm>
            <a:off x="9610282" y="4640811"/>
            <a:ext cx="2410140" cy="1949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Diplôme le plus significatif (20XX)</a:t>
            </a:r>
          </a:p>
        </p:txBody>
      </p:sp>
      <p:sp>
        <p:nvSpPr>
          <p:cNvPr id="25" name="Espace réservé du texte 21"/>
          <p:cNvSpPr>
            <a:spLocks noGrp="1"/>
          </p:cNvSpPr>
          <p:nvPr>
            <p:ph type="body" sz="quarter" idx="15" hasCustomPrompt="1"/>
          </p:nvPr>
        </p:nvSpPr>
        <p:spPr>
          <a:xfrm>
            <a:off x="9610282" y="3274405"/>
            <a:ext cx="2410140" cy="123825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Description résumée courte mettant en valeur votre profil et vos compétences. Ecrire à la première personne.</a:t>
            </a:r>
          </a:p>
        </p:txBody>
      </p:sp>
      <p:sp>
        <p:nvSpPr>
          <p:cNvPr id="26" name="Espace réservé du texte 21"/>
          <p:cNvSpPr>
            <a:spLocks noGrp="1"/>
          </p:cNvSpPr>
          <p:nvPr>
            <p:ph type="body" sz="quarter" idx="16" hasCustomPrompt="1"/>
          </p:nvPr>
        </p:nvSpPr>
        <p:spPr>
          <a:xfrm>
            <a:off x="9899326" y="2923674"/>
            <a:ext cx="839533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XX</a:t>
            </a:r>
          </a:p>
        </p:txBody>
      </p:sp>
      <p:sp>
        <p:nvSpPr>
          <p:cNvPr id="27" name="Espace réservé du texte 21"/>
          <p:cNvSpPr>
            <a:spLocks noGrp="1"/>
          </p:cNvSpPr>
          <p:nvPr>
            <p:ph type="body" sz="quarter" idx="17" hasCustomPrompt="1"/>
          </p:nvPr>
        </p:nvSpPr>
        <p:spPr>
          <a:xfrm>
            <a:off x="9610283" y="2597106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Finaxys</a:t>
            </a:r>
          </a:p>
        </p:txBody>
      </p:sp>
      <p:sp>
        <p:nvSpPr>
          <p:cNvPr id="28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82" y="2270538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pour une image  29"/>
          <p:cNvSpPr>
            <a:spLocks noGrp="1"/>
          </p:cNvSpPr>
          <p:nvPr>
            <p:ph type="pic" sz="quarter" idx="19" hasCustomPrompt="1"/>
          </p:nvPr>
        </p:nvSpPr>
        <p:spPr>
          <a:xfrm>
            <a:off x="9992897" y="529842"/>
            <a:ext cx="1739900" cy="1636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31" name="Espace réservé du texte 21"/>
          <p:cNvSpPr>
            <a:spLocks noGrp="1"/>
          </p:cNvSpPr>
          <p:nvPr>
            <p:ph type="body" sz="quarter" idx="20" hasCustomPrompt="1"/>
          </p:nvPr>
        </p:nvSpPr>
        <p:spPr>
          <a:xfrm>
            <a:off x="834468" y="1550624"/>
            <a:ext cx="3806961" cy="22605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</p:txBody>
      </p:sp>
      <p:sp>
        <p:nvSpPr>
          <p:cNvPr id="3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5124477" y="1550624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4</a:t>
            </a:r>
          </a:p>
        </p:txBody>
      </p:sp>
      <p:sp>
        <p:nvSpPr>
          <p:cNvPr id="33" name="Espace réservé du texte 21"/>
          <p:cNvSpPr>
            <a:spLocks noGrp="1"/>
          </p:cNvSpPr>
          <p:nvPr>
            <p:ph type="body" sz="quarter" idx="22" hasCustomPrompt="1"/>
          </p:nvPr>
        </p:nvSpPr>
        <p:spPr>
          <a:xfrm>
            <a:off x="834468" y="5787349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1</a:t>
            </a:r>
          </a:p>
        </p:txBody>
      </p:sp>
      <p:sp>
        <p:nvSpPr>
          <p:cNvPr id="34" name="Espace réservé du texte 21"/>
          <p:cNvSpPr>
            <a:spLocks noGrp="1"/>
          </p:cNvSpPr>
          <p:nvPr>
            <p:ph type="body" sz="quarter" idx="23" hasCustomPrompt="1"/>
          </p:nvPr>
        </p:nvSpPr>
        <p:spPr>
          <a:xfrm>
            <a:off x="5124477" y="5787348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1</a:t>
            </a:r>
          </a:p>
        </p:txBody>
      </p:sp>
      <p:sp>
        <p:nvSpPr>
          <p:cNvPr id="35" name="Espace réservé du texte 21"/>
          <p:cNvSpPr>
            <a:spLocks noGrp="1"/>
          </p:cNvSpPr>
          <p:nvPr>
            <p:ph type="body" sz="quarter" idx="24" hasCustomPrompt="1"/>
          </p:nvPr>
        </p:nvSpPr>
        <p:spPr>
          <a:xfrm>
            <a:off x="607325" y="2601704"/>
            <a:ext cx="8706010" cy="280341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Libellé de l’expérience la plus récente – Nom du client (20XX-20YY) [ligne de libellé d’expérience en gras, retours à la ligne avec MAJ+ENTREE]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[Retour à la ligne entre chaque expérience avec ENTREE]                                                                                                                                                 Libellé de l’expérience – Nom du client (20XX-20YY) [ligne de libellé d’expérience en gras , retours à la ligne avec MAJ+ENTREE]                                                 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     …</a:t>
            </a:r>
          </a:p>
        </p:txBody>
      </p:sp>
      <p:sp>
        <p:nvSpPr>
          <p:cNvPr id="23" name="Espace réservé du texte 21"/>
          <p:cNvSpPr>
            <a:spLocks noGrp="1"/>
          </p:cNvSpPr>
          <p:nvPr>
            <p:ph type="body" sz="quarter" idx="25" hasCustomPrompt="1"/>
          </p:nvPr>
        </p:nvSpPr>
        <p:spPr>
          <a:xfrm>
            <a:off x="834467" y="1799523"/>
            <a:ext cx="3806961" cy="2539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2</a:t>
            </a:r>
          </a:p>
        </p:txBody>
      </p:sp>
      <p:sp>
        <p:nvSpPr>
          <p:cNvPr id="24" name="Espace réservé du texte 21"/>
          <p:cNvSpPr>
            <a:spLocks noGrp="1"/>
          </p:cNvSpPr>
          <p:nvPr>
            <p:ph type="body" sz="quarter" idx="26" hasCustomPrompt="1"/>
          </p:nvPr>
        </p:nvSpPr>
        <p:spPr>
          <a:xfrm>
            <a:off x="834467" y="2059189"/>
            <a:ext cx="3806961" cy="21134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3</a:t>
            </a:r>
          </a:p>
        </p:txBody>
      </p:sp>
      <p:sp>
        <p:nvSpPr>
          <p:cNvPr id="29" name="Espace réservé du texte 21"/>
          <p:cNvSpPr>
            <a:spLocks noGrp="1"/>
          </p:cNvSpPr>
          <p:nvPr>
            <p:ph type="body" sz="quarter" idx="27" hasCustomPrompt="1"/>
          </p:nvPr>
        </p:nvSpPr>
        <p:spPr>
          <a:xfrm>
            <a:off x="5124477" y="1804577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5</a:t>
            </a:r>
          </a:p>
        </p:txBody>
      </p:sp>
      <p:sp>
        <p:nvSpPr>
          <p:cNvPr id="36" name="Espace réservé du texte 21"/>
          <p:cNvSpPr>
            <a:spLocks noGrp="1"/>
          </p:cNvSpPr>
          <p:nvPr>
            <p:ph type="body" sz="quarter" idx="28" hasCustomPrompt="1"/>
          </p:nvPr>
        </p:nvSpPr>
        <p:spPr>
          <a:xfrm>
            <a:off x="5124477" y="2063016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6</a:t>
            </a:r>
          </a:p>
        </p:txBody>
      </p:sp>
      <p:sp>
        <p:nvSpPr>
          <p:cNvPr id="37" name="Espace réservé du texte 21"/>
          <p:cNvSpPr>
            <a:spLocks noGrp="1"/>
          </p:cNvSpPr>
          <p:nvPr>
            <p:ph type="body" sz="quarter" idx="29" hasCustomPrompt="1"/>
          </p:nvPr>
        </p:nvSpPr>
        <p:spPr>
          <a:xfrm>
            <a:off x="834467" y="6047342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2</a:t>
            </a:r>
          </a:p>
        </p:txBody>
      </p:sp>
      <p:sp>
        <p:nvSpPr>
          <p:cNvPr id="38" name="Espace réservé du texte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4467" y="6295223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3</a:t>
            </a:r>
          </a:p>
        </p:txBody>
      </p:sp>
      <p:sp>
        <p:nvSpPr>
          <p:cNvPr id="39" name="Espace réservé du texte 21"/>
          <p:cNvSpPr>
            <a:spLocks noGrp="1"/>
          </p:cNvSpPr>
          <p:nvPr>
            <p:ph type="body" sz="quarter" idx="31" hasCustomPrompt="1"/>
          </p:nvPr>
        </p:nvSpPr>
        <p:spPr>
          <a:xfrm>
            <a:off x="5124476" y="6046915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2</a:t>
            </a:r>
          </a:p>
        </p:txBody>
      </p:sp>
      <p:sp>
        <p:nvSpPr>
          <p:cNvPr id="40" name="Espace réservé du texte 21"/>
          <p:cNvSpPr>
            <a:spLocks noGrp="1"/>
          </p:cNvSpPr>
          <p:nvPr>
            <p:ph type="body" sz="quarter" idx="32" hasCustomPrompt="1"/>
          </p:nvPr>
        </p:nvSpPr>
        <p:spPr>
          <a:xfrm>
            <a:off x="5124476" y="6301279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3</a:t>
            </a:r>
          </a:p>
        </p:txBody>
      </p:sp>
      <p:sp>
        <p:nvSpPr>
          <p:cNvPr id="41" name="Espace réservé du texte 21"/>
          <p:cNvSpPr>
            <a:spLocks noGrp="1"/>
          </p:cNvSpPr>
          <p:nvPr>
            <p:ph type="body" sz="quarter" idx="33" hasCustomPrompt="1"/>
          </p:nvPr>
        </p:nvSpPr>
        <p:spPr>
          <a:xfrm>
            <a:off x="9610282" y="4963938"/>
            <a:ext cx="2410140" cy="4982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Certification 1 (20XX)                       Certification 2 (20XX)            Certification 3 (20XX)</a:t>
            </a:r>
          </a:p>
        </p:txBody>
      </p:sp>
      <p:sp>
        <p:nvSpPr>
          <p:cNvPr id="42" name="Espace réservé du texte 21"/>
          <p:cNvSpPr>
            <a:spLocks noGrp="1"/>
          </p:cNvSpPr>
          <p:nvPr>
            <p:ph type="body" sz="quarter" idx="34" hasCustomPrompt="1"/>
          </p:nvPr>
        </p:nvSpPr>
        <p:spPr>
          <a:xfrm>
            <a:off x="9610283" y="5588465"/>
            <a:ext cx="2410139" cy="39545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Français (maternel) - Anglais (courant) Italien (notions) - </a:t>
            </a:r>
            <a:r>
              <a:rPr lang="fr-FR" dirty="0" err="1"/>
              <a:t>Klygon</a:t>
            </a:r>
            <a:r>
              <a:rPr lang="fr-FR" dirty="0"/>
              <a:t> (technique)</a:t>
            </a:r>
          </a:p>
        </p:txBody>
      </p:sp>
      <p:sp>
        <p:nvSpPr>
          <p:cNvPr id="43" name="Shape 3483"/>
          <p:cNvSpPr/>
          <p:nvPr userDrawn="1"/>
        </p:nvSpPr>
        <p:spPr>
          <a:xfrm>
            <a:off x="326454" y="5442731"/>
            <a:ext cx="25074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687189"/>
                </a:solidFill>
                <a:latin typeface="Sosa"/>
                <a:ea typeface="Sosa"/>
                <a:cs typeface="Sosa"/>
                <a:sym typeface="Sosa"/>
              </a:defRPr>
            </a:lvl1pPr>
          </a:lstStyle>
          <a:p>
            <a:pPr algn="just"/>
            <a:r>
              <a:rPr lang="lv-LV" sz="2000" b="0" dirty="0">
                <a:solidFill>
                  <a:srgbClr val="3B3B3B"/>
                </a:solidFill>
              </a:rPr>
              <a:t>Y</a:t>
            </a:r>
            <a:r>
              <a:rPr lang="fr-FR" sz="2000" b="0" dirty="0">
                <a:solidFill>
                  <a:srgbClr val="E65012"/>
                </a:solidFill>
              </a:rPr>
              <a:t> </a:t>
            </a:r>
            <a:r>
              <a:rPr lang="fr-FR" sz="1400" b="0" cap="small" baseline="0" dirty="0">
                <a:solidFill>
                  <a:srgbClr val="E65012"/>
                </a:solidFill>
                <a:latin typeface="+mj-lt"/>
              </a:rPr>
              <a:t>Expertises techniques</a:t>
            </a:r>
            <a:endParaRPr sz="1400" b="0" cap="small" baseline="0" dirty="0">
              <a:solidFill>
                <a:srgbClr val="E65012"/>
              </a:solidFill>
              <a:latin typeface="+mj-lt"/>
            </a:endParaRPr>
          </a:p>
        </p:txBody>
      </p:sp>
      <p:sp>
        <p:nvSpPr>
          <p:cNvPr id="44" name="Shape 3483"/>
          <p:cNvSpPr/>
          <p:nvPr userDrawn="1"/>
        </p:nvSpPr>
        <p:spPr>
          <a:xfrm>
            <a:off x="4638070" y="5442731"/>
            <a:ext cx="27588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687189"/>
                </a:solidFill>
                <a:latin typeface="Sosa"/>
                <a:ea typeface="Sosa"/>
                <a:cs typeface="Sosa"/>
                <a:sym typeface="Sosa"/>
              </a:defRPr>
            </a:lvl1pPr>
          </a:lstStyle>
          <a:p>
            <a:pPr algn="just"/>
            <a:r>
              <a:rPr lang="pl-PL" sz="2000" b="0" dirty="0">
                <a:solidFill>
                  <a:srgbClr val="3B3B3B"/>
                </a:solidFill>
              </a:rPr>
              <a:t>I</a:t>
            </a:r>
            <a:r>
              <a:rPr lang="fr-FR" sz="2000" b="0" dirty="0">
                <a:solidFill>
                  <a:srgbClr val="E65012"/>
                </a:solidFill>
              </a:rPr>
              <a:t> </a:t>
            </a:r>
            <a:r>
              <a:rPr lang="fr-FR" sz="1400" b="0" cap="small" baseline="0" dirty="0">
                <a:solidFill>
                  <a:srgbClr val="E65012"/>
                </a:solidFill>
                <a:latin typeface="+mj-lt"/>
              </a:rPr>
              <a:t>Expertises fonctionnelles</a:t>
            </a:r>
            <a:endParaRPr sz="1400" b="0" cap="small" baseline="0" dirty="0">
              <a:solidFill>
                <a:srgbClr val="E6501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1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1399" y="6412580"/>
            <a:ext cx="906505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361995FD-C2AE-4F2A-896D-139416E661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41930" y="780950"/>
            <a:ext cx="8269033" cy="37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FR" sz="1800" b="1" dirty="0">
              <a:solidFill>
                <a:srgbClr val="E95E34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4" hasCustomPrompt="1"/>
          </p:nvPr>
        </p:nvSpPr>
        <p:spPr>
          <a:xfrm>
            <a:off x="9610282" y="4640811"/>
            <a:ext cx="2410140" cy="1949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Diplôme le plus significatif (20XX)</a:t>
            </a:r>
          </a:p>
        </p:txBody>
      </p:sp>
      <p:sp>
        <p:nvSpPr>
          <p:cNvPr id="25" name="Espace réservé du texte 21"/>
          <p:cNvSpPr>
            <a:spLocks noGrp="1"/>
          </p:cNvSpPr>
          <p:nvPr>
            <p:ph type="body" sz="quarter" idx="15" hasCustomPrompt="1"/>
          </p:nvPr>
        </p:nvSpPr>
        <p:spPr>
          <a:xfrm>
            <a:off x="9610282" y="3274405"/>
            <a:ext cx="2410140" cy="123825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Description résumée courte mettant en valeur votre profil et vos compétences. Ecrire à la première personne.</a:t>
            </a:r>
          </a:p>
        </p:txBody>
      </p:sp>
      <p:sp>
        <p:nvSpPr>
          <p:cNvPr id="26" name="Espace réservé du texte 21"/>
          <p:cNvSpPr>
            <a:spLocks noGrp="1"/>
          </p:cNvSpPr>
          <p:nvPr>
            <p:ph type="body" sz="quarter" idx="16" hasCustomPrompt="1"/>
          </p:nvPr>
        </p:nvSpPr>
        <p:spPr>
          <a:xfrm>
            <a:off x="9899326" y="2923674"/>
            <a:ext cx="839533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XX</a:t>
            </a:r>
          </a:p>
        </p:txBody>
      </p:sp>
      <p:sp>
        <p:nvSpPr>
          <p:cNvPr id="27" name="Espace réservé du texte 21"/>
          <p:cNvSpPr>
            <a:spLocks noGrp="1"/>
          </p:cNvSpPr>
          <p:nvPr>
            <p:ph type="body" sz="quarter" idx="17" hasCustomPrompt="1"/>
          </p:nvPr>
        </p:nvSpPr>
        <p:spPr>
          <a:xfrm>
            <a:off x="9610283" y="2597106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Finaxys</a:t>
            </a:r>
          </a:p>
        </p:txBody>
      </p:sp>
      <p:sp>
        <p:nvSpPr>
          <p:cNvPr id="28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82" y="2270538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pour une image  29"/>
          <p:cNvSpPr>
            <a:spLocks noGrp="1"/>
          </p:cNvSpPr>
          <p:nvPr>
            <p:ph type="pic" sz="quarter" idx="19" hasCustomPrompt="1"/>
          </p:nvPr>
        </p:nvSpPr>
        <p:spPr>
          <a:xfrm>
            <a:off x="9992897" y="529842"/>
            <a:ext cx="1739900" cy="1636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31" name="Espace réservé du texte 21"/>
          <p:cNvSpPr>
            <a:spLocks noGrp="1"/>
          </p:cNvSpPr>
          <p:nvPr>
            <p:ph type="body" sz="quarter" idx="20" hasCustomPrompt="1"/>
          </p:nvPr>
        </p:nvSpPr>
        <p:spPr>
          <a:xfrm>
            <a:off x="834468" y="1550624"/>
            <a:ext cx="3806961" cy="22605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</p:txBody>
      </p:sp>
      <p:sp>
        <p:nvSpPr>
          <p:cNvPr id="3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5124477" y="1550624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4</a:t>
            </a:r>
          </a:p>
        </p:txBody>
      </p:sp>
      <p:sp>
        <p:nvSpPr>
          <p:cNvPr id="33" name="Espace réservé du texte 21"/>
          <p:cNvSpPr>
            <a:spLocks noGrp="1"/>
          </p:cNvSpPr>
          <p:nvPr>
            <p:ph type="body" sz="quarter" idx="22" hasCustomPrompt="1"/>
          </p:nvPr>
        </p:nvSpPr>
        <p:spPr>
          <a:xfrm>
            <a:off x="834468" y="5787349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1</a:t>
            </a:r>
          </a:p>
        </p:txBody>
      </p:sp>
      <p:sp>
        <p:nvSpPr>
          <p:cNvPr id="34" name="Espace réservé du texte 21"/>
          <p:cNvSpPr>
            <a:spLocks noGrp="1"/>
          </p:cNvSpPr>
          <p:nvPr>
            <p:ph type="body" sz="quarter" idx="23" hasCustomPrompt="1"/>
          </p:nvPr>
        </p:nvSpPr>
        <p:spPr>
          <a:xfrm>
            <a:off x="5124477" y="5787348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4</a:t>
            </a:r>
          </a:p>
        </p:txBody>
      </p:sp>
      <p:sp>
        <p:nvSpPr>
          <p:cNvPr id="23" name="Espace réservé du texte 21"/>
          <p:cNvSpPr>
            <a:spLocks noGrp="1"/>
          </p:cNvSpPr>
          <p:nvPr>
            <p:ph type="body" sz="quarter" idx="25" hasCustomPrompt="1"/>
          </p:nvPr>
        </p:nvSpPr>
        <p:spPr>
          <a:xfrm>
            <a:off x="834467" y="1799523"/>
            <a:ext cx="3806961" cy="2539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2</a:t>
            </a:r>
          </a:p>
        </p:txBody>
      </p:sp>
      <p:sp>
        <p:nvSpPr>
          <p:cNvPr id="24" name="Espace réservé du texte 21"/>
          <p:cNvSpPr>
            <a:spLocks noGrp="1"/>
          </p:cNvSpPr>
          <p:nvPr>
            <p:ph type="body" sz="quarter" idx="26" hasCustomPrompt="1"/>
          </p:nvPr>
        </p:nvSpPr>
        <p:spPr>
          <a:xfrm>
            <a:off x="834467" y="2059189"/>
            <a:ext cx="3806961" cy="21134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3</a:t>
            </a:r>
          </a:p>
        </p:txBody>
      </p:sp>
      <p:sp>
        <p:nvSpPr>
          <p:cNvPr id="29" name="Espace réservé du texte 21"/>
          <p:cNvSpPr>
            <a:spLocks noGrp="1"/>
          </p:cNvSpPr>
          <p:nvPr>
            <p:ph type="body" sz="quarter" idx="27" hasCustomPrompt="1"/>
          </p:nvPr>
        </p:nvSpPr>
        <p:spPr>
          <a:xfrm>
            <a:off x="5124477" y="1804577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5</a:t>
            </a:r>
          </a:p>
        </p:txBody>
      </p:sp>
      <p:sp>
        <p:nvSpPr>
          <p:cNvPr id="36" name="Espace réservé du texte 21"/>
          <p:cNvSpPr>
            <a:spLocks noGrp="1"/>
          </p:cNvSpPr>
          <p:nvPr>
            <p:ph type="body" sz="quarter" idx="28" hasCustomPrompt="1"/>
          </p:nvPr>
        </p:nvSpPr>
        <p:spPr>
          <a:xfrm>
            <a:off x="5124477" y="2063016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6</a:t>
            </a:r>
          </a:p>
        </p:txBody>
      </p:sp>
      <p:sp>
        <p:nvSpPr>
          <p:cNvPr id="37" name="Espace réservé du texte 21"/>
          <p:cNvSpPr>
            <a:spLocks noGrp="1"/>
          </p:cNvSpPr>
          <p:nvPr>
            <p:ph type="body" sz="quarter" idx="29" hasCustomPrompt="1"/>
          </p:nvPr>
        </p:nvSpPr>
        <p:spPr>
          <a:xfrm>
            <a:off x="834467" y="6047342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2</a:t>
            </a:r>
          </a:p>
        </p:txBody>
      </p:sp>
      <p:sp>
        <p:nvSpPr>
          <p:cNvPr id="38" name="Espace réservé du texte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4467" y="6295223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3</a:t>
            </a:r>
          </a:p>
        </p:txBody>
      </p:sp>
      <p:sp>
        <p:nvSpPr>
          <p:cNvPr id="39" name="Espace réservé du texte 21"/>
          <p:cNvSpPr>
            <a:spLocks noGrp="1"/>
          </p:cNvSpPr>
          <p:nvPr>
            <p:ph type="body" sz="quarter" idx="31" hasCustomPrompt="1"/>
          </p:nvPr>
        </p:nvSpPr>
        <p:spPr>
          <a:xfrm>
            <a:off x="5124476" y="6046915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5</a:t>
            </a:r>
          </a:p>
        </p:txBody>
      </p:sp>
      <p:sp>
        <p:nvSpPr>
          <p:cNvPr id="40" name="Espace réservé du texte 21"/>
          <p:cNvSpPr>
            <a:spLocks noGrp="1"/>
          </p:cNvSpPr>
          <p:nvPr>
            <p:ph type="body" sz="quarter" idx="32" hasCustomPrompt="1"/>
          </p:nvPr>
        </p:nvSpPr>
        <p:spPr>
          <a:xfrm>
            <a:off x="5124476" y="6301279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technique 6</a:t>
            </a:r>
          </a:p>
        </p:txBody>
      </p:sp>
      <p:sp>
        <p:nvSpPr>
          <p:cNvPr id="41" name="Espace réservé du texte 21"/>
          <p:cNvSpPr>
            <a:spLocks noGrp="1"/>
          </p:cNvSpPr>
          <p:nvPr>
            <p:ph type="body" sz="quarter" idx="33" hasCustomPrompt="1"/>
          </p:nvPr>
        </p:nvSpPr>
        <p:spPr>
          <a:xfrm>
            <a:off x="9610282" y="4963938"/>
            <a:ext cx="2410140" cy="4982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Certification 1 (20XX)                       Certification 2 (20XX)            Certification 3 (20XX)</a:t>
            </a:r>
          </a:p>
        </p:txBody>
      </p:sp>
      <p:sp>
        <p:nvSpPr>
          <p:cNvPr id="42" name="Espace réservé du texte 21"/>
          <p:cNvSpPr>
            <a:spLocks noGrp="1"/>
          </p:cNvSpPr>
          <p:nvPr>
            <p:ph type="body" sz="quarter" idx="34" hasCustomPrompt="1"/>
          </p:nvPr>
        </p:nvSpPr>
        <p:spPr>
          <a:xfrm>
            <a:off x="9610283" y="5588465"/>
            <a:ext cx="2410139" cy="39545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Français (maternel) - Anglais (courant) Italien (notions) - </a:t>
            </a:r>
            <a:r>
              <a:rPr lang="fr-FR" dirty="0" err="1"/>
              <a:t>Klygon</a:t>
            </a:r>
            <a:r>
              <a:rPr lang="fr-FR" dirty="0"/>
              <a:t> (technique)</a:t>
            </a:r>
          </a:p>
        </p:txBody>
      </p:sp>
      <p:sp>
        <p:nvSpPr>
          <p:cNvPr id="43" name="Shape 3483"/>
          <p:cNvSpPr/>
          <p:nvPr userDrawn="1"/>
        </p:nvSpPr>
        <p:spPr>
          <a:xfrm>
            <a:off x="326454" y="5442731"/>
            <a:ext cx="25074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687189"/>
                </a:solidFill>
                <a:latin typeface="Sosa"/>
                <a:ea typeface="Sosa"/>
                <a:cs typeface="Sosa"/>
                <a:sym typeface="Sosa"/>
              </a:defRPr>
            </a:lvl1pPr>
          </a:lstStyle>
          <a:p>
            <a:pPr algn="just"/>
            <a:r>
              <a:rPr lang="lv-LV" sz="2000" b="0" dirty="0">
                <a:solidFill>
                  <a:srgbClr val="3B3B3B"/>
                </a:solidFill>
              </a:rPr>
              <a:t>Y</a:t>
            </a:r>
            <a:r>
              <a:rPr lang="fr-FR" sz="2000" b="0" dirty="0">
                <a:solidFill>
                  <a:srgbClr val="E65012"/>
                </a:solidFill>
              </a:rPr>
              <a:t> </a:t>
            </a:r>
            <a:r>
              <a:rPr lang="fr-FR" sz="1400" b="0" cap="small" baseline="0" dirty="0">
                <a:solidFill>
                  <a:srgbClr val="E65012"/>
                </a:solidFill>
                <a:latin typeface="+mj-lt"/>
              </a:rPr>
              <a:t>Expertises techniques</a:t>
            </a:r>
            <a:endParaRPr sz="1400" b="0" cap="small" baseline="0" dirty="0">
              <a:solidFill>
                <a:srgbClr val="E65012"/>
              </a:solidFill>
              <a:latin typeface="+mj-lt"/>
            </a:endParaRPr>
          </a:p>
        </p:txBody>
      </p:sp>
      <p:sp>
        <p:nvSpPr>
          <p:cNvPr id="45" name="Espace réservé du texte 21"/>
          <p:cNvSpPr>
            <a:spLocks noGrp="1"/>
          </p:cNvSpPr>
          <p:nvPr>
            <p:ph type="body" sz="quarter" idx="24" hasCustomPrompt="1"/>
          </p:nvPr>
        </p:nvSpPr>
        <p:spPr>
          <a:xfrm>
            <a:off x="607325" y="2601704"/>
            <a:ext cx="8706010" cy="280341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Libellé de l’expérience la plus récente – Nom du client (20XX-20YY) [ligne de libellé d’expérience en gras, retours à la ligne avec MAJ+ENTREE]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[Retour à la ligne entre chaque expérience avec ENTREE]                                                                                                                                                 Libellé de l’expérience – Nom du client (20XX-20YY) [ligne de libellé d’expérience en gras , retours à la ligne avec MAJ+ENTREE]                                                 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     …</a:t>
            </a:r>
          </a:p>
        </p:txBody>
      </p:sp>
    </p:spTree>
    <p:extLst>
      <p:ext uri="{BB962C8B-B14F-4D97-AF65-F5344CB8AC3E}">
        <p14:creationId xmlns:p14="http://schemas.microsoft.com/office/powerpoint/2010/main" val="19949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fonctio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3483"/>
          <p:cNvSpPr/>
          <p:nvPr userDrawn="1"/>
        </p:nvSpPr>
        <p:spPr>
          <a:xfrm>
            <a:off x="326478" y="5442731"/>
            <a:ext cx="27588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687189"/>
                </a:solidFill>
                <a:latin typeface="Sosa"/>
                <a:ea typeface="Sosa"/>
                <a:cs typeface="Sosa"/>
                <a:sym typeface="Sosa"/>
              </a:defRPr>
            </a:lvl1pPr>
          </a:lstStyle>
          <a:p>
            <a:pPr algn="just"/>
            <a:r>
              <a:rPr lang="pl-PL" sz="2000" b="0" dirty="0">
                <a:solidFill>
                  <a:srgbClr val="3B3B3B"/>
                </a:solidFill>
              </a:rPr>
              <a:t>I</a:t>
            </a:r>
            <a:r>
              <a:rPr lang="fr-FR" sz="2000" b="0" dirty="0">
                <a:solidFill>
                  <a:srgbClr val="E65012"/>
                </a:solidFill>
              </a:rPr>
              <a:t> </a:t>
            </a:r>
            <a:r>
              <a:rPr lang="fr-FR" sz="1400" b="0" cap="small" baseline="0" dirty="0">
                <a:solidFill>
                  <a:srgbClr val="E65012"/>
                </a:solidFill>
                <a:latin typeface="+mj-lt"/>
              </a:rPr>
              <a:t>Expertises fonctionnelles</a:t>
            </a:r>
            <a:endParaRPr sz="1400" b="0" cap="small" baseline="0" dirty="0">
              <a:solidFill>
                <a:srgbClr val="E65012"/>
              </a:solidFill>
              <a:latin typeface="+mj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1399" y="6412580"/>
            <a:ext cx="906505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361995FD-C2AE-4F2A-896D-139416E661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41930" y="780950"/>
            <a:ext cx="8269033" cy="37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FR" sz="1800" b="1" dirty="0">
              <a:solidFill>
                <a:srgbClr val="E95E34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4" hasCustomPrompt="1"/>
          </p:nvPr>
        </p:nvSpPr>
        <p:spPr>
          <a:xfrm>
            <a:off x="9610282" y="4640811"/>
            <a:ext cx="2410140" cy="1949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Diplôme le plus significatif (20XX)</a:t>
            </a:r>
          </a:p>
        </p:txBody>
      </p:sp>
      <p:sp>
        <p:nvSpPr>
          <p:cNvPr id="25" name="Espace réservé du texte 21"/>
          <p:cNvSpPr>
            <a:spLocks noGrp="1"/>
          </p:cNvSpPr>
          <p:nvPr>
            <p:ph type="body" sz="quarter" idx="15" hasCustomPrompt="1"/>
          </p:nvPr>
        </p:nvSpPr>
        <p:spPr>
          <a:xfrm>
            <a:off x="9610282" y="3274405"/>
            <a:ext cx="2410140" cy="123825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Description résumée courte mettant en valeur votre profil et vos compétences. Ecrire à la première personne.</a:t>
            </a:r>
          </a:p>
        </p:txBody>
      </p:sp>
      <p:sp>
        <p:nvSpPr>
          <p:cNvPr id="26" name="Espace réservé du texte 21"/>
          <p:cNvSpPr>
            <a:spLocks noGrp="1"/>
          </p:cNvSpPr>
          <p:nvPr>
            <p:ph type="body" sz="quarter" idx="16" hasCustomPrompt="1"/>
          </p:nvPr>
        </p:nvSpPr>
        <p:spPr>
          <a:xfrm>
            <a:off x="9899326" y="2923674"/>
            <a:ext cx="839533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XX</a:t>
            </a:r>
          </a:p>
        </p:txBody>
      </p:sp>
      <p:sp>
        <p:nvSpPr>
          <p:cNvPr id="27" name="Espace réservé du texte 21"/>
          <p:cNvSpPr>
            <a:spLocks noGrp="1"/>
          </p:cNvSpPr>
          <p:nvPr>
            <p:ph type="body" sz="quarter" idx="17" hasCustomPrompt="1"/>
          </p:nvPr>
        </p:nvSpPr>
        <p:spPr>
          <a:xfrm>
            <a:off x="9610283" y="2597106"/>
            <a:ext cx="2410140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Finaxys</a:t>
            </a:r>
          </a:p>
        </p:txBody>
      </p:sp>
      <p:sp>
        <p:nvSpPr>
          <p:cNvPr id="28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82" y="2270538"/>
            <a:ext cx="2410141" cy="22258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>
                <a:solidFill>
                  <a:srgbClr val="E650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pour une image  29"/>
          <p:cNvSpPr>
            <a:spLocks noGrp="1"/>
          </p:cNvSpPr>
          <p:nvPr>
            <p:ph type="pic" sz="quarter" idx="19" hasCustomPrompt="1"/>
          </p:nvPr>
        </p:nvSpPr>
        <p:spPr>
          <a:xfrm>
            <a:off x="9992897" y="529842"/>
            <a:ext cx="1739900" cy="1636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Cliquer pour insérer votre photo</a:t>
            </a:r>
          </a:p>
        </p:txBody>
      </p:sp>
      <p:sp>
        <p:nvSpPr>
          <p:cNvPr id="31" name="Espace réservé du texte 21"/>
          <p:cNvSpPr>
            <a:spLocks noGrp="1"/>
          </p:cNvSpPr>
          <p:nvPr>
            <p:ph type="body" sz="quarter" idx="20" hasCustomPrompt="1"/>
          </p:nvPr>
        </p:nvSpPr>
        <p:spPr>
          <a:xfrm>
            <a:off x="834468" y="1550624"/>
            <a:ext cx="3806961" cy="22605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</p:txBody>
      </p:sp>
      <p:sp>
        <p:nvSpPr>
          <p:cNvPr id="3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5124477" y="1550624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4</a:t>
            </a:r>
          </a:p>
        </p:txBody>
      </p:sp>
      <p:sp>
        <p:nvSpPr>
          <p:cNvPr id="33" name="Espace réservé du texte 21"/>
          <p:cNvSpPr>
            <a:spLocks noGrp="1"/>
          </p:cNvSpPr>
          <p:nvPr>
            <p:ph type="body" sz="quarter" idx="22" hasCustomPrompt="1"/>
          </p:nvPr>
        </p:nvSpPr>
        <p:spPr>
          <a:xfrm>
            <a:off x="834468" y="5787349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1</a:t>
            </a:r>
          </a:p>
        </p:txBody>
      </p:sp>
      <p:sp>
        <p:nvSpPr>
          <p:cNvPr id="34" name="Espace réservé du texte 21"/>
          <p:cNvSpPr>
            <a:spLocks noGrp="1"/>
          </p:cNvSpPr>
          <p:nvPr>
            <p:ph type="body" sz="quarter" idx="23" hasCustomPrompt="1"/>
          </p:nvPr>
        </p:nvSpPr>
        <p:spPr>
          <a:xfrm>
            <a:off x="5124477" y="5787348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4</a:t>
            </a:r>
          </a:p>
        </p:txBody>
      </p:sp>
      <p:sp>
        <p:nvSpPr>
          <p:cNvPr id="23" name="Espace réservé du texte 21"/>
          <p:cNvSpPr>
            <a:spLocks noGrp="1"/>
          </p:cNvSpPr>
          <p:nvPr>
            <p:ph type="body" sz="quarter" idx="25" hasCustomPrompt="1"/>
          </p:nvPr>
        </p:nvSpPr>
        <p:spPr>
          <a:xfrm>
            <a:off x="834467" y="1799523"/>
            <a:ext cx="3806961" cy="2539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2</a:t>
            </a:r>
          </a:p>
        </p:txBody>
      </p:sp>
      <p:sp>
        <p:nvSpPr>
          <p:cNvPr id="24" name="Espace réservé du texte 21"/>
          <p:cNvSpPr>
            <a:spLocks noGrp="1"/>
          </p:cNvSpPr>
          <p:nvPr>
            <p:ph type="body" sz="quarter" idx="26" hasCustomPrompt="1"/>
          </p:nvPr>
        </p:nvSpPr>
        <p:spPr>
          <a:xfrm>
            <a:off x="834467" y="2059189"/>
            <a:ext cx="3806961" cy="21134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3</a:t>
            </a:r>
          </a:p>
        </p:txBody>
      </p:sp>
      <p:sp>
        <p:nvSpPr>
          <p:cNvPr id="29" name="Espace réservé du texte 21"/>
          <p:cNvSpPr>
            <a:spLocks noGrp="1"/>
          </p:cNvSpPr>
          <p:nvPr>
            <p:ph type="body" sz="quarter" idx="27" hasCustomPrompt="1"/>
          </p:nvPr>
        </p:nvSpPr>
        <p:spPr>
          <a:xfrm>
            <a:off x="5124477" y="1804577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5</a:t>
            </a:r>
          </a:p>
        </p:txBody>
      </p:sp>
      <p:sp>
        <p:nvSpPr>
          <p:cNvPr id="36" name="Espace réservé du texte 21"/>
          <p:cNvSpPr>
            <a:spLocks noGrp="1"/>
          </p:cNvSpPr>
          <p:nvPr>
            <p:ph type="body" sz="quarter" idx="28" hasCustomPrompt="1"/>
          </p:nvPr>
        </p:nvSpPr>
        <p:spPr>
          <a:xfrm>
            <a:off x="5124477" y="2063016"/>
            <a:ext cx="4188858" cy="248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Compétence 6</a:t>
            </a:r>
          </a:p>
        </p:txBody>
      </p:sp>
      <p:sp>
        <p:nvSpPr>
          <p:cNvPr id="37" name="Espace réservé du texte 21"/>
          <p:cNvSpPr>
            <a:spLocks noGrp="1"/>
          </p:cNvSpPr>
          <p:nvPr>
            <p:ph type="body" sz="quarter" idx="29" hasCustomPrompt="1"/>
          </p:nvPr>
        </p:nvSpPr>
        <p:spPr>
          <a:xfrm>
            <a:off x="834467" y="6047342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2</a:t>
            </a:r>
          </a:p>
        </p:txBody>
      </p:sp>
      <p:sp>
        <p:nvSpPr>
          <p:cNvPr id="38" name="Espace réservé du texte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4467" y="6295223"/>
            <a:ext cx="3806961" cy="21378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3</a:t>
            </a:r>
          </a:p>
        </p:txBody>
      </p:sp>
      <p:sp>
        <p:nvSpPr>
          <p:cNvPr id="39" name="Espace réservé du texte 21"/>
          <p:cNvSpPr>
            <a:spLocks noGrp="1"/>
          </p:cNvSpPr>
          <p:nvPr>
            <p:ph type="body" sz="quarter" idx="31" hasCustomPrompt="1"/>
          </p:nvPr>
        </p:nvSpPr>
        <p:spPr>
          <a:xfrm>
            <a:off x="5124476" y="6046915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5</a:t>
            </a:r>
          </a:p>
        </p:txBody>
      </p:sp>
      <p:sp>
        <p:nvSpPr>
          <p:cNvPr id="40" name="Espace réservé du texte 21"/>
          <p:cNvSpPr>
            <a:spLocks noGrp="1"/>
          </p:cNvSpPr>
          <p:nvPr>
            <p:ph type="body" sz="quarter" idx="32" hasCustomPrompt="1"/>
          </p:nvPr>
        </p:nvSpPr>
        <p:spPr>
          <a:xfrm>
            <a:off x="5124476" y="6301279"/>
            <a:ext cx="4188858" cy="21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Expertise fonctionnelle 6</a:t>
            </a:r>
          </a:p>
        </p:txBody>
      </p:sp>
      <p:sp>
        <p:nvSpPr>
          <p:cNvPr id="41" name="Espace réservé du texte 21"/>
          <p:cNvSpPr>
            <a:spLocks noGrp="1"/>
          </p:cNvSpPr>
          <p:nvPr>
            <p:ph type="body" sz="quarter" idx="33" hasCustomPrompt="1"/>
          </p:nvPr>
        </p:nvSpPr>
        <p:spPr>
          <a:xfrm>
            <a:off x="9610282" y="4963938"/>
            <a:ext cx="2410140" cy="4982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Certification 1 (20XX)                       Certification 2 (20XX)            Certification 3 (20XX)</a:t>
            </a:r>
          </a:p>
        </p:txBody>
      </p:sp>
      <p:sp>
        <p:nvSpPr>
          <p:cNvPr id="42" name="Espace réservé du texte 21"/>
          <p:cNvSpPr>
            <a:spLocks noGrp="1"/>
          </p:cNvSpPr>
          <p:nvPr>
            <p:ph type="body" sz="quarter" idx="34" hasCustomPrompt="1"/>
          </p:nvPr>
        </p:nvSpPr>
        <p:spPr>
          <a:xfrm>
            <a:off x="9610283" y="5588465"/>
            <a:ext cx="2410139" cy="39545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Français (maternel) - Anglais (courant) Italien (notions) - </a:t>
            </a:r>
            <a:r>
              <a:rPr lang="fr-FR" dirty="0" err="1"/>
              <a:t>Klygon</a:t>
            </a:r>
            <a:r>
              <a:rPr lang="fr-FR" dirty="0"/>
              <a:t> (technique)</a:t>
            </a:r>
          </a:p>
        </p:txBody>
      </p:sp>
      <p:sp>
        <p:nvSpPr>
          <p:cNvPr id="46" name="Espace réservé du texte 21"/>
          <p:cNvSpPr>
            <a:spLocks noGrp="1"/>
          </p:cNvSpPr>
          <p:nvPr>
            <p:ph type="body" sz="quarter" idx="24" hasCustomPrompt="1"/>
          </p:nvPr>
        </p:nvSpPr>
        <p:spPr>
          <a:xfrm>
            <a:off x="607325" y="2601704"/>
            <a:ext cx="8706010" cy="280341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Libellé de l’expérience la plus récente – Nom du client (20XX-20YY) [ligne de libellé d’expérience en gras, retours à la ligne avec MAJ+ENTREE]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[Retour à la ligne entre chaque expérience avec ENTREE]                                                                                                                                                 Libellé de l’expérience – Nom du client (20XX-20YY) [ligne de libellé d’expérience en gras , retours à la ligne avec MAJ+ENTREE]                                                 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     …</a:t>
            </a:r>
          </a:p>
        </p:txBody>
      </p:sp>
    </p:spTree>
    <p:extLst>
      <p:ext uri="{BB962C8B-B14F-4D97-AF65-F5344CB8AC3E}">
        <p14:creationId xmlns:p14="http://schemas.microsoft.com/office/powerpoint/2010/main" val="26421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d'expér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1399" y="6412580"/>
            <a:ext cx="906505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361995FD-C2AE-4F2A-896D-139416E6610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5" name="Espace réservé du texte 21"/>
          <p:cNvSpPr>
            <a:spLocks noGrp="1"/>
          </p:cNvSpPr>
          <p:nvPr>
            <p:ph type="body" sz="quarter" idx="24" hasCustomPrompt="1"/>
          </p:nvPr>
        </p:nvSpPr>
        <p:spPr>
          <a:xfrm>
            <a:off x="607324" y="1633259"/>
            <a:ext cx="8706010" cy="195382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Libellé de l’expérience la plus récente – Nom du client (20XX-20YY) [ligne de libellé d’expérience en gras, retours à la ligne avec MAJ+ENTREE]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[Retour à la ligne entre chaque expérience avec ENTREE]                                                                                                                                                 Libellé de l’expérience – Nom du client (20XX-20YY) [ligne de libellé d’expérience en gras , retours à la ligne avec MAJ+ENTREE]                                                 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     …</a:t>
            </a:r>
          </a:p>
        </p:txBody>
      </p:sp>
      <p:sp>
        <p:nvSpPr>
          <p:cNvPr id="45" name="Espace réservé du texte 21"/>
          <p:cNvSpPr>
            <a:spLocks noGrp="1"/>
          </p:cNvSpPr>
          <p:nvPr>
            <p:ph type="body" sz="quarter" idx="25" hasCustomPrompt="1"/>
          </p:nvPr>
        </p:nvSpPr>
        <p:spPr>
          <a:xfrm>
            <a:off x="607324" y="4371910"/>
            <a:ext cx="8706010" cy="195382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Libellé de l’expérience la plus récente – Nom du client (20XX-20YY) [ligne de libellé d’expérience en gras, retours à la ligne avec MAJ+ENTREE]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[Retour à la ligne entre chaque expérience avec ENTREE]                                                                                                                                                 Libellé de l’expérience – Nom du client (20XX-20YY) [ligne de libellé d’expérience en gras , retours à la ligne avec MAJ+ENTREE]                                                                                                                                                      La description détaillée de votre projet devra faire 1 à 3 lignes, présenter le contexte du projet en quelques mots, votre rôle durant le projet (directeur, manager, expert, …) et les principales activités et résultats obtenus dans la période.                                                                                                            …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1166931"/>
            <a:ext cx="2961564" cy="313851"/>
          </a:xfrm>
          <a:prstGeom prst="rect">
            <a:avLst/>
          </a:prstGeom>
          <a:solidFill>
            <a:srgbClr val="3B3B3B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sz="1800" b="1" kern="1200" cap="small" baseline="0" dirty="0">
                <a:solidFill>
                  <a:schemeClr val="bg1"/>
                </a:solidFill>
                <a:latin typeface="+mn-lt"/>
                <a:ea typeface="Sosa"/>
                <a:cs typeface="Sosa"/>
                <a:sym typeface="Sosa"/>
              </a:rPr>
              <a:t>Expériences 20</a:t>
            </a:r>
            <a:r>
              <a:rPr lang="fr-FR" sz="1800" b="1" kern="1200" cap="small" baseline="0" dirty="0">
                <a:solidFill>
                  <a:schemeClr val="bg1"/>
                </a:solidFill>
                <a:latin typeface="+mn-lt"/>
                <a:ea typeface="Sosa"/>
                <a:cs typeface="Sosa"/>
                <a:sym typeface="Sosa"/>
              </a:rPr>
              <a:t>XX</a:t>
            </a:r>
            <a:endParaRPr lang="fr-FR" dirty="0"/>
          </a:p>
        </p:txBody>
      </p:sp>
      <p:sp>
        <p:nvSpPr>
          <p:cNvPr id="48" name="Espace réservé du texte 6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3919230"/>
            <a:ext cx="2961564" cy="313851"/>
          </a:xfrm>
          <a:prstGeom prst="rect">
            <a:avLst/>
          </a:prstGeom>
          <a:solidFill>
            <a:srgbClr val="3B3B3B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sz="1800" b="1" kern="1200" cap="small" baseline="0" dirty="0">
                <a:solidFill>
                  <a:schemeClr val="bg1"/>
                </a:solidFill>
                <a:latin typeface="+mn-lt"/>
                <a:ea typeface="Sosa"/>
                <a:cs typeface="Sosa"/>
                <a:sym typeface="Sosa"/>
              </a:rPr>
              <a:t>Expériences 20</a:t>
            </a:r>
            <a:r>
              <a:rPr lang="fr-FR" sz="1800" b="1" kern="1200" cap="small" baseline="0" dirty="0">
                <a:solidFill>
                  <a:schemeClr val="bg1"/>
                </a:solidFill>
                <a:latin typeface="+mn-lt"/>
                <a:ea typeface="Sosa"/>
                <a:cs typeface="Sosa"/>
                <a:sym typeface="Sosa"/>
              </a:rPr>
              <a:t>XX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6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67650" y="6902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BD5F-3B3F-498B-9093-45D2254D305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 userDrawn="1"/>
        </p:nvSpPr>
        <p:spPr>
          <a:xfrm rot="5400000">
            <a:off x="0" y="3175"/>
            <a:ext cx="6851650" cy="685165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rectangle 10"/>
          <p:cNvSpPr/>
          <p:nvPr userDrawn="1"/>
        </p:nvSpPr>
        <p:spPr>
          <a:xfrm rot="16200000">
            <a:off x="11282362" y="5948362"/>
            <a:ext cx="909638" cy="909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cxnSpLocks/>
          </p:cNvCxnSpPr>
          <p:nvPr userDrawn="1"/>
        </p:nvCxnSpPr>
        <p:spPr>
          <a:xfrm flipH="1">
            <a:off x="11282362" y="0"/>
            <a:ext cx="909638" cy="903289"/>
          </a:xfrm>
          <a:prstGeom prst="line">
            <a:avLst/>
          </a:prstGeom>
          <a:ln w="19050">
            <a:solidFill>
              <a:srgbClr val="E65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 userDrawn="1"/>
        </p:nvSpPr>
        <p:spPr>
          <a:xfrm>
            <a:off x="6394450" y="3746500"/>
            <a:ext cx="1692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E65012"/>
                </a:solidFill>
              </a:rPr>
              <a:t>NOTRE</a:t>
            </a:r>
            <a:br>
              <a:rPr lang="fr-FR" dirty="0">
                <a:solidFill>
                  <a:srgbClr val="E65012"/>
                </a:solidFill>
              </a:rPr>
            </a:br>
            <a:r>
              <a:rPr lang="fr-FR" dirty="0">
                <a:solidFill>
                  <a:srgbClr val="E65012"/>
                </a:solidFill>
              </a:rPr>
              <a:t>SINGULARITÉ ?</a:t>
            </a:r>
            <a:br>
              <a:rPr lang="fr-FR" dirty="0"/>
            </a:br>
            <a:r>
              <a:rPr lang="fr-FR" b="1" dirty="0">
                <a:solidFill>
                  <a:schemeClr val="bg1"/>
                </a:solidFill>
              </a:rPr>
              <a:t>NOUS SOMMES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PLURIELS !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26" y="1982975"/>
            <a:ext cx="3337420" cy="22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3"/>
            <a:ext cx="12192000" cy="6858001"/>
          </a:xfrm>
          <a:prstGeom prst="rect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/>
          <p:cNvSpPr/>
          <p:nvPr userDrawn="1"/>
        </p:nvSpPr>
        <p:spPr>
          <a:xfrm rot="16200000">
            <a:off x="11282362" y="5948362"/>
            <a:ext cx="909638" cy="909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>
            <a:cxnSpLocks/>
          </p:cNvCxnSpPr>
          <p:nvPr userDrawn="1"/>
        </p:nvCxnSpPr>
        <p:spPr>
          <a:xfrm flipH="1">
            <a:off x="5308600" y="-3"/>
            <a:ext cx="6883400" cy="6858000"/>
          </a:xfrm>
          <a:prstGeom prst="line">
            <a:avLst/>
          </a:prstGeom>
          <a:ln w="19050">
            <a:solidFill>
              <a:srgbClr val="E65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rectangle 31"/>
          <p:cNvSpPr/>
          <p:nvPr userDrawn="1"/>
        </p:nvSpPr>
        <p:spPr>
          <a:xfrm rot="5400000">
            <a:off x="0" y="0"/>
            <a:ext cx="1821656" cy="182165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451102"/>
            <a:ext cx="1569723" cy="10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riangle rectangle 9"/>
          <p:cNvSpPr/>
          <p:nvPr userDrawn="1"/>
        </p:nvSpPr>
        <p:spPr>
          <a:xfrm rot="5400000">
            <a:off x="0" y="0"/>
            <a:ext cx="1821656" cy="182165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4"/>
          <p:cNvSpPr/>
          <p:nvPr userDrawn="1"/>
        </p:nvSpPr>
        <p:spPr>
          <a:xfrm>
            <a:off x="808830" y="-2"/>
            <a:ext cx="11383170" cy="6858002"/>
          </a:xfrm>
          <a:custGeom>
            <a:avLst/>
            <a:gdLst>
              <a:gd name="connsiteX0" fmla="*/ 0 w 4503739"/>
              <a:gd name="connsiteY0" fmla="*/ 0 h 6858000"/>
              <a:gd name="connsiteX1" fmla="*/ 4503739 w 4503739"/>
              <a:gd name="connsiteY1" fmla="*/ 0 h 6858000"/>
              <a:gd name="connsiteX2" fmla="*/ 4503739 w 4503739"/>
              <a:gd name="connsiteY2" fmla="*/ 6858000 h 6858000"/>
              <a:gd name="connsiteX3" fmla="*/ 0 w 4503739"/>
              <a:gd name="connsiteY3" fmla="*/ 6858000 h 6858000"/>
              <a:gd name="connsiteX4" fmla="*/ 0 w 4503739"/>
              <a:gd name="connsiteY4" fmla="*/ 0 h 6858000"/>
              <a:gd name="connsiteX0" fmla="*/ 6879431 w 11383170"/>
              <a:gd name="connsiteY0" fmla="*/ 0 h 6865144"/>
              <a:gd name="connsiteX1" fmla="*/ 11383170 w 11383170"/>
              <a:gd name="connsiteY1" fmla="*/ 0 h 6865144"/>
              <a:gd name="connsiteX2" fmla="*/ 11383170 w 11383170"/>
              <a:gd name="connsiteY2" fmla="*/ 6858000 h 6865144"/>
              <a:gd name="connsiteX3" fmla="*/ 0 w 11383170"/>
              <a:gd name="connsiteY3" fmla="*/ 6865144 h 6865144"/>
              <a:gd name="connsiteX4" fmla="*/ 6879431 w 11383170"/>
              <a:gd name="connsiteY4" fmla="*/ 0 h 686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3170" h="6865144">
                <a:moveTo>
                  <a:pt x="6879431" y="0"/>
                </a:moveTo>
                <a:lnTo>
                  <a:pt x="11383170" y="0"/>
                </a:lnTo>
                <a:lnTo>
                  <a:pt x="11383170" y="6858000"/>
                </a:lnTo>
                <a:lnTo>
                  <a:pt x="0" y="6865144"/>
                </a:lnTo>
                <a:lnTo>
                  <a:pt x="6879431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451102"/>
            <a:ext cx="1569723" cy="10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2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fr-FR" sz="13800" kern="1200" cap="all" baseline="0" dirty="0" smtClean="0">
          <a:solidFill>
            <a:srgbClr val="E6501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i="0" strike="noStrike" kern="1200" cap="all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rectangle 6"/>
          <p:cNvSpPr/>
          <p:nvPr userDrawn="1"/>
        </p:nvSpPr>
        <p:spPr>
          <a:xfrm rot="16200000">
            <a:off x="11282362" y="5948362"/>
            <a:ext cx="909638" cy="909638"/>
          </a:xfrm>
          <a:prstGeom prst="rtTriangle">
            <a:avLst/>
          </a:prstGeom>
          <a:solidFill>
            <a:srgbClr val="E2E0E1"/>
          </a:solidFill>
          <a:ln>
            <a:solidFill>
              <a:srgbClr val="E2E0E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 userDrawn="1"/>
        </p:nvSpPr>
        <p:spPr>
          <a:xfrm rot="5400000">
            <a:off x="0" y="0"/>
            <a:ext cx="909638" cy="909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22504"/>
            <a:ext cx="786386" cy="5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9595184" y="-3505"/>
            <a:ext cx="2596815" cy="6861505"/>
          </a:xfrm>
          <a:prstGeom prst="rect">
            <a:avLst/>
          </a:prstGeom>
          <a:solidFill>
            <a:srgbClr val="3B3B3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smal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 rot="16200000">
            <a:off x="11282362" y="5948362"/>
            <a:ext cx="909638" cy="909638"/>
          </a:xfrm>
          <a:prstGeom prst="rtTriangle">
            <a:avLst/>
          </a:prstGeom>
          <a:solidFill>
            <a:srgbClr val="E2E0E1"/>
          </a:solidFill>
          <a:ln>
            <a:solidFill>
              <a:srgbClr val="E2E0E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 userDrawn="1"/>
        </p:nvSpPr>
        <p:spPr>
          <a:xfrm rot="5400000">
            <a:off x="0" y="0"/>
            <a:ext cx="909638" cy="909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22504"/>
            <a:ext cx="786386" cy="524257"/>
          </a:xfrm>
          <a:prstGeom prst="rect">
            <a:avLst/>
          </a:prstGeom>
        </p:spPr>
      </p:pic>
      <p:sp>
        <p:nvSpPr>
          <p:cNvPr id="17" name="Titre 1"/>
          <p:cNvSpPr txBox="1">
            <a:spLocks/>
          </p:cNvSpPr>
          <p:nvPr userDrawn="1"/>
        </p:nvSpPr>
        <p:spPr>
          <a:xfrm>
            <a:off x="1242204" y="145926"/>
            <a:ext cx="8343047" cy="720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solidFill>
                  <a:srgbClr val="E65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PROFIL</a:t>
            </a:r>
          </a:p>
        </p:txBody>
      </p:sp>
      <p:sp>
        <p:nvSpPr>
          <p:cNvPr id="18" name="Espace réservé du texte 21"/>
          <p:cNvSpPr txBox="1">
            <a:spLocks/>
          </p:cNvSpPr>
          <p:nvPr userDrawn="1"/>
        </p:nvSpPr>
        <p:spPr>
          <a:xfrm>
            <a:off x="9595183" y="2923674"/>
            <a:ext cx="2425240" cy="222584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année(s) d’expérience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950027" y="474133"/>
            <a:ext cx="1835573" cy="174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29"/>
          <p:cNvSpPr txBox="1">
            <a:spLocks/>
          </p:cNvSpPr>
          <p:nvPr userDrawn="1"/>
        </p:nvSpPr>
        <p:spPr>
          <a:xfrm>
            <a:off x="9992897" y="529842"/>
            <a:ext cx="1739900" cy="16367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Cliquer pour insérer votre photo</a:t>
            </a:r>
            <a:endParaRPr lang="fr-FR" dirty="0"/>
          </a:p>
        </p:txBody>
      </p:sp>
      <p:sp>
        <p:nvSpPr>
          <p:cNvPr id="20" name="Shape 3510"/>
          <p:cNvSpPr/>
          <p:nvPr userDrawn="1"/>
        </p:nvSpPr>
        <p:spPr>
          <a:xfrm>
            <a:off x="10446332" y="540856"/>
            <a:ext cx="13293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lang="fr-FR" sz="9600" dirty="0">
                <a:solidFill>
                  <a:srgbClr val="3B3B3B"/>
                </a:solidFill>
              </a:rPr>
              <a:t>📷</a:t>
            </a:r>
            <a:r>
              <a:rPr lang="fr-FR" sz="8800" dirty="0">
                <a:solidFill>
                  <a:srgbClr val="3B3B3B"/>
                </a:solidFill>
              </a:rPr>
              <a:t> </a:t>
            </a:r>
            <a:endParaRPr sz="8800" dirty="0">
              <a:solidFill>
                <a:srgbClr val="3B3B3B"/>
              </a:solidFill>
            </a:endParaRPr>
          </a:p>
        </p:txBody>
      </p:sp>
      <p:sp>
        <p:nvSpPr>
          <p:cNvPr id="24" name="Shape 3483"/>
          <p:cNvSpPr/>
          <p:nvPr userDrawn="1"/>
        </p:nvSpPr>
        <p:spPr>
          <a:xfrm>
            <a:off x="326454" y="2249880"/>
            <a:ext cx="25074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687189"/>
                </a:solidFill>
                <a:latin typeface="Sosa"/>
                <a:ea typeface="Sosa"/>
                <a:cs typeface="Sosa"/>
                <a:sym typeface="Sosa"/>
              </a:defRPr>
            </a:lvl1pPr>
          </a:lstStyle>
          <a:p>
            <a:pPr algn="just"/>
            <a:r>
              <a:rPr lang="lv-LV" sz="2000" b="0" dirty="0">
                <a:solidFill>
                  <a:srgbClr val="3B3B3B"/>
                </a:solidFill>
              </a:rPr>
              <a:t>ġ</a:t>
            </a:r>
            <a:r>
              <a:rPr lang="fr-FR" sz="2000" b="0" dirty="0">
                <a:solidFill>
                  <a:srgbClr val="E65012"/>
                </a:solidFill>
              </a:rPr>
              <a:t> </a:t>
            </a:r>
            <a:r>
              <a:rPr lang="fr-FR" sz="1400" b="0" cap="small" baseline="0" dirty="0">
                <a:solidFill>
                  <a:srgbClr val="E65012"/>
                </a:solidFill>
                <a:latin typeface="+mj-lt"/>
              </a:rPr>
              <a:t>Expériences principales</a:t>
            </a:r>
            <a:endParaRPr sz="1400" b="0" cap="small" baseline="0" dirty="0">
              <a:solidFill>
                <a:srgbClr val="E65012"/>
              </a:solidFill>
              <a:latin typeface="+mj-lt"/>
            </a:endParaRPr>
          </a:p>
        </p:txBody>
      </p:sp>
      <p:sp>
        <p:nvSpPr>
          <p:cNvPr id="27" name="Shape 3483"/>
          <p:cNvSpPr/>
          <p:nvPr userDrawn="1"/>
        </p:nvSpPr>
        <p:spPr>
          <a:xfrm>
            <a:off x="326454" y="1208973"/>
            <a:ext cx="25074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687189"/>
                </a:solidFill>
                <a:latin typeface="Sosa"/>
                <a:ea typeface="Sosa"/>
                <a:cs typeface="Sosa"/>
                <a:sym typeface="Sosa"/>
              </a:defRPr>
            </a:lvl1pPr>
          </a:lstStyle>
          <a:p>
            <a:pPr algn="just"/>
            <a:r>
              <a:rPr lang="lv-LV" sz="2000" dirty="0">
                <a:solidFill>
                  <a:srgbClr val="3B3B3B"/>
                </a:solidFill>
              </a:rPr>
              <a:t>Ğ</a:t>
            </a:r>
            <a:r>
              <a:rPr lang="fr-FR" sz="2000" dirty="0">
                <a:solidFill>
                  <a:srgbClr val="E65012"/>
                </a:solidFill>
              </a:rPr>
              <a:t> </a:t>
            </a:r>
            <a:r>
              <a:rPr lang="fr-FR" sz="1400" b="0" cap="small" baseline="0" dirty="0">
                <a:solidFill>
                  <a:srgbClr val="E65012"/>
                </a:solidFill>
                <a:latin typeface="+mj-lt"/>
              </a:rPr>
              <a:t>Compétences</a:t>
            </a:r>
            <a:endParaRPr sz="1400" b="0" cap="small" baseline="0" dirty="0">
              <a:solidFill>
                <a:srgbClr val="E65012"/>
              </a:solidFill>
              <a:latin typeface="+mj-lt"/>
            </a:endParaRPr>
          </a:p>
        </p:txBody>
      </p:sp>
      <p:sp>
        <p:nvSpPr>
          <p:cNvPr id="15" name="Shape 3500"/>
          <p:cNvSpPr/>
          <p:nvPr userDrawn="1"/>
        </p:nvSpPr>
        <p:spPr>
          <a:xfrm>
            <a:off x="648153" y="1465686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21" name="Shape 3500"/>
          <p:cNvSpPr/>
          <p:nvPr userDrawn="1"/>
        </p:nvSpPr>
        <p:spPr>
          <a:xfrm>
            <a:off x="4944094" y="1467654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22" name="Shape 3500"/>
          <p:cNvSpPr/>
          <p:nvPr userDrawn="1"/>
        </p:nvSpPr>
        <p:spPr>
          <a:xfrm>
            <a:off x="648153" y="5694138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23" name="Shape 3500"/>
          <p:cNvSpPr/>
          <p:nvPr userDrawn="1"/>
        </p:nvSpPr>
        <p:spPr>
          <a:xfrm>
            <a:off x="4944094" y="5696106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</p:spTree>
    <p:extLst>
      <p:ext uri="{BB962C8B-B14F-4D97-AF65-F5344CB8AC3E}">
        <p14:creationId xmlns:p14="http://schemas.microsoft.com/office/powerpoint/2010/main" val="78776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2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9595184" y="-3505"/>
            <a:ext cx="2596815" cy="6861505"/>
          </a:xfrm>
          <a:prstGeom prst="rect">
            <a:avLst/>
          </a:prstGeom>
          <a:solidFill>
            <a:srgbClr val="3B3B3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smal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 rot="16200000">
            <a:off x="11282362" y="5948362"/>
            <a:ext cx="909638" cy="909638"/>
          </a:xfrm>
          <a:prstGeom prst="rtTriangle">
            <a:avLst/>
          </a:prstGeom>
          <a:solidFill>
            <a:srgbClr val="E2E0E1"/>
          </a:solidFill>
          <a:ln>
            <a:solidFill>
              <a:srgbClr val="E2E0E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 userDrawn="1"/>
        </p:nvSpPr>
        <p:spPr>
          <a:xfrm rot="5400000">
            <a:off x="0" y="0"/>
            <a:ext cx="909638" cy="909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22504"/>
            <a:ext cx="786386" cy="524257"/>
          </a:xfrm>
          <a:prstGeom prst="rect">
            <a:avLst/>
          </a:prstGeom>
        </p:spPr>
      </p:pic>
      <p:sp>
        <p:nvSpPr>
          <p:cNvPr id="17" name="Titre 1"/>
          <p:cNvSpPr txBox="1">
            <a:spLocks/>
          </p:cNvSpPr>
          <p:nvPr userDrawn="1"/>
        </p:nvSpPr>
        <p:spPr>
          <a:xfrm>
            <a:off x="1242204" y="145926"/>
            <a:ext cx="8343047" cy="720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solidFill>
                  <a:srgbClr val="E650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Pool </a:t>
            </a:r>
            <a:r>
              <a:rPr lang="fr-FR" dirty="0" err="1"/>
              <a:t>D’EXPériences</a:t>
            </a:r>
            <a:endParaRPr lang="fr-FR" dirty="0"/>
          </a:p>
        </p:txBody>
      </p:sp>
      <p:sp>
        <p:nvSpPr>
          <p:cNvPr id="25" name="Espace réservé du texte 21"/>
          <p:cNvSpPr txBox="1">
            <a:spLocks/>
          </p:cNvSpPr>
          <p:nvPr userDrawn="1"/>
        </p:nvSpPr>
        <p:spPr>
          <a:xfrm>
            <a:off x="9759042" y="2251628"/>
            <a:ext cx="2269097" cy="235123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Ce pool d’expériences peut être trié à votre convenance </a:t>
            </a:r>
            <a:r>
              <a:rPr lang="fr-FR" dirty="0">
                <a:solidFill>
                  <a:srgbClr val="E65012"/>
                </a:solidFill>
              </a:rPr>
              <a:t>chronologiquement</a:t>
            </a:r>
            <a:r>
              <a:rPr lang="fr-FR" dirty="0"/>
              <a:t>, par </a:t>
            </a:r>
            <a:r>
              <a:rPr lang="fr-FR" dirty="0">
                <a:solidFill>
                  <a:srgbClr val="E65012"/>
                </a:solidFill>
              </a:rPr>
              <a:t>thème</a:t>
            </a:r>
            <a:r>
              <a:rPr lang="fr-FR" dirty="0"/>
              <a:t> ou par </a:t>
            </a:r>
            <a:r>
              <a:rPr lang="fr-FR" dirty="0">
                <a:solidFill>
                  <a:srgbClr val="E65012"/>
                </a:solidFill>
              </a:rPr>
              <a:t>compétence</a:t>
            </a:r>
            <a:r>
              <a:rPr lang="fr-FR" dirty="0"/>
              <a:t> selon vos préférences.</a:t>
            </a:r>
          </a:p>
          <a:p>
            <a:pPr algn="ctr"/>
            <a:r>
              <a:rPr lang="fr-FR" dirty="0"/>
              <a:t>Vos expériences doivent respecter le format indiqué afin de pouvoir facilement être copiées / collées pour constituer votre profil selon l’objet de l’appel d’offre.</a:t>
            </a:r>
          </a:p>
          <a:p>
            <a:pPr algn="ctr"/>
            <a:r>
              <a:rPr lang="fr-FR" dirty="0"/>
              <a:t>Dupliquez cette page autant que nécessaire pour saisir vos expériences.</a:t>
            </a:r>
          </a:p>
        </p:txBody>
      </p:sp>
    </p:spTree>
    <p:extLst>
      <p:ext uri="{BB962C8B-B14F-4D97-AF65-F5344CB8AC3E}">
        <p14:creationId xmlns:p14="http://schemas.microsoft.com/office/powerpoint/2010/main" val="28607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rectangle 6"/>
          <p:cNvSpPr/>
          <p:nvPr userDrawn="1"/>
        </p:nvSpPr>
        <p:spPr>
          <a:xfrm rot="16200000">
            <a:off x="11282362" y="5948362"/>
            <a:ext cx="909638" cy="909638"/>
          </a:xfrm>
          <a:prstGeom prst="rtTriangle">
            <a:avLst/>
          </a:prstGeom>
          <a:solidFill>
            <a:srgbClr val="E2E0E1"/>
          </a:solidFill>
          <a:ln>
            <a:solidFill>
              <a:srgbClr val="E2E0E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 userDrawn="1"/>
        </p:nvSpPr>
        <p:spPr>
          <a:xfrm rot="5400000">
            <a:off x="0" y="0"/>
            <a:ext cx="909638" cy="909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22504"/>
            <a:ext cx="786386" cy="52425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18145" y="1289076"/>
            <a:ext cx="1433357" cy="1431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Shape 3510"/>
          <p:cNvSpPr/>
          <p:nvPr userDrawn="1"/>
        </p:nvSpPr>
        <p:spPr>
          <a:xfrm>
            <a:off x="1230105" y="1234932"/>
            <a:ext cx="94919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lang="fr-FR" sz="6600" dirty="0">
                <a:solidFill>
                  <a:srgbClr val="3B3B3B"/>
                </a:solidFill>
              </a:rPr>
              <a:t>📷</a:t>
            </a:r>
            <a:r>
              <a:rPr lang="fr-FR" sz="8800" dirty="0">
                <a:solidFill>
                  <a:srgbClr val="3B3B3B"/>
                </a:solidFill>
              </a:rPr>
              <a:t> </a:t>
            </a:r>
            <a:endParaRPr sz="8800" dirty="0">
              <a:solidFill>
                <a:srgbClr val="3B3B3B"/>
              </a:solidFill>
            </a:endParaRPr>
          </a:p>
        </p:txBody>
      </p:sp>
      <p:sp>
        <p:nvSpPr>
          <p:cNvPr id="15" name="Shape 3500"/>
          <p:cNvSpPr/>
          <p:nvPr userDrawn="1"/>
        </p:nvSpPr>
        <p:spPr>
          <a:xfrm>
            <a:off x="2316880" y="1793984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806113" y="2894902"/>
            <a:ext cx="1433357" cy="1431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Shape 3510"/>
          <p:cNvSpPr/>
          <p:nvPr userDrawn="1"/>
        </p:nvSpPr>
        <p:spPr>
          <a:xfrm>
            <a:off x="1218073" y="2840758"/>
            <a:ext cx="94919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lang="fr-FR" sz="6600" dirty="0">
                <a:solidFill>
                  <a:srgbClr val="3B3B3B"/>
                </a:solidFill>
              </a:rPr>
              <a:t>📷</a:t>
            </a:r>
            <a:r>
              <a:rPr lang="fr-FR" sz="8800" dirty="0">
                <a:solidFill>
                  <a:srgbClr val="3B3B3B"/>
                </a:solidFill>
              </a:rPr>
              <a:t> </a:t>
            </a:r>
            <a:endParaRPr sz="8800" dirty="0">
              <a:solidFill>
                <a:srgbClr val="3B3B3B"/>
              </a:solidFill>
            </a:endParaRPr>
          </a:p>
        </p:txBody>
      </p:sp>
      <p:sp>
        <p:nvSpPr>
          <p:cNvPr id="31" name="Shape 3500"/>
          <p:cNvSpPr/>
          <p:nvPr userDrawn="1"/>
        </p:nvSpPr>
        <p:spPr>
          <a:xfrm>
            <a:off x="2304848" y="3399810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18145" y="4514949"/>
            <a:ext cx="1433357" cy="1431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Shape 3510"/>
          <p:cNvSpPr/>
          <p:nvPr userDrawn="1"/>
        </p:nvSpPr>
        <p:spPr>
          <a:xfrm>
            <a:off x="1230105" y="4460805"/>
            <a:ext cx="94919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lang="fr-FR" sz="6600" dirty="0">
                <a:solidFill>
                  <a:srgbClr val="3B3B3B"/>
                </a:solidFill>
              </a:rPr>
              <a:t>📷</a:t>
            </a:r>
            <a:r>
              <a:rPr lang="fr-FR" sz="8800" dirty="0">
                <a:solidFill>
                  <a:srgbClr val="3B3B3B"/>
                </a:solidFill>
              </a:rPr>
              <a:t> </a:t>
            </a:r>
            <a:endParaRPr sz="8800" dirty="0">
              <a:solidFill>
                <a:srgbClr val="3B3B3B"/>
              </a:solidFill>
            </a:endParaRPr>
          </a:p>
        </p:txBody>
      </p:sp>
      <p:sp>
        <p:nvSpPr>
          <p:cNvPr id="37" name="Shape 3500"/>
          <p:cNvSpPr/>
          <p:nvPr userDrawn="1"/>
        </p:nvSpPr>
        <p:spPr>
          <a:xfrm>
            <a:off x="2316880" y="5019857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5530527" y="1296789"/>
            <a:ext cx="1433357" cy="1431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Shape 3510"/>
          <p:cNvSpPr/>
          <p:nvPr userDrawn="1"/>
        </p:nvSpPr>
        <p:spPr>
          <a:xfrm>
            <a:off x="5942487" y="1242645"/>
            <a:ext cx="94919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lang="fr-FR" sz="6600" dirty="0">
                <a:solidFill>
                  <a:srgbClr val="3B3B3B"/>
                </a:solidFill>
              </a:rPr>
              <a:t>📷</a:t>
            </a:r>
            <a:r>
              <a:rPr lang="fr-FR" sz="8800" dirty="0">
                <a:solidFill>
                  <a:srgbClr val="3B3B3B"/>
                </a:solidFill>
              </a:rPr>
              <a:t> </a:t>
            </a:r>
            <a:endParaRPr sz="8800" dirty="0">
              <a:solidFill>
                <a:srgbClr val="3B3B3B"/>
              </a:solidFill>
            </a:endParaRPr>
          </a:p>
        </p:txBody>
      </p:sp>
      <p:sp>
        <p:nvSpPr>
          <p:cNvPr id="43" name="Shape 3500"/>
          <p:cNvSpPr/>
          <p:nvPr userDrawn="1"/>
        </p:nvSpPr>
        <p:spPr>
          <a:xfrm>
            <a:off x="7029262" y="1801697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518495" y="2902615"/>
            <a:ext cx="1433357" cy="1431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Shape 3510"/>
          <p:cNvSpPr/>
          <p:nvPr userDrawn="1"/>
        </p:nvSpPr>
        <p:spPr>
          <a:xfrm>
            <a:off x="5930455" y="2848471"/>
            <a:ext cx="94919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lang="fr-FR" sz="6600" dirty="0">
                <a:solidFill>
                  <a:srgbClr val="3B3B3B"/>
                </a:solidFill>
              </a:rPr>
              <a:t>📷</a:t>
            </a:r>
            <a:r>
              <a:rPr lang="fr-FR" sz="8800" dirty="0">
                <a:solidFill>
                  <a:srgbClr val="3B3B3B"/>
                </a:solidFill>
              </a:rPr>
              <a:t> </a:t>
            </a:r>
            <a:endParaRPr sz="8800" dirty="0">
              <a:solidFill>
                <a:srgbClr val="3B3B3B"/>
              </a:solidFill>
            </a:endParaRPr>
          </a:p>
        </p:txBody>
      </p:sp>
      <p:sp>
        <p:nvSpPr>
          <p:cNvPr id="49" name="Shape 3500"/>
          <p:cNvSpPr/>
          <p:nvPr userDrawn="1"/>
        </p:nvSpPr>
        <p:spPr>
          <a:xfrm>
            <a:off x="7017230" y="3407523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5530527" y="4522662"/>
            <a:ext cx="1433357" cy="1431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Shape 3510"/>
          <p:cNvSpPr/>
          <p:nvPr userDrawn="1"/>
        </p:nvSpPr>
        <p:spPr>
          <a:xfrm>
            <a:off x="5942487" y="4468518"/>
            <a:ext cx="94919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lang="fr-FR" sz="6600" dirty="0">
                <a:solidFill>
                  <a:srgbClr val="3B3B3B"/>
                </a:solidFill>
              </a:rPr>
              <a:t>📷</a:t>
            </a:r>
            <a:r>
              <a:rPr lang="fr-FR" sz="8800" dirty="0">
                <a:solidFill>
                  <a:srgbClr val="3B3B3B"/>
                </a:solidFill>
              </a:rPr>
              <a:t> </a:t>
            </a:r>
            <a:endParaRPr sz="8800" dirty="0">
              <a:solidFill>
                <a:srgbClr val="3B3B3B"/>
              </a:solidFill>
            </a:endParaRPr>
          </a:p>
        </p:txBody>
      </p:sp>
      <p:sp>
        <p:nvSpPr>
          <p:cNvPr id="55" name="Shape 3500"/>
          <p:cNvSpPr/>
          <p:nvPr userDrawn="1"/>
        </p:nvSpPr>
        <p:spPr>
          <a:xfrm>
            <a:off x="7029262" y="5027570"/>
            <a:ext cx="307434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1700" dirty="0">
                <a:solidFill>
                  <a:srgbClr val="3B3B3B"/>
                </a:solidFill>
              </a:rPr>
              <a:t></a:t>
            </a:r>
            <a:endParaRPr lang="fr-FR" sz="1700" dirty="0">
              <a:solidFill>
                <a:srgbClr val="3B3B3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>
                <a:solidFill>
                  <a:srgbClr val="3B3B3B"/>
                </a:solidFill>
              </a:rPr>
              <a:t></a:t>
            </a:r>
          </a:p>
        </p:txBody>
      </p:sp>
    </p:spTree>
    <p:extLst>
      <p:ext uri="{BB962C8B-B14F-4D97-AF65-F5344CB8AC3E}">
        <p14:creationId xmlns:p14="http://schemas.microsoft.com/office/powerpoint/2010/main" val="38236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riangle rectangle 7"/>
          <p:cNvSpPr/>
          <p:nvPr userDrawn="1"/>
        </p:nvSpPr>
        <p:spPr>
          <a:xfrm rot="5400000">
            <a:off x="0" y="0"/>
            <a:ext cx="6851650" cy="685165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riangle rectangle 10"/>
          <p:cNvSpPr/>
          <p:nvPr userDrawn="1"/>
        </p:nvSpPr>
        <p:spPr>
          <a:xfrm rot="16200000">
            <a:off x="11282362" y="5948362"/>
            <a:ext cx="909638" cy="90963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8455554" y="2240046"/>
            <a:ext cx="2416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E6501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MERCI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7945964" y="3234813"/>
            <a:ext cx="988486" cy="98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26" y="1982975"/>
            <a:ext cx="3337420" cy="22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26151A-3A4B-49B8-A244-50901C065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725BD5F-3B3F-498B-9093-45D2254D3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7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A97-F13D-4751-9B56-EB7B87ED3DB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42203" y="890712"/>
            <a:ext cx="93530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65012"/>
              </a:buClr>
            </a:pPr>
            <a:r>
              <a:rPr lang="fr-FR" dirty="0"/>
              <a:t>App </a:t>
            </a:r>
            <a:r>
              <a:rPr lang="fr-FR" dirty="0" err="1"/>
              <a:t>legacy</a:t>
            </a:r>
            <a:r>
              <a:rPr lang="fr-FR" dirty="0"/>
              <a:t> en calcul distribué</a:t>
            </a:r>
          </a:p>
          <a:p>
            <a:pPr marL="285750" indent="-285750">
              <a:buClr>
                <a:srgbClr val="E65012"/>
              </a:buClr>
              <a:buFont typeface="Wingdings" panose="05000000000000000000" pitchFamily="2" charset="2"/>
              <a:buChar char="§"/>
            </a:pPr>
            <a:r>
              <a:rPr lang="fr-FR" dirty="0"/>
              <a:t>IBM Platform </a:t>
            </a:r>
            <a:r>
              <a:rPr lang="fr-FR" dirty="0" err="1"/>
              <a:t>Symphony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https://www.ibm.com/systems/fr/spectrum-computing/products/symphony/</a:t>
            </a:r>
          </a:p>
          <a:p>
            <a:pPr marL="285750" indent="-285750">
              <a:buClr>
                <a:srgbClr val="E65012"/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Tibco</a:t>
            </a:r>
            <a:r>
              <a:rPr lang="fr-FR" dirty="0"/>
              <a:t> </a:t>
            </a:r>
            <a:r>
              <a:rPr lang="fr-FR" dirty="0" err="1"/>
              <a:t>DataSynapse</a:t>
            </a:r>
            <a:r>
              <a:rPr lang="fr-FR" dirty="0"/>
              <a:t> </a:t>
            </a:r>
            <a:r>
              <a:rPr lang="fr-FR" dirty="0" err="1"/>
              <a:t>GridServer</a:t>
            </a:r>
            <a:endParaRPr lang="fr-FR" dirty="0"/>
          </a:p>
          <a:p>
            <a:pPr marL="285750" indent="-285750">
              <a:buClr>
                <a:srgbClr val="E65012"/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Gridbus</a:t>
            </a:r>
            <a:br>
              <a:rPr lang="fr-FR" dirty="0"/>
            </a:br>
            <a:r>
              <a:rPr lang="fr-FR" dirty="0"/>
              <a:t>http://www.cloudbus.org/</a:t>
            </a:r>
          </a:p>
          <a:p>
            <a:pPr marL="285750" indent="-285750">
              <a:buClr>
                <a:srgbClr val="E65012"/>
              </a:buClr>
              <a:buFont typeface="Wingdings" panose="05000000000000000000" pitchFamily="2" charset="2"/>
              <a:buChar char="§"/>
            </a:pPr>
            <a:r>
              <a:rPr lang="fr-FR" dirty="0"/>
              <a:t>Etc.</a:t>
            </a:r>
          </a:p>
          <a:p>
            <a:pPr>
              <a:buClr>
                <a:srgbClr val="E65012"/>
              </a:buClr>
            </a:pPr>
            <a:endParaRPr lang="fr-FR" dirty="0"/>
          </a:p>
          <a:p>
            <a:pPr>
              <a:buClr>
                <a:srgbClr val="E65012"/>
              </a:buClr>
            </a:pPr>
            <a:r>
              <a:rPr lang="fr-FR" dirty="0"/>
              <a:t>Lift &amp; Shift</a:t>
            </a:r>
          </a:p>
          <a:p>
            <a:pPr>
              <a:buClr>
                <a:srgbClr val="E65012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18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D490C2-B71C-4EF2-983B-2F26B10F7F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85538" y="6411913"/>
            <a:ext cx="906462" cy="365125"/>
          </a:xfrm>
          <a:prstGeom prst="rect">
            <a:avLst/>
          </a:prstGeom>
        </p:spPr>
        <p:txBody>
          <a:bodyPr/>
          <a:lstStyle/>
          <a:p>
            <a:fld id="{361995FD-C2AE-4F2A-896D-139416E6610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7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ICONES Sosa</a:t>
            </a:r>
          </a:p>
        </p:txBody>
      </p:sp>
      <p:sp>
        <p:nvSpPr>
          <p:cNvPr id="12" name="Shape 3481"/>
          <p:cNvSpPr/>
          <p:nvPr/>
        </p:nvSpPr>
        <p:spPr>
          <a:xfrm>
            <a:off x="1502664" y="890712"/>
            <a:ext cx="9186672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6871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fr-FR" sz="1600" dirty="0">
                <a:solidFill>
                  <a:schemeClr val="tx1"/>
                </a:solidFill>
                <a:latin typeface="+mn-lt"/>
              </a:rPr>
              <a:t>Copier/coller ces caractères (écrits en police Sosa) puis changer taille et couleur selon vos besoins. 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Shape 3483"/>
          <p:cNvSpPr/>
          <p:nvPr/>
        </p:nvSpPr>
        <p:spPr>
          <a:xfrm>
            <a:off x="703727" y="1239525"/>
            <a:ext cx="10784546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687189"/>
                </a:solidFill>
                <a:latin typeface="Sosa"/>
                <a:ea typeface="Sosa"/>
                <a:cs typeface="Sosa"/>
                <a:sym typeface="Sosa"/>
              </a:defRPr>
            </a:lvl1pPr>
          </a:lstStyle>
          <a:p>
            <a:pPr algn="just"/>
            <a:r>
              <a:rPr sz="4000" dirty="0">
                <a:solidFill>
                  <a:srgbClr val="3B3B3B"/>
                </a:solidFill>
              </a:rPr>
              <a:t>1 2 3 4 5 6 7 8 9 0 ¼ : ; &gt; J K L M Ü á Ý &lt; =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lang="pl-PL" sz="4000" dirty="0">
                <a:solidFill>
                  <a:srgbClr val="3B3B3B"/>
                </a:solidFill>
              </a:rPr>
              <a:t>@ A E F G I B C D O P Q R S T U V W X Y Z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lang="pt-BR" sz="4000" dirty="0">
                <a:solidFill>
                  <a:srgbClr val="3B3B3B"/>
                </a:solidFill>
              </a:rPr>
              <a:t>[ \ _ . a b c d e f g h i j k l m n o p y z { </a:t>
            </a:r>
            <a:r>
              <a:rPr lang="fr-FR" sz="4000" dirty="0">
                <a:solidFill>
                  <a:srgbClr val="3B3B3B"/>
                </a:solidFill>
              </a:rPr>
              <a:t>| } ~ € ‚ „ ‹ › Ç É Ñ à â ã ä å ç è é ê ë ì í î ï ñ ó Ä Å ò ° ô õ ö </a:t>
            </a:r>
            <a:r>
              <a:rPr lang="lv-LV" sz="4000" dirty="0">
                <a:solidFill>
                  <a:srgbClr val="3B3B3B"/>
                </a:solidFill>
              </a:rPr>
              <a:t>ú û ü ù Ĉ Ğ ğ Ġ ġ Ģ ģ Ĥ ĥ Ħ ħ ﬁ ﬂ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lang="pl-PL" sz="4000" dirty="0">
                <a:solidFill>
                  <a:srgbClr val="3B3B3B"/>
                </a:solidFill>
              </a:rPr>
              <a:t>&amp; ÿ q r s t u v w x Ā ā Ă ă Ą ą Ć ć ĉ</a:t>
            </a:r>
            <a:endParaRPr sz="4000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ICONES Font </a:t>
            </a:r>
            <a:r>
              <a:rPr lang="fr-FR" dirty="0" err="1"/>
              <a:t>Awesome</a:t>
            </a:r>
            <a:endParaRPr lang="fr-FR" dirty="0"/>
          </a:p>
        </p:txBody>
      </p:sp>
      <p:sp>
        <p:nvSpPr>
          <p:cNvPr id="12" name="Shape 3481"/>
          <p:cNvSpPr/>
          <p:nvPr/>
        </p:nvSpPr>
        <p:spPr>
          <a:xfrm>
            <a:off x="1243495" y="890712"/>
            <a:ext cx="1007773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6871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fr-FR" sz="1600" dirty="0">
                <a:solidFill>
                  <a:schemeClr val="tx1"/>
                </a:solidFill>
                <a:latin typeface="+mn-lt"/>
              </a:rPr>
              <a:t>Copier/coller ces caractères (écrits en police Font </a:t>
            </a:r>
            <a:r>
              <a:rPr lang="fr-FR" sz="1600" dirty="0" err="1">
                <a:solidFill>
                  <a:schemeClr val="tx1"/>
                </a:solidFill>
                <a:latin typeface="+mn-lt"/>
              </a:rPr>
              <a:t>Awesome</a:t>
            </a:r>
            <a:r>
              <a:rPr lang="fr-FR" sz="1600" dirty="0">
                <a:solidFill>
                  <a:schemeClr val="tx1"/>
                </a:solidFill>
                <a:latin typeface="+mn-lt"/>
              </a:rPr>
              <a:t>) puis changer taille et couleur selon vos besoins. 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Shape 3500"/>
          <p:cNvSpPr/>
          <p:nvPr/>
        </p:nvSpPr>
        <p:spPr>
          <a:xfrm>
            <a:off x="967650" y="1239525"/>
            <a:ext cx="10629419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>
                <a:solidFill>
                  <a:srgbClr val="68718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3600" dirty="0">
                <a:solidFill>
                  <a:srgbClr val="3B3B3B"/>
                </a:solidFill>
              </a:rPr>
              <a:t>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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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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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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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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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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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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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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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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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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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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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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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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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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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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</a:t>
            </a:r>
            <a:r>
              <a:rPr lang="fr-FR" sz="3600" dirty="0">
                <a:solidFill>
                  <a:srgbClr val="3B3B3B"/>
                </a:solidFill>
              </a:rPr>
              <a:t> </a:t>
            </a:r>
            <a:r>
              <a:rPr sz="3600" dirty="0">
                <a:solidFill>
                  <a:srgbClr val="3B3B3B"/>
                </a:solidFill>
              </a:rPr>
              <a:t></a:t>
            </a:r>
            <a:r>
              <a:rPr lang="fr-FR" sz="3600" dirty="0">
                <a:solidFill>
                  <a:srgbClr val="3B3B3B"/>
                </a:solidFill>
              </a:rPr>
              <a:t>                                                                                                                                                 </a:t>
            </a:r>
          </a:p>
        </p:txBody>
      </p:sp>
    </p:spTree>
    <p:extLst>
      <p:ext uri="{BB962C8B-B14F-4D97-AF65-F5344CB8AC3E}">
        <p14:creationId xmlns:p14="http://schemas.microsoft.com/office/powerpoint/2010/main" val="17393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ICONES ENTYPO</a:t>
            </a:r>
          </a:p>
        </p:txBody>
      </p:sp>
      <p:sp>
        <p:nvSpPr>
          <p:cNvPr id="12" name="Shape 3481"/>
          <p:cNvSpPr/>
          <p:nvPr/>
        </p:nvSpPr>
        <p:spPr>
          <a:xfrm>
            <a:off x="982104" y="890712"/>
            <a:ext cx="1007773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6871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fr-FR" sz="1600" dirty="0">
                <a:solidFill>
                  <a:schemeClr val="tx1"/>
                </a:solidFill>
                <a:latin typeface="+mn-lt"/>
              </a:rPr>
              <a:t>Copier/coller ces caractères (écrits en police </a:t>
            </a:r>
            <a:r>
              <a:rPr lang="fr-FR" sz="1600" dirty="0" err="1">
                <a:solidFill>
                  <a:schemeClr val="tx1"/>
                </a:solidFill>
                <a:latin typeface="+mn-lt"/>
              </a:rPr>
              <a:t>Entypo</a:t>
            </a:r>
            <a:r>
              <a:rPr lang="fr-FR" sz="1600" dirty="0">
                <a:solidFill>
                  <a:schemeClr val="tx1"/>
                </a:solidFill>
                <a:latin typeface="+mn-lt"/>
              </a:rPr>
              <a:t>) puis changer taille et couleur selon vos besoins. 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hape 3510"/>
          <p:cNvSpPr/>
          <p:nvPr/>
        </p:nvSpPr>
        <p:spPr>
          <a:xfrm>
            <a:off x="1337004" y="1239525"/>
            <a:ext cx="9367929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"/>
                <a:ea typeface="Entypo"/>
                <a:cs typeface="Entypo"/>
                <a:sym typeface="Entypo"/>
              </a:defRPr>
            </a:lvl1pPr>
          </a:lstStyle>
          <a:p>
            <a:r>
              <a:rPr sz="4000" dirty="0">
                <a:solidFill>
                  <a:srgbClr val="3B3B3B"/>
                </a:solidFill>
              </a:rPr>
              <a:t>📞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📱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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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✉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✎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✒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📎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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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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➦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👤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👥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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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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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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➢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</a:t>
            </a:r>
            <a:r>
              <a:rPr lang="fr-FR" sz="4000" dirty="0">
                <a:solidFill>
                  <a:srgbClr val="3B3B3B"/>
                </a:solidFill>
              </a:rPr>
              <a:t> </a:t>
            </a:r>
            <a:r>
              <a:rPr sz="4000" dirty="0">
                <a:solidFill>
                  <a:srgbClr val="3B3B3B"/>
                </a:solidFill>
              </a:rPr>
              <a:t>🎯</a:t>
            </a:r>
            <a:r>
              <a:rPr lang="fr-FR" sz="4000" dirty="0">
                <a:solidFill>
                  <a:srgbClr val="3B3B3B"/>
                </a:solidFill>
              </a:rPr>
              <a:t>   ♥ ♡ ★ ☆ 👍 👎   ❞ ⌂  🔍 🔦  🔔 🔗 ⚑ ⚙ ⚒ 🏆 📷 📣 ☽ 🎨 🍂 ♪ ♫ 💥 🎓 📕 📰 👜 ✈   🕔 🎤 📅 ⚡ ⛈ 💧 💼 💨 ⏳  🔑 🔋  ☕ 🚀  🌎 ⌨      🔅 🔆 ◑  💻  ∞ 💡 💳 ✇ 📋  📦 🎫  📶 💦  📈 ◴ 📊 🔒 🔓   ✓ ❌ ⊟ ⟲ 🔀 🔙 ↳  🔁  ↰ ⇆   ⚏ ☰     🌄 🎬 🎵 📁   📤 📥 💾  ☁  🔖 📑 📖 ▶ ‖ ● ■ ⏩ ⏪ ⏮ ⏭   🔊 🔇</a:t>
            </a:r>
            <a:endParaRPr sz="4000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ICONES ENTYPO social</a:t>
            </a:r>
          </a:p>
        </p:txBody>
      </p:sp>
      <p:sp>
        <p:nvSpPr>
          <p:cNvPr id="12" name="Shape 3481"/>
          <p:cNvSpPr/>
          <p:nvPr/>
        </p:nvSpPr>
        <p:spPr>
          <a:xfrm>
            <a:off x="1242204" y="890712"/>
            <a:ext cx="1007773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000">
                <a:solidFill>
                  <a:srgbClr val="6871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fr-FR" sz="1600" dirty="0">
                <a:solidFill>
                  <a:schemeClr val="tx1"/>
                </a:solidFill>
                <a:latin typeface="+mn-lt"/>
              </a:rPr>
              <a:t>Copier/coller ces caractères (écrits en police </a:t>
            </a:r>
            <a:r>
              <a:rPr lang="fr-FR" sz="1600" dirty="0" err="1">
                <a:solidFill>
                  <a:schemeClr val="tx1"/>
                </a:solidFill>
                <a:latin typeface="+mn-lt"/>
              </a:rPr>
              <a:t>Entypo</a:t>
            </a:r>
            <a:r>
              <a:rPr lang="fr-FR" sz="1600" dirty="0">
                <a:solidFill>
                  <a:schemeClr val="tx1"/>
                </a:solidFill>
                <a:latin typeface="+mn-lt"/>
              </a:rPr>
              <a:t> Social) puis changer taille et couleur selon vos besoins. 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Shape 3522"/>
          <p:cNvSpPr/>
          <p:nvPr/>
        </p:nvSpPr>
        <p:spPr>
          <a:xfrm>
            <a:off x="941818" y="1239525"/>
            <a:ext cx="11231479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>
                <a:solidFill>
                  <a:srgbClr val="687189"/>
                </a:solidFill>
                <a:latin typeface="Entypo Social"/>
                <a:ea typeface="Entypo Social"/>
                <a:cs typeface="Entypo Social"/>
                <a:sym typeface="Entypo Social"/>
              </a:defRPr>
            </a:lvl1pPr>
          </a:lstStyle>
          <a:p>
            <a:r>
              <a:rPr sz="7200" dirty="0">
                <a:solidFill>
                  <a:srgbClr val="3B3B3B"/>
                </a:solidFill>
              </a:rPr>
              <a:t>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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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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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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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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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 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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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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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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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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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 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</a:t>
            </a:r>
            <a:r>
              <a:rPr lang="fr-FR" sz="7200" dirty="0">
                <a:solidFill>
                  <a:srgbClr val="3B3B3B"/>
                </a:solidFill>
              </a:rPr>
              <a:t> </a:t>
            </a:r>
            <a:r>
              <a:rPr sz="7200" dirty="0">
                <a:solidFill>
                  <a:srgbClr val="3B3B3B"/>
                </a:solidFill>
              </a:rPr>
              <a:t></a:t>
            </a:r>
            <a:r>
              <a:rPr lang="fr-FR" sz="7200" dirty="0">
                <a:solidFill>
                  <a:srgbClr val="3B3B3B"/>
                </a:solidFill>
              </a:rPr>
              <a:t>                       </a:t>
            </a:r>
          </a:p>
        </p:txBody>
      </p:sp>
    </p:spTree>
    <p:extLst>
      <p:ext uri="{BB962C8B-B14F-4D97-AF65-F5344CB8AC3E}">
        <p14:creationId xmlns:p14="http://schemas.microsoft.com/office/powerpoint/2010/main" val="34637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72FCA-D32E-4E48-87C5-761F3620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Poc</a:t>
            </a:r>
            <a:r>
              <a:rPr lang="fr-FR" dirty="0"/>
              <a:t> azure batch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FAF698-2094-4D8D-9D12-BDBDEDBACF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2017-06</a:t>
            </a:r>
          </a:p>
        </p:txBody>
      </p:sp>
    </p:spTree>
    <p:extLst>
      <p:ext uri="{BB962C8B-B14F-4D97-AF65-F5344CB8AC3E}">
        <p14:creationId xmlns:p14="http://schemas.microsoft.com/office/powerpoint/2010/main" val="59431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882C1-9ACA-47B0-B003-E07E615D0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5E9F8-C19B-4125-BC76-C53F3F105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63F22C-F98F-4A0B-B46E-3290B24D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A97-F13D-4751-9B56-EB7B87ED3DB2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28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2BADF91-FB19-4EFB-BCF9-99D1FE41A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1. Mise en place de l’environnement via </a:t>
            </a:r>
            <a:r>
              <a:rPr lang="fr-FR" dirty="0" err="1"/>
              <a:t>powershell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36553-4F30-4ACF-A88C-44594C1F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A97-F13D-4751-9B56-EB7B87ED3DB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42204" y="890712"/>
            <a:ext cx="9244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Création d’un </a:t>
            </a:r>
            <a:r>
              <a:rPr lang="fr-FR" dirty="0" err="1"/>
              <a:t>ResourceGroup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Création d’un </a:t>
            </a:r>
            <a:r>
              <a:rPr lang="fr-FR" dirty="0" err="1"/>
              <a:t>StorageAccount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Création d’un </a:t>
            </a:r>
            <a:r>
              <a:rPr lang="fr-FR" dirty="0" err="1"/>
              <a:t>BatchService</a:t>
            </a:r>
            <a:r>
              <a:rPr lang="fr-FR" dirty="0"/>
              <a:t> lié au </a:t>
            </a:r>
            <a:r>
              <a:rPr lang="fr-FR" dirty="0" err="1"/>
              <a:t>StorageAccount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Création d’un Pool de N machines dans le </a:t>
            </a:r>
            <a:r>
              <a:rPr lang="fr-FR" dirty="0" err="1"/>
              <a:t>BatchService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Création d’un Container dans le </a:t>
            </a:r>
            <a:r>
              <a:rPr lang="fr-FR" dirty="0" err="1"/>
              <a:t>StorageAccount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Génération d’un JSON contenant les information dynamiques sur ces objets</a:t>
            </a:r>
          </a:p>
          <a:p>
            <a:pPr marL="800100" lvl="1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 err="1"/>
              <a:t>URLs</a:t>
            </a:r>
            <a:endParaRPr lang="fr-FR" dirty="0"/>
          </a:p>
          <a:p>
            <a:pPr marL="800100" lvl="1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 err="1"/>
              <a:t>Tokens</a:t>
            </a:r>
            <a:endParaRPr lang="fr-FR" dirty="0"/>
          </a:p>
          <a:p>
            <a:pPr marL="800100" lvl="1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 err="1"/>
              <a:t>Accounts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Optionnel : </a:t>
            </a:r>
            <a:r>
              <a:rPr lang="fr-FR" dirty="0" err="1"/>
              <a:t>Upload</a:t>
            </a:r>
            <a:r>
              <a:rPr lang="fr-FR" dirty="0"/>
              <a:t> dans le Container de </a:t>
            </a:r>
            <a:r>
              <a:rPr lang="fr-FR" dirty="0">
                <a:solidFill>
                  <a:srgbClr val="E65012"/>
                </a:solidFill>
              </a:rPr>
              <a:t>Données de marché pour le POC</a:t>
            </a:r>
          </a:p>
        </p:txBody>
      </p:sp>
    </p:spTree>
    <p:extLst>
      <p:ext uri="{BB962C8B-B14F-4D97-AF65-F5344CB8AC3E}">
        <p14:creationId xmlns:p14="http://schemas.microsoft.com/office/powerpoint/2010/main" val="31473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Build</a:t>
            </a:r>
            <a:r>
              <a:rPr lang="fr-FR" dirty="0"/>
              <a:t> de l’application et de </a:t>
            </a:r>
            <a:r>
              <a:rPr lang="fr-FR" dirty="0" err="1"/>
              <a:t>l’app</a:t>
            </a:r>
            <a:r>
              <a:rPr lang="fr-FR" dirty="0"/>
              <a:t> 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5FD-C2AE-4F2A-896D-139416E6610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42204" y="890712"/>
            <a:ext cx="924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 err="1"/>
              <a:t>Build</a:t>
            </a:r>
            <a:r>
              <a:rPr lang="fr-FR" dirty="0"/>
              <a:t> de l’application qui effectue un traitement unitaire. Ici : XPricer.TaskRunner.exe</a:t>
            </a:r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 err="1"/>
              <a:t>Build</a:t>
            </a:r>
            <a:r>
              <a:rPr lang="fr-FR" dirty="0"/>
              <a:t> de </a:t>
            </a:r>
            <a:r>
              <a:rPr lang="fr-FR" dirty="0" err="1"/>
              <a:t>l’app</a:t>
            </a:r>
            <a:r>
              <a:rPr lang="fr-FR" dirty="0"/>
              <a:t> service qui a lance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84275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3. Déploiement de l’application et de </a:t>
            </a:r>
            <a:r>
              <a:rPr lang="fr-FR" dirty="0" err="1"/>
              <a:t>l’app</a:t>
            </a:r>
            <a:r>
              <a:rPr lang="fr-FR" dirty="0"/>
              <a:t> 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5FD-C2AE-4F2A-896D-139416E6610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42204" y="890712"/>
            <a:ext cx="924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Déploiement de l’application dans le </a:t>
            </a:r>
            <a:r>
              <a:rPr lang="fr-FR" dirty="0" err="1"/>
              <a:t>BatchService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Déploiement de l’</a:t>
            </a:r>
            <a:r>
              <a:rPr lang="fr-FR" dirty="0" err="1"/>
              <a:t>AppService</a:t>
            </a:r>
            <a:r>
              <a:rPr lang="fr-FR" dirty="0"/>
              <a:t> dans le </a:t>
            </a:r>
            <a:r>
              <a:rPr lang="fr-FR" dirty="0" err="1"/>
              <a:t>BatchService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8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4- </a:t>
            </a:r>
            <a:r>
              <a:rPr lang="fr-FR" dirty="0" err="1"/>
              <a:t>Run</a:t>
            </a:r>
            <a:r>
              <a:rPr lang="fr-FR" dirty="0"/>
              <a:t> sur la </a:t>
            </a:r>
            <a:r>
              <a:rPr lang="fr-FR" dirty="0" err="1"/>
              <a:t>webui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5FD-C2AE-4F2A-896D-139416E6610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42204" y="890712"/>
            <a:ext cx="6143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E65012"/>
              </a:buClr>
            </a:pPr>
            <a:r>
              <a:rPr lang="fr-FR" dirty="0"/>
              <a:t>https://finaxyspocbatchwebapp.azurewebsites.net/</a:t>
            </a:r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Lancer la </a:t>
            </a:r>
            <a:r>
              <a:rPr lang="fr-FR" dirty="0" err="1"/>
              <a:t>WebUI</a:t>
            </a:r>
            <a:endParaRPr lang="fr-FR" dirty="0"/>
          </a:p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Lancer les Jobs contenant des </a:t>
            </a:r>
            <a:r>
              <a:rPr lang="fr-FR" dirty="0" err="1"/>
              <a:t>Tasks</a:t>
            </a:r>
            <a:r>
              <a:rPr lang="fr-FR" dirty="0"/>
              <a:t> sur le Pool alloué</a:t>
            </a:r>
          </a:p>
        </p:txBody>
      </p:sp>
    </p:spTree>
    <p:extLst>
      <p:ext uri="{BB962C8B-B14F-4D97-AF65-F5344CB8AC3E}">
        <p14:creationId xmlns:p14="http://schemas.microsoft.com/office/powerpoint/2010/main" val="383357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5- Monitoring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5FD-C2AE-4F2A-896D-139416E6610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42204" y="89071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E65012"/>
              </a:buClr>
              <a:buFont typeface="+mj-lt"/>
              <a:buAutoNum type="arabicPeriod"/>
            </a:pPr>
            <a:r>
              <a:rPr lang="fr-FR" dirty="0"/>
              <a:t>Monitorer l’avancée des traitements</a:t>
            </a:r>
          </a:p>
        </p:txBody>
      </p:sp>
    </p:spTree>
    <p:extLst>
      <p:ext uri="{BB962C8B-B14F-4D97-AF65-F5344CB8AC3E}">
        <p14:creationId xmlns:p14="http://schemas.microsoft.com/office/powerpoint/2010/main" val="41963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5FD-C2AE-4F2A-896D-139416E6610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427195"/>
      </p:ext>
    </p:extLst>
  </p:cSld>
  <p:clrMapOvr>
    <a:masterClrMapping/>
  </p:clrMapOvr>
</p:sld>
</file>

<file path=ppt/theme/theme1.xml><?xml version="1.0" encoding="utf-8"?>
<a:theme xmlns:a="http://schemas.openxmlformats.org/drawingml/2006/main" name="01 Page de 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2 Titre de pré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3 Titre de se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04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05 Prof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06 Pool d'expérien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07 Mini CV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08 Remerci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764</Words>
  <Application>Microsoft Office PowerPoint</Application>
  <PresentationFormat>Grand écran</PresentationFormat>
  <Paragraphs>60</Paragraphs>
  <Slides>15</Slides>
  <Notes>0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15</vt:i4>
      </vt:variant>
    </vt:vector>
  </HeadingPairs>
  <TitlesOfParts>
    <vt:vector size="31" baseType="lpstr">
      <vt:lpstr>Arial</vt:lpstr>
      <vt:lpstr>Calibri</vt:lpstr>
      <vt:lpstr>Entypo</vt:lpstr>
      <vt:lpstr>Entypo Social</vt:lpstr>
      <vt:lpstr>FontAwesome</vt:lpstr>
      <vt:lpstr>Roboto Light</vt:lpstr>
      <vt:lpstr>Sosa</vt:lpstr>
      <vt:lpstr>Wingdings</vt:lpstr>
      <vt:lpstr>01 Page de garde</vt:lpstr>
      <vt:lpstr>02 Titre de présentation</vt:lpstr>
      <vt:lpstr>03 Titre de section</vt:lpstr>
      <vt:lpstr>04 Contenu</vt:lpstr>
      <vt:lpstr>05 Profil</vt:lpstr>
      <vt:lpstr>06 Pool d'expériences</vt:lpstr>
      <vt:lpstr>07 Mini CVS</vt:lpstr>
      <vt:lpstr>08 Remerciements</vt:lpstr>
      <vt:lpstr>Présentation PowerPoint</vt:lpstr>
      <vt:lpstr>Poc azure batch</vt:lpstr>
      <vt:lpstr>01</vt:lpstr>
      <vt:lpstr>1. Mise en place de l’environnement via powershell</vt:lpstr>
      <vt:lpstr>2. Build de l’application et de l’app service</vt:lpstr>
      <vt:lpstr>3. Déploiement de l’application et de l’app service</vt:lpstr>
      <vt:lpstr>4- Run sur la webui</vt:lpstr>
      <vt:lpstr>5- Monitoring</vt:lpstr>
      <vt:lpstr>02</vt:lpstr>
      <vt:lpstr>ROI</vt:lpstr>
      <vt:lpstr>Présentation PowerPoint</vt:lpstr>
      <vt:lpstr>ICONES Sosa</vt:lpstr>
      <vt:lpstr>ICONES Font Awesome</vt:lpstr>
      <vt:lpstr>ICONES ENTYPO</vt:lpstr>
      <vt:lpstr>ICONES ENTYPO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Audric THEVENET</dc:creator>
  <cp:lastModifiedBy>Admin</cp:lastModifiedBy>
  <cp:revision>150</cp:revision>
  <dcterms:created xsi:type="dcterms:W3CDTF">2017-04-20T10:03:40Z</dcterms:created>
  <dcterms:modified xsi:type="dcterms:W3CDTF">2017-06-13T15:41:00Z</dcterms:modified>
</cp:coreProperties>
</file>