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3" r:id="rId6"/>
    <p:sldId id="260" r:id="rId7"/>
    <p:sldId id="265" r:id="rId8"/>
    <p:sldId id="261" r:id="rId9"/>
    <p:sldId id="266" r:id="rId10"/>
    <p:sldId id="267" r:id="rId11"/>
    <p:sldId id="264" r:id="rId12"/>
    <p:sldId id="268"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94601" autoAdjust="0"/>
  </p:normalViewPr>
  <p:slideViewPr>
    <p:cSldViewPr>
      <p:cViewPr varScale="1">
        <p:scale>
          <a:sx n="82" d="100"/>
          <a:sy n="82" d="100"/>
        </p:scale>
        <p:origin x="-1464" y="-8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8DE431E-05BB-4EF4-B979-F805DBAF3E4C}"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27C610-6B49-4636-BAE3-C6CA2BE5A1D5}" type="slidenum">
              <a:rPr lang="zh-CN" altLang="en-US" smtClean="0"/>
              <a:t>‹#›</a:t>
            </a:fld>
            <a:endParaRPr lang="zh-CN" altLang="en-US"/>
          </a:p>
        </p:txBody>
      </p:sp>
    </p:spTree>
    <p:extLst>
      <p:ext uri="{BB962C8B-B14F-4D97-AF65-F5344CB8AC3E}">
        <p14:creationId xmlns:p14="http://schemas.microsoft.com/office/powerpoint/2010/main" val="3787433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DE431E-05BB-4EF4-B979-F805DBAF3E4C}"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27C610-6B49-4636-BAE3-C6CA2BE5A1D5}" type="slidenum">
              <a:rPr lang="zh-CN" altLang="en-US" smtClean="0"/>
              <a:t>‹#›</a:t>
            </a:fld>
            <a:endParaRPr lang="zh-CN" altLang="en-US"/>
          </a:p>
        </p:txBody>
      </p:sp>
    </p:spTree>
    <p:extLst>
      <p:ext uri="{BB962C8B-B14F-4D97-AF65-F5344CB8AC3E}">
        <p14:creationId xmlns:p14="http://schemas.microsoft.com/office/powerpoint/2010/main" val="360415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DE431E-05BB-4EF4-B979-F805DBAF3E4C}"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27C610-6B49-4636-BAE3-C6CA2BE5A1D5}" type="slidenum">
              <a:rPr lang="zh-CN" altLang="en-US" smtClean="0"/>
              <a:t>‹#›</a:t>
            </a:fld>
            <a:endParaRPr lang="zh-CN" altLang="en-US"/>
          </a:p>
        </p:txBody>
      </p:sp>
    </p:spTree>
    <p:extLst>
      <p:ext uri="{BB962C8B-B14F-4D97-AF65-F5344CB8AC3E}">
        <p14:creationId xmlns:p14="http://schemas.microsoft.com/office/powerpoint/2010/main" val="1987083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DE431E-05BB-4EF4-B979-F805DBAF3E4C}"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27C610-6B49-4636-BAE3-C6CA2BE5A1D5}" type="slidenum">
              <a:rPr lang="zh-CN" altLang="en-US" smtClean="0"/>
              <a:t>‹#›</a:t>
            </a:fld>
            <a:endParaRPr lang="zh-CN" altLang="en-US"/>
          </a:p>
        </p:txBody>
      </p:sp>
    </p:spTree>
    <p:extLst>
      <p:ext uri="{BB962C8B-B14F-4D97-AF65-F5344CB8AC3E}">
        <p14:creationId xmlns:p14="http://schemas.microsoft.com/office/powerpoint/2010/main" val="15186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8DE431E-05BB-4EF4-B979-F805DBAF3E4C}"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27C610-6B49-4636-BAE3-C6CA2BE5A1D5}" type="slidenum">
              <a:rPr lang="zh-CN" altLang="en-US" smtClean="0"/>
              <a:t>‹#›</a:t>
            </a:fld>
            <a:endParaRPr lang="zh-CN" altLang="en-US"/>
          </a:p>
        </p:txBody>
      </p:sp>
    </p:spTree>
    <p:extLst>
      <p:ext uri="{BB962C8B-B14F-4D97-AF65-F5344CB8AC3E}">
        <p14:creationId xmlns:p14="http://schemas.microsoft.com/office/powerpoint/2010/main" val="1066376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8DE431E-05BB-4EF4-B979-F805DBAF3E4C}" type="datetimeFigureOut">
              <a:rPr lang="zh-CN" altLang="en-US" smtClean="0"/>
              <a:t>2017/10/26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27C610-6B49-4636-BAE3-C6CA2BE5A1D5}" type="slidenum">
              <a:rPr lang="zh-CN" altLang="en-US" smtClean="0"/>
              <a:t>‹#›</a:t>
            </a:fld>
            <a:endParaRPr lang="zh-CN" altLang="en-US"/>
          </a:p>
        </p:txBody>
      </p:sp>
    </p:spTree>
    <p:extLst>
      <p:ext uri="{BB962C8B-B14F-4D97-AF65-F5344CB8AC3E}">
        <p14:creationId xmlns:p14="http://schemas.microsoft.com/office/powerpoint/2010/main" val="4179087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8DE431E-05BB-4EF4-B979-F805DBAF3E4C}" type="datetimeFigureOut">
              <a:rPr lang="zh-CN" altLang="en-US" smtClean="0"/>
              <a:t>2017/10/26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27C610-6B49-4636-BAE3-C6CA2BE5A1D5}" type="slidenum">
              <a:rPr lang="zh-CN" altLang="en-US" smtClean="0"/>
              <a:t>‹#›</a:t>
            </a:fld>
            <a:endParaRPr lang="zh-CN" altLang="en-US"/>
          </a:p>
        </p:txBody>
      </p:sp>
    </p:spTree>
    <p:extLst>
      <p:ext uri="{BB962C8B-B14F-4D97-AF65-F5344CB8AC3E}">
        <p14:creationId xmlns:p14="http://schemas.microsoft.com/office/powerpoint/2010/main" val="2048420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8DE431E-05BB-4EF4-B979-F805DBAF3E4C}" type="datetimeFigureOut">
              <a:rPr lang="zh-CN" altLang="en-US" smtClean="0"/>
              <a:t>2017/10/26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27C610-6B49-4636-BAE3-C6CA2BE5A1D5}" type="slidenum">
              <a:rPr lang="zh-CN" altLang="en-US" smtClean="0"/>
              <a:t>‹#›</a:t>
            </a:fld>
            <a:endParaRPr lang="zh-CN" altLang="en-US"/>
          </a:p>
        </p:txBody>
      </p:sp>
    </p:spTree>
    <p:extLst>
      <p:ext uri="{BB962C8B-B14F-4D97-AF65-F5344CB8AC3E}">
        <p14:creationId xmlns:p14="http://schemas.microsoft.com/office/powerpoint/2010/main" val="115346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DE431E-05BB-4EF4-B979-F805DBAF3E4C}" type="datetimeFigureOut">
              <a:rPr lang="zh-CN" altLang="en-US" smtClean="0"/>
              <a:t>2017/10/26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27C610-6B49-4636-BAE3-C6CA2BE5A1D5}" type="slidenum">
              <a:rPr lang="zh-CN" altLang="en-US" smtClean="0"/>
              <a:t>‹#›</a:t>
            </a:fld>
            <a:endParaRPr lang="zh-CN" altLang="en-US"/>
          </a:p>
        </p:txBody>
      </p:sp>
    </p:spTree>
    <p:extLst>
      <p:ext uri="{BB962C8B-B14F-4D97-AF65-F5344CB8AC3E}">
        <p14:creationId xmlns:p14="http://schemas.microsoft.com/office/powerpoint/2010/main" val="180805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8DE431E-05BB-4EF4-B979-F805DBAF3E4C}" type="datetimeFigureOut">
              <a:rPr lang="zh-CN" altLang="en-US" smtClean="0"/>
              <a:t>2017/10/26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27C610-6B49-4636-BAE3-C6CA2BE5A1D5}" type="slidenum">
              <a:rPr lang="zh-CN" altLang="en-US" smtClean="0"/>
              <a:t>‹#›</a:t>
            </a:fld>
            <a:endParaRPr lang="zh-CN" altLang="en-US"/>
          </a:p>
        </p:txBody>
      </p:sp>
    </p:spTree>
    <p:extLst>
      <p:ext uri="{BB962C8B-B14F-4D97-AF65-F5344CB8AC3E}">
        <p14:creationId xmlns:p14="http://schemas.microsoft.com/office/powerpoint/2010/main" val="2819670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8DE431E-05BB-4EF4-B979-F805DBAF3E4C}" type="datetimeFigureOut">
              <a:rPr lang="zh-CN" altLang="en-US" smtClean="0"/>
              <a:t>2017/10/26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27C610-6B49-4636-BAE3-C6CA2BE5A1D5}" type="slidenum">
              <a:rPr lang="zh-CN" altLang="en-US" smtClean="0"/>
              <a:t>‹#›</a:t>
            </a:fld>
            <a:endParaRPr lang="zh-CN" altLang="en-US"/>
          </a:p>
        </p:txBody>
      </p:sp>
    </p:spTree>
    <p:extLst>
      <p:ext uri="{BB962C8B-B14F-4D97-AF65-F5344CB8AC3E}">
        <p14:creationId xmlns:p14="http://schemas.microsoft.com/office/powerpoint/2010/main" val="586175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DE431E-05BB-4EF4-B979-F805DBAF3E4C}" type="datetimeFigureOut">
              <a:rPr lang="zh-CN" altLang="en-US" smtClean="0"/>
              <a:t>2017/10/26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7C610-6B49-4636-BAE3-C6CA2BE5A1D5}" type="slidenum">
              <a:rPr lang="zh-CN" altLang="en-US" smtClean="0"/>
              <a:t>‹#›</a:t>
            </a:fld>
            <a:endParaRPr lang="zh-CN" altLang="en-US"/>
          </a:p>
        </p:txBody>
      </p:sp>
    </p:spTree>
    <p:extLst>
      <p:ext uri="{BB962C8B-B14F-4D97-AF65-F5344CB8AC3E}">
        <p14:creationId xmlns:p14="http://schemas.microsoft.com/office/powerpoint/2010/main" val="4065957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产品设计、测试、开发管理</a:t>
            </a:r>
            <a:endParaRPr lang="zh-CN" altLang="en-US" dirty="0"/>
          </a:p>
        </p:txBody>
      </p:sp>
      <p:sp>
        <p:nvSpPr>
          <p:cNvPr id="3" name="副标题 2"/>
          <p:cNvSpPr>
            <a:spLocks noGrp="1"/>
          </p:cNvSpPr>
          <p:nvPr>
            <p:ph type="subTitle" idx="1"/>
          </p:nvPr>
        </p:nvSpPr>
        <p:spPr/>
        <p:txBody>
          <a:bodyPr>
            <a:normAutofit/>
          </a:bodyPr>
          <a:lstStyle/>
          <a:p>
            <a:r>
              <a:rPr lang="zh-CN" altLang="en-US" sz="2800" dirty="0" smtClean="0"/>
              <a:t>三权分立</a:t>
            </a:r>
            <a:r>
              <a:rPr lang="en-US" altLang="zh-CN" sz="2800" dirty="0" smtClean="0"/>
              <a:t>-</a:t>
            </a:r>
            <a:r>
              <a:rPr lang="zh-CN" altLang="en-US" sz="2800" dirty="0" smtClean="0"/>
              <a:t>互联网公司最佳管理实践</a:t>
            </a:r>
            <a:endParaRPr lang="zh-CN" altLang="en-US" sz="2800" dirty="0"/>
          </a:p>
        </p:txBody>
      </p:sp>
    </p:spTree>
    <p:extLst>
      <p:ext uri="{BB962C8B-B14F-4D97-AF65-F5344CB8AC3E}">
        <p14:creationId xmlns:p14="http://schemas.microsoft.com/office/powerpoint/2010/main" val="3669474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1331640" y="2132856"/>
            <a:ext cx="936104"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接触客户</a:t>
            </a:r>
            <a:endParaRPr lang="zh-CN" altLang="en-US" dirty="0"/>
          </a:p>
        </p:txBody>
      </p:sp>
      <p:sp>
        <p:nvSpPr>
          <p:cNvPr id="5" name="右箭头 4"/>
          <p:cNvSpPr/>
          <p:nvPr/>
        </p:nvSpPr>
        <p:spPr>
          <a:xfrm>
            <a:off x="2243200" y="230932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221608" y="209444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需求整理</a:t>
            </a:r>
            <a:endParaRPr lang="zh-CN" altLang="en-US" dirty="0"/>
          </a:p>
        </p:txBody>
      </p:sp>
      <p:sp>
        <p:nvSpPr>
          <p:cNvPr id="8" name="右箭头 7"/>
          <p:cNvSpPr/>
          <p:nvPr/>
        </p:nvSpPr>
        <p:spPr>
          <a:xfrm>
            <a:off x="4136008" y="230932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114416" y="210896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产品设计</a:t>
            </a:r>
            <a:endParaRPr lang="zh-CN" altLang="en-US" dirty="0"/>
          </a:p>
        </p:txBody>
      </p:sp>
      <p:sp>
        <p:nvSpPr>
          <p:cNvPr id="10" name="矩形 9"/>
          <p:cNvSpPr/>
          <p:nvPr/>
        </p:nvSpPr>
        <p:spPr>
          <a:xfrm>
            <a:off x="7164288" y="211186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设计讲解</a:t>
            </a:r>
            <a:endParaRPr lang="zh-CN" altLang="en-US" dirty="0"/>
          </a:p>
        </p:txBody>
      </p:sp>
      <p:sp>
        <p:nvSpPr>
          <p:cNvPr id="11" name="右箭头 10"/>
          <p:cNvSpPr/>
          <p:nvPr/>
        </p:nvSpPr>
        <p:spPr>
          <a:xfrm>
            <a:off x="6090456" y="227991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a:off x="7414592" y="3008842"/>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263400" y="3987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测试验证</a:t>
            </a:r>
            <a:endParaRPr lang="zh-CN" altLang="en-US" dirty="0"/>
          </a:p>
        </p:txBody>
      </p:sp>
      <p:sp>
        <p:nvSpPr>
          <p:cNvPr id="14" name="矩形 13"/>
          <p:cNvSpPr/>
          <p:nvPr/>
        </p:nvSpPr>
        <p:spPr>
          <a:xfrm>
            <a:off x="5371383" y="398725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测试用例</a:t>
            </a:r>
            <a:endParaRPr lang="zh-CN" altLang="en-US" dirty="0"/>
          </a:p>
        </p:txBody>
      </p:sp>
      <p:sp>
        <p:nvSpPr>
          <p:cNvPr id="15" name="左箭头 14"/>
          <p:cNvSpPr/>
          <p:nvPr/>
        </p:nvSpPr>
        <p:spPr>
          <a:xfrm>
            <a:off x="6293873" y="4149080"/>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左箭头 15"/>
          <p:cNvSpPr/>
          <p:nvPr/>
        </p:nvSpPr>
        <p:spPr>
          <a:xfrm>
            <a:off x="4392975" y="4164139"/>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478575" y="3971023"/>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软件研发</a:t>
            </a:r>
            <a:endParaRPr lang="zh-CN" altLang="en-US" dirty="0"/>
          </a:p>
        </p:txBody>
      </p:sp>
      <p:sp>
        <p:nvSpPr>
          <p:cNvPr id="18" name="左箭头 17"/>
          <p:cNvSpPr/>
          <p:nvPr/>
        </p:nvSpPr>
        <p:spPr>
          <a:xfrm>
            <a:off x="2478260" y="4070176"/>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553515" y="391811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验收测试</a:t>
            </a:r>
            <a:endParaRPr lang="zh-CN" altLang="en-US" dirty="0"/>
          </a:p>
        </p:txBody>
      </p:sp>
      <p:cxnSp>
        <p:nvCxnSpPr>
          <p:cNvPr id="21" name="肘形连接符 20"/>
          <p:cNvCxnSpPr>
            <a:stCxn id="9" idx="2"/>
          </p:cNvCxnSpPr>
          <p:nvPr/>
        </p:nvCxnSpPr>
        <p:spPr>
          <a:xfrm rot="16200000" flipH="1">
            <a:off x="5346515" y="3248470"/>
            <a:ext cx="947656" cy="497454"/>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肘形连接符 24"/>
          <p:cNvCxnSpPr/>
          <p:nvPr/>
        </p:nvCxnSpPr>
        <p:spPr>
          <a:xfrm>
            <a:off x="3621242" y="2992287"/>
            <a:ext cx="2521873" cy="1077078"/>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8" name="梯形 27"/>
          <p:cNvSpPr/>
          <p:nvPr/>
        </p:nvSpPr>
        <p:spPr>
          <a:xfrm>
            <a:off x="2115817" y="5431795"/>
            <a:ext cx="914400" cy="608076"/>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架构</a:t>
            </a:r>
            <a:endParaRPr lang="zh-CN" altLang="en-US" dirty="0"/>
          </a:p>
        </p:txBody>
      </p:sp>
      <p:sp>
        <p:nvSpPr>
          <p:cNvPr id="29" name="正五边形 28"/>
          <p:cNvSpPr/>
          <p:nvPr/>
        </p:nvSpPr>
        <p:spPr>
          <a:xfrm>
            <a:off x="3327369" y="5323004"/>
            <a:ext cx="1216811" cy="680084"/>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数据库</a:t>
            </a:r>
            <a:endParaRPr lang="zh-CN" altLang="en-US" dirty="0"/>
          </a:p>
        </p:txBody>
      </p:sp>
      <p:sp>
        <p:nvSpPr>
          <p:cNvPr id="30" name="六边形 29"/>
          <p:cNvSpPr/>
          <p:nvPr/>
        </p:nvSpPr>
        <p:spPr>
          <a:xfrm>
            <a:off x="4882179" y="5343219"/>
            <a:ext cx="1060704" cy="66807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操作系统</a:t>
            </a:r>
            <a:endParaRPr lang="zh-CN" altLang="en-US" dirty="0"/>
          </a:p>
        </p:txBody>
      </p:sp>
      <p:sp>
        <p:nvSpPr>
          <p:cNvPr id="31" name="平行四边形 30"/>
          <p:cNvSpPr/>
          <p:nvPr/>
        </p:nvSpPr>
        <p:spPr>
          <a:xfrm>
            <a:off x="6293873" y="5373216"/>
            <a:ext cx="1216152" cy="72523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框架</a:t>
            </a:r>
            <a:endParaRPr lang="zh-CN" altLang="en-US" dirty="0"/>
          </a:p>
        </p:txBody>
      </p:sp>
      <p:sp>
        <p:nvSpPr>
          <p:cNvPr id="32" name="椭圆 31"/>
          <p:cNvSpPr/>
          <p:nvPr/>
        </p:nvSpPr>
        <p:spPr>
          <a:xfrm>
            <a:off x="7720600" y="521772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代码</a:t>
            </a:r>
            <a:endParaRPr lang="zh-CN" altLang="en-US" dirty="0"/>
          </a:p>
        </p:txBody>
      </p:sp>
      <p:cxnSp>
        <p:nvCxnSpPr>
          <p:cNvPr id="34" name="直接箭头连接符 33"/>
          <p:cNvCxnSpPr>
            <a:endCxn id="30" idx="3"/>
          </p:cNvCxnSpPr>
          <p:nvPr/>
        </p:nvCxnSpPr>
        <p:spPr>
          <a:xfrm>
            <a:off x="3935775" y="4901650"/>
            <a:ext cx="946404" cy="775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29" idx="0"/>
          </p:cNvCxnSpPr>
          <p:nvPr/>
        </p:nvCxnSpPr>
        <p:spPr>
          <a:xfrm>
            <a:off x="3618621" y="4901650"/>
            <a:ext cx="317154" cy="4213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2411760" y="4841978"/>
            <a:ext cx="1337852" cy="589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4331549" y="4885423"/>
            <a:ext cx="2184667" cy="4877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32" idx="1"/>
          </p:cNvCxnSpPr>
          <p:nvPr/>
        </p:nvCxnSpPr>
        <p:spPr>
          <a:xfrm>
            <a:off x="4331549" y="4832518"/>
            <a:ext cx="3522962" cy="5191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直角三角形 56"/>
          <p:cNvSpPr/>
          <p:nvPr/>
        </p:nvSpPr>
        <p:spPr>
          <a:xfrm>
            <a:off x="473019" y="3068960"/>
            <a:ext cx="1434685" cy="302949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单元与集成测试</a:t>
            </a:r>
            <a:endParaRPr lang="zh-CN" altLang="en-US" dirty="0"/>
          </a:p>
        </p:txBody>
      </p:sp>
      <p:cxnSp>
        <p:nvCxnSpPr>
          <p:cNvPr id="59" name="直接箭头连接符 58"/>
          <p:cNvCxnSpPr/>
          <p:nvPr/>
        </p:nvCxnSpPr>
        <p:spPr>
          <a:xfrm flipH="1">
            <a:off x="1553515" y="4648771"/>
            <a:ext cx="1925061" cy="5689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256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共同愿景</a:t>
            </a:r>
            <a:endParaRPr lang="zh-CN" altLang="en-US" dirty="0"/>
          </a:p>
        </p:txBody>
      </p:sp>
      <p:sp>
        <p:nvSpPr>
          <p:cNvPr id="3" name="内容占位符 2"/>
          <p:cNvSpPr>
            <a:spLocks noGrp="1"/>
          </p:cNvSpPr>
          <p:nvPr>
            <p:ph idx="1"/>
          </p:nvPr>
        </p:nvSpPr>
        <p:spPr/>
        <p:txBody>
          <a:bodyPr/>
          <a:lstStyle/>
          <a:p>
            <a:r>
              <a:rPr lang="zh-CN" altLang="en-US" dirty="0" smtClean="0"/>
              <a:t>团队分工明确</a:t>
            </a:r>
            <a:endParaRPr lang="en-US" altLang="zh-CN" dirty="0" smtClean="0"/>
          </a:p>
          <a:p>
            <a:r>
              <a:rPr lang="zh-CN" altLang="en-US" dirty="0"/>
              <a:t>责任</a:t>
            </a:r>
            <a:r>
              <a:rPr lang="zh-CN" altLang="en-US" dirty="0" smtClean="0"/>
              <a:t>明确</a:t>
            </a:r>
            <a:endParaRPr lang="en-US" altLang="zh-CN" dirty="0" smtClean="0"/>
          </a:p>
          <a:p>
            <a:r>
              <a:rPr lang="zh-CN" altLang="en-US" dirty="0"/>
              <a:t>接口</a:t>
            </a:r>
            <a:r>
              <a:rPr lang="zh-CN" altLang="en-US" dirty="0" smtClean="0"/>
              <a:t>明确</a:t>
            </a:r>
            <a:endParaRPr lang="en-US" altLang="zh-CN" dirty="0" smtClean="0"/>
          </a:p>
          <a:p>
            <a:r>
              <a:rPr lang="zh-CN" altLang="en-US" dirty="0" smtClean="0"/>
              <a:t>流程明确</a:t>
            </a:r>
            <a:endParaRPr lang="en-US" altLang="zh-CN" dirty="0" smtClean="0"/>
          </a:p>
          <a:p>
            <a:r>
              <a:rPr lang="zh-CN" altLang="en-US" dirty="0" smtClean="0"/>
              <a:t>合作默契</a:t>
            </a:r>
            <a:endParaRPr lang="en-US" altLang="zh-CN" dirty="0" smtClean="0"/>
          </a:p>
          <a:p>
            <a:r>
              <a:rPr lang="zh-CN" altLang="en-US" dirty="0" smtClean="0"/>
              <a:t>公司收益最大化</a:t>
            </a:r>
            <a:endParaRPr lang="en-US" altLang="zh-CN" dirty="0" smtClean="0"/>
          </a:p>
          <a:p>
            <a:r>
              <a:rPr lang="zh-CN" altLang="en-US" dirty="0"/>
              <a:t>个人</a:t>
            </a:r>
            <a:r>
              <a:rPr lang="zh-CN" altLang="en-US" dirty="0" smtClean="0"/>
              <a:t>发展最优化</a:t>
            </a:r>
            <a:endParaRPr lang="zh-CN" altLang="en-US" dirty="0"/>
          </a:p>
        </p:txBody>
      </p:sp>
    </p:spTree>
    <p:extLst>
      <p:ext uri="{BB962C8B-B14F-4D97-AF65-F5344CB8AC3E}">
        <p14:creationId xmlns:p14="http://schemas.microsoft.com/office/powerpoint/2010/main" val="601877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谢谢</a:t>
            </a:r>
            <a:r>
              <a:rPr lang="en-US" altLang="zh-CN" dirty="0" smtClean="0"/>
              <a:t>!</a:t>
            </a:r>
            <a:endParaRPr lang="zh-CN" altLang="en-US" dirty="0"/>
          </a:p>
        </p:txBody>
      </p:sp>
    </p:spTree>
    <p:extLst>
      <p:ext uri="{BB962C8B-B14F-4D97-AF65-F5344CB8AC3E}">
        <p14:creationId xmlns:p14="http://schemas.microsoft.com/office/powerpoint/2010/main" val="1754288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管理架构</a:t>
            </a:r>
            <a:endParaRPr lang="zh-CN" altLang="en-US" dirty="0"/>
          </a:p>
        </p:txBody>
      </p:sp>
      <p:sp>
        <p:nvSpPr>
          <p:cNvPr id="3" name="内容占位符 2"/>
          <p:cNvSpPr>
            <a:spLocks noGrp="1"/>
          </p:cNvSpPr>
          <p:nvPr>
            <p:ph idx="1"/>
          </p:nvPr>
        </p:nvSpPr>
        <p:spPr/>
        <p:txBody>
          <a:bodyPr>
            <a:normAutofit/>
          </a:bodyPr>
          <a:lstStyle/>
          <a:p>
            <a:r>
              <a:rPr lang="zh-CN" altLang="en-US" dirty="0" smtClean="0"/>
              <a:t>产品总监，交付总监，开发总监</a:t>
            </a:r>
            <a:endParaRPr lang="en-US" altLang="zh-CN" dirty="0" smtClean="0"/>
          </a:p>
          <a:p>
            <a:endParaRPr lang="en-US" altLang="zh-CN" dirty="0"/>
          </a:p>
          <a:p>
            <a:r>
              <a:rPr lang="zh-CN" altLang="en-US" dirty="0" smtClean="0"/>
              <a:t>产品、测试、开发三权分立必须执行</a:t>
            </a:r>
            <a:endParaRPr lang="en-US" altLang="zh-CN" dirty="0" smtClean="0"/>
          </a:p>
          <a:p>
            <a:endParaRPr lang="en-US" altLang="zh-CN" dirty="0"/>
          </a:p>
          <a:p>
            <a:r>
              <a:rPr lang="zh-CN" altLang="en-US" dirty="0" smtClean="0"/>
              <a:t>目的：提高工作效率和工作质量</a:t>
            </a:r>
            <a:endParaRPr lang="en-US" altLang="zh-CN" dirty="0" smtClean="0"/>
          </a:p>
        </p:txBody>
      </p:sp>
    </p:spTree>
    <p:extLst>
      <p:ext uri="{BB962C8B-B14F-4D97-AF65-F5344CB8AC3E}">
        <p14:creationId xmlns:p14="http://schemas.microsoft.com/office/powerpoint/2010/main" val="3210657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互联网创新型企业的最佳实践</a:t>
            </a:r>
            <a:endParaRPr lang="zh-CN" altLang="en-US" dirty="0"/>
          </a:p>
        </p:txBody>
      </p:sp>
      <p:sp>
        <p:nvSpPr>
          <p:cNvPr id="3" name="内容占位符 2"/>
          <p:cNvSpPr>
            <a:spLocks noGrp="1"/>
          </p:cNvSpPr>
          <p:nvPr>
            <p:ph idx="1"/>
          </p:nvPr>
        </p:nvSpPr>
        <p:spPr/>
        <p:txBody>
          <a:bodyPr>
            <a:normAutofit/>
          </a:bodyPr>
          <a:lstStyle/>
          <a:p>
            <a:r>
              <a:rPr lang="zh-CN" altLang="en-US" dirty="0" smtClean="0"/>
              <a:t>三权之间，只要有两方意见相同，第三方无法反驳。</a:t>
            </a:r>
            <a:endParaRPr lang="en-US" altLang="zh-CN" dirty="0" smtClean="0"/>
          </a:p>
          <a:p>
            <a:endParaRPr lang="en-US" altLang="zh-CN" dirty="0" smtClean="0"/>
          </a:p>
          <a:p>
            <a:r>
              <a:rPr lang="zh-CN" altLang="en-US" dirty="0" smtClean="0"/>
              <a:t>三权互相促进、互相印证、互相支持、也可以清楚问题、互相制约，形成一个良性的、不断提高的工作生态体系</a:t>
            </a:r>
          </a:p>
          <a:p>
            <a:endParaRPr lang="zh-CN" altLang="en-US" dirty="0"/>
          </a:p>
        </p:txBody>
      </p:sp>
    </p:spTree>
    <p:extLst>
      <p:ext uri="{BB962C8B-B14F-4D97-AF65-F5344CB8AC3E}">
        <p14:creationId xmlns:p14="http://schemas.microsoft.com/office/powerpoint/2010/main" val="254876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产品总监</a:t>
            </a:r>
            <a:endParaRPr lang="zh-CN" altLang="en-US" dirty="0"/>
          </a:p>
        </p:txBody>
      </p:sp>
      <p:sp>
        <p:nvSpPr>
          <p:cNvPr id="3" name="内容占位符 2"/>
          <p:cNvSpPr>
            <a:spLocks noGrp="1"/>
          </p:cNvSpPr>
          <p:nvPr>
            <p:ph idx="1"/>
          </p:nvPr>
        </p:nvSpPr>
        <p:spPr/>
        <p:txBody>
          <a:bodyPr/>
          <a:lstStyle/>
          <a:p>
            <a:r>
              <a:rPr lang="zh-CN" altLang="en-US" dirty="0" smtClean="0"/>
              <a:t>需求分析与产品设计岗位要求：完整的表达客户需求，兼顾终端用户体验，</a:t>
            </a:r>
            <a:r>
              <a:rPr lang="en-US" altLang="zh-CN" dirty="0" err="1" smtClean="0"/>
              <a:t>ui</a:t>
            </a:r>
            <a:r>
              <a:rPr lang="zh-CN" altLang="en-US" dirty="0" smtClean="0"/>
              <a:t>设计与交互逻辑清楚，系统运行环境及网络情况要了解，所有细节明确并自圆其说，测试团队可以根据需求与产品设计写出完整测试用例，开发可以落地软件开发。</a:t>
            </a:r>
            <a:endParaRPr lang="zh-CN" altLang="en-US" dirty="0"/>
          </a:p>
        </p:txBody>
      </p:sp>
    </p:spTree>
    <p:extLst>
      <p:ext uri="{BB962C8B-B14F-4D97-AF65-F5344CB8AC3E}">
        <p14:creationId xmlns:p14="http://schemas.microsoft.com/office/powerpoint/2010/main" val="3084965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故事分享</a:t>
            </a:r>
            <a:endParaRPr lang="zh-CN" altLang="en-US" dirty="0"/>
          </a:p>
        </p:txBody>
      </p:sp>
      <p:sp>
        <p:nvSpPr>
          <p:cNvPr id="3" name="内容占位符 2"/>
          <p:cNvSpPr>
            <a:spLocks noGrp="1"/>
          </p:cNvSpPr>
          <p:nvPr>
            <p:ph idx="1"/>
          </p:nvPr>
        </p:nvSpPr>
        <p:spPr/>
        <p:txBody>
          <a:bodyPr/>
          <a:lstStyle/>
          <a:p>
            <a:r>
              <a:rPr lang="zh-CN" altLang="en-US" dirty="0" smtClean="0"/>
              <a:t>据说　白居易的诗有一个最大的特点，就是语言通俗易懂，明白晓畅，但同时又经过千锤百炼，作了许多艺术加工。诗坛曾流传老妪亦解白诗的佳话。据说白居易每做一首诗，自己反复吟咏，觉得可以之后，再拿去念给不认识字的老太太听。如果老人听不懂，他马上又回去修改，这样反复数次，直到老太太能听懂为止，所以白居易的诗流传极为广泛。 </a:t>
            </a:r>
          </a:p>
          <a:p>
            <a:endParaRPr lang="zh-CN" altLang="en-US" dirty="0"/>
          </a:p>
        </p:txBody>
      </p:sp>
    </p:spTree>
    <p:extLst>
      <p:ext uri="{BB962C8B-B14F-4D97-AF65-F5344CB8AC3E}">
        <p14:creationId xmlns:p14="http://schemas.microsoft.com/office/powerpoint/2010/main" val="2773181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交付总监</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测试团队的要求：站在甲方用户的角度以及终端用户的角度来检验需求与产品设计是否完整、合理，开发出来的软件能否满足所有既定要求，编写完整测试用例，编写测试用例的过程是检验需求与产品文档可用性的过程，发现问题，需要产品与需求岗进一步优化和解决，用完整的测试用例执行测试，是检验软件开发团队工作质量的过程，并且对最后的用户交付负责，是保证和提升公司产品形象的重要一环。</a:t>
            </a:r>
            <a:endParaRPr lang="zh-CN" altLang="en-US" dirty="0"/>
          </a:p>
        </p:txBody>
      </p:sp>
    </p:spTree>
    <p:extLst>
      <p:ext uri="{BB962C8B-B14F-4D97-AF65-F5344CB8AC3E}">
        <p14:creationId xmlns:p14="http://schemas.microsoft.com/office/powerpoint/2010/main" val="3284360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两个重要职责</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a:t>
            </a:r>
            <a:r>
              <a:rPr lang="zh-CN" altLang="en-US" dirty="0" smtClean="0"/>
              <a:t>检验需求与产品文档可用性。</a:t>
            </a:r>
            <a:endParaRPr lang="en-US" altLang="zh-CN" dirty="0" smtClean="0"/>
          </a:p>
          <a:p>
            <a:endParaRPr lang="en-US" altLang="zh-CN" dirty="0"/>
          </a:p>
          <a:p>
            <a:r>
              <a:rPr lang="en-US" altLang="zh-CN" dirty="0" smtClean="0"/>
              <a:t>2</a:t>
            </a:r>
            <a:r>
              <a:rPr lang="zh-CN" altLang="en-US" dirty="0" smtClean="0"/>
              <a:t>、检验软件是否具备交付条件。</a:t>
            </a:r>
            <a:endParaRPr lang="zh-CN" altLang="en-US" dirty="0"/>
          </a:p>
        </p:txBody>
      </p:sp>
    </p:spTree>
    <p:extLst>
      <p:ext uri="{BB962C8B-B14F-4D97-AF65-F5344CB8AC3E}">
        <p14:creationId xmlns:p14="http://schemas.microsoft.com/office/powerpoint/2010/main" val="118905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开发总监</a:t>
            </a:r>
            <a:endParaRPr lang="zh-CN" altLang="en-US" dirty="0"/>
          </a:p>
        </p:txBody>
      </p:sp>
      <p:sp>
        <p:nvSpPr>
          <p:cNvPr id="3" name="内容占位符 2"/>
          <p:cNvSpPr>
            <a:spLocks noGrp="1"/>
          </p:cNvSpPr>
          <p:nvPr>
            <p:ph idx="1"/>
          </p:nvPr>
        </p:nvSpPr>
        <p:spPr/>
        <p:txBody>
          <a:bodyPr/>
          <a:lstStyle/>
          <a:p>
            <a:r>
              <a:rPr lang="zh-CN" altLang="en-US" dirty="0" smtClean="0"/>
              <a:t>软件开发的标准很明确：软件要完全实现需求与产品设计，保证数据的完整性、正确性，保证系统的运行效率、可用性、安全性等。</a:t>
            </a:r>
            <a:endParaRPr lang="zh-CN" altLang="en-US" dirty="0"/>
          </a:p>
        </p:txBody>
      </p:sp>
    </p:spTree>
    <p:extLst>
      <p:ext uri="{BB962C8B-B14F-4D97-AF65-F5344CB8AC3E}">
        <p14:creationId xmlns:p14="http://schemas.microsoft.com/office/powerpoint/2010/main" val="1084212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技术竞争力</a:t>
            </a:r>
            <a:endParaRPr lang="zh-CN" altLang="en-US" dirty="0"/>
          </a:p>
        </p:txBody>
      </p:sp>
      <p:sp>
        <p:nvSpPr>
          <p:cNvPr id="3" name="内容占位符 2"/>
          <p:cNvSpPr>
            <a:spLocks noGrp="1"/>
          </p:cNvSpPr>
          <p:nvPr>
            <p:ph idx="1"/>
          </p:nvPr>
        </p:nvSpPr>
        <p:spPr/>
        <p:txBody>
          <a:bodyPr/>
          <a:lstStyle/>
          <a:p>
            <a:r>
              <a:rPr lang="zh-CN" altLang="en-US" dirty="0" smtClean="0"/>
              <a:t>项目开发之外，需要大量时间关注技术发展技术</a:t>
            </a:r>
            <a:endParaRPr lang="en-US" altLang="zh-CN" dirty="0"/>
          </a:p>
          <a:p>
            <a:r>
              <a:rPr lang="zh-CN" altLang="en-US" dirty="0" smtClean="0"/>
              <a:t>保持公司技术业界领先</a:t>
            </a:r>
            <a:endParaRPr lang="en-US" altLang="zh-CN" dirty="0"/>
          </a:p>
          <a:p>
            <a:r>
              <a:rPr lang="zh-CN" altLang="en-US" dirty="0" smtClean="0"/>
              <a:t>只要公司接到项目，都可用合理技术去完成</a:t>
            </a:r>
            <a:endParaRPr lang="en-US" altLang="zh-CN" dirty="0" smtClean="0"/>
          </a:p>
          <a:p>
            <a:r>
              <a:rPr lang="zh-CN" altLang="en-US" dirty="0" smtClean="0"/>
              <a:t>需要产品、测试两个团队的大力支持和鼎力协助。</a:t>
            </a:r>
            <a:endParaRPr lang="zh-CN" altLang="en-US" dirty="0"/>
          </a:p>
        </p:txBody>
      </p:sp>
    </p:spTree>
    <p:extLst>
      <p:ext uri="{BB962C8B-B14F-4D97-AF65-F5344CB8AC3E}">
        <p14:creationId xmlns:p14="http://schemas.microsoft.com/office/powerpoint/2010/main" val="1627256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402</Words>
  <Application>Microsoft Office PowerPoint</Application>
  <PresentationFormat>全屏显示(4:3)</PresentationFormat>
  <Paragraphs>53</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产品设计、测试、开发管理</vt:lpstr>
      <vt:lpstr>管理架构</vt:lpstr>
      <vt:lpstr>互联网创新型企业的最佳实践</vt:lpstr>
      <vt:lpstr>产品总监</vt:lpstr>
      <vt:lpstr>故事分享</vt:lpstr>
      <vt:lpstr>交付总监</vt:lpstr>
      <vt:lpstr>两个重要职责</vt:lpstr>
      <vt:lpstr>开发总监</vt:lpstr>
      <vt:lpstr>技术竞争力</vt:lpstr>
      <vt:lpstr>流程</vt:lpstr>
      <vt:lpstr>共同愿景</vt:lpstr>
      <vt:lpstr>PowerPoint 演示文稿</vt:lpstr>
    </vt:vector>
  </TitlesOfParts>
  <Company>kntr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产品设计、测试、开发管理</dc:title>
  <dc:creator>finch yang</dc:creator>
  <cp:lastModifiedBy>finch yang</cp:lastModifiedBy>
  <cp:revision>8</cp:revision>
  <dcterms:created xsi:type="dcterms:W3CDTF">2017-10-26T02:47:55Z</dcterms:created>
  <dcterms:modified xsi:type="dcterms:W3CDTF">2017-10-26T03:30:56Z</dcterms:modified>
</cp:coreProperties>
</file>