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69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60269-12EE-4A35-AB69-997825FB4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425AD7-241C-48C6-9346-2B0C1BB0F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26882-44B8-44A9-95F0-768AA9E0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0537-9A5C-414A-A59B-3E1377EBCF46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165C1-427D-4CC9-85CF-30CD0084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9DB9D-D8CC-4FC5-A5C7-3BF6B641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808B-40EC-4C13-8BBC-A1DBB851E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8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154FA-274B-4FC8-996F-BEEF9F7C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3C759-FAFF-405B-967C-F8759A636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46A2B-64C4-40E2-B54D-7DED236F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0537-9A5C-414A-A59B-3E1377EBCF46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FAA58-8436-40C2-82CF-E2B73948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1C973-55CD-41EC-B9B7-551B6ABC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808B-40EC-4C13-8BBC-A1DBB851E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9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7DD484-3364-45D3-809C-2683F276F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F30C2-62F9-4F5E-B59D-46BF7FB6E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8379B-2AF5-4955-909F-A0C3EC8B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0537-9A5C-414A-A59B-3E1377EBCF46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3753A-111A-425D-929D-1B9C3EFD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92507-466B-48BC-8283-BDD4E680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808B-40EC-4C13-8BBC-A1DBB851E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1FC8A-4848-4961-83CD-07B35794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F1F35-8011-40E8-A191-E69A4AF5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2A326-A3F8-42E7-97C7-57B311EE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0537-9A5C-414A-A59B-3E1377EBCF46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5F0AE-C7E9-4EDE-9F0E-39D5AC5B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96941-832C-4073-B9AA-8F83FEF3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808B-40EC-4C13-8BBC-A1DBB851E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2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03E13-DE14-4DA2-8B62-E720AF4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A0F7D-04A1-47BF-9E06-058EFF94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41768-BED6-41DD-8A08-6B5110C3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0537-9A5C-414A-A59B-3E1377EBCF46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2EF21-70B7-470C-9430-A9F28E6C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E5116-3792-4D90-851E-D560FE8E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808B-40EC-4C13-8BBC-A1DBB851E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3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6335F-9BDC-4A66-A9BF-6427FAD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C96C2-2CAE-4D89-BF00-7135369C7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C3583-2208-4375-B805-FE78ED483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C5D4B-EC8C-4FCB-9F57-07234CDE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0537-9A5C-414A-A59B-3E1377EBCF46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704C0-CC93-4CCF-A1F3-200FFB06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77B548-5E47-46AE-B33A-7F4564B5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808B-40EC-4C13-8BBC-A1DBB851E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CB514-4997-4296-9460-D0525DD9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01706-C2B3-4004-B92B-8CFB27632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51BAA-CF31-40C5-AC01-F8B1455C3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00F09C-2BB1-4619-BCE6-D08B273EA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3E2BA-8729-470C-81D0-186230298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7D41B-F766-480D-A194-43A5120F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0537-9A5C-414A-A59B-3E1377EBCF46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1DCD69-9A71-4C40-87C9-8AA3E592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EE8733-1307-4C00-BAF8-6BF1C4EE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808B-40EC-4C13-8BBC-A1DBB851E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A2944-4286-4FA0-8D63-841A1B17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057D4E-65CE-49C0-B9AC-A0E5EDFE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0537-9A5C-414A-A59B-3E1377EBCF46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E5F38A-E2C7-402E-9789-D5BF2B61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F76276-87E7-460D-8725-761D7BAA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808B-40EC-4C13-8BBC-A1DBB851E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2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669D1B-DEC0-4235-8F66-4F17202A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0537-9A5C-414A-A59B-3E1377EBCF46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796819-0E6E-4485-9DEA-27B247CD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AA8F73-C1FC-4EFC-B34F-B06627DA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808B-40EC-4C13-8BBC-A1DBB851E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4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D39C6-AD6B-4DBB-8449-500A7AEA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EACF2-5AF4-4D63-BB29-C84A2FC1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1F681-043C-4246-A3B2-DF593CFE8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7B69A-B3F2-4876-B4C7-2B934E19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0537-9A5C-414A-A59B-3E1377EBCF46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5C40D-F74B-4825-8531-B363533A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88729-7B39-42CB-A5A2-9E06D9F6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808B-40EC-4C13-8BBC-A1DBB851E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8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B8D46-94F6-4A5C-9420-06A4DA8A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328D44-A29E-47B4-A79D-B4EE25588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0AB1F4-EDFC-442E-9D03-10EBBB350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9EFBA6-EFFC-4E19-9F01-45F92C1A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0537-9A5C-414A-A59B-3E1377EBCF46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DC5A1-E4AE-4A9F-931E-CEAA2F74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37B5A-47E8-4D40-A016-82DD5CD0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808B-40EC-4C13-8BBC-A1DBB851E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F1BB0E-EBF1-4267-BF1A-E61E109F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EAC7B-337A-473D-A9D0-65DEC9424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FD4AF-5851-4E08-B49E-0B76002A1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0537-9A5C-414A-A59B-3E1377EBCF46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5CFA4-094E-4BC5-9299-257DD9D79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36C1B-2449-4309-A4E0-B867CEF1B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808B-40EC-4C13-8BBC-A1DBB851E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2D270-A2D9-4D85-ABCF-158EB2B59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PCCM Introduction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E89152-2CCE-4078-8DB2-136F7EEFC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Author: </a:t>
            </a:r>
            <a:r>
              <a:rPr lang="en-US" altLang="zh-CN" dirty="0" err="1"/>
              <a:t>FindDefinition</a:t>
            </a:r>
            <a:r>
              <a:rPr lang="en-US" altLang="zh-CN" dirty="0"/>
              <a:t> (https://github.com/FindDefinition)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82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63F72-49AA-41A8-B4F4-AA40AC66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/>
              <a:t>PCCM basic: pybind11</a:t>
            </a:r>
            <a:endParaRPr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EA1E0-015E-4CE4-93AB-DE3E6940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Before talk about pybind11, I want to introduce my C++ programming pattern: Python First. With PCCM, I split the whole c++ project in to many function unit that can be bind by pybind11, then test/debug ONLY ONE PART of them in python. We know that we can’t apply any static analysis tool to PCCM, but we receive ability that test part of C++ program in python.</a:t>
            </a:r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0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63F72-49AA-41A8-B4F4-AA40AC66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/>
              <a:t>PCCM basic: pybind11</a:t>
            </a:r>
            <a:endParaRPr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EA1E0-015E-4CE4-93AB-DE3E6940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We can bind a 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 function with only one decorator: </a:t>
            </a:r>
            <a:r>
              <a:rPr lang="en-US" altLang="zh-CN" sz="2000" dirty="0" err="1"/>
              <a:t>pccm.pybind.mark</a:t>
            </a:r>
            <a:r>
              <a:rPr lang="en-US" altLang="zh-CN" sz="2000" dirty="0"/>
              <a:t>. If </a:t>
            </a:r>
            <a:r>
              <a:rPr lang="en-US" altLang="zh-CN" sz="2000" dirty="0" err="1"/>
              <a:t>pccm</a:t>
            </a:r>
            <a:r>
              <a:rPr lang="en-US" altLang="zh-CN" sz="2000" dirty="0"/>
              <a:t> code generation detect this decorator, the bind code of this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 will be generated automatically. For whole project, each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 with bind decorator will generate one bind function, all bind functions will be called in a </a:t>
            </a:r>
            <a:r>
              <a:rPr lang="en-US" altLang="zh-CN" sz="2000" dirty="0" err="1"/>
              <a:t>pybind</a:t>
            </a:r>
            <a:r>
              <a:rPr lang="en-US" altLang="zh-CN" sz="2000" dirty="0"/>
              <a:t> main file.</a:t>
            </a:r>
          </a:p>
          <a:p>
            <a:pPr marL="0" indent="0">
              <a:buNone/>
            </a:pPr>
            <a:r>
              <a:rPr lang="en-US" altLang="zh-CN" sz="2000" dirty="0"/>
              <a:t>In right pictures, we can see the generated </a:t>
            </a:r>
            <a:r>
              <a:rPr lang="en-US" altLang="zh-CN" sz="2000" dirty="0" err="1"/>
              <a:t>pybind</a:t>
            </a:r>
            <a:r>
              <a:rPr lang="en-US" altLang="zh-CN" sz="2000" dirty="0"/>
              <a:t> code. The </a:t>
            </a:r>
            <a:r>
              <a:rPr lang="en-US" altLang="zh-CN" sz="2000" dirty="0" err="1"/>
              <a:t>PybindClassMixin</a:t>
            </a:r>
            <a:r>
              <a:rPr lang="en-US" altLang="zh-CN" sz="2000" dirty="0"/>
              <a:t> is a helper </a:t>
            </a:r>
            <a:r>
              <a:rPr lang="en-US" altLang="zh-CN" sz="2000" dirty="0" err="1"/>
              <a:t>mixin</a:t>
            </a:r>
            <a:r>
              <a:rPr lang="en-US" altLang="zh-CN" sz="2000" dirty="0"/>
              <a:t> for </a:t>
            </a:r>
            <a:r>
              <a:rPr lang="en-US" altLang="zh-CN" sz="2000" dirty="0" err="1"/>
              <a:t>add_pybind_member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2150690-F124-48F8-A5BA-85EDDA117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" r="516" b="-3"/>
          <a:stretch/>
        </p:blipFill>
        <p:spPr>
          <a:xfrm>
            <a:off x="5295320" y="2380306"/>
            <a:ext cx="3047033" cy="31672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8023DD-FA80-44C7-A691-AB00D7507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59" y="1779204"/>
            <a:ext cx="2935912" cy="436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9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63F72-49AA-41A8-B4F4-AA40AC66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PCCM basic: automatic annotation generation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EA1E0-015E-4CE4-93AB-DE3E6940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In modern python, we can see that more and more project add annotations for their python/</a:t>
            </a:r>
            <a:r>
              <a:rPr lang="en-US" altLang="zh-CN" sz="2000" dirty="0" err="1"/>
              <a:t>pybind</a:t>
            </a:r>
            <a:r>
              <a:rPr lang="en-US" altLang="zh-CN" sz="2000" dirty="0"/>
              <a:t> projects. In PCCM, when a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 is </a:t>
            </a:r>
            <a:r>
              <a:rPr lang="en-US" altLang="zh-CN" sz="2000" dirty="0" err="1"/>
              <a:t>binded</a:t>
            </a:r>
            <a:r>
              <a:rPr lang="en-US" altLang="zh-CN" sz="2000" dirty="0"/>
              <a:t>, it’s python annotation file (</a:t>
            </a:r>
            <a:r>
              <a:rPr lang="en-US" altLang="zh-CN" sz="2000" dirty="0" err="1"/>
              <a:t>pyi</a:t>
            </a:r>
            <a:r>
              <a:rPr lang="en-US" altLang="zh-CN" sz="2000" dirty="0"/>
              <a:t>) will be generated automatically.</a:t>
            </a:r>
          </a:p>
          <a:p>
            <a:pPr marL="0" indent="0">
              <a:buNone/>
            </a:pPr>
            <a:r>
              <a:rPr lang="en-US" altLang="zh-CN" sz="2000" dirty="0"/>
              <a:t>The right picture shows generated anno code in an example showed before.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447803-54CB-4272-AEAB-EBDB6643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69" y="1452825"/>
            <a:ext cx="3428663" cy="395234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773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63F72-49AA-41A8-B4F4-AA40AC66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CN"/>
              <a:t>PCCM basic: build system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EA1E0-015E-4CE4-93AB-DE3E6940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The build system of PCCM isn’t perfect, we offer two functions in PCCM</a:t>
            </a:r>
            <a:r>
              <a:rPr lang="en-US" altLang="zh-CN" sz="2000"/>
              <a:t>: pccm.builder.build_pybind and pccm.builder.build_library. </a:t>
            </a:r>
            <a:r>
              <a:rPr lang="en-US" altLang="zh-CN" sz="2000" dirty="0"/>
              <a:t>They accept </a:t>
            </a:r>
            <a:r>
              <a:rPr lang="en-US" altLang="zh-CN" sz="2000"/>
              <a:t>multiple pccm.Class </a:t>
            </a:r>
            <a:r>
              <a:rPr lang="en-US" altLang="zh-CN" sz="2000" dirty="0"/>
              <a:t>instance, build DAG and generate code for </a:t>
            </a:r>
            <a:r>
              <a:rPr lang="en-US" altLang="zh-CN" sz="2000"/>
              <a:t>all pccm.Class.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2D5E52-0D16-48E0-B478-AB2CC3BF0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99972"/>
            <a:ext cx="6019331" cy="30548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3213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15348B-86EC-40EF-AE11-56B564B4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PCCM basic: </a:t>
            </a:r>
            <a:r>
              <a:rPr lang="en-US" altLang="zh-CN" sz="3600"/>
              <a:t>pccm.ParameterizedClass</a:t>
            </a:r>
            <a:endParaRPr lang="zh-CN" altLang="en-US" sz="3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D02106-0EC8-4053-A085-D4AAD848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Now we will introduce the most important part of PCCM. Recall 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 template classes, we can add type/non-type to template arguments of template class, do some stuffs on these type/non-type, then save result type/non-type by assign a new alias/static const inside class body. This is called template meta programming. We can use meta programming to convert types or do computation in compile time.</a:t>
            </a:r>
          </a:p>
          <a:p>
            <a:pPr marL="0" indent="0">
              <a:buNone/>
            </a:pPr>
            <a:r>
              <a:rPr lang="en-US" altLang="zh-CN" sz="2000" dirty="0"/>
              <a:t>There are lots of limitations of 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 template metaprogramming. Firstly, we can’t write complex code such as if/for/while to handle types. Secondly, we can’t add error handling for meta program. Thirdly, we can’t declare meta-type of type arguments, so the intelligence engine can’t inference results of meta program.</a:t>
            </a:r>
          </a:p>
          <a:p>
            <a:pPr marL="0" indent="0">
              <a:buNone/>
            </a:pPr>
            <a:r>
              <a:rPr lang="en-US" altLang="zh-CN" sz="2000" dirty="0"/>
              <a:t>These drawbacks keep making me puzzled when I learn a heavily-templated HPC project (NVIDIA/CUTLASS). Finally, I decide to abandon CUTLASS code architecture, drop C++ template class, and design a new framework to handle template code, this is the origin of PCCM project.</a:t>
            </a:r>
            <a:endParaRPr lang="zh-CN" altLang="en-US" sz="2000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2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5348B-86EC-40EF-AE11-56B564B4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PCCM basic: </a:t>
            </a:r>
            <a:r>
              <a:rPr lang="en-US" altLang="zh-CN" sz="3600" dirty="0" err="1"/>
              <a:t>pccm.ParameterizedClass</a:t>
            </a:r>
            <a:endParaRPr lang="zh-CN" altLang="en-US" sz="3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D02106-0EC8-4053-A085-D4AAD848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WARNING: we will use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 as an alias name of </a:t>
            </a:r>
            <a:r>
              <a:rPr lang="en-US" altLang="zh-CN" sz="2000" dirty="0" err="1"/>
              <a:t>pccm.ParameterizedClass</a:t>
            </a:r>
            <a:r>
              <a:rPr lang="en-US" altLang="zh-CN" sz="2000" dirty="0"/>
              <a:t> because it’s too long.</a:t>
            </a:r>
          </a:p>
          <a:p>
            <a:pPr marL="0" indent="0">
              <a:buNone/>
            </a:pPr>
            <a:r>
              <a:rPr lang="en-US" altLang="zh-CN" sz="2000" dirty="0"/>
              <a:t>The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 inherit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 but have different code generation logic. A most important difference is that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 can accept arguments in 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__, this means a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 can be parameterized like a 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 template class. This feature make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 not unique in a project, it’s unique in </a:t>
            </a:r>
            <a:r>
              <a:rPr lang="en-US" altLang="zh-CN" sz="2000" b="1" dirty="0"/>
              <a:t>instance</a:t>
            </a:r>
            <a:r>
              <a:rPr lang="en-US" altLang="zh-CN" sz="2000" dirty="0"/>
              <a:t> level, not </a:t>
            </a:r>
            <a:r>
              <a:rPr lang="en-US" altLang="zh-CN" sz="2000" b="1" dirty="0"/>
              <a:t>type</a:t>
            </a:r>
            <a:r>
              <a:rPr lang="en-US" altLang="zh-CN" sz="2000" dirty="0"/>
              <a:t> level of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. </a:t>
            </a:r>
          </a:p>
          <a:p>
            <a:pPr marL="0" indent="0">
              <a:buNone/>
            </a:pPr>
            <a:r>
              <a:rPr lang="en-US" altLang="zh-CN" sz="2000" dirty="0"/>
              <a:t>PCCM instantiate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 instance to namespace in current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ParamClass</a:t>
            </a:r>
            <a:r>
              <a:rPr lang="en-US" altLang="zh-CN" sz="2000" dirty="0"/>
              <a:t> by generate code in an inner namespace.</a:t>
            </a:r>
          </a:p>
          <a:p>
            <a:pPr marL="0" indent="0">
              <a:buNone/>
            </a:pPr>
            <a:r>
              <a:rPr lang="en-US" altLang="zh-CN" sz="2000" dirty="0"/>
              <a:t>In picture below, in 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 of a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, we create a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 instance, then use </a:t>
            </a:r>
            <a:r>
              <a:rPr lang="en-US" altLang="zh-CN" sz="2000" dirty="0" err="1"/>
              <a:t>add_param_class</a:t>
            </a:r>
            <a:r>
              <a:rPr lang="en-US" altLang="zh-CN" sz="2000" dirty="0"/>
              <a:t> to instantiate it to “</a:t>
            </a:r>
            <a:r>
              <a:rPr lang="en-US" altLang="zh-CN" sz="2000" dirty="0" err="1"/>
              <a:t>maskiter</a:t>
            </a:r>
            <a:r>
              <a:rPr lang="en-US" altLang="zh-CN" sz="2000" dirty="0"/>
              <a:t>” inner namespace and create an alias called “</a:t>
            </a:r>
            <a:r>
              <a:rPr lang="en-US" altLang="zh-CN" sz="2000" dirty="0" err="1"/>
              <a:t>GlobalLoad</a:t>
            </a:r>
            <a:r>
              <a:rPr lang="en-US" altLang="zh-CN" sz="2000" dirty="0"/>
              <a:t>”, now we can access “</a:t>
            </a:r>
            <a:r>
              <a:rPr lang="en-US" altLang="zh-CN" sz="2000" dirty="0" err="1"/>
              <a:t>GlobalLoad</a:t>
            </a:r>
            <a:r>
              <a:rPr lang="en-US" altLang="zh-CN" sz="2000" dirty="0"/>
              <a:t>” in code in current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E96E4D-8C59-454B-8ABA-42F121CDC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43" y="5218287"/>
            <a:ext cx="603016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4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15348B-86EC-40EF-AE11-56B564B4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en-US" altLang="zh-CN" sz="3300" dirty="0"/>
              <a:t>PCCM basic: </a:t>
            </a:r>
            <a:r>
              <a:rPr lang="en-US" altLang="zh-CN" sz="3300" dirty="0" err="1"/>
              <a:t>pccm.ParameterizedClass</a:t>
            </a:r>
            <a:r>
              <a:rPr lang="en-US" altLang="zh-CN" sz="3300" dirty="0"/>
              <a:t> (Code Gen)</a:t>
            </a:r>
            <a:endParaRPr lang="zh-CN" altLang="en-US" sz="33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D02106-0EC8-4053-A085-D4AAD848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To understand how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 code generated, here us a real example (a complete </a:t>
            </a:r>
            <a:r>
              <a:rPr lang="en-US" altLang="zh-CN" sz="2000" dirty="0" err="1"/>
              <a:t>gemm</a:t>
            </a:r>
            <a:r>
              <a:rPr lang="en-US" altLang="zh-CN" sz="2000" dirty="0"/>
              <a:t> CUDA kernel, unnecessary code is deleted). We can see that this </a:t>
            </a:r>
            <a:r>
              <a:rPr lang="en-US" altLang="zh-CN" sz="2000" dirty="0" err="1"/>
              <a:t>gemm</a:t>
            </a:r>
            <a:r>
              <a:rPr lang="en-US" altLang="zh-CN" sz="2000" dirty="0"/>
              <a:t> class takes many arguments, create many child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, then instantiate them in different inner namespace.</a:t>
            </a:r>
          </a:p>
          <a:p>
            <a:pPr marL="0" indent="0">
              <a:buNone/>
            </a:pPr>
            <a:r>
              <a:rPr lang="en-US" altLang="zh-CN" sz="2000" dirty="0"/>
              <a:t>These children are also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. Same instantiation processes are applied to every child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.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2CBF70-A251-4B23-A18B-1F059737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69" y="1064405"/>
            <a:ext cx="3428663" cy="4729189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CD11FCA4-7863-4D76-B980-70DDCAB2671A}"/>
              </a:ext>
            </a:extLst>
          </p:cNvPr>
          <p:cNvSpPr/>
          <p:nvPr/>
        </p:nvSpPr>
        <p:spPr>
          <a:xfrm>
            <a:off x="3119107" y="4601497"/>
            <a:ext cx="1168736" cy="478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Gemm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002E14B-EBED-4307-8FB5-97EE77AB4389}"/>
              </a:ext>
            </a:extLst>
          </p:cNvPr>
          <p:cNvSpPr/>
          <p:nvPr/>
        </p:nvSpPr>
        <p:spPr>
          <a:xfrm>
            <a:off x="1452774" y="5473324"/>
            <a:ext cx="1168736" cy="478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InputIterator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inputera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53C493B-244E-4776-926E-60F08A5AE980}"/>
              </a:ext>
            </a:extLst>
          </p:cNvPr>
          <p:cNvSpPr/>
          <p:nvPr/>
        </p:nvSpPr>
        <p:spPr>
          <a:xfrm>
            <a:off x="3108814" y="5473324"/>
            <a:ext cx="1168736" cy="478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Mma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mma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CB93803-C02E-4999-A6C1-63334268D885}"/>
              </a:ext>
            </a:extLst>
          </p:cNvPr>
          <p:cNvSpPr/>
          <p:nvPr/>
        </p:nvSpPr>
        <p:spPr>
          <a:xfrm>
            <a:off x="4686442" y="5473325"/>
            <a:ext cx="1168736" cy="478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Output(output)</a:t>
            </a:r>
            <a:endParaRPr lang="zh-CN" altLang="en-US" sz="1400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36F51E2-9F62-4749-B40B-B42D82441CDB}"/>
              </a:ext>
            </a:extLst>
          </p:cNvPr>
          <p:cNvCxnSpPr>
            <a:stCxn id="46" idx="0"/>
            <a:endCxn id="12" idx="1"/>
          </p:cNvCxnSpPr>
          <p:nvPr/>
        </p:nvCxnSpPr>
        <p:spPr>
          <a:xfrm rot="5400000" flipH="1" flipV="1">
            <a:off x="2261810" y="4616028"/>
            <a:ext cx="632629" cy="1081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A8710B8-86F5-4BA2-8ABD-A340FD212CF3}"/>
              </a:ext>
            </a:extLst>
          </p:cNvPr>
          <p:cNvCxnSpPr>
            <a:stCxn id="47" idx="0"/>
            <a:endCxn id="12" idx="2"/>
          </p:cNvCxnSpPr>
          <p:nvPr/>
        </p:nvCxnSpPr>
        <p:spPr>
          <a:xfrm rot="5400000" flipH="1" flipV="1">
            <a:off x="3501612" y="5271462"/>
            <a:ext cx="393432" cy="10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BDAED17-0E7A-4095-AB7F-3D8F85790891}"/>
              </a:ext>
            </a:extLst>
          </p:cNvPr>
          <p:cNvCxnSpPr>
            <a:stCxn id="48" idx="0"/>
            <a:endCxn id="12" idx="3"/>
          </p:cNvCxnSpPr>
          <p:nvPr/>
        </p:nvCxnSpPr>
        <p:spPr>
          <a:xfrm rot="16200000" flipV="1">
            <a:off x="4463012" y="4665526"/>
            <a:ext cx="632630" cy="98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9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5348B-86EC-40EF-AE11-56B564B4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en-US" altLang="zh-CN" sz="3300" dirty="0"/>
              <a:t>PCCM basic: </a:t>
            </a:r>
            <a:r>
              <a:rPr lang="en-US" altLang="zh-CN" sz="3300" dirty="0" err="1"/>
              <a:t>pccm.ParameterizedClass</a:t>
            </a:r>
            <a:r>
              <a:rPr lang="en-US" altLang="zh-CN" sz="3300" dirty="0"/>
              <a:t> (Code Gen)</a:t>
            </a:r>
            <a:endParaRPr lang="zh-CN" altLang="en-US" sz="33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D02106-0EC8-4053-A085-D4AAD848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In previous page, the “</a:t>
            </a:r>
            <a:r>
              <a:rPr lang="en-US" altLang="zh-CN" sz="2000" dirty="0" err="1"/>
              <a:t>Mma</a:t>
            </a:r>
            <a:r>
              <a:rPr lang="en-US" altLang="zh-CN" sz="2000" dirty="0"/>
              <a:t>” class is a child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, same as before, </a:t>
            </a:r>
            <a:r>
              <a:rPr lang="en-US" altLang="zh-CN" sz="2000" dirty="0" err="1"/>
              <a:t>mma</a:t>
            </a:r>
            <a:r>
              <a:rPr lang="en-US" altLang="zh-CN" sz="2000" dirty="0"/>
              <a:t> create (or just use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 instance from arguments) and instantiate child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 in its inner namespace.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11FCA4-7863-4D76-B980-70DDCAB2671A}"/>
              </a:ext>
            </a:extLst>
          </p:cNvPr>
          <p:cNvSpPr/>
          <p:nvPr/>
        </p:nvSpPr>
        <p:spPr>
          <a:xfrm>
            <a:off x="3119107" y="4601497"/>
            <a:ext cx="1168736" cy="478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Mma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002E14B-EBED-4307-8FB5-97EE77AB4389}"/>
              </a:ext>
            </a:extLst>
          </p:cNvPr>
          <p:cNvSpPr/>
          <p:nvPr/>
        </p:nvSpPr>
        <p:spPr>
          <a:xfrm>
            <a:off x="1452774" y="5473324"/>
            <a:ext cx="1168736" cy="478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WarpIter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mma_ns_wa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53C493B-244E-4776-926E-60F08A5AE980}"/>
              </a:ext>
            </a:extLst>
          </p:cNvPr>
          <p:cNvSpPr/>
          <p:nvPr/>
        </p:nvSpPr>
        <p:spPr>
          <a:xfrm>
            <a:off x="3108813" y="5473324"/>
            <a:ext cx="1179029" cy="703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WarpMma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mma_ns_wmma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CB93803-C02E-4999-A6C1-63334268D885}"/>
              </a:ext>
            </a:extLst>
          </p:cNvPr>
          <p:cNvSpPr/>
          <p:nvPr/>
        </p:nvSpPr>
        <p:spPr>
          <a:xfrm>
            <a:off x="4686442" y="5473325"/>
            <a:ext cx="1168736" cy="478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SmemIter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mma_ns_sa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36F51E2-9F62-4749-B40B-B42D82441CDB}"/>
              </a:ext>
            </a:extLst>
          </p:cNvPr>
          <p:cNvCxnSpPr>
            <a:stCxn id="46" idx="0"/>
            <a:endCxn id="12" idx="1"/>
          </p:cNvCxnSpPr>
          <p:nvPr/>
        </p:nvCxnSpPr>
        <p:spPr>
          <a:xfrm rot="5400000" flipH="1" flipV="1">
            <a:off x="2261810" y="4616028"/>
            <a:ext cx="632629" cy="1081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A8710B8-86F5-4BA2-8ABD-A340FD212CF3}"/>
              </a:ext>
            </a:extLst>
          </p:cNvPr>
          <p:cNvCxnSpPr>
            <a:cxnSpLocks/>
            <a:stCxn id="47" idx="0"/>
            <a:endCxn id="12" idx="2"/>
          </p:cNvCxnSpPr>
          <p:nvPr/>
        </p:nvCxnSpPr>
        <p:spPr>
          <a:xfrm rot="5400000" flipH="1" flipV="1">
            <a:off x="3504185" y="5274035"/>
            <a:ext cx="393432" cy="5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BDAED17-0E7A-4095-AB7F-3D8F85790891}"/>
              </a:ext>
            </a:extLst>
          </p:cNvPr>
          <p:cNvCxnSpPr>
            <a:stCxn id="48" idx="0"/>
            <a:endCxn id="12" idx="3"/>
          </p:cNvCxnSpPr>
          <p:nvPr/>
        </p:nvCxnSpPr>
        <p:spPr>
          <a:xfrm rot="16200000" flipV="1">
            <a:off x="4463012" y="4665526"/>
            <a:ext cx="632630" cy="98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217C491-D7AC-4031-84A9-2BF95B788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34" y="730052"/>
            <a:ext cx="4141835" cy="52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1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15348B-86EC-40EF-AE11-56B564B4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en-US" altLang="zh-CN" sz="3300" dirty="0"/>
              <a:t>PCCM basic: </a:t>
            </a:r>
            <a:r>
              <a:rPr lang="en-US" altLang="zh-CN" sz="3300"/>
              <a:t>pccm.ParameterizedClass</a:t>
            </a:r>
            <a:r>
              <a:rPr lang="en-US" altLang="zh-CN" sz="3300" dirty="0"/>
              <a:t> (Code Gen)</a:t>
            </a:r>
            <a:endParaRPr lang="zh-CN" altLang="en-US" sz="33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D02106-0EC8-4053-A085-D4AAD848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The right picture shows generated headers finally. The nested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 become an instantiation tree.</a:t>
            </a:r>
          </a:p>
          <a:p>
            <a:pPr marL="0" indent="0">
              <a:buNone/>
            </a:pPr>
            <a:r>
              <a:rPr lang="en-US" altLang="zh-CN" sz="2000" dirty="0"/>
              <a:t>Unlike 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 template classes,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 based metaprogramming use full featured python as meta language, enable complex type handling and compile-time computing, error handling and full-featured intelligence engine support in meta program.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B9910E-455F-4C49-A0F0-D2EB329A0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69" y="713127"/>
            <a:ext cx="2417126" cy="54317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392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12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14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B15348B-86EC-40EF-AE11-56B564B4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/>
              <a:t>PCCM basic: pccm.ParameterizedClass (Usage)</a:t>
            </a:r>
            <a:endParaRPr lang="zh-CN" altLang="en-US" sz="360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D02106-0EC8-4053-A085-D4AAD848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pccm.ParamClass</a:t>
            </a:r>
            <a:r>
              <a:rPr lang="en-US" altLang="zh-CN" sz="2000" dirty="0"/>
              <a:t> inherits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, so it supports all features of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 except 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 inherit, don’t use inherit in </a:t>
            </a:r>
            <a:r>
              <a:rPr lang="en-US" altLang="zh-CN" sz="2000" dirty="0" err="1"/>
              <a:t>pccm.ParamClass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Graphic 7" descr="机器人轮廓">
            <a:extLst>
              <a:ext uri="{FF2B5EF4-FFF2-40B4-BE49-F238E27FC236}">
                <a16:creationId xmlns:a16="http://schemas.microsoft.com/office/drawing/2014/main" id="{09621B1E-AE0B-4D2D-89C6-5B58321E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2318" y="1782981"/>
            <a:ext cx="3416214" cy="34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6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733C9-7AAA-48F3-AFF3-889162E8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PCCM?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AAEB2-5F93-44CB-8738-3220678E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PCCM is a C++ code generation framework.</a:t>
            </a:r>
          </a:p>
          <a:p>
            <a:pPr marL="514350" indent="-514350">
              <a:buAutoNum type="arabicPeriod"/>
            </a:pPr>
            <a:r>
              <a:rPr lang="en-US" altLang="zh-CN" sz="1800" dirty="0"/>
              <a:t>Users can write C++ class just like writing python class. All C++ weird stuffs, such as function declaration/implementation, namespace and dependency are handled automatically.</a:t>
            </a:r>
          </a:p>
          <a:p>
            <a:pPr marL="514350" indent="-514350">
              <a:buAutoNum type="arabicPeriod"/>
            </a:pPr>
            <a:r>
              <a:rPr lang="en-US" altLang="zh-CN" sz="1800" dirty="0"/>
              <a:t>C++ template class/template meta programming can be completely replaced by PCCM. We can write meta program in python.  </a:t>
            </a:r>
          </a:p>
          <a:p>
            <a:pPr marL="514350" indent="-514350">
              <a:buAutoNum type="arabicPeriod"/>
            </a:pPr>
            <a:r>
              <a:rPr lang="en-US" altLang="zh-CN" sz="1800" dirty="0"/>
              <a:t>PCCM is a python-first library, you can bind a PCCM class by only one decorator: @pccm.pybind.mark. Python annotation will also be generated automatically.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9138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15348B-86EC-40EF-AE11-56B564B4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altLang="zh-CN" sz="3600" dirty="0"/>
              <a:t>PCCM examples</a:t>
            </a:r>
            <a:endParaRPr lang="zh-CN" alt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D02106-0EC8-4053-A085-D4AAD848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Spconv</a:t>
            </a:r>
            <a:r>
              <a:rPr lang="en-US" altLang="zh-CN" sz="2000" dirty="0"/>
              <a:t>: Sparse Convolution Library, https://github.com/traveller59/spconv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Cumm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CUda</a:t>
            </a:r>
            <a:r>
              <a:rPr lang="en-US" altLang="zh-CN" sz="2000" dirty="0"/>
              <a:t> Matrix Multiple Library, https://github.com/FindDefinition/cumm 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3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gnifying glass on clear background">
            <a:extLst>
              <a:ext uri="{FF2B5EF4-FFF2-40B4-BE49-F238E27FC236}">
                <a16:creationId xmlns:a16="http://schemas.microsoft.com/office/drawing/2014/main" id="{D2E8C786-A7BB-4AF8-BB78-1C39C63E0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5" r="728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15348B-86EC-40EF-AE11-56B564B4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/>
              <a:t>Thanks!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6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B15348B-86EC-40EF-AE11-56B564B4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/>
              <a:t>PCCM basic: pccm.Class</a:t>
            </a:r>
            <a:endParaRPr lang="zh-CN" altLang="en-US" sz="360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D02106-0EC8-4053-A085-D4AAD848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Firstly we need to know the mean of python module id of a python class:</a:t>
            </a:r>
          </a:p>
          <a:p>
            <a:pPr marL="0" indent="0">
              <a:buNone/>
            </a:pPr>
            <a:r>
              <a:rPr lang="en-US" altLang="zh-CN" sz="2000"/>
              <a:t>In a standard python project, the module id of class is it’s import path. For example, you define a class named SpconvOps in spconv/csrc/sparse/all.py, you can import it in python by </a:t>
            </a:r>
          </a:p>
          <a:p>
            <a:pPr marL="0" indent="0">
              <a:buNone/>
            </a:pPr>
            <a:r>
              <a:rPr lang="en-US" altLang="zh-CN" sz="2000" b="0" i="1"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2000" b="0">
                <a:effectLst/>
                <a:latin typeface="Consolas" panose="020B0609020204030204" pitchFamily="49" charset="0"/>
              </a:rPr>
              <a:t> spconv.csrc.sparse.all </a:t>
            </a:r>
            <a:r>
              <a:rPr lang="en-US" altLang="zh-CN" sz="2000" b="0" i="1"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2000" b="0">
                <a:effectLst/>
                <a:latin typeface="Consolas" panose="020B0609020204030204" pitchFamily="49" charset="0"/>
              </a:rPr>
              <a:t> SpconvOps</a:t>
            </a:r>
          </a:p>
          <a:p>
            <a:pPr marL="0" indent="0">
              <a:buNone/>
            </a:pPr>
            <a:r>
              <a:rPr lang="en-US" altLang="zh-CN" sz="2000"/>
              <a:t>So the module id of </a:t>
            </a:r>
            <a:r>
              <a:rPr lang="en-US" altLang="zh-CN" sz="2000" b="0">
                <a:effectLst/>
                <a:latin typeface="Consolas" panose="020B0609020204030204" pitchFamily="49" charset="0"/>
              </a:rPr>
              <a:t>SpconvOps</a:t>
            </a:r>
            <a:r>
              <a:rPr lang="en-US" altLang="zh-CN" sz="2000">
                <a:latin typeface="Consolas" panose="020B0609020204030204" pitchFamily="49" charset="0"/>
              </a:rPr>
              <a:t> </a:t>
            </a:r>
            <a:r>
              <a:rPr lang="en-US" altLang="zh-CN" sz="2000"/>
              <a:t>is </a:t>
            </a:r>
            <a:r>
              <a:rPr lang="en-US" altLang="zh-CN" sz="2000" b="0">
                <a:effectLst/>
                <a:latin typeface="Consolas" panose="020B0609020204030204" pitchFamily="49" charset="0"/>
              </a:rPr>
              <a:t>spconv.csrc.sparse.all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pccm.Class, corresponding to C++ class, is a basic unit of PCCM. A pccm.Class will generate exactly one C++ class, it’s namespace is exactly module id of pccm.Class (can be controlled by set explicit namespace root):</a:t>
            </a:r>
            <a:endParaRPr lang="zh-CN" altLang="en-US" sz="20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21E7647-6437-44CF-8A91-7A6705BB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18" y="1782981"/>
            <a:ext cx="3416214" cy="17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1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63F72-49AA-41A8-B4F4-AA40AC66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/>
              <a:t>PCCM basic: pccm.Class (Members)</a:t>
            </a:r>
            <a:endParaRPr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EA1E0-015E-4CE4-93AB-DE3E6940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pccm.Class</a:t>
            </a:r>
            <a:r>
              <a:rPr lang="en-US" altLang="zh-CN" sz="2000" dirty="0"/>
              <a:t> is treated as a unique class definition like a 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 class, so the 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 function of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 can’t have any arguments. In </a:t>
            </a:r>
            <a:r>
              <a:rPr lang="en-US" altLang="zh-CN" sz="2000" dirty="0" err="1"/>
              <a:t>pccm</a:t>
            </a:r>
            <a:r>
              <a:rPr lang="en-US" altLang="zh-CN" sz="2000" dirty="0"/>
              <a:t> build system,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 will be generated once.</a:t>
            </a:r>
          </a:p>
          <a:p>
            <a:pPr marL="0" indent="0">
              <a:buNone/>
            </a:pPr>
            <a:r>
              <a:rPr lang="en-US" altLang="zh-CN" sz="2000" dirty="0"/>
              <a:t>To define 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 members, static </a:t>
            </a:r>
            <a:r>
              <a:rPr lang="en-US" altLang="zh-CN" sz="2000" dirty="0" err="1"/>
              <a:t>consts</a:t>
            </a:r>
            <a:r>
              <a:rPr lang="en-US" altLang="zh-CN" sz="2000" dirty="0"/>
              <a:t>, typedefs and </a:t>
            </a:r>
            <a:r>
              <a:rPr lang="en-US" altLang="zh-CN" sz="2000" dirty="0" err="1"/>
              <a:t>enums</a:t>
            </a:r>
            <a:r>
              <a:rPr lang="en-US" altLang="zh-CN" sz="2000" dirty="0"/>
              <a:t>, we can use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add_typedef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add_member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add_static_const</a:t>
            </a:r>
            <a:r>
              <a:rPr lang="zh-CN" altLang="en-US" sz="2000" dirty="0">
                <a:latin typeface="Consolas" panose="020B0609020204030204" pitchFamily="49" charset="0"/>
              </a:rPr>
              <a:t>，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add_enum_class</a:t>
            </a:r>
            <a:r>
              <a:rPr lang="en-US" altLang="zh-CN" sz="2000" dirty="0"/>
              <a:t> in 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__.</a:t>
            </a:r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/>
              <a:t>We can also add includes for a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D46CFE0-EC43-4833-9546-D0B7B329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580404"/>
            <a:ext cx="6253212" cy="27670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659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63F72-49AA-41A8-B4F4-AA40AC66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PCCM basic: </a:t>
            </a:r>
            <a:r>
              <a:rPr lang="en-US" altLang="zh-CN" sz="3600" dirty="0" err="1"/>
              <a:t>pccm.Class</a:t>
            </a:r>
            <a:r>
              <a:rPr lang="en-US" altLang="zh-CN" sz="3600" dirty="0"/>
              <a:t> (Function inside class)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EA1E0-015E-4CE4-93AB-DE3E6940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410540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To define a member function of a class, users need to define python functions with no argument, and wrap it with a decorator: </a:t>
            </a:r>
            <a:r>
              <a:rPr lang="en-US" altLang="zh-CN" sz="2000" dirty="0" err="1"/>
              <a:t>pccm.member_function</a:t>
            </a:r>
            <a:r>
              <a:rPr lang="en-US" altLang="zh-CN" sz="2000" dirty="0"/>
              <a:t> or </a:t>
            </a:r>
            <a:r>
              <a:rPr lang="en-US" altLang="zh-CN" sz="2000" dirty="0" err="1"/>
              <a:t>pccm.static_function</a:t>
            </a:r>
            <a:r>
              <a:rPr lang="en-US" altLang="zh-CN" sz="2000" dirty="0"/>
              <a:t>. In python function body, we use </a:t>
            </a:r>
            <a:r>
              <a:rPr lang="en-US" altLang="zh-CN" sz="2000" dirty="0" err="1"/>
              <a:t>pccm.FunctionCode</a:t>
            </a:r>
            <a:r>
              <a:rPr lang="en-US" altLang="zh-CN" sz="2000" dirty="0"/>
              <a:t> to write all needed stuffs of a 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 function.</a:t>
            </a:r>
          </a:p>
          <a:p>
            <a:pPr marL="0" indent="0">
              <a:buNone/>
            </a:pPr>
            <a:r>
              <a:rPr lang="en-US" altLang="zh-CN" sz="2000" dirty="0"/>
              <a:t>In right picture, we create a </a:t>
            </a:r>
            <a:r>
              <a:rPr lang="en-US" altLang="zh-CN" sz="2000" dirty="0" err="1"/>
              <a:t>pccm.FunctionCode</a:t>
            </a:r>
            <a:r>
              <a:rPr lang="en-US" altLang="zh-CN" sz="2000" dirty="0"/>
              <a:t> instance, then use </a:t>
            </a:r>
            <a:r>
              <a:rPr lang="en-US" altLang="zh-CN" sz="2000" dirty="0" err="1"/>
              <a:t>code.arg</a:t>
            </a:r>
            <a:r>
              <a:rPr lang="en-US" altLang="zh-CN" sz="2000" dirty="0"/>
              <a:t> to declare 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 arguments, then use </a:t>
            </a:r>
            <a:r>
              <a:rPr lang="en-US" altLang="zh-CN" sz="2000" dirty="0" err="1"/>
              <a:t>code.raw</a:t>
            </a:r>
            <a:r>
              <a:rPr lang="en-US" altLang="zh-CN" sz="2000" dirty="0"/>
              <a:t> to write raw 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 code. Finally we declare return type and return code object.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37A7AC9-8D90-4E57-8F35-9ADC3DBF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53" y="1782981"/>
            <a:ext cx="5567945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3863F72-49AA-41A8-B4F4-AA40AC66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PCCM basic: </a:t>
            </a:r>
            <a:r>
              <a:rPr lang="en-US" altLang="zh-CN" sz="3600"/>
              <a:t>pccm.Class</a:t>
            </a:r>
            <a:r>
              <a:rPr lang="en-US" altLang="zh-CN" sz="3600" dirty="0"/>
              <a:t> (Dependency)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EA1E0-015E-4CE4-93AB-DE3E6940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PCCM use DAG to manage dependency graph of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. Unlike python dep (import system), </a:t>
            </a:r>
            <a:r>
              <a:rPr lang="en-US" altLang="zh-CN" sz="2000" dirty="0" err="1"/>
              <a:t>pccm</a:t>
            </a:r>
            <a:r>
              <a:rPr lang="en-US" altLang="zh-CN" sz="2000" dirty="0"/>
              <a:t> use </a:t>
            </a:r>
            <a:r>
              <a:rPr lang="en-US" altLang="zh-CN" sz="2000" b="0" i="1" dirty="0" err="1"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.add_dependency</a:t>
            </a:r>
            <a:r>
              <a:rPr lang="en-US" altLang="zh-CN" sz="2000" dirty="0"/>
              <a:t> to add a dependency of other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 in 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__. The argument must be Type[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]. PCCM will create aliases for all dependency internally, so we can directly use dep class name in 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 code.</a:t>
            </a:r>
          </a:p>
          <a:p>
            <a:pPr marL="0" indent="0">
              <a:buNone/>
            </a:pPr>
            <a:r>
              <a:rPr lang="en-US" altLang="zh-CN" sz="2000" dirty="0"/>
              <a:t>In right picture, Test2 depend on Test1. Test2 only need to add dependency, the include/class name alias will be handled internally. We can also find out the argument of </a:t>
            </a:r>
            <a:r>
              <a:rPr lang="en-US" altLang="zh-CN" sz="2000" dirty="0" err="1"/>
              <a:t>add_dependency</a:t>
            </a:r>
            <a:r>
              <a:rPr lang="en-US" altLang="zh-CN" sz="2000" dirty="0"/>
              <a:t> is a Type, not a object, this due to a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 is unique in a project.</a:t>
            </a:r>
          </a:p>
          <a:p>
            <a:pPr marL="0" indent="0">
              <a:buNone/>
            </a:pPr>
            <a:r>
              <a:rPr lang="en-US" altLang="zh-CN" sz="2000" dirty="0"/>
              <a:t>We can use a dependency graph with arbitrary depth, we only have one requirement: it must be a DAG, i.e., no cycle dependency.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4587876-E48E-4695-A843-2FA56403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18" y="1782981"/>
            <a:ext cx="3009705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0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3863F72-49AA-41A8-B4F4-AA40AC66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PCCM basic: </a:t>
            </a:r>
            <a:r>
              <a:rPr lang="en-US" altLang="zh-CN" sz="3600"/>
              <a:t>pccm.Class</a:t>
            </a:r>
            <a:r>
              <a:rPr lang="en-US" altLang="zh-CN" sz="3600" dirty="0"/>
              <a:t> (Code Generation)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EA1E0-015E-4CE4-93AB-DE3E6940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After we finish a </a:t>
            </a:r>
            <a:r>
              <a:rPr lang="en-US" altLang="zh-CN" sz="2000"/>
              <a:t>pccm.Class</a:t>
            </a:r>
            <a:r>
              <a:rPr lang="en-US" altLang="zh-CN" sz="2000" dirty="0"/>
              <a:t>, it’s time to generate </a:t>
            </a:r>
            <a:r>
              <a:rPr lang="en-US" altLang="zh-CN" sz="2000"/>
              <a:t>c++</a:t>
            </a:r>
            <a:r>
              <a:rPr lang="en-US" altLang="zh-CN" sz="2000" dirty="0"/>
              <a:t> code.</a:t>
            </a:r>
          </a:p>
          <a:p>
            <a:pPr marL="0" indent="0">
              <a:buNone/>
            </a:pPr>
            <a:r>
              <a:rPr lang="en-US" altLang="zh-CN" sz="2000" dirty="0"/>
              <a:t>The generation process is described in following steps:</a:t>
            </a:r>
          </a:p>
          <a:p>
            <a:pPr marL="457200" indent="-457200">
              <a:buAutoNum type="arabicPeriod"/>
            </a:pPr>
            <a:r>
              <a:rPr lang="en-US" altLang="zh-CN" sz="2000" dirty="0"/>
              <a:t>Resolve dependency, construct a DAG for all </a:t>
            </a:r>
            <a:r>
              <a:rPr lang="en-US" altLang="zh-CN" sz="2000"/>
              <a:t>pccm.Class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Assign namespace for every </a:t>
            </a:r>
            <a:r>
              <a:rPr lang="en-US" altLang="zh-CN" sz="2000"/>
              <a:t>pccm.Class</a:t>
            </a:r>
            <a:r>
              <a:rPr lang="en-US" altLang="zh-CN" sz="2000" dirty="0"/>
              <a:t> based on python module id.</a:t>
            </a:r>
          </a:p>
          <a:p>
            <a:pPr marL="457200" indent="-457200">
              <a:buAutoNum type="arabicPeriod"/>
            </a:pPr>
            <a:r>
              <a:rPr lang="en-US" altLang="zh-CN" sz="2000" dirty="0"/>
              <a:t>Iterate DAG in post-order (leaf first), generate code for every </a:t>
            </a:r>
            <a:r>
              <a:rPr lang="en-US" altLang="zh-CN" sz="2000"/>
              <a:t>pccm.Class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lapping Hands">
            <a:extLst>
              <a:ext uri="{FF2B5EF4-FFF2-40B4-BE49-F238E27FC236}">
                <a16:creationId xmlns:a16="http://schemas.microsoft.com/office/drawing/2014/main" id="{2C00C558-E7CB-4FB0-8CAE-22F99A57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2318" y="1782981"/>
            <a:ext cx="3416214" cy="34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8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3863F72-49AA-41A8-B4F4-AA40AC66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PCCM basic: </a:t>
            </a:r>
            <a:r>
              <a:rPr lang="en-US" altLang="zh-CN" sz="3600"/>
              <a:t>pccm.Class</a:t>
            </a:r>
            <a:r>
              <a:rPr lang="en-US" altLang="zh-CN" sz="3600" dirty="0"/>
              <a:t> (Code Gen For One Class)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EA1E0-015E-4CE4-93AB-DE3E6940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For every </a:t>
            </a:r>
            <a:r>
              <a:rPr lang="en-US" altLang="zh-CN" sz="2000" dirty="0" err="1"/>
              <a:t>pccm.Class</a:t>
            </a:r>
            <a:r>
              <a:rPr lang="en-US" altLang="zh-CN" sz="2000" dirty="0"/>
              <a:t>, we generate a header file and several implementation files for all (not-header-only) functions, each </a:t>
            </a:r>
            <a:r>
              <a:rPr lang="en-US" altLang="zh-CN" sz="2000" dirty="0" err="1"/>
              <a:t>impl</a:t>
            </a:r>
            <a:r>
              <a:rPr lang="en-US" altLang="zh-CN" sz="2000" dirty="0"/>
              <a:t> file only have one function implementation.</a:t>
            </a:r>
          </a:p>
          <a:p>
            <a:pPr marL="0" indent="0">
              <a:buNone/>
            </a:pPr>
            <a:r>
              <a:rPr lang="en-US" altLang="zh-CN" sz="2000" dirty="0"/>
              <a:t>If you declare an inline (or </a:t>
            </a:r>
            <a:r>
              <a:rPr lang="en-US" altLang="zh-CN" sz="2000" dirty="0" err="1"/>
              <a:t>forceinline</a:t>
            </a:r>
            <a:r>
              <a:rPr lang="en-US" altLang="zh-CN" sz="2000" dirty="0"/>
              <a:t> in CUDA) function, or specify </a:t>
            </a:r>
            <a:r>
              <a:rPr lang="en-US" altLang="zh-CN" sz="2000" dirty="0" err="1"/>
              <a:t>header_only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pccm</a:t>
            </a:r>
            <a:r>
              <a:rPr lang="en-US" altLang="zh-CN" sz="2000" dirty="0"/>
              <a:t> decorator, no </a:t>
            </a:r>
            <a:r>
              <a:rPr lang="en-US" altLang="zh-CN" sz="2000" dirty="0" err="1"/>
              <a:t>impl</a:t>
            </a:r>
            <a:r>
              <a:rPr lang="en-US" altLang="zh-CN" sz="2000" dirty="0"/>
              <a:t> file generated, the </a:t>
            </a:r>
            <a:r>
              <a:rPr lang="en-US" altLang="zh-CN" sz="2000" dirty="0" err="1"/>
              <a:t>impl</a:t>
            </a:r>
            <a:r>
              <a:rPr lang="en-US" altLang="zh-CN" sz="2000" dirty="0"/>
              <a:t> code will be placed in header.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F864692-A5A7-43D2-AF97-F40F29D9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18" y="1782981"/>
            <a:ext cx="2437041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3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63F72-49AA-41A8-B4F4-AA40AC66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altLang="zh-CN" sz="4000"/>
              <a:t>PCCM basic: pccm.Class (Dependency Example)</a:t>
            </a:r>
            <a:endParaRPr lang="zh-CN" altLang="en-US" sz="4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EA1E0-015E-4CE4-93AB-DE3E6940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9568"/>
            <a:ext cx="5981278" cy="3690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See right pictures to see how dependency and aliases are created. PCCM will create an alias named class name for another pccm INSIDE current namespace. Then add includes for them.</a:t>
            </a:r>
          </a:p>
          <a:p>
            <a:pPr marL="0" indent="0">
              <a:buNone/>
            </a:pPr>
            <a:r>
              <a:rPr lang="en-US" altLang="zh-CN" sz="2000"/>
              <a:t>With automatic alias generation, we can use dependency code without weird C++ namespace.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28F9E4-B07E-46C8-A7A9-4F7331BF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24" y="993529"/>
            <a:ext cx="4810874" cy="98268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35112A5-65E1-4A69-AA2B-68895963A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75" y="2961503"/>
            <a:ext cx="4501562" cy="31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9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1847</Words>
  <Application>Microsoft Office PowerPoint</Application>
  <PresentationFormat>宽屏</PresentationFormat>
  <Paragraphs>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Consolas</vt:lpstr>
      <vt:lpstr>Office 主题​​</vt:lpstr>
      <vt:lpstr>PCCM Introduction</vt:lpstr>
      <vt:lpstr>What is PCCM?</vt:lpstr>
      <vt:lpstr>PCCM basic: pccm.Class</vt:lpstr>
      <vt:lpstr>PCCM basic: pccm.Class (Members)</vt:lpstr>
      <vt:lpstr>PCCM basic: pccm.Class (Function inside class)</vt:lpstr>
      <vt:lpstr>PCCM basic: pccm.Class (Dependency)</vt:lpstr>
      <vt:lpstr>PCCM basic: pccm.Class (Code Generation)</vt:lpstr>
      <vt:lpstr>PCCM basic: pccm.Class (Code Gen For One Class)</vt:lpstr>
      <vt:lpstr>PCCM basic: pccm.Class (Dependency Example)</vt:lpstr>
      <vt:lpstr>PCCM basic: pybind11</vt:lpstr>
      <vt:lpstr>PCCM basic: pybind11</vt:lpstr>
      <vt:lpstr>PCCM basic: automatic annotation generation</vt:lpstr>
      <vt:lpstr>PCCM basic: build system</vt:lpstr>
      <vt:lpstr>PCCM basic: pccm.ParameterizedClass</vt:lpstr>
      <vt:lpstr>PCCM basic: pccm.ParameterizedClass</vt:lpstr>
      <vt:lpstr>PCCM basic: pccm.ParameterizedClass (Code Gen)</vt:lpstr>
      <vt:lpstr>PCCM basic: pccm.ParameterizedClass (Code Gen)</vt:lpstr>
      <vt:lpstr>PCCM basic: pccm.ParameterizedClass (Code Gen)</vt:lpstr>
      <vt:lpstr>PCCM basic: pccm.ParameterizedClass (Usage)</vt:lpstr>
      <vt:lpstr>PCCM examples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2021-11-13T10:23:26Z</dcterms:created>
  <dcterms:modified xsi:type="dcterms:W3CDTF">2021-11-13T10:24:14Z</dcterms:modified>
</cp:coreProperties>
</file>