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
  </p:notesMasterIdLst>
  <p:handoutMasterIdLst>
    <p:handoutMasterId r:id="rId55"/>
  </p:handoutMasterIdLst>
  <p:sldIdLst>
    <p:sldId id="371" r:id="rId3"/>
    <p:sldId id="574" r:id="rId5"/>
    <p:sldId id="600" r:id="rId6"/>
    <p:sldId id="601" r:id="rId7"/>
    <p:sldId id="602" r:id="rId8"/>
    <p:sldId id="603" r:id="rId9"/>
    <p:sldId id="604" r:id="rId10"/>
    <p:sldId id="605" r:id="rId11"/>
    <p:sldId id="606" r:id="rId12"/>
    <p:sldId id="575" r:id="rId13"/>
    <p:sldId id="607" r:id="rId14"/>
    <p:sldId id="608" r:id="rId15"/>
    <p:sldId id="609" r:id="rId16"/>
    <p:sldId id="610" r:id="rId17"/>
    <p:sldId id="611" r:id="rId18"/>
    <p:sldId id="612" r:id="rId19"/>
    <p:sldId id="576" r:id="rId20"/>
    <p:sldId id="577" r:id="rId21"/>
    <p:sldId id="578" r:id="rId22"/>
    <p:sldId id="579" r:id="rId23"/>
    <p:sldId id="580" r:id="rId24"/>
    <p:sldId id="581" r:id="rId25"/>
    <p:sldId id="582" r:id="rId26"/>
    <p:sldId id="613" r:id="rId27"/>
    <p:sldId id="614" r:id="rId28"/>
    <p:sldId id="615" r:id="rId29"/>
    <p:sldId id="616" r:id="rId30"/>
    <p:sldId id="617" r:id="rId31"/>
    <p:sldId id="618" r:id="rId32"/>
    <p:sldId id="619" r:id="rId33"/>
    <p:sldId id="620" r:id="rId34"/>
    <p:sldId id="621" r:id="rId35"/>
    <p:sldId id="622" r:id="rId36"/>
    <p:sldId id="623" r:id="rId37"/>
    <p:sldId id="624" r:id="rId38"/>
    <p:sldId id="625" r:id="rId39"/>
    <p:sldId id="626" r:id="rId40"/>
    <p:sldId id="628" r:id="rId41"/>
    <p:sldId id="627" r:id="rId42"/>
    <p:sldId id="629" r:id="rId43"/>
    <p:sldId id="630" r:id="rId44"/>
    <p:sldId id="631" r:id="rId45"/>
    <p:sldId id="639" r:id="rId46"/>
    <p:sldId id="584" r:id="rId47"/>
    <p:sldId id="585" r:id="rId48"/>
    <p:sldId id="633" r:id="rId49"/>
    <p:sldId id="634" r:id="rId50"/>
    <p:sldId id="635" r:id="rId51"/>
    <p:sldId id="636" r:id="rId52"/>
    <p:sldId id="637" r:id="rId53"/>
    <p:sldId id="638" r:id="rId54"/>
  </p:sldIdLst>
  <p:sldSz cx="9144000" cy="6858000" type="screen4x3"/>
  <p:notesSz cx="7010400" cy="9236075"/>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黑体" pitchFamily="49" charset="-122"/>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黑体" pitchFamily="49" charset="-122"/>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黑体" pitchFamily="49" charset="-122"/>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黑体" pitchFamily="49" charset="-122"/>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黑体" pitchFamily="49" charset="-122"/>
        <a:cs typeface="+mn-cs"/>
      </a:defRPr>
    </a:lvl5pPr>
    <a:lvl6pPr marL="2286000" algn="l" defTabSz="914400" rtl="0" eaLnBrk="1" latinLnBrk="0" hangingPunct="1">
      <a:defRPr sz="2400" kern="1200">
        <a:solidFill>
          <a:schemeClr val="tx1"/>
        </a:solidFill>
        <a:latin typeface="Times New Roman" pitchFamily="18" charset="0"/>
        <a:ea typeface="黑体" pitchFamily="49" charset="-122"/>
        <a:cs typeface="+mn-cs"/>
      </a:defRPr>
    </a:lvl6pPr>
    <a:lvl7pPr marL="2743200" algn="l" defTabSz="914400" rtl="0" eaLnBrk="1" latinLnBrk="0" hangingPunct="1">
      <a:defRPr sz="2400" kern="1200">
        <a:solidFill>
          <a:schemeClr val="tx1"/>
        </a:solidFill>
        <a:latin typeface="Times New Roman" pitchFamily="18" charset="0"/>
        <a:ea typeface="黑体" pitchFamily="49" charset="-122"/>
        <a:cs typeface="+mn-cs"/>
      </a:defRPr>
    </a:lvl7pPr>
    <a:lvl8pPr marL="3200400" algn="l" defTabSz="914400" rtl="0" eaLnBrk="1" latinLnBrk="0" hangingPunct="1">
      <a:defRPr sz="2400" kern="1200">
        <a:solidFill>
          <a:schemeClr val="tx1"/>
        </a:solidFill>
        <a:latin typeface="Times New Roman" pitchFamily="18" charset="0"/>
        <a:ea typeface="黑体" pitchFamily="49" charset="-122"/>
        <a:cs typeface="+mn-cs"/>
      </a:defRPr>
    </a:lvl8pPr>
    <a:lvl9pPr marL="3657600" algn="l" defTabSz="914400" rtl="0" eaLnBrk="1" latinLnBrk="0" hangingPunct="1">
      <a:defRPr sz="2400" kern="1200">
        <a:solidFill>
          <a:schemeClr val="tx1"/>
        </a:solidFill>
        <a:latin typeface="Times New Roman" pitchFamily="18" charset="0"/>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4A8"/>
    <a:srgbClr val="FF0000"/>
    <a:srgbClr val="002CCE"/>
    <a:srgbClr val="080808"/>
    <a:srgbClr val="001E8A"/>
    <a:srgbClr val="00FF00"/>
    <a:srgbClr val="669900"/>
    <a:srgbClr val="FFFF00"/>
    <a:srgbClr val="0031E4"/>
    <a:srgbClr val="919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25" autoAdjust="0"/>
    <p:restoredTop sz="98249" autoAdjust="0"/>
  </p:normalViewPr>
  <p:slideViewPr>
    <p:cSldViewPr>
      <p:cViewPr>
        <p:scale>
          <a:sx n="66" d="100"/>
          <a:sy n="66" d="100"/>
        </p:scale>
        <p:origin x="-900" y="-294"/>
      </p:cViewPr>
      <p:guideLst>
        <p:guide orient="horz" pos="288"/>
        <p:guide orient="horz" pos="864"/>
        <p:guide orient="horz" pos="576"/>
        <p:guide orient="horz" pos="1152"/>
        <p:guide orient="horz" pos="2160"/>
        <p:guide pos="28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2" d="100"/>
          <a:sy n="42" d="100"/>
        </p:scale>
        <p:origin x="-1536" y="-77"/>
      </p:cViewPr>
      <p:guideLst>
        <p:guide orient="horz" pos="2909"/>
        <p:guide pos="2208"/>
      </p:guideLst>
    </p:cSldViewPr>
  </p:notesViewPr>
  <p:gridSpacing cx="57607" cy="57607"/>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handoutMaster" Target="handoutMasters/handoutMaster1.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8475" cy="461963"/>
          </a:xfrm>
          <a:prstGeom prst="rect">
            <a:avLst/>
          </a:prstGeom>
          <a:noFill/>
          <a:ln w="9525">
            <a:noFill/>
            <a:miter lim="800000"/>
          </a:ln>
          <a:effectLst/>
        </p:spPr>
        <p:txBody>
          <a:bodyPr vert="horz" wrap="square" lIns="19050" tIns="0" rIns="19050" bIns="0" numCol="1" anchor="t" anchorCtr="0" compatLnSpc="1"/>
          <a:lstStyle>
            <a:lvl1pPr>
              <a:defRPr sz="1000" i="1">
                <a:latin typeface="Arial" panose="02080604020202020204" charset="0"/>
                <a:ea typeface="+mn-ea"/>
              </a:defRPr>
            </a:lvl1pPr>
          </a:lstStyle>
          <a:p>
            <a:pPr>
              <a:defRPr/>
            </a:pPr>
            <a:endParaRPr lang="zh-CN" altLang="en-US"/>
          </a:p>
        </p:txBody>
      </p:sp>
      <p:sp>
        <p:nvSpPr>
          <p:cNvPr id="4099" name="Rectangle 3"/>
          <p:cNvSpPr>
            <a:spLocks noGrp="1" noChangeArrowheads="1"/>
          </p:cNvSpPr>
          <p:nvPr>
            <p:ph type="dt" sz="quarter" idx="1"/>
          </p:nvPr>
        </p:nvSpPr>
        <p:spPr bwMode="auto">
          <a:xfrm>
            <a:off x="3971925" y="0"/>
            <a:ext cx="3038475" cy="461963"/>
          </a:xfrm>
          <a:prstGeom prst="rect">
            <a:avLst/>
          </a:prstGeom>
          <a:noFill/>
          <a:ln w="9525">
            <a:noFill/>
            <a:miter lim="800000"/>
          </a:ln>
          <a:effectLst/>
        </p:spPr>
        <p:txBody>
          <a:bodyPr vert="horz" wrap="square" lIns="19050" tIns="0" rIns="19050" bIns="0" numCol="1" anchor="t" anchorCtr="0" compatLnSpc="1"/>
          <a:lstStyle>
            <a:lvl1pPr algn="r">
              <a:defRPr sz="1000" i="1">
                <a:latin typeface="Arial" panose="02080604020202020204" charset="0"/>
                <a:ea typeface="+mn-ea"/>
              </a:defRPr>
            </a:lvl1pPr>
          </a:lstStyle>
          <a:p>
            <a:pPr>
              <a:defRPr/>
            </a:pPr>
            <a:endParaRPr lang="en-US" altLang="zh-CN"/>
          </a:p>
        </p:txBody>
      </p:sp>
      <p:sp>
        <p:nvSpPr>
          <p:cNvPr id="4100" name="Rectangle 4"/>
          <p:cNvSpPr>
            <a:spLocks noGrp="1" noChangeArrowheads="1"/>
          </p:cNvSpPr>
          <p:nvPr>
            <p:ph type="ftr" sz="quarter" idx="2"/>
          </p:nvPr>
        </p:nvSpPr>
        <p:spPr bwMode="auto">
          <a:xfrm>
            <a:off x="0" y="8774113"/>
            <a:ext cx="3038475" cy="461962"/>
          </a:xfrm>
          <a:prstGeom prst="rect">
            <a:avLst/>
          </a:prstGeom>
          <a:noFill/>
          <a:ln w="9525">
            <a:noFill/>
            <a:miter lim="800000"/>
          </a:ln>
          <a:effectLst/>
        </p:spPr>
        <p:txBody>
          <a:bodyPr vert="horz" wrap="square" lIns="19050" tIns="0" rIns="19050" bIns="0" numCol="1" anchor="b" anchorCtr="0" compatLnSpc="1"/>
          <a:lstStyle>
            <a:lvl1pPr>
              <a:defRPr sz="1000" i="1">
                <a:latin typeface="Arial" panose="02080604020202020204" charset="0"/>
                <a:ea typeface="+mn-ea"/>
              </a:defRPr>
            </a:lvl1pPr>
          </a:lstStyle>
          <a:p>
            <a:pPr>
              <a:defRPr/>
            </a:pPr>
            <a:endParaRPr lang="en-US" altLang="zh-CN"/>
          </a:p>
        </p:txBody>
      </p:sp>
      <p:sp>
        <p:nvSpPr>
          <p:cNvPr id="4101" name="Rectangle 5"/>
          <p:cNvSpPr>
            <a:spLocks noGrp="1" noChangeArrowheads="1"/>
          </p:cNvSpPr>
          <p:nvPr>
            <p:ph type="sldNum" sz="quarter" idx="3"/>
          </p:nvPr>
        </p:nvSpPr>
        <p:spPr bwMode="auto">
          <a:xfrm>
            <a:off x="3971925" y="8774113"/>
            <a:ext cx="3038475" cy="461962"/>
          </a:xfrm>
          <a:prstGeom prst="rect">
            <a:avLst/>
          </a:prstGeom>
          <a:noFill/>
          <a:ln w="9525">
            <a:noFill/>
            <a:miter lim="800000"/>
          </a:ln>
          <a:effectLst/>
        </p:spPr>
        <p:txBody>
          <a:bodyPr vert="horz" wrap="square" lIns="19050" tIns="0" rIns="19050" bIns="0" numCol="1" anchor="b" anchorCtr="0" compatLnSpc="1"/>
          <a:lstStyle>
            <a:lvl1pPr algn="r">
              <a:defRPr sz="1000" i="1">
                <a:latin typeface="Arial" panose="02080604020202020204" charset="0"/>
                <a:ea typeface="+mn-ea"/>
              </a:defRPr>
            </a:lvl1pPr>
          </a:lstStyle>
          <a:p>
            <a:pPr>
              <a:defRPr/>
            </a:pPr>
            <a:fld id="{059C3134-3D60-445F-8194-BA4910622A0D}" type="slidenum">
              <a:rPr lang="zh-CN" altLang="en-US"/>
            </a:fld>
            <a:endParaRPr lang="en-US" altLang="zh-CN" dirty="0"/>
          </a:p>
        </p:txBody>
      </p:sp>
      <p:sp>
        <p:nvSpPr>
          <p:cNvPr id="4102" name="Rectangle 6"/>
          <p:cNvSpPr>
            <a:spLocks noChangeArrowheads="1"/>
          </p:cNvSpPr>
          <p:nvPr/>
        </p:nvSpPr>
        <p:spPr bwMode="auto">
          <a:xfrm>
            <a:off x="3125788" y="8797925"/>
            <a:ext cx="758825" cy="254000"/>
          </a:xfrm>
          <a:prstGeom prst="rect">
            <a:avLst/>
          </a:prstGeom>
          <a:noFill/>
          <a:ln w="9525">
            <a:noFill/>
            <a:miter lim="800000"/>
          </a:ln>
          <a:effectLst/>
        </p:spPr>
        <p:txBody>
          <a:bodyPr wrap="none" lIns="87312" tIns="44450" rIns="87312" bIns="44450">
            <a:spAutoFit/>
          </a:bodyPr>
          <a:lstStyle/>
          <a:p>
            <a:pPr algn="ctr" defTabSz="868045">
              <a:lnSpc>
                <a:spcPct val="90000"/>
              </a:lnSpc>
              <a:defRPr/>
            </a:pPr>
            <a:r>
              <a:rPr lang="en-US" altLang="zh-CN" sz="1200" dirty="0">
                <a:latin typeface="Arial" panose="02080604020202020204" charset="0"/>
                <a:ea typeface="+mn-ea"/>
              </a:rPr>
              <a:t>Page </a:t>
            </a:r>
            <a:fld id="{FB1879E5-DE70-4CAE-8005-400EF557F97A}" type="slidenum">
              <a:rPr lang="en-US" altLang="zh-CN" sz="1200" dirty="0">
                <a:latin typeface="Arial" panose="02080604020202020204" charset="0"/>
                <a:ea typeface="+mn-ea"/>
              </a:rPr>
            </a:fld>
            <a:endParaRPr lang="en-US" altLang="zh-CN" sz="1200" dirty="0">
              <a:latin typeface="Arial" panose="02080604020202020204" charset="0"/>
              <a:ea typeface="+mn-ea"/>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3127375" y="8797925"/>
            <a:ext cx="757238" cy="254000"/>
          </a:xfrm>
          <a:prstGeom prst="rect">
            <a:avLst/>
          </a:prstGeom>
          <a:noFill/>
          <a:ln w="9525">
            <a:noFill/>
            <a:miter lim="800000"/>
          </a:ln>
          <a:effectLst/>
        </p:spPr>
        <p:txBody>
          <a:bodyPr wrap="none" lIns="87312" tIns="44450" rIns="87312" bIns="44450">
            <a:spAutoFit/>
          </a:bodyPr>
          <a:lstStyle/>
          <a:p>
            <a:pPr algn="ctr" defTabSz="868045">
              <a:lnSpc>
                <a:spcPct val="90000"/>
              </a:lnSpc>
              <a:defRPr/>
            </a:pPr>
            <a:r>
              <a:rPr lang="en-US" altLang="zh-CN" sz="1200" dirty="0">
                <a:latin typeface="Arial" panose="02080604020202020204" charset="0"/>
                <a:ea typeface="+mn-ea"/>
              </a:rPr>
              <a:t>Page </a:t>
            </a:r>
            <a:fld id="{6D3C70A9-9779-4DF4-A76D-2CE1DE1D07AD}" type="slidenum">
              <a:rPr lang="en-US" altLang="zh-CN" sz="1200" dirty="0">
                <a:latin typeface="Arial" panose="02080604020202020204" charset="0"/>
                <a:ea typeface="+mn-ea"/>
              </a:rPr>
            </a:fld>
            <a:endParaRPr lang="en-US" altLang="zh-CN" sz="1200" dirty="0">
              <a:latin typeface="Arial" panose="02080604020202020204" charset="0"/>
              <a:ea typeface="+mn-ea"/>
            </a:endParaRPr>
          </a:p>
        </p:txBody>
      </p:sp>
      <p:sp>
        <p:nvSpPr>
          <p:cNvPr id="35843" name="Rectangle 3"/>
          <p:cNvSpPr>
            <a:spLocks noGrp="1" noRot="1" noChangeAspect="1" noChangeArrowheads="1" noTextEdit="1"/>
          </p:cNvSpPr>
          <p:nvPr>
            <p:ph type="sldImg" idx="2"/>
          </p:nvPr>
        </p:nvSpPr>
        <p:spPr bwMode="auto">
          <a:xfrm>
            <a:off x="1104900" y="858838"/>
            <a:ext cx="4624388" cy="3465512"/>
          </a:xfrm>
          <a:prstGeom prst="rect">
            <a:avLst/>
          </a:prstGeom>
          <a:noFill/>
          <a:ln w="12700">
            <a:solidFill>
              <a:schemeClr val="tx1"/>
            </a:solidFill>
            <a:miter lim="800000"/>
          </a:ln>
        </p:spPr>
      </p:sp>
      <p:sp>
        <p:nvSpPr>
          <p:cNvPr id="2052" name="Rectangle 4"/>
          <p:cNvSpPr>
            <a:spLocks noGrp="1" noChangeArrowheads="1"/>
          </p:cNvSpPr>
          <p:nvPr>
            <p:ph type="body" sz="quarter" idx="3"/>
          </p:nvPr>
        </p:nvSpPr>
        <p:spPr bwMode="auto">
          <a:xfrm>
            <a:off x="233363" y="4464050"/>
            <a:ext cx="6559550" cy="3749675"/>
          </a:xfrm>
          <a:prstGeom prst="rect">
            <a:avLst/>
          </a:prstGeom>
          <a:noFill/>
          <a:ln w="9525">
            <a:noFill/>
            <a:miter lim="800000"/>
          </a:ln>
          <a:effectLst/>
        </p:spPr>
        <p:txBody>
          <a:bodyPr vert="horz" wrap="square" lIns="92075" tIns="46038" rIns="92075" bIns="46038" numCol="1" anchor="t" anchorCtr="0" compatLnSpc="1"/>
          <a:lstStyle/>
          <a:p>
            <a:pPr lvl="0"/>
            <a:r>
              <a:rPr lang="en-US" altLang="zh-CN" noProof="0" smtClean="0"/>
              <a:t>Body Text</a:t>
            </a:r>
            <a:endParaRPr lang="en-US" altLang="zh-CN" noProof="0" smtClean="0"/>
          </a:p>
          <a:p>
            <a:pPr lvl="1"/>
            <a:r>
              <a:rPr lang="en-US" altLang="zh-CN" noProof="0" smtClean="0"/>
              <a:t>Second Level</a:t>
            </a:r>
            <a:endParaRPr lang="en-US" altLang="zh-CN" noProof="0" smtClean="0"/>
          </a:p>
          <a:p>
            <a:pPr lvl="2"/>
            <a:r>
              <a:rPr lang="en-US" altLang="zh-CN" noProof="0" smtClean="0"/>
              <a:t>Third Level</a:t>
            </a:r>
            <a:endParaRPr lang="en-US" altLang="zh-CN" noProof="0" smtClean="0"/>
          </a:p>
          <a:p>
            <a:pPr lvl="3"/>
            <a:r>
              <a:rPr lang="en-US" altLang="zh-CN" noProof="0" smtClean="0"/>
              <a:t>Fourth Level</a:t>
            </a:r>
            <a:endParaRPr lang="en-US" altLang="zh-CN" noProof="0" smtClean="0"/>
          </a:p>
          <a:p>
            <a:pPr lvl="4"/>
            <a:r>
              <a:rPr lang="en-US" altLang="zh-CN" noProof="0" smtClean="0"/>
              <a:t>Fifth Level</a:t>
            </a:r>
          </a:p>
        </p:txBody>
      </p:sp>
      <p:sp>
        <p:nvSpPr>
          <p:cNvPr id="2053" name="Line 5"/>
          <p:cNvSpPr>
            <a:spLocks noChangeShapeType="1"/>
          </p:cNvSpPr>
          <p:nvPr/>
        </p:nvSpPr>
        <p:spPr bwMode="auto">
          <a:xfrm>
            <a:off x="230188" y="8524875"/>
            <a:ext cx="6599237"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ea typeface="+mn-ea"/>
            </a:endParaRPr>
          </a:p>
        </p:txBody>
      </p:sp>
      <p:sp>
        <p:nvSpPr>
          <p:cNvPr id="2054" name="Rectangle 6"/>
          <p:cNvSpPr>
            <a:spLocks noChangeArrowheads="1"/>
          </p:cNvSpPr>
          <p:nvPr/>
        </p:nvSpPr>
        <p:spPr bwMode="auto">
          <a:xfrm>
            <a:off x="1731963" y="193675"/>
            <a:ext cx="4095750" cy="274638"/>
          </a:xfrm>
          <a:prstGeom prst="rect">
            <a:avLst/>
          </a:prstGeom>
          <a:noFill/>
          <a:ln w="9525">
            <a:noFill/>
            <a:miter lim="800000"/>
          </a:ln>
          <a:effectLst/>
        </p:spPr>
        <p:txBody>
          <a:bodyPr wrap="none" lIns="92075" tIns="46038" rIns="92075" bIns="46038">
            <a:spAutoFit/>
          </a:bodyPr>
          <a:lstStyle/>
          <a:p>
            <a:pPr>
              <a:defRPr/>
            </a:pPr>
            <a:r>
              <a:rPr lang="en-US" altLang="zh-CN" sz="1200" b="1" dirty="0">
                <a:latin typeface="Arial" panose="02080604020202020204" charset="0"/>
                <a:ea typeface="+mn-ea"/>
              </a:rPr>
              <a:t>Intel Corporate Standard for On-screen presentations.</a:t>
            </a:r>
          </a:p>
        </p:txBody>
      </p:sp>
      <p:sp>
        <p:nvSpPr>
          <p:cNvPr id="2055" name="Line 7"/>
          <p:cNvSpPr>
            <a:spLocks noChangeShapeType="1"/>
          </p:cNvSpPr>
          <p:nvPr/>
        </p:nvSpPr>
        <p:spPr bwMode="auto">
          <a:xfrm>
            <a:off x="214313" y="612775"/>
            <a:ext cx="6597650" cy="0"/>
          </a:xfrm>
          <a:prstGeom prst="line">
            <a:avLst/>
          </a:prstGeom>
          <a:noFill/>
          <a:ln w="12700">
            <a:solidFill>
              <a:schemeClr val="tx1"/>
            </a:solidFill>
            <a:round/>
            <a:headEnd type="none" w="sm" len="sm"/>
            <a:tailEnd type="none" w="sm" len="sm"/>
          </a:ln>
          <a:effectLst/>
        </p:spPr>
        <p:txBody>
          <a:bodyPr wrap="none" anchor="ctr"/>
          <a:lstStyle/>
          <a:p>
            <a:pPr>
              <a:defRPr/>
            </a:pPr>
            <a:endParaRPr lang="zh-CN" altLang="en-US">
              <a:ea typeface="+mn-ea"/>
            </a:endParaRPr>
          </a:p>
        </p:txBody>
      </p:sp>
      <p:sp>
        <p:nvSpPr>
          <p:cNvPr id="2056" name="Rectangle 8"/>
          <p:cNvSpPr>
            <a:spLocks noGrp="1" noChangeArrowheads="1"/>
          </p:cNvSpPr>
          <p:nvPr>
            <p:ph type="dt" idx="1"/>
          </p:nvPr>
        </p:nvSpPr>
        <p:spPr bwMode="auto">
          <a:xfrm>
            <a:off x="3971925" y="0"/>
            <a:ext cx="3038475" cy="454025"/>
          </a:xfrm>
          <a:prstGeom prst="rect">
            <a:avLst/>
          </a:prstGeom>
          <a:noFill/>
          <a:ln w="9525">
            <a:noFill/>
            <a:miter lim="800000"/>
          </a:ln>
          <a:effectLst/>
        </p:spPr>
        <p:txBody>
          <a:bodyPr vert="horz" wrap="square" lIns="19050" tIns="0" rIns="19050" bIns="0" numCol="1" anchor="t" anchorCtr="0" compatLnSpc="1"/>
          <a:lstStyle>
            <a:lvl1pPr algn="r">
              <a:defRPr sz="1000" i="1">
                <a:latin typeface="Arial" panose="02080604020202020204" charset="0"/>
                <a:ea typeface="+mn-ea"/>
              </a:defRPr>
            </a:lvl1pPr>
          </a:lstStyle>
          <a:p>
            <a:pPr>
              <a:defRPr/>
            </a:pPr>
            <a:endParaRPr lang="en-US" altLang="zh-CN"/>
          </a:p>
        </p:txBody>
      </p:sp>
      <p:sp>
        <p:nvSpPr>
          <p:cNvPr id="2057" name="Rectangle 9"/>
          <p:cNvSpPr>
            <a:spLocks noGrp="1" noChangeArrowheads="1"/>
          </p:cNvSpPr>
          <p:nvPr>
            <p:ph type="sldNum" sz="quarter" idx="5"/>
          </p:nvPr>
        </p:nvSpPr>
        <p:spPr bwMode="auto">
          <a:xfrm>
            <a:off x="3971925" y="8782050"/>
            <a:ext cx="3038475" cy="454025"/>
          </a:xfrm>
          <a:prstGeom prst="rect">
            <a:avLst/>
          </a:prstGeom>
          <a:noFill/>
          <a:ln w="9525">
            <a:noFill/>
            <a:miter lim="800000"/>
          </a:ln>
          <a:effectLst/>
        </p:spPr>
        <p:txBody>
          <a:bodyPr vert="horz" wrap="square" lIns="19050" tIns="0" rIns="19050" bIns="0" numCol="1" anchor="b" anchorCtr="0" compatLnSpc="1"/>
          <a:lstStyle>
            <a:lvl1pPr algn="r">
              <a:defRPr sz="1000" i="1">
                <a:latin typeface="Arial" panose="02080604020202020204" charset="0"/>
                <a:ea typeface="+mn-ea"/>
              </a:defRPr>
            </a:lvl1pPr>
          </a:lstStyle>
          <a:p>
            <a:pPr>
              <a:defRPr/>
            </a:pPr>
            <a:fld id="{7DCB7C8E-17E2-4CFA-A200-C6A87659D0C6}" type="slidenum">
              <a:rPr lang="zh-CN" altLang="en-US"/>
            </a:fld>
            <a:endParaRPr lang="en-US" altLang="zh-CN" dirty="0"/>
          </a:p>
        </p:txBody>
      </p:sp>
      <p:sp>
        <p:nvSpPr>
          <p:cNvPr id="2058" name="Rectangle 10"/>
          <p:cNvSpPr>
            <a:spLocks noGrp="1" noChangeArrowheads="1"/>
          </p:cNvSpPr>
          <p:nvPr>
            <p:ph type="ftr" sz="quarter" idx="4"/>
          </p:nvPr>
        </p:nvSpPr>
        <p:spPr bwMode="auto">
          <a:xfrm>
            <a:off x="0" y="8782050"/>
            <a:ext cx="3038475" cy="454025"/>
          </a:xfrm>
          <a:prstGeom prst="rect">
            <a:avLst/>
          </a:prstGeom>
          <a:noFill/>
          <a:ln w="9525">
            <a:noFill/>
            <a:miter lim="800000"/>
          </a:ln>
          <a:effectLst/>
        </p:spPr>
        <p:txBody>
          <a:bodyPr vert="horz" wrap="square" lIns="19050" tIns="0" rIns="19050" bIns="0" numCol="1" anchor="b" anchorCtr="0" compatLnSpc="1"/>
          <a:lstStyle>
            <a:lvl1pPr>
              <a:defRPr sz="1000" i="1">
                <a:latin typeface="Arial" panose="02080604020202020204" charset="0"/>
                <a:ea typeface="+mn-ea"/>
              </a:defRPr>
            </a:lvl1pPr>
          </a:lstStyle>
          <a:p>
            <a:pPr>
              <a:defRPr/>
            </a:pPr>
            <a:endParaRPr lang="en-US" altLang="zh-CN"/>
          </a:p>
        </p:txBody>
      </p:sp>
      <p:sp>
        <p:nvSpPr>
          <p:cNvPr id="2059" name="Rectangle 11"/>
          <p:cNvSpPr>
            <a:spLocks noGrp="1" noChangeArrowheads="1"/>
          </p:cNvSpPr>
          <p:nvPr>
            <p:ph type="hdr" sz="quarter"/>
          </p:nvPr>
        </p:nvSpPr>
        <p:spPr bwMode="auto">
          <a:xfrm>
            <a:off x="0" y="0"/>
            <a:ext cx="3038475" cy="454025"/>
          </a:xfrm>
          <a:prstGeom prst="rect">
            <a:avLst/>
          </a:prstGeom>
          <a:noFill/>
          <a:ln w="9525">
            <a:noFill/>
            <a:miter lim="800000"/>
          </a:ln>
          <a:effectLst/>
        </p:spPr>
        <p:txBody>
          <a:bodyPr vert="horz" wrap="square" lIns="19050" tIns="0" rIns="19050" bIns="0" numCol="1" anchor="t" anchorCtr="0" compatLnSpc="1"/>
          <a:lstStyle>
            <a:lvl1pPr>
              <a:defRPr sz="1000" i="1">
                <a:latin typeface="Arial" panose="02080604020202020204" charset="0"/>
                <a:ea typeface="+mn-ea"/>
              </a:defRPr>
            </a:lvl1pPr>
          </a:lstStyle>
          <a:p>
            <a:pPr>
              <a:defRPr/>
            </a:pPr>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panose="02080604020202020204"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panose="02080604020202020204"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panose="02080604020202020204"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panose="02080604020202020204"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panose="0208060402020202020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sldNum" sz="quarter" idx="5"/>
          </p:nvPr>
        </p:nvSpPr>
        <p:spPr/>
        <p:txBody>
          <a:bodyPr/>
          <a:lstStyle/>
          <a:p>
            <a:pPr>
              <a:defRPr/>
            </a:pPr>
            <a:fld id="{F92D37C0-7387-45F1-902E-63548E62750E}" type="slidenum">
              <a:rPr lang="zh-CN" altLang="en-US" smtClean="0"/>
            </a:fld>
            <a:endParaRPr lang="en-US" altLang="zh-CN" smtClean="0"/>
          </a:p>
        </p:txBody>
      </p:sp>
      <p:sp>
        <p:nvSpPr>
          <p:cNvPr id="36867" name="Rectangle 2"/>
          <p:cNvSpPr>
            <a:spLocks noGrp="1" noRot="1" noChangeAspect="1" noChangeArrowheads="1" noTextEdit="1"/>
          </p:cNvSpPr>
          <p:nvPr>
            <p:ph type="sldImg"/>
          </p:nvPr>
        </p:nvSpPr>
        <p:spPr>
          <a:xfrm>
            <a:off x="1106488" y="858838"/>
            <a:ext cx="4621212" cy="3465512"/>
          </a:xfrm>
        </p:spPr>
      </p:sp>
      <p:sp>
        <p:nvSpPr>
          <p:cNvPr id="36868" name="Rectangle 3"/>
          <p:cNvSpPr>
            <a:spLocks noGrp="1" noChangeArrowheads="1"/>
          </p:cNvSpPr>
          <p:nvPr>
            <p:ph type="body" idx="1"/>
          </p:nvPr>
        </p:nvSpPr>
        <p:spPr>
          <a:noFill/>
        </p:spPr>
        <p:txBody>
          <a:bodyPr/>
          <a:lstStyle/>
          <a:p>
            <a:pPr eaLnBrk="1" hangingPunct="1"/>
            <a:endParaRPr lang="zh-CN"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88450" name="Rectangle 2"/>
          <p:cNvSpPr>
            <a:spLocks noGrp="1" noChangeArrowheads="1"/>
          </p:cNvSpPr>
          <p:nvPr>
            <p:ph type="ctrTitle" sz="quarter"/>
          </p:nvPr>
        </p:nvSpPr>
        <p:spPr>
          <a:xfrm>
            <a:off x="728663" y="1295400"/>
            <a:ext cx="7991475" cy="1143000"/>
          </a:xfrm>
        </p:spPr>
        <p:txBody>
          <a:bodyPr/>
          <a:lstStyle>
            <a:lvl1pPr>
              <a:defRPr/>
            </a:lvl1pPr>
          </a:lstStyle>
          <a:p>
            <a:r>
              <a:rPr lang="zh-CN" altLang="en-US"/>
              <a:t>单击此处编辑母版标题样式</a:t>
            </a:r>
          </a:p>
        </p:txBody>
      </p:sp>
      <p:sp>
        <p:nvSpPr>
          <p:cNvPr id="488451" name="Rectangle 3"/>
          <p:cNvSpPr>
            <a:spLocks noGrp="1" noChangeArrowheads="1"/>
          </p:cNvSpPr>
          <p:nvPr>
            <p:ph type="subTitle" sz="quarter" idx="1"/>
          </p:nvPr>
        </p:nvSpPr>
        <p:spPr>
          <a:xfrm>
            <a:off x="1358900" y="2971800"/>
            <a:ext cx="6324600" cy="1752600"/>
          </a:xfrm>
        </p:spPr>
        <p:txBody>
          <a:bodyPr/>
          <a:lstStyle>
            <a:lvl1pPr marL="0" indent="0" algn="ctr">
              <a:buFont typeface="Wingdings" panose="05000000000000000000" charset="2"/>
              <a:buNone/>
              <a:defRPr/>
            </a:lvl1pPr>
          </a:lstStyle>
          <a:p>
            <a:r>
              <a:rPr lang="zh-CN" altLang="en-US"/>
              <a:t>单击此处编辑母版副标题样式</a:t>
            </a:r>
          </a:p>
        </p:txBody>
      </p:sp>
      <p:sp>
        <p:nvSpPr>
          <p:cNvPr id="4" name="Rectangle 4"/>
          <p:cNvSpPr>
            <a:spLocks noGrp="1" noChangeArrowheads="1"/>
          </p:cNvSpPr>
          <p:nvPr>
            <p:ph type="dt" sz="quarter" idx="10"/>
          </p:nvPr>
        </p:nvSpPr>
        <p:spPr>
          <a:xfrm>
            <a:off x="2036763" y="6248400"/>
            <a:ext cx="1447800" cy="45720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32563" y="6248400"/>
            <a:ext cx="1676400" cy="457200"/>
          </a:xfrm>
        </p:spPr>
        <p:txBody>
          <a:bodyPr/>
          <a:lstStyle>
            <a:lvl1pPr>
              <a:defRPr/>
            </a:lvl1pPr>
          </a:lstStyle>
          <a:p>
            <a:pPr>
              <a:defRPr/>
            </a:pPr>
            <a:fld id="{96C2F550-1723-4CEB-AC0B-D03E350A8E88}" type="slidenum">
              <a:rPr lang="zh-CN" altLang="en-US"/>
            </a:fld>
            <a:endParaRPr lang="en-US" altLang="zh-C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3675" y="112713"/>
            <a:ext cx="8468422" cy="723900"/>
          </a:xfrm>
        </p:spPr>
        <p:txBody>
          <a:bodyPr/>
          <a:lstStyle>
            <a:lvl1pPr>
              <a:defRPr sz="2800"/>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47403B2-3794-4BCE-BB17-8870D2195C0F}" type="slidenum">
              <a:rPr lang="zh-CN" altLang="en-US"/>
            </a:fld>
            <a:endParaRPr lang="en-US" altLang="zh-C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9DC6FC5A-FCA4-40A0-98E1-90DED7B3D0DA}" type="slidenum">
              <a:rPr lang="zh-CN" altLang="en-US"/>
            </a:fld>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93675" y="112713"/>
            <a:ext cx="8583636" cy="7239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2463" y="1182688"/>
            <a:ext cx="4014787" cy="4648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剪贴画占位符 3"/>
          <p:cNvSpPr>
            <a:spLocks noGrp="1"/>
          </p:cNvSpPr>
          <p:nvPr>
            <p:ph type="clipArt" sz="half" idx="2"/>
          </p:nvPr>
        </p:nvSpPr>
        <p:spPr>
          <a:xfrm>
            <a:off x="4819650" y="1182688"/>
            <a:ext cx="4014788" cy="4648200"/>
          </a:xfrm>
        </p:spPr>
        <p:txBody>
          <a:bodyPr/>
          <a:lstStyle/>
          <a:p>
            <a:pPr lvl="0"/>
            <a:endParaRPr lang="zh-CN" altLang="en-US" noProof="0"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07C21D2F-10FA-4929-A3E1-CF020F773FAC}" type="slidenum">
              <a:rPr lang="zh-CN" altLang="en-US"/>
            </a:fld>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9AE3F0C2-9BA0-4274-BA30-15E1C1A8E9B6}"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2C5C61F1-3191-493C-9D05-FBA75CEB1D5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image" Target="../media/image2.png"/><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cstate="print">
            <a:biLevel thresh="50000"/>
            <a:grayscl/>
          </a:blip>
          <a:srcRect/>
          <a:stretch>
            <a:fillRect/>
          </a:stretch>
        </a:blipFill>
        <a:effectLst/>
      </p:bgPr>
    </p:bg>
    <p:spTree>
      <p:nvGrpSpPr>
        <p:cNvPr id="1" name=""/>
        <p:cNvGrpSpPr/>
        <p:nvPr/>
      </p:nvGrpSpPr>
      <p:grpSpPr>
        <a:xfrm>
          <a:off x="0" y="0"/>
          <a:ext cx="0" cy="0"/>
          <a:chOff x="0" y="0"/>
          <a:chExt cx="0" cy="0"/>
        </a:xfrm>
      </p:grpSpPr>
      <p:sp>
        <p:nvSpPr>
          <p:cNvPr id="487436" name="Rectangle 12"/>
          <p:cNvSpPr>
            <a:spLocks noChangeArrowheads="1"/>
          </p:cNvSpPr>
          <p:nvPr userDrawn="1"/>
        </p:nvSpPr>
        <p:spPr bwMode="auto">
          <a:xfrm>
            <a:off x="0" y="0"/>
            <a:ext cx="9144000" cy="908050"/>
          </a:xfrm>
          <a:prstGeom prst="rect">
            <a:avLst/>
          </a:prstGeom>
          <a:gradFill rotWithShape="1">
            <a:gsLst>
              <a:gs pos="0">
                <a:schemeClr val="hlink">
                  <a:alpha val="32001"/>
                </a:schemeClr>
              </a:gs>
              <a:gs pos="100000">
                <a:srgbClr val="CCECFF"/>
              </a:gs>
            </a:gsLst>
            <a:lin ang="5400000" scaled="1"/>
          </a:gradFill>
          <a:ln w="9525">
            <a:noFill/>
            <a:miter lim="800000"/>
          </a:ln>
          <a:effectLst/>
        </p:spPr>
        <p:txBody>
          <a:bodyPr wrap="none" anchor="ctr"/>
          <a:lstStyle/>
          <a:p>
            <a:pPr>
              <a:defRPr/>
            </a:pPr>
            <a:endParaRPr lang="zh-CN" altLang="en-US">
              <a:ea typeface="+mn-ea"/>
            </a:endParaRPr>
          </a:p>
        </p:txBody>
      </p:sp>
      <p:sp>
        <p:nvSpPr>
          <p:cNvPr id="487426" name="Rectangle 2"/>
          <p:cNvSpPr>
            <a:spLocks noGrp="1" noChangeArrowheads="1"/>
          </p:cNvSpPr>
          <p:nvPr>
            <p:ph type="title"/>
          </p:nvPr>
        </p:nvSpPr>
        <p:spPr bwMode="auto">
          <a:xfrm>
            <a:off x="193675" y="112713"/>
            <a:ext cx="6683375" cy="723900"/>
          </a:xfrm>
          <a:prstGeom prst="rect">
            <a:avLst/>
          </a:prstGeom>
          <a:noFill/>
          <a:ln w="9525">
            <a:noFill/>
            <a:miter lim="800000"/>
          </a:ln>
          <a:effectLst>
            <a:outerShdw dist="35921" dir="8100000" algn="ctr" rotWithShape="0">
              <a:srgbClr val="99CCFF"/>
            </a:outerShdw>
          </a:effectLst>
        </p:spPr>
        <p:txBody>
          <a:bodyPr vert="horz" wrap="square" lIns="92075" tIns="46037" rIns="92075" bIns="46037" numCol="1" anchor="ctr" anchorCtr="0" compatLnSpc="1"/>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652463" y="1182688"/>
            <a:ext cx="8181975" cy="4648200"/>
          </a:xfrm>
          <a:prstGeom prst="rect">
            <a:avLst/>
          </a:prstGeom>
          <a:noFill/>
          <a:ln w="9525">
            <a:noFill/>
            <a:miter lim="800000"/>
          </a:ln>
        </p:spPr>
        <p:txBody>
          <a:bodyPr vert="horz" wrap="square" lIns="92075" tIns="46037" rIns="92075" bIns="46037"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p>
        </p:txBody>
      </p:sp>
      <p:sp>
        <p:nvSpPr>
          <p:cNvPr id="487428" name="Rectangle 4"/>
          <p:cNvSpPr>
            <a:spLocks noGrp="1" noChangeArrowheads="1"/>
          </p:cNvSpPr>
          <p:nvPr>
            <p:ph type="dt" sz="half" idx="2"/>
          </p:nvPr>
        </p:nvSpPr>
        <p:spPr bwMode="auto">
          <a:xfrm>
            <a:off x="1135063" y="6370638"/>
            <a:ext cx="1447800" cy="457200"/>
          </a:xfrm>
          <a:prstGeom prst="rect">
            <a:avLst/>
          </a:prstGeom>
          <a:noFill/>
          <a:ln w="9525">
            <a:noFill/>
            <a:miter lim="800000"/>
          </a:ln>
          <a:effectLst/>
        </p:spPr>
        <p:txBody>
          <a:bodyPr vert="horz" wrap="none" lIns="92075" tIns="46037" rIns="92075" bIns="46037" numCol="1" anchor="ctr" anchorCtr="0" compatLnSpc="1"/>
          <a:lstStyle>
            <a:lvl1pPr>
              <a:defRPr sz="1400">
                <a:ea typeface="宋体" pitchFamily="2" charset="-122"/>
              </a:defRPr>
            </a:lvl1pPr>
          </a:lstStyle>
          <a:p>
            <a:pPr>
              <a:defRPr/>
            </a:pPr>
            <a:endParaRPr lang="en-US" altLang="zh-CN" dirty="0"/>
          </a:p>
        </p:txBody>
      </p:sp>
      <p:sp>
        <p:nvSpPr>
          <p:cNvPr id="487430" name="Rectangle 6"/>
          <p:cNvSpPr>
            <a:spLocks noGrp="1" noChangeArrowheads="1"/>
          </p:cNvSpPr>
          <p:nvPr>
            <p:ph type="sldNum" sz="quarter" idx="4"/>
          </p:nvPr>
        </p:nvSpPr>
        <p:spPr bwMode="auto">
          <a:xfrm>
            <a:off x="7102475" y="6370638"/>
            <a:ext cx="1905000" cy="457200"/>
          </a:xfrm>
          <a:prstGeom prst="rect">
            <a:avLst/>
          </a:prstGeom>
          <a:noFill/>
          <a:ln w="9525">
            <a:noFill/>
            <a:miter lim="800000"/>
          </a:ln>
          <a:effectLst/>
        </p:spPr>
        <p:txBody>
          <a:bodyPr vert="horz" wrap="none" lIns="92075" tIns="46037" rIns="92075" bIns="46037" numCol="1" anchor="ctr" anchorCtr="0" compatLnSpc="1"/>
          <a:lstStyle>
            <a:lvl1pPr algn="r">
              <a:defRPr sz="1400">
                <a:ea typeface="宋体" pitchFamily="2" charset="-122"/>
              </a:defRPr>
            </a:lvl1pPr>
          </a:lstStyle>
          <a:p>
            <a:pPr>
              <a:defRPr/>
            </a:pPr>
            <a:fld id="{9A4C21D5-517F-4446-8674-D90723B95A62}" type="slidenum">
              <a:rPr lang="zh-CN" altLang="en-US"/>
            </a:fld>
            <a:endParaRPr lang="en-US" altLang="zh-CN"/>
          </a:p>
        </p:txBody>
      </p:sp>
      <p:sp>
        <p:nvSpPr>
          <p:cNvPr id="487432" name="Text Box 8"/>
          <p:cNvSpPr txBox="1">
            <a:spLocks noChangeArrowheads="1"/>
          </p:cNvSpPr>
          <p:nvPr userDrawn="1"/>
        </p:nvSpPr>
        <p:spPr bwMode="auto">
          <a:xfrm>
            <a:off x="8070850" y="490538"/>
            <a:ext cx="1073150" cy="307975"/>
          </a:xfrm>
          <a:prstGeom prst="rect">
            <a:avLst/>
          </a:prstGeom>
          <a:noFill/>
          <a:ln w="9525">
            <a:noFill/>
            <a:miter lim="800000"/>
          </a:ln>
          <a:effectLst/>
        </p:spPr>
        <p:txBody>
          <a:bodyPr lIns="0" rIns="0">
            <a:spAutoFit/>
          </a:bodyPr>
          <a:lstStyle/>
          <a:p>
            <a:pPr eaLnBrk="1" hangingPunct="1">
              <a:spcBef>
                <a:spcPct val="50000"/>
              </a:spcBef>
              <a:defRPr/>
            </a:pPr>
            <a:r>
              <a:rPr lang="zh-CN" altLang="en-US" sz="1400" b="1" dirty="0">
                <a:solidFill>
                  <a:srgbClr val="336699"/>
                </a:solidFill>
                <a:latin typeface="Arial" panose="02080604020202020204" charset="0"/>
                <a:ea typeface="宋体" pitchFamily="2" charset="-122"/>
              </a:rPr>
              <a:t>计算机学院</a:t>
            </a:r>
          </a:p>
        </p:txBody>
      </p:sp>
      <p:pic>
        <p:nvPicPr>
          <p:cNvPr id="1033" name="Picture 9" descr="logo1"/>
          <p:cNvPicPr>
            <a:picLocks noChangeAspect="1" noChangeArrowheads="1"/>
          </p:cNvPicPr>
          <p:nvPr userDrawn="1"/>
        </p:nvPicPr>
        <p:blipFill>
          <a:blip r:embed="rId8" cstate="print"/>
          <a:srcRect/>
          <a:stretch>
            <a:fillRect/>
          </a:stretch>
        </p:blipFill>
        <p:spPr bwMode="auto">
          <a:xfrm>
            <a:off x="7350125" y="115888"/>
            <a:ext cx="720725" cy="708025"/>
          </a:xfrm>
          <a:prstGeom prst="rect">
            <a:avLst/>
          </a:prstGeom>
          <a:noFill/>
          <a:ln w="9525">
            <a:noFill/>
            <a:miter lim="800000"/>
            <a:headEnd/>
            <a:tailEnd/>
          </a:ln>
        </p:spPr>
      </p:pic>
      <p:pic>
        <p:nvPicPr>
          <p:cNvPr id="1034" name="Picture 10" descr="山东大学2"/>
          <p:cNvPicPr>
            <a:picLocks noChangeAspect="1" noChangeArrowheads="1"/>
          </p:cNvPicPr>
          <p:nvPr userDrawn="1"/>
        </p:nvPicPr>
        <p:blipFill>
          <a:blip r:embed="rId9" cstate="print"/>
          <a:srcRect/>
          <a:stretch>
            <a:fillRect/>
          </a:stretch>
        </p:blipFill>
        <p:spPr bwMode="auto">
          <a:xfrm>
            <a:off x="8070850" y="115888"/>
            <a:ext cx="865188" cy="422275"/>
          </a:xfrm>
          <a:prstGeom prst="rect">
            <a:avLst/>
          </a:prstGeom>
          <a:noFill/>
          <a:ln w="9525">
            <a:noFill/>
            <a:miter lim="800000"/>
            <a:headEnd/>
            <a:tailEnd/>
          </a:ln>
        </p:spPr>
      </p:pic>
      <p:sp>
        <p:nvSpPr>
          <p:cNvPr id="487435" name="Line 11"/>
          <p:cNvSpPr>
            <a:spLocks noChangeShapeType="1"/>
          </p:cNvSpPr>
          <p:nvPr userDrawn="1"/>
        </p:nvSpPr>
        <p:spPr bwMode="auto">
          <a:xfrm>
            <a:off x="8142288" y="476250"/>
            <a:ext cx="865187" cy="14288"/>
          </a:xfrm>
          <a:prstGeom prst="line">
            <a:avLst/>
          </a:prstGeom>
          <a:noFill/>
          <a:ln w="9525">
            <a:solidFill>
              <a:srgbClr val="0066CC"/>
            </a:solidFill>
            <a:round/>
          </a:ln>
          <a:effectLst/>
        </p:spPr>
        <p:txBody>
          <a:bodyPr/>
          <a:lstStyle/>
          <a:p>
            <a:pPr>
              <a:defRPr/>
            </a:pPr>
            <a:endParaRPr lang="zh-CN" altLang="en-US">
              <a:ea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3600" b="1">
          <a:solidFill>
            <a:srgbClr val="003399"/>
          </a:solidFill>
          <a:latin typeface="+mj-lt"/>
          <a:ea typeface="+mj-ea"/>
          <a:cs typeface="+mj-cs"/>
        </a:defRPr>
      </a:lvl1pPr>
      <a:lvl2pPr algn="l" rtl="0" eaLnBrk="0" fontAlgn="base" hangingPunct="0">
        <a:lnSpc>
          <a:spcPct val="85000"/>
        </a:lnSpc>
        <a:spcBef>
          <a:spcPct val="0"/>
        </a:spcBef>
        <a:spcAft>
          <a:spcPct val="0"/>
        </a:spcAft>
        <a:defRPr sz="3600" b="1">
          <a:solidFill>
            <a:srgbClr val="003399"/>
          </a:solidFill>
          <a:latin typeface="Verdana" pitchFamily="34" charset="0"/>
          <a:ea typeface="隶书" pitchFamily="49" charset="-122"/>
        </a:defRPr>
      </a:lvl2pPr>
      <a:lvl3pPr algn="l" rtl="0" eaLnBrk="0" fontAlgn="base" hangingPunct="0">
        <a:lnSpc>
          <a:spcPct val="85000"/>
        </a:lnSpc>
        <a:spcBef>
          <a:spcPct val="0"/>
        </a:spcBef>
        <a:spcAft>
          <a:spcPct val="0"/>
        </a:spcAft>
        <a:defRPr sz="3600" b="1">
          <a:solidFill>
            <a:srgbClr val="003399"/>
          </a:solidFill>
          <a:latin typeface="Verdana" pitchFamily="34" charset="0"/>
          <a:ea typeface="隶书" pitchFamily="49" charset="-122"/>
        </a:defRPr>
      </a:lvl3pPr>
      <a:lvl4pPr algn="l" rtl="0" eaLnBrk="0" fontAlgn="base" hangingPunct="0">
        <a:lnSpc>
          <a:spcPct val="85000"/>
        </a:lnSpc>
        <a:spcBef>
          <a:spcPct val="0"/>
        </a:spcBef>
        <a:spcAft>
          <a:spcPct val="0"/>
        </a:spcAft>
        <a:defRPr sz="3600" b="1">
          <a:solidFill>
            <a:srgbClr val="003399"/>
          </a:solidFill>
          <a:latin typeface="Verdana" pitchFamily="34" charset="0"/>
          <a:ea typeface="隶书" pitchFamily="49" charset="-122"/>
        </a:defRPr>
      </a:lvl4pPr>
      <a:lvl5pPr algn="l" rtl="0" eaLnBrk="0" fontAlgn="base" hangingPunct="0">
        <a:lnSpc>
          <a:spcPct val="85000"/>
        </a:lnSpc>
        <a:spcBef>
          <a:spcPct val="0"/>
        </a:spcBef>
        <a:spcAft>
          <a:spcPct val="0"/>
        </a:spcAft>
        <a:defRPr sz="3600" b="1">
          <a:solidFill>
            <a:srgbClr val="003399"/>
          </a:solidFill>
          <a:latin typeface="Verdana" pitchFamily="34" charset="0"/>
          <a:ea typeface="隶书" pitchFamily="49" charset="-122"/>
        </a:defRPr>
      </a:lvl5pPr>
      <a:lvl6pPr marL="457200" algn="l" rtl="0" eaLnBrk="0" fontAlgn="base" hangingPunct="0">
        <a:lnSpc>
          <a:spcPct val="85000"/>
        </a:lnSpc>
        <a:spcBef>
          <a:spcPct val="0"/>
        </a:spcBef>
        <a:spcAft>
          <a:spcPct val="0"/>
        </a:spcAft>
        <a:defRPr sz="3600" b="1">
          <a:solidFill>
            <a:srgbClr val="003399"/>
          </a:solidFill>
          <a:latin typeface="Verdana" pitchFamily="34" charset="0"/>
          <a:ea typeface="隶书" pitchFamily="49" charset="-122"/>
        </a:defRPr>
      </a:lvl6pPr>
      <a:lvl7pPr marL="914400" algn="l" rtl="0" eaLnBrk="0" fontAlgn="base" hangingPunct="0">
        <a:lnSpc>
          <a:spcPct val="85000"/>
        </a:lnSpc>
        <a:spcBef>
          <a:spcPct val="0"/>
        </a:spcBef>
        <a:spcAft>
          <a:spcPct val="0"/>
        </a:spcAft>
        <a:defRPr sz="3600" b="1">
          <a:solidFill>
            <a:srgbClr val="003399"/>
          </a:solidFill>
          <a:latin typeface="Verdana" pitchFamily="34" charset="0"/>
          <a:ea typeface="隶书" pitchFamily="49" charset="-122"/>
        </a:defRPr>
      </a:lvl7pPr>
      <a:lvl8pPr marL="1371600" algn="l" rtl="0" eaLnBrk="0" fontAlgn="base" hangingPunct="0">
        <a:lnSpc>
          <a:spcPct val="85000"/>
        </a:lnSpc>
        <a:spcBef>
          <a:spcPct val="0"/>
        </a:spcBef>
        <a:spcAft>
          <a:spcPct val="0"/>
        </a:spcAft>
        <a:defRPr sz="3600" b="1">
          <a:solidFill>
            <a:srgbClr val="003399"/>
          </a:solidFill>
          <a:latin typeface="Verdana" pitchFamily="34" charset="0"/>
          <a:ea typeface="隶书" pitchFamily="49" charset="-122"/>
        </a:defRPr>
      </a:lvl8pPr>
      <a:lvl9pPr marL="1828800" algn="l" rtl="0" eaLnBrk="0" fontAlgn="base" hangingPunct="0">
        <a:lnSpc>
          <a:spcPct val="85000"/>
        </a:lnSpc>
        <a:spcBef>
          <a:spcPct val="0"/>
        </a:spcBef>
        <a:spcAft>
          <a:spcPct val="0"/>
        </a:spcAft>
        <a:defRPr sz="3600" b="1">
          <a:solidFill>
            <a:srgbClr val="003399"/>
          </a:solidFill>
          <a:latin typeface="Verdana" pitchFamily="34" charset="0"/>
          <a:ea typeface="隶书" pitchFamily="49" charset="-122"/>
        </a:defRPr>
      </a:lvl9pPr>
    </p:titleStyle>
    <p:bodyStyle>
      <a:lvl1pPr marL="342900" indent="-342900" algn="l" rtl="0" eaLnBrk="0" fontAlgn="base" hangingPunct="0">
        <a:spcBef>
          <a:spcPct val="20000"/>
        </a:spcBef>
        <a:spcAft>
          <a:spcPct val="0"/>
        </a:spcAft>
        <a:buClr>
          <a:srgbClr val="003366"/>
        </a:buClr>
        <a:buSzPct val="80000"/>
        <a:buFont typeface="Wingdings" panose="05000000000000000000" charset="2"/>
        <a:buChar char="l"/>
        <a:defRPr sz="2800" b="1">
          <a:solidFill>
            <a:srgbClr val="00264C"/>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accent1"/>
        </a:buClr>
        <a:buSzPct val="80000"/>
        <a:buFont typeface="Wingdings" panose="05000000000000000000" charset="2"/>
        <a:buChar char="Ø"/>
        <a:defRPr sz="2400" b="1">
          <a:solidFill>
            <a:srgbClr val="000000"/>
          </a:solidFill>
          <a:latin typeface="Times New Roman" pitchFamily="18" charset="0"/>
          <a:ea typeface="宋体" pitchFamily="2" charset="-122"/>
          <a:cs typeface="Times New Roman" pitchFamily="18" charset="0"/>
        </a:defRPr>
      </a:lvl2pPr>
      <a:lvl3pPr marL="1143000" indent="-228600" algn="l" rtl="0" eaLnBrk="0" fontAlgn="base" hangingPunct="0">
        <a:spcBef>
          <a:spcPct val="20000"/>
        </a:spcBef>
        <a:spcAft>
          <a:spcPct val="0"/>
        </a:spcAft>
        <a:buClr>
          <a:schemeClr val="tx2"/>
        </a:buClr>
        <a:buSzPct val="70000"/>
        <a:buFont typeface="Wingdings" panose="05000000000000000000" charset="2"/>
        <a:buChar char="±"/>
        <a:defRPr sz="2400" b="1">
          <a:solidFill>
            <a:srgbClr val="000000"/>
          </a:solidFill>
          <a:latin typeface="Times New Roman" pitchFamily="18" charset="0"/>
          <a:ea typeface="宋体" pitchFamily="2" charset="-122"/>
          <a:cs typeface="Times New Roman" pitchFamily="18" charset="0"/>
        </a:defRPr>
      </a:lvl3pPr>
      <a:lvl4pPr marL="1600200" indent="-228600" algn="l" rtl="0" eaLnBrk="0" fontAlgn="base" hangingPunct="0">
        <a:spcBef>
          <a:spcPct val="20000"/>
        </a:spcBef>
        <a:spcAft>
          <a:spcPct val="0"/>
        </a:spcAft>
        <a:buFont typeface="Wingdings" panose="05000000000000000000" charset="2"/>
        <a:buChar char="¯"/>
        <a:defRPr sz="2000" b="1">
          <a:solidFill>
            <a:srgbClr val="000000"/>
          </a:solidFill>
          <a:latin typeface="Times New Roman" pitchFamily="18" charset="0"/>
          <a:ea typeface="宋体" pitchFamily="2" charset="-122"/>
          <a:cs typeface="Times New Roman" pitchFamily="18" charset="0"/>
        </a:defRPr>
      </a:lvl4pPr>
      <a:lvl5pPr marL="2057400" indent="-228600" algn="l" rtl="0" eaLnBrk="0" fontAlgn="base" hangingPunct="0">
        <a:spcBef>
          <a:spcPct val="20000"/>
        </a:spcBef>
        <a:spcAft>
          <a:spcPct val="0"/>
        </a:spcAft>
        <a:buFont typeface="Wingdings" panose="05000000000000000000" charset="2"/>
        <a:buChar char="¯"/>
        <a:defRPr sz="2000" b="1">
          <a:solidFill>
            <a:srgbClr val="000000"/>
          </a:solidFill>
          <a:latin typeface="Times New Roman" pitchFamily="18" charset="0"/>
          <a:ea typeface="宋体" pitchFamily="2" charset="-122"/>
          <a:cs typeface="Times New Roman" pitchFamily="18" charset="0"/>
        </a:defRPr>
      </a:lvl5pPr>
      <a:lvl6pPr marL="2514600" indent="-228600" algn="l" rtl="0" fontAlgn="base" hangingPunct="0">
        <a:spcBef>
          <a:spcPct val="20000"/>
        </a:spcBef>
        <a:spcAft>
          <a:spcPct val="0"/>
        </a:spcAft>
        <a:buFont typeface="Wingdings" panose="05000000000000000000" charset="2"/>
        <a:buChar char="¯"/>
        <a:defRPr sz="2000" b="1">
          <a:solidFill>
            <a:srgbClr val="000000"/>
          </a:solidFill>
          <a:latin typeface="宋体" pitchFamily="2" charset="-122"/>
          <a:ea typeface="宋体" pitchFamily="2" charset="-122"/>
        </a:defRPr>
      </a:lvl6pPr>
      <a:lvl7pPr marL="2971800" indent="-228600" algn="l" rtl="0" fontAlgn="base" hangingPunct="0">
        <a:spcBef>
          <a:spcPct val="20000"/>
        </a:spcBef>
        <a:spcAft>
          <a:spcPct val="0"/>
        </a:spcAft>
        <a:buFont typeface="Wingdings" panose="05000000000000000000" charset="2"/>
        <a:buChar char="¯"/>
        <a:defRPr sz="2000" b="1">
          <a:solidFill>
            <a:srgbClr val="000000"/>
          </a:solidFill>
          <a:latin typeface="宋体" pitchFamily="2" charset="-122"/>
          <a:ea typeface="宋体" pitchFamily="2" charset="-122"/>
        </a:defRPr>
      </a:lvl7pPr>
      <a:lvl8pPr marL="3429000" indent="-228600" algn="l" rtl="0" fontAlgn="base" hangingPunct="0">
        <a:spcBef>
          <a:spcPct val="20000"/>
        </a:spcBef>
        <a:spcAft>
          <a:spcPct val="0"/>
        </a:spcAft>
        <a:buFont typeface="Wingdings" panose="05000000000000000000" charset="2"/>
        <a:buChar char="¯"/>
        <a:defRPr sz="2000" b="1">
          <a:solidFill>
            <a:srgbClr val="000000"/>
          </a:solidFill>
          <a:latin typeface="宋体" pitchFamily="2" charset="-122"/>
          <a:ea typeface="宋体" pitchFamily="2" charset="-122"/>
        </a:defRPr>
      </a:lvl8pPr>
      <a:lvl9pPr marL="3886200" indent="-228600" algn="l" rtl="0" fontAlgn="base" hangingPunct="0">
        <a:spcBef>
          <a:spcPct val="20000"/>
        </a:spcBef>
        <a:spcAft>
          <a:spcPct val="0"/>
        </a:spcAft>
        <a:buFont typeface="Wingdings" panose="05000000000000000000" charset="2"/>
        <a:buChar char="¯"/>
        <a:defRPr sz="2000" b="1">
          <a:solidFill>
            <a:srgbClr val="000000"/>
          </a:solidFill>
          <a:latin typeface="宋体" pitchFamily="2" charset="-122"/>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5.png"/><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wm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7.wmf"/><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wm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9.png"/><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slide" Target="slide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wmf"/></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5.xml"/><Relationship Id="rId4" Type="http://schemas.openxmlformats.org/officeDocument/2006/relationships/image" Target="../media/image22.emf"/><Relationship Id="rId3" Type="http://schemas.openxmlformats.org/officeDocument/2006/relationships/oleObject" Target="../embeddings/oleObject2.bin"/><Relationship Id="rId2" Type="http://schemas.openxmlformats.org/officeDocument/2006/relationships/image" Target="../media/image21.wmf"/><Relationship Id="rId1"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4.png"/><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5.xml"/><Relationship Id="rId4" Type="http://schemas.openxmlformats.org/officeDocument/2006/relationships/image" Target="../media/image26.emf"/><Relationship Id="rId3" Type="http://schemas.openxmlformats.org/officeDocument/2006/relationships/oleObject" Target="../embeddings/oleObject4.bin"/><Relationship Id="rId2" Type="http://schemas.openxmlformats.org/officeDocument/2006/relationships/image" Target="../media/image25.emf"/><Relationship Id="rId1" Type="http://schemas.openxmlformats.org/officeDocument/2006/relationships/oleObject" Target="../embeddings/oleObject3.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5.xml"/><Relationship Id="rId2" Type="http://schemas.openxmlformats.org/officeDocument/2006/relationships/image" Target="../media/image27.emf"/><Relationship Id="rId1" Type="http://schemas.openxmlformats.org/officeDocument/2006/relationships/oleObject" Target="../embeddings/oleObject5.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5.xml"/><Relationship Id="rId4" Type="http://schemas.openxmlformats.org/officeDocument/2006/relationships/image" Target="../media/image29.emf"/><Relationship Id="rId3" Type="http://schemas.openxmlformats.org/officeDocument/2006/relationships/oleObject" Target="../embeddings/oleObject7.bin"/><Relationship Id="rId2" Type="http://schemas.openxmlformats.org/officeDocument/2006/relationships/image" Target="../media/image28.wmf"/><Relationship Id="rId1" Type="http://schemas.openxmlformats.org/officeDocument/2006/relationships/oleObject" Target="../embeddings/oleObject6.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5.xml"/><Relationship Id="rId2" Type="http://schemas.openxmlformats.org/officeDocument/2006/relationships/image" Target="../media/image30.emf"/><Relationship Id="rId1"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p:cNvPicPr>
            <a:picLocks noChangeAspect="1" noChangeArrowheads="1"/>
          </p:cNvPicPr>
          <p:nvPr/>
        </p:nvPicPr>
        <p:blipFill>
          <a:blip r:embed="rId1" cstate="print"/>
          <a:srcRect/>
          <a:stretch>
            <a:fillRect/>
          </a:stretch>
        </p:blipFill>
        <p:spPr bwMode="auto">
          <a:xfrm>
            <a:off x="7279529" y="5157210"/>
            <a:ext cx="1634043" cy="1545557"/>
          </a:xfrm>
          <a:prstGeom prst="rect">
            <a:avLst/>
          </a:prstGeom>
          <a:noFill/>
          <a:ln w="9525">
            <a:noFill/>
            <a:miter lim="800000"/>
            <a:headEnd/>
            <a:tailEnd/>
          </a:ln>
        </p:spPr>
      </p:pic>
      <p:sp>
        <p:nvSpPr>
          <p:cNvPr id="413698" name="Rectangle 2"/>
          <p:cNvSpPr>
            <a:spLocks noGrp="1" noChangeArrowheads="1"/>
          </p:cNvSpPr>
          <p:nvPr>
            <p:ph type="ctrTitle" sz="quarter"/>
          </p:nvPr>
        </p:nvSpPr>
        <p:spPr>
          <a:xfrm>
            <a:off x="1749257" y="1355148"/>
            <a:ext cx="5645486" cy="3053171"/>
          </a:xfrm>
        </p:spPr>
        <p:txBody>
          <a:bodyPr/>
          <a:lstStyle/>
          <a:p>
            <a:pPr>
              <a:lnSpc>
                <a:spcPct val="150000"/>
              </a:lnSpc>
              <a:defRPr/>
            </a:pPr>
            <a:r>
              <a:rPr lang="el-GR" altLang="zh-CN" dirty="0" smtClean="0"/>
              <a:t>μ</a:t>
            </a:r>
            <a:r>
              <a:rPr lang="en-US" altLang="zh-CN" dirty="0" smtClean="0"/>
              <a:t>C/OS-II  (3)</a:t>
            </a:r>
            <a:endParaRPr lang="zh-CN" altLang="en-US" dirty="0" smtClean="0"/>
          </a:p>
        </p:txBody>
      </p:sp>
      <p:sp>
        <p:nvSpPr>
          <p:cNvPr id="6149" name="Rectangle 5"/>
          <p:cNvSpPr>
            <a:spLocks noChangeArrowheads="1"/>
          </p:cNvSpPr>
          <p:nvPr/>
        </p:nvSpPr>
        <p:spPr bwMode="auto">
          <a:xfrm>
            <a:off x="366689" y="4811568"/>
            <a:ext cx="8532813" cy="1323439"/>
          </a:xfrm>
          <a:prstGeom prst="rect">
            <a:avLst/>
          </a:prstGeom>
          <a:noFill/>
          <a:ln w="9525">
            <a:noFill/>
            <a:miter lim="800000"/>
          </a:ln>
        </p:spPr>
        <p:txBody>
          <a:bodyPr>
            <a:spAutoFit/>
          </a:bodyPr>
          <a:lstStyle/>
          <a:p>
            <a:pPr eaLnBrk="1" hangingPunct="1"/>
            <a:r>
              <a:rPr lang="zh-CN" altLang="en-US" sz="3600" b="1" dirty="0">
                <a:ea typeface="宋体" pitchFamily="2" charset="-122"/>
                <a:cs typeface="Times New Roman" pitchFamily="18" charset="0"/>
              </a:rPr>
              <a:t>   </a:t>
            </a:r>
            <a:r>
              <a:rPr lang="zh-CN" altLang="en-US" sz="3600" b="1" dirty="0" smtClean="0">
                <a:ea typeface="宋体" pitchFamily="2" charset="-122"/>
                <a:cs typeface="Times New Roman" pitchFamily="18" charset="0"/>
              </a:rPr>
              <a:t>          </a:t>
            </a:r>
            <a:r>
              <a:rPr lang="en-US" altLang="zh-CN" sz="3600" b="1" dirty="0" smtClean="0">
                <a:ea typeface="宋体" pitchFamily="2" charset="-122"/>
                <a:cs typeface="Times New Roman" pitchFamily="18" charset="0"/>
              </a:rPr>
              <a:t>Xin Li(</a:t>
            </a:r>
            <a:r>
              <a:rPr lang="zh-CN" altLang="en-US" sz="3600" b="1" dirty="0" smtClean="0">
                <a:ea typeface="宋体" pitchFamily="2" charset="-122"/>
                <a:cs typeface="Times New Roman" pitchFamily="18" charset="0"/>
              </a:rPr>
              <a:t>李新</a:t>
            </a:r>
            <a:r>
              <a:rPr lang="en-US" altLang="zh-CN" sz="3600" b="1" dirty="0" smtClean="0">
                <a:ea typeface="宋体" pitchFamily="2" charset="-122"/>
                <a:cs typeface="Times New Roman" pitchFamily="18" charset="0"/>
              </a:rPr>
              <a:t>)</a:t>
            </a:r>
            <a:endParaRPr lang="zh-CN" altLang="en-US" sz="3600" b="1" dirty="0">
              <a:ea typeface="宋体" pitchFamily="2" charset="-122"/>
              <a:cs typeface="Times New Roman" pitchFamily="18" charset="0"/>
            </a:endParaRPr>
          </a:p>
          <a:p>
            <a:pPr eaLnBrk="1" hangingPunct="1"/>
            <a:r>
              <a:rPr lang="zh-CN" altLang="en-US" sz="4400" b="1" dirty="0">
                <a:ea typeface="宋体" pitchFamily="2" charset="-122"/>
                <a:cs typeface="Times New Roman" pitchFamily="18" charset="0"/>
              </a:rPr>
              <a:t>           </a:t>
            </a:r>
            <a:r>
              <a:rPr lang="en-US" altLang="zh-CN" sz="3600" b="1" dirty="0" smtClean="0">
                <a:ea typeface="宋体" pitchFamily="2" charset="-122"/>
                <a:cs typeface="Times New Roman" pitchFamily="18" charset="0"/>
              </a:rPr>
              <a:t>Shandong University</a:t>
            </a:r>
            <a:endParaRPr lang="zh-CN" altLang="en-US" sz="4400" b="1" dirty="0">
              <a:ea typeface="宋体" pitchFamily="2" charset="-122"/>
              <a:cs typeface="Times New Roman" pitchFamily="18" charset="0"/>
            </a:endParaRPr>
          </a:p>
        </p:txBody>
      </p:sp>
      <p:sp>
        <p:nvSpPr>
          <p:cNvPr id="5" name="矩形 4"/>
          <p:cNvSpPr/>
          <p:nvPr/>
        </p:nvSpPr>
        <p:spPr>
          <a:xfrm>
            <a:off x="1691650" y="145401"/>
            <a:ext cx="5890899" cy="646331"/>
          </a:xfrm>
          <a:prstGeom prst="rect">
            <a:avLst/>
          </a:prstGeom>
        </p:spPr>
        <p:txBody>
          <a:bodyPr wrap="square">
            <a:spAutoFit/>
          </a:bodyPr>
          <a:lstStyle/>
          <a:p>
            <a:r>
              <a:rPr lang="en-US" altLang="zh-CN" sz="3600" b="1" kern="0" dirty="0" smtClean="0">
                <a:latin typeface="Verdana" pitchFamily="34" charset="0"/>
                <a:ea typeface="隶书" pitchFamily="49" charset="-122"/>
                <a:cs typeface="+mj-cs"/>
              </a:rPr>
              <a:t>Real-time system</a:t>
            </a:r>
            <a:endParaRPr lang="zh-CN" altLang="en-US" dirty="0"/>
          </a:p>
        </p:txBody>
      </p:sp>
      <p:sp>
        <p:nvSpPr>
          <p:cNvPr id="6" name="灯片编号占位符 5"/>
          <p:cNvSpPr>
            <a:spLocks noGrp="1"/>
          </p:cNvSpPr>
          <p:nvPr>
            <p:ph type="sldNum" sz="quarter" idx="12"/>
          </p:nvPr>
        </p:nvSpPr>
        <p:spPr/>
        <p:txBody>
          <a:bodyPr/>
          <a:lstStyle/>
          <a:p>
            <a:pPr>
              <a:defRPr/>
            </a:pPr>
            <a:fld id="{96C2F550-1723-4CEB-AC0B-D03E350A8E88}" type="slidenum">
              <a:rPr lang="zh-CN" altLang="en-US" smtClean="0"/>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24" name="AutoShape 28"/>
          <p:cNvSpPr>
            <a:spLocks noChangeArrowheads="1"/>
          </p:cNvSpPr>
          <p:nvPr/>
        </p:nvSpPr>
        <p:spPr bwMode="auto">
          <a:xfrm>
            <a:off x="193868" y="203008"/>
            <a:ext cx="5991128" cy="504825"/>
          </a:xfrm>
          <a:prstGeom prst="roundRect">
            <a:avLst>
              <a:gd name="adj" fmla="val 16667"/>
            </a:avLst>
          </a:prstGeom>
          <a:solidFill>
            <a:schemeClr val="bg1"/>
          </a:solidFill>
          <a:ln w="38100">
            <a:solidFill>
              <a:srgbClr val="006600"/>
            </a:solidFill>
            <a:round/>
          </a:ln>
          <a:effectLst>
            <a:outerShdw dist="107763" dir="13500000" algn="ctr" rotWithShape="0">
              <a:srgbClr val="006600">
                <a:alpha val="50000"/>
              </a:srgbClr>
            </a:outerShdw>
          </a:effectLst>
        </p:spPr>
        <p:txBody>
          <a:bodyPr wrap="none" anchor="ctr"/>
          <a:lstStyle/>
          <a:p>
            <a:pPr algn="ctr" eaLnBrk="1" hangingPunct="1"/>
            <a:r>
              <a:rPr lang="zh-CN" altLang="en-US" sz="3200" b="1" dirty="0">
                <a:solidFill>
                  <a:srgbClr val="006600"/>
                </a:solidFill>
                <a:ea typeface="华文新魏" pitchFamily="2" charset="-122"/>
              </a:rPr>
              <a:t>事件的一般使用规则</a:t>
            </a:r>
            <a:r>
              <a:rPr lang="zh-CN" altLang="en-US" sz="2800" dirty="0">
                <a:ea typeface="华文新魏" pitchFamily="2" charset="-122"/>
              </a:rPr>
              <a:t> </a:t>
            </a:r>
            <a:endParaRPr lang="zh-CN" altLang="en-US" sz="1600" b="1" dirty="0">
              <a:solidFill>
                <a:srgbClr val="006600"/>
              </a:solidFill>
              <a:ea typeface="隶书" pitchFamily="49" charset="-122"/>
            </a:endParaRPr>
          </a:p>
        </p:txBody>
      </p:sp>
      <p:sp>
        <p:nvSpPr>
          <p:cNvPr id="80928" name="Rectangle 32"/>
          <p:cNvSpPr>
            <a:spLocks noChangeArrowheads="1"/>
          </p:cNvSpPr>
          <p:nvPr/>
        </p:nvSpPr>
        <p:spPr bwMode="auto">
          <a:xfrm>
            <a:off x="481903" y="1067113"/>
            <a:ext cx="7489825" cy="1311275"/>
          </a:xfrm>
          <a:prstGeom prst="rect">
            <a:avLst/>
          </a:prstGeom>
          <a:noFill/>
          <a:ln w="9525" algn="ctr">
            <a:noFill/>
            <a:miter lim="800000"/>
          </a:ln>
          <a:effectLst/>
        </p:spPr>
        <p:txBody>
          <a:bodyPr anchor="ctr">
            <a:spAutoFit/>
          </a:bodyPr>
          <a:lstStyle/>
          <a:p>
            <a:pPr algn="just" eaLnBrk="1" hangingPunct="1"/>
            <a:r>
              <a:rPr kumimoji="1" lang="en-US" altLang="zh-CN" sz="2000" b="1" dirty="0">
                <a:solidFill>
                  <a:srgbClr val="000000"/>
                </a:solidFill>
                <a:ea typeface="华文新魏" pitchFamily="2" charset="-122"/>
                <a:cs typeface="Times New Roman" pitchFamily="18" charset="0"/>
              </a:rPr>
              <a:t>      </a:t>
            </a:r>
            <a:r>
              <a:rPr kumimoji="1" lang="zh-CN" altLang="en-US" sz="2000" b="1" dirty="0">
                <a:solidFill>
                  <a:srgbClr val="000000"/>
                </a:solidFill>
                <a:ea typeface="华文新魏" pitchFamily="2" charset="-122"/>
                <a:cs typeface="Times New Roman" pitchFamily="18" charset="0"/>
              </a:rPr>
              <a:t>事件管理函数是</a:t>
            </a:r>
            <a:r>
              <a:rPr kumimoji="1" lang="en-US" altLang="zh-CN" sz="2000" b="1" dirty="0" err="1">
                <a:solidFill>
                  <a:srgbClr val="000000"/>
                </a:solidFill>
                <a:ea typeface="华文新魏" pitchFamily="2" charset="-122"/>
                <a:cs typeface="Times New Roman" pitchFamily="18" charset="0"/>
              </a:rPr>
              <a:t>μC</a:t>
            </a:r>
            <a:r>
              <a:rPr kumimoji="1" lang="en-US" altLang="zh-CN" sz="2000" b="1" dirty="0">
                <a:solidFill>
                  <a:srgbClr val="000000"/>
                </a:solidFill>
                <a:ea typeface="华文新魏" pitchFamily="2" charset="-122"/>
                <a:cs typeface="Times New Roman" pitchFamily="18" charset="0"/>
              </a:rPr>
              <a:t>/OS-II</a:t>
            </a:r>
            <a:r>
              <a:rPr kumimoji="1" lang="zh-CN" altLang="en-US" sz="2000" b="1" dirty="0">
                <a:solidFill>
                  <a:srgbClr val="000000"/>
                </a:solidFill>
                <a:ea typeface="华文新魏" pitchFamily="2" charset="-122"/>
                <a:cs typeface="Times New Roman" pitchFamily="18" charset="0"/>
              </a:rPr>
              <a:t>中最多的系统函数，在</a:t>
            </a:r>
            <a:r>
              <a:rPr kumimoji="1" lang="en-US" altLang="zh-CN" sz="2000" b="1" dirty="0" err="1">
                <a:solidFill>
                  <a:srgbClr val="000000"/>
                </a:solidFill>
                <a:ea typeface="华文新魏" pitchFamily="2" charset="-122"/>
                <a:cs typeface="Times New Roman" pitchFamily="18" charset="0"/>
              </a:rPr>
              <a:t>μC</a:t>
            </a:r>
            <a:r>
              <a:rPr kumimoji="1" lang="en-US" altLang="zh-CN" sz="2000" b="1" dirty="0">
                <a:solidFill>
                  <a:srgbClr val="000000"/>
                </a:solidFill>
                <a:ea typeface="华文新魏" pitchFamily="2" charset="-122"/>
                <a:cs typeface="Times New Roman" pitchFamily="18" charset="0"/>
              </a:rPr>
              <a:t>/OS-II </a:t>
            </a:r>
            <a:r>
              <a:rPr kumimoji="1" lang="en-US" altLang="zh-CN" sz="2000" b="1" dirty="0" err="1">
                <a:solidFill>
                  <a:srgbClr val="000000"/>
                </a:solidFill>
                <a:ea typeface="华文新魏" pitchFamily="2" charset="-122"/>
                <a:cs typeface="Times New Roman" pitchFamily="18" charset="0"/>
              </a:rPr>
              <a:t>V2.52</a:t>
            </a:r>
            <a:r>
              <a:rPr kumimoji="1" lang="zh-CN" altLang="en-US" sz="2000" b="1" dirty="0">
                <a:solidFill>
                  <a:srgbClr val="000000"/>
                </a:solidFill>
                <a:ea typeface="华文新魏" pitchFamily="2" charset="-122"/>
                <a:cs typeface="Times New Roman" pitchFamily="18" charset="0"/>
              </a:rPr>
              <a:t>中总共有</a:t>
            </a:r>
            <a:r>
              <a:rPr kumimoji="1" lang="en-US" altLang="zh-CN" sz="2000" b="1" dirty="0">
                <a:solidFill>
                  <a:srgbClr val="000000"/>
                </a:solidFill>
                <a:ea typeface="华文新魏" pitchFamily="2" charset="-122"/>
                <a:cs typeface="Times New Roman" pitchFamily="18" charset="0"/>
              </a:rPr>
              <a:t>34</a:t>
            </a:r>
            <a:r>
              <a:rPr kumimoji="1" lang="zh-CN" altLang="en-US" sz="2000" b="1" dirty="0">
                <a:solidFill>
                  <a:srgbClr val="000000"/>
                </a:solidFill>
                <a:ea typeface="华文新魏" pitchFamily="2" charset="-122"/>
                <a:cs typeface="Times New Roman" pitchFamily="18" charset="0"/>
              </a:rPr>
              <a:t>个，而且每种事件具有的管理函数数目不同。但是所有的事件都有类似的</a:t>
            </a:r>
            <a:r>
              <a:rPr kumimoji="1" lang="en-US" altLang="zh-CN" sz="2000" b="1" dirty="0">
                <a:solidFill>
                  <a:srgbClr val="000000"/>
                </a:solidFill>
                <a:ea typeface="华文新魏" pitchFamily="2" charset="-122"/>
                <a:cs typeface="Times New Roman" pitchFamily="18" charset="0"/>
              </a:rPr>
              <a:t>6</a:t>
            </a:r>
            <a:r>
              <a:rPr kumimoji="1" lang="zh-CN" altLang="en-US" sz="2000" b="1" dirty="0">
                <a:solidFill>
                  <a:srgbClr val="000000"/>
                </a:solidFill>
                <a:ea typeface="华文新魏" pitchFamily="2" charset="-122"/>
                <a:cs typeface="Times New Roman" pitchFamily="18" charset="0"/>
              </a:rPr>
              <a:t>个函数，它们是所有事件的基本功能，其函数名类似，使用方法也类似，详细函数见下表。</a:t>
            </a:r>
            <a:endParaRPr kumimoji="1" lang="zh-CN" altLang="en-US" sz="2000" b="1" dirty="0">
              <a:ea typeface="华文新魏" pitchFamily="2" charset="-122"/>
              <a:cs typeface="Times New Roman" pitchFamily="18" charset="0"/>
            </a:endParaRPr>
          </a:p>
        </p:txBody>
      </p:sp>
      <p:graphicFrame>
        <p:nvGraphicFramePr>
          <p:cNvPr id="81221" name="Group 325"/>
          <p:cNvGraphicFramePr>
            <a:graphicFrameLocks noGrp="1"/>
          </p:cNvGraphicFramePr>
          <p:nvPr/>
        </p:nvGraphicFramePr>
        <p:xfrm>
          <a:off x="712330" y="2852931"/>
          <a:ext cx="7433133" cy="2101022"/>
        </p:xfrm>
        <a:graphic>
          <a:graphicData uri="http://schemas.openxmlformats.org/drawingml/2006/table">
            <a:tbl>
              <a:tblPr/>
              <a:tblGrid>
                <a:gridCol w="1400210"/>
                <a:gridCol w="1159803"/>
                <a:gridCol w="1401834"/>
                <a:gridCol w="1216656"/>
                <a:gridCol w="1263762"/>
                <a:gridCol w="990868"/>
              </a:tblGrid>
              <a:tr h="300146">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1" lang="zh-CN" altLang="en-US" sz="1200" b="1" i="0" u="none" strike="noStrike" cap="none" normalizeH="0" baseline="0" dirty="0" smtClean="0">
                          <a:ln>
                            <a:noFill/>
                          </a:ln>
                          <a:solidFill>
                            <a:srgbClr val="000000"/>
                          </a:solidFill>
                          <a:effectLst/>
                          <a:latin typeface="Times New Roman" pitchFamily="18" charset="0"/>
                          <a:ea typeface="黑体" pitchFamily="49" charset="-122"/>
                          <a:cs typeface="Times New Roman" pitchFamily="18" charset="0"/>
                        </a:rPr>
                        <a:t>功能</a:t>
                      </a:r>
                      <a:endParaRPr kumimoji="1" lang="zh-CN" altLang="en-US" sz="1200" b="1"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1" lang="zh-CN" altLang="en-US" sz="1200" b="1" i="0" u="none" strike="noStrike" cap="none" normalizeH="0" baseline="0" dirty="0" smtClean="0">
                          <a:ln>
                            <a:noFill/>
                          </a:ln>
                          <a:solidFill>
                            <a:srgbClr val="000000"/>
                          </a:solidFill>
                          <a:effectLst/>
                          <a:latin typeface="Times New Roman" pitchFamily="18" charset="0"/>
                          <a:ea typeface="黑体" pitchFamily="49" charset="-122"/>
                          <a:cs typeface="Times New Roman" pitchFamily="18" charset="0"/>
                        </a:rPr>
                        <a:t>信号量</a:t>
                      </a:r>
                      <a:endParaRPr kumimoji="1" lang="zh-CN" altLang="en-US" sz="1200" b="1"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互斥信号量</a:t>
                      </a:r>
                      <a:endParaRPr kumimoji="1" lang="zh-CN" altLang="en-US" sz="12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事件标志组</a:t>
                      </a:r>
                      <a:endParaRPr kumimoji="1" lang="zh-CN" altLang="en-US" sz="12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消息邮箱</a:t>
                      </a:r>
                      <a:endParaRPr kumimoji="1" lang="zh-CN" altLang="en-US" sz="12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消息队列</a:t>
                      </a:r>
                      <a:endParaRPr kumimoji="1" lang="zh-CN" altLang="en-US" sz="12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0014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建立事件</a:t>
                      </a:r>
                      <a:endParaRPr kumimoji="1" lang="zh-CN" altLang="en-US" sz="12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dirty="0" err="1" smtClean="0">
                          <a:ln>
                            <a:noFill/>
                          </a:ln>
                          <a:solidFill>
                            <a:srgbClr val="000000"/>
                          </a:solidFill>
                          <a:effectLst/>
                          <a:latin typeface="Times New Roman" pitchFamily="18" charset="0"/>
                          <a:ea typeface="黑体" pitchFamily="49" charset="-122"/>
                          <a:cs typeface="Times New Roman" pitchFamily="18" charset="0"/>
                        </a:rPr>
                        <a:t>OSSemCreate</a:t>
                      </a:r>
                      <a:endParaRPr kumimoji="1" lang="en-US" altLang="zh-CN" sz="1200" b="1"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dirty="0" err="1" smtClean="0">
                          <a:ln>
                            <a:noFill/>
                          </a:ln>
                          <a:solidFill>
                            <a:srgbClr val="000000"/>
                          </a:solidFill>
                          <a:effectLst/>
                          <a:latin typeface="Times New Roman" pitchFamily="18" charset="0"/>
                          <a:ea typeface="黑体" pitchFamily="49" charset="-122"/>
                          <a:cs typeface="Times New Roman" pitchFamily="18" charset="0"/>
                        </a:rPr>
                        <a:t>OSMutexCreate</a:t>
                      </a:r>
                      <a:endParaRPr kumimoji="1" lang="en-US" altLang="zh-CN" sz="1200" b="1"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OSFlagCreate</a:t>
                      </a:r>
                      <a:endParaRPr kumimoji="1" lang="en-US" altLang="zh-CN" sz="12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OSMboxCreate</a:t>
                      </a:r>
                      <a:endParaRPr kumimoji="1" lang="en-US" altLang="zh-CN" sz="12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OSQCreate</a:t>
                      </a:r>
                      <a:endParaRPr kumimoji="1" lang="en-US" altLang="zh-CN" sz="12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0014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删除事件</a:t>
                      </a:r>
                      <a:endParaRPr kumimoji="1" lang="zh-CN" altLang="en-US" sz="12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OSSemDel</a:t>
                      </a:r>
                      <a:endParaRPr kumimoji="1" lang="en-US" altLang="zh-CN" sz="12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dirty="0" err="1" smtClean="0">
                          <a:ln>
                            <a:noFill/>
                          </a:ln>
                          <a:solidFill>
                            <a:srgbClr val="000000"/>
                          </a:solidFill>
                          <a:effectLst/>
                          <a:latin typeface="Times New Roman" pitchFamily="18" charset="0"/>
                          <a:ea typeface="黑体" pitchFamily="49" charset="-122"/>
                          <a:cs typeface="Times New Roman" pitchFamily="18" charset="0"/>
                        </a:rPr>
                        <a:t>OSMutexDel</a:t>
                      </a:r>
                      <a:endParaRPr kumimoji="1" lang="en-US" altLang="zh-CN" sz="1200" b="1"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dirty="0" err="1" smtClean="0">
                          <a:ln>
                            <a:noFill/>
                          </a:ln>
                          <a:solidFill>
                            <a:srgbClr val="000000"/>
                          </a:solidFill>
                          <a:effectLst/>
                          <a:latin typeface="Times New Roman" pitchFamily="18" charset="0"/>
                          <a:ea typeface="黑体" pitchFamily="49" charset="-122"/>
                          <a:cs typeface="Times New Roman" pitchFamily="18" charset="0"/>
                        </a:rPr>
                        <a:t>OSFlagDel</a:t>
                      </a:r>
                      <a:endParaRPr kumimoji="1" lang="en-US" altLang="zh-CN" sz="1200" b="1"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OSMboxDel</a:t>
                      </a:r>
                      <a:endParaRPr kumimoji="1" lang="en-US" altLang="zh-CN" sz="12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OSQDel</a:t>
                      </a:r>
                      <a:endParaRPr kumimoji="1" lang="en-US" altLang="zh-CN" sz="12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0014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等待事件</a:t>
                      </a:r>
                      <a:endParaRPr kumimoji="1" lang="zh-CN" altLang="en-US" sz="12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OSSemPend</a:t>
                      </a:r>
                      <a:endParaRPr kumimoji="1" lang="en-US" altLang="zh-CN" sz="12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OSMutexPend</a:t>
                      </a:r>
                      <a:endParaRPr kumimoji="1" lang="en-US" altLang="zh-CN" sz="12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dirty="0" err="1" smtClean="0">
                          <a:ln>
                            <a:noFill/>
                          </a:ln>
                          <a:solidFill>
                            <a:srgbClr val="000000"/>
                          </a:solidFill>
                          <a:effectLst/>
                          <a:latin typeface="Times New Roman" pitchFamily="18" charset="0"/>
                          <a:ea typeface="黑体" pitchFamily="49" charset="-122"/>
                          <a:cs typeface="Times New Roman" pitchFamily="18" charset="0"/>
                        </a:rPr>
                        <a:t>OSFlagPend</a:t>
                      </a:r>
                      <a:endParaRPr kumimoji="1" lang="en-US" altLang="zh-CN" sz="1200" b="1"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OSMboxPend</a:t>
                      </a:r>
                      <a:endParaRPr kumimoji="1" lang="en-US" altLang="zh-CN" sz="12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OSQPend</a:t>
                      </a:r>
                      <a:endParaRPr kumimoji="1" lang="en-US" altLang="zh-CN" sz="12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0014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发送事件</a:t>
                      </a:r>
                      <a:endParaRPr kumimoji="1" lang="zh-CN" altLang="en-US" sz="12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OSSemPost</a:t>
                      </a:r>
                      <a:endParaRPr kumimoji="1" lang="en-US" altLang="zh-CN" sz="12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OSMutexPost</a:t>
                      </a:r>
                      <a:endParaRPr kumimoji="1" lang="en-US" altLang="zh-CN" sz="12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dirty="0" err="1" smtClean="0">
                          <a:ln>
                            <a:noFill/>
                          </a:ln>
                          <a:solidFill>
                            <a:srgbClr val="000000"/>
                          </a:solidFill>
                          <a:effectLst/>
                          <a:latin typeface="Times New Roman" pitchFamily="18" charset="0"/>
                          <a:ea typeface="黑体" pitchFamily="49" charset="-122"/>
                          <a:cs typeface="Times New Roman" pitchFamily="18" charset="0"/>
                        </a:rPr>
                        <a:t>OSFlagPost</a:t>
                      </a:r>
                      <a:endParaRPr kumimoji="1" lang="en-US" altLang="zh-CN" sz="1200" b="1"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OSMboxPost</a:t>
                      </a:r>
                      <a:endParaRPr kumimoji="1" lang="en-US" altLang="zh-CN" sz="12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OSQPost</a:t>
                      </a:r>
                      <a:endParaRPr kumimoji="1" lang="en-US" altLang="zh-CN" sz="12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0014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无等待获得事件</a:t>
                      </a:r>
                      <a:endParaRPr kumimoji="1" lang="zh-CN" altLang="en-US" sz="12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OSSemAccept</a:t>
                      </a:r>
                      <a:endParaRPr kumimoji="1" lang="en-US" altLang="zh-CN" sz="12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OSMutexAccept</a:t>
                      </a:r>
                      <a:endParaRPr kumimoji="1" lang="en-US" altLang="zh-CN" sz="12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dirty="0" err="1" smtClean="0">
                          <a:ln>
                            <a:noFill/>
                          </a:ln>
                          <a:solidFill>
                            <a:srgbClr val="000000"/>
                          </a:solidFill>
                          <a:effectLst/>
                          <a:latin typeface="Times New Roman" pitchFamily="18" charset="0"/>
                          <a:ea typeface="黑体" pitchFamily="49" charset="-122"/>
                          <a:cs typeface="Times New Roman" pitchFamily="18" charset="0"/>
                        </a:rPr>
                        <a:t>OSFlagAccept</a:t>
                      </a:r>
                      <a:endParaRPr kumimoji="1" lang="en-US" altLang="zh-CN" sz="1200" b="1"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dirty="0" err="1" smtClean="0">
                          <a:ln>
                            <a:noFill/>
                          </a:ln>
                          <a:solidFill>
                            <a:srgbClr val="000000"/>
                          </a:solidFill>
                          <a:effectLst/>
                          <a:latin typeface="Times New Roman" pitchFamily="18" charset="0"/>
                          <a:ea typeface="黑体" pitchFamily="49" charset="-122"/>
                          <a:cs typeface="Times New Roman" pitchFamily="18" charset="0"/>
                        </a:rPr>
                        <a:t>OSMboxAccept</a:t>
                      </a:r>
                      <a:endParaRPr kumimoji="1" lang="en-US" altLang="zh-CN" sz="1200" b="1"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OSQAccept</a:t>
                      </a:r>
                      <a:endParaRPr kumimoji="1" lang="en-US" altLang="zh-CN" sz="12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00146">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200" b="1" i="0" u="none" strike="noStrike" cap="none" normalizeH="0" baseline="0" dirty="0" smtClean="0">
                          <a:ln>
                            <a:noFill/>
                          </a:ln>
                          <a:solidFill>
                            <a:srgbClr val="000000"/>
                          </a:solidFill>
                          <a:effectLst/>
                          <a:latin typeface="Times New Roman" pitchFamily="18" charset="0"/>
                          <a:ea typeface="黑体" pitchFamily="49" charset="-122"/>
                          <a:cs typeface="Times New Roman" pitchFamily="18" charset="0"/>
                        </a:rPr>
                        <a:t>查询事件状态</a:t>
                      </a:r>
                      <a:endParaRPr kumimoji="1" lang="zh-CN" altLang="en-US" sz="1200" b="1"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dirty="0" err="1" smtClean="0">
                          <a:ln>
                            <a:noFill/>
                          </a:ln>
                          <a:solidFill>
                            <a:srgbClr val="000000"/>
                          </a:solidFill>
                          <a:effectLst/>
                          <a:latin typeface="Times New Roman" pitchFamily="18" charset="0"/>
                          <a:ea typeface="黑体" pitchFamily="49" charset="-122"/>
                          <a:cs typeface="Times New Roman" pitchFamily="18" charset="0"/>
                        </a:rPr>
                        <a:t>OSSemQuery</a:t>
                      </a:r>
                      <a:endParaRPr kumimoji="1" lang="en-US" altLang="zh-CN" sz="1200" b="1"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OSMutexQuery</a:t>
                      </a:r>
                      <a:endParaRPr kumimoji="1" lang="en-US" altLang="zh-CN" sz="12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OSFlagQuery</a:t>
                      </a:r>
                      <a:endParaRPr kumimoji="1" lang="en-US" altLang="zh-CN" sz="1200" b="1"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dirty="0" err="1" smtClean="0">
                          <a:ln>
                            <a:noFill/>
                          </a:ln>
                          <a:solidFill>
                            <a:srgbClr val="000000"/>
                          </a:solidFill>
                          <a:effectLst/>
                          <a:latin typeface="Times New Roman" pitchFamily="18" charset="0"/>
                          <a:ea typeface="黑体" pitchFamily="49" charset="-122"/>
                          <a:cs typeface="Times New Roman" pitchFamily="18" charset="0"/>
                        </a:rPr>
                        <a:t>OSMboxQuery</a:t>
                      </a:r>
                      <a:endParaRPr kumimoji="1" lang="en-US" altLang="zh-CN" sz="1200" b="1"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1" i="0" u="none" strike="noStrike" cap="none" normalizeH="0" baseline="0" dirty="0" err="1" smtClean="0">
                          <a:ln>
                            <a:noFill/>
                          </a:ln>
                          <a:solidFill>
                            <a:srgbClr val="000000"/>
                          </a:solidFill>
                          <a:effectLst/>
                          <a:latin typeface="Times New Roman" pitchFamily="18" charset="0"/>
                          <a:ea typeface="黑体" pitchFamily="49" charset="-122"/>
                          <a:cs typeface="Times New Roman" pitchFamily="18" charset="0"/>
                        </a:rPr>
                        <a:t>OSQQuery</a:t>
                      </a:r>
                      <a:endParaRPr kumimoji="1" lang="en-US" altLang="zh-CN" sz="1200" b="1"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81219" name="Text Box 323"/>
          <p:cNvSpPr txBox="1">
            <a:spLocks noChangeArrowheads="1"/>
          </p:cNvSpPr>
          <p:nvPr/>
        </p:nvSpPr>
        <p:spPr bwMode="auto">
          <a:xfrm>
            <a:off x="927100" y="5143500"/>
            <a:ext cx="7218363" cy="523220"/>
          </a:xfrm>
          <a:prstGeom prst="rect">
            <a:avLst/>
          </a:prstGeom>
          <a:noFill/>
          <a:ln w="9525" algn="ctr">
            <a:noFill/>
            <a:miter lim="800000"/>
          </a:ln>
          <a:effectLst/>
        </p:spPr>
        <p:txBody>
          <a:bodyPr>
            <a:spAutoFit/>
          </a:bodyPr>
          <a:lstStyle/>
          <a:p>
            <a:pPr algn="just">
              <a:spcBef>
                <a:spcPct val="50000"/>
              </a:spcBef>
            </a:pPr>
            <a:r>
              <a:rPr lang="zh-CN" altLang="en-US" sz="1400" b="1" dirty="0">
                <a:ea typeface="黑体" pitchFamily="49" charset="-122"/>
              </a:rPr>
              <a:t>另外还有</a:t>
            </a:r>
            <a:r>
              <a:rPr lang="en-US" altLang="zh-CN" sz="1400" b="1" dirty="0">
                <a:ea typeface="黑体" pitchFamily="49" charset="-122"/>
              </a:rPr>
              <a:t>4</a:t>
            </a:r>
            <a:r>
              <a:rPr lang="zh-CN" altLang="en-US" sz="1400" b="1" dirty="0">
                <a:ea typeface="黑体" pitchFamily="49" charset="-122"/>
              </a:rPr>
              <a:t>个</a:t>
            </a:r>
            <a:r>
              <a:rPr kumimoji="1" lang="zh-CN" altLang="en-US" sz="1400" b="1" dirty="0">
                <a:solidFill>
                  <a:srgbClr val="000000"/>
                </a:solidFill>
                <a:ea typeface="黑体" pitchFamily="49" charset="-122"/>
              </a:rPr>
              <a:t>事件管理函数为</a:t>
            </a:r>
            <a:r>
              <a:rPr kumimoji="1" lang="en-US" altLang="zh-CN" sz="1400" b="1" dirty="0" err="1">
                <a:solidFill>
                  <a:srgbClr val="000000"/>
                </a:solidFill>
                <a:ea typeface="黑体" pitchFamily="49" charset="-122"/>
              </a:rPr>
              <a:t>OSMboxPostOpt</a:t>
            </a:r>
            <a:r>
              <a:rPr kumimoji="1" lang="en-US" altLang="zh-CN" sz="1400" b="1" dirty="0">
                <a:solidFill>
                  <a:srgbClr val="000000"/>
                </a:solidFill>
                <a:ea typeface="黑体" pitchFamily="49" charset="-122"/>
              </a:rPr>
              <a:t>()</a:t>
            </a:r>
            <a:r>
              <a:rPr kumimoji="1" lang="zh-CN" altLang="en-US" sz="1400" b="1" dirty="0">
                <a:solidFill>
                  <a:srgbClr val="000000"/>
                </a:solidFill>
                <a:ea typeface="黑体" pitchFamily="49" charset="-122"/>
              </a:rPr>
              <a:t>、</a:t>
            </a:r>
            <a:r>
              <a:rPr kumimoji="1" lang="en-US" altLang="zh-CN" sz="1400" b="1" dirty="0" err="1">
                <a:solidFill>
                  <a:srgbClr val="000000"/>
                </a:solidFill>
                <a:ea typeface="黑体" pitchFamily="49" charset="-122"/>
              </a:rPr>
              <a:t>OSQPostFront</a:t>
            </a:r>
            <a:r>
              <a:rPr kumimoji="1" lang="en-US" altLang="zh-CN" sz="1400" b="1" dirty="0">
                <a:solidFill>
                  <a:srgbClr val="000000"/>
                </a:solidFill>
                <a:ea typeface="黑体" pitchFamily="49" charset="-122"/>
              </a:rPr>
              <a:t>()</a:t>
            </a:r>
            <a:r>
              <a:rPr kumimoji="1" lang="zh-CN" altLang="en-US" sz="1400" b="1" dirty="0">
                <a:solidFill>
                  <a:srgbClr val="000000"/>
                </a:solidFill>
                <a:ea typeface="黑体" pitchFamily="49" charset="-122"/>
              </a:rPr>
              <a:t>、 </a:t>
            </a:r>
            <a:r>
              <a:rPr kumimoji="1" lang="en-US" altLang="zh-CN" sz="1400" b="1" dirty="0" err="1">
                <a:solidFill>
                  <a:srgbClr val="000000"/>
                </a:solidFill>
                <a:ea typeface="黑体" pitchFamily="49" charset="-122"/>
              </a:rPr>
              <a:t>OSQPostOpt</a:t>
            </a:r>
            <a:r>
              <a:rPr kumimoji="1" lang="en-US" altLang="zh-CN" sz="1400" b="1" dirty="0">
                <a:solidFill>
                  <a:srgbClr val="000000"/>
                </a:solidFill>
                <a:ea typeface="黑体" pitchFamily="49" charset="-122"/>
              </a:rPr>
              <a:t>()</a:t>
            </a:r>
            <a:r>
              <a:rPr kumimoji="1" lang="zh-CN" altLang="en-US" sz="1400" b="1" dirty="0">
                <a:solidFill>
                  <a:srgbClr val="000000"/>
                </a:solidFill>
                <a:ea typeface="黑体" pitchFamily="49" charset="-122"/>
              </a:rPr>
              <a:t>、 </a:t>
            </a:r>
            <a:r>
              <a:rPr kumimoji="1" lang="en-US" altLang="zh-CN" sz="1400" b="1" dirty="0" err="1">
                <a:solidFill>
                  <a:srgbClr val="000000"/>
                </a:solidFill>
                <a:ea typeface="黑体" pitchFamily="49" charset="-122"/>
              </a:rPr>
              <a:t>OSQFlush</a:t>
            </a:r>
            <a:r>
              <a:rPr kumimoji="1" lang="en-US" altLang="zh-CN" sz="1400" b="1" dirty="0">
                <a:solidFill>
                  <a:srgbClr val="000000"/>
                </a:solidFill>
                <a:ea typeface="黑体" pitchFamily="49" charset="-122"/>
              </a:rPr>
              <a:t>()</a:t>
            </a:r>
            <a:r>
              <a:rPr kumimoji="1" lang="zh-CN" altLang="en-US" sz="1400" b="1" dirty="0">
                <a:solidFill>
                  <a:srgbClr val="000000"/>
                </a:solidFill>
                <a:ea typeface="黑体" pitchFamily="49" charset="-122"/>
              </a:rPr>
              <a:t>，各函数详见后面章节。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0928"/>
                                        </p:tgtEl>
                                        <p:attrNameLst>
                                          <p:attrName>style.visibility</p:attrName>
                                        </p:attrNameLst>
                                      </p:cBhvr>
                                      <p:to>
                                        <p:strVal val="visible"/>
                                      </p:to>
                                    </p:set>
                                    <p:animEffect transition="in" filter="blinds(horizontal)">
                                      <p:cBhvr>
                                        <p:cTn id="7" dur="500"/>
                                        <p:tgtEl>
                                          <p:spTgt spid="8092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1221"/>
                                        </p:tgtEl>
                                        <p:attrNameLst>
                                          <p:attrName>style.visibility</p:attrName>
                                        </p:attrNameLst>
                                      </p:cBhvr>
                                      <p:to>
                                        <p:strVal val="visible"/>
                                      </p:to>
                                    </p:set>
                                    <p:animEffect transition="in" filter="wipe(up)">
                                      <p:cBhvr>
                                        <p:cTn id="11" dur="500"/>
                                        <p:tgtEl>
                                          <p:spTgt spid="8122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1219"/>
                                        </p:tgtEl>
                                        <p:attrNameLst>
                                          <p:attrName>style.visibility</p:attrName>
                                        </p:attrNameLst>
                                      </p:cBhvr>
                                      <p:to>
                                        <p:strVal val="visible"/>
                                      </p:to>
                                    </p:set>
                                  </p:childTnLst>
                                </p:cTn>
                              </p:par>
                            </p:childTnLst>
                          </p:cTn>
                        </p:par>
                        <p:par>
                          <p:cTn id="16" fill="hold">
                            <p:stCondLst>
                              <p:cond delay="0"/>
                            </p:stCondLst>
                            <p:childTnLst>
                              <p:par>
                                <p:cTn id="17" presetID="27" presetClass="emph" presetSubtype="0" fill="hold" grpId="1" nodeType="afterEffect">
                                  <p:stCondLst>
                                    <p:cond delay="0"/>
                                  </p:stCondLst>
                                  <p:childTnLst>
                                    <p:animClr clrSpc="rgb" dir="cw">
                                      <p:cBhvr override="childStyle">
                                        <p:cTn id="18" dur="250" autoRev="1" fill="hold"/>
                                        <p:tgtEl>
                                          <p:spTgt spid="81219"/>
                                        </p:tgtEl>
                                        <p:attrNameLst>
                                          <p:attrName>style.color</p:attrName>
                                        </p:attrNameLst>
                                      </p:cBhvr>
                                      <p:to>
                                        <a:schemeClr val="bg1"/>
                                      </p:to>
                                    </p:animClr>
                                    <p:animClr clrSpc="rgb" dir="cw">
                                      <p:cBhvr>
                                        <p:cTn id="19" dur="250" autoRev="1" fill="hold"/>
                                        <p:tgtEl>
                                          <p:spTgt spid="81219"/>
                                        </p:tgtEl>
                                        <p:attrNameLst>
                                          <p:attrName>fillcolor</p:attrName>
                                        </p:attrNameLst>
                                      </p:cBhvr>
                                      <p:to>
                                        <a:schemeClr val="bg1"/>
                                      </p:to>
                                    </p:animClr>
                                    <p:set>
                                      <p:cBhvr>
                                        <p:cTn id="20" dur="250" autoRev="1" fill="hold"/>
                                        <p:tgtEl>
                                          <p:spTgt spid="81219"/>
                                        </p:tgtEl>
                                        <p:attrNameLst>
                                          <p:attrName>fill.type</p:attrName>
                                        </p:attrNameLst>
                                      </p:cBhvr>
                                      <p:to>
                                        <p:strVal val="solid"/>
                                      </p:to>
                                    </p:set>
                                    <p:set>
                                      <p:cBhvr>
                                        <p:cTn id="21" dur="250" autoRev="1" fill="hold"/>
                                        <p:tgtEl>
                                          <p:spTgt spid="8121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28" grpId="0"/>
      <p:bldP spid="81219" grpId="0"/>
      <p:bldP spid="81219"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descr="信纸"/>
          <p:cNvSpPr txBox="1">
            <a:spLocks noChangeArrowheads="1"/>
          </p:cNvSpPr>
          <p:nvPr/>
        </p:nvSpPr>
        <p:spPr bwMode="auto">
          <a:xfrm>
            <a:off x="1692275" y="2708275"/>
            <a:ext cx="5759450" cy="900113"/>
          </a:xfrm>
          <a:prstGeom prst="rect">
            <a:avLst/>
          </a:prstGeom>
          <a:blipFill dpi="0" rotWithShape="0">
            <a:blip r:embed="rId1" cstate="print"/>
            <a:srcRect/>
            <a:tile tx="0" ty="0" sx="100000" sy="100000" flip="none" algn="tl"/>
          </a:blipFill>
          <a:ln w="76200" cmpd="tri">
            <a:solidFill>
              <a:schemeClr val="tx1"/>
            </a:solidFill>
            <a:miter lim="800000"/>
          </a:ln>
          <a:effectLst/>
        </p:spPr>
        <p:txBody>
          <a:bodyPr>
            <a:spAutoFit/>
          </a:bodyPr>
          <a:lstStyle/>
          <a:p>
            <a:pPr algn="ctr"/>
            <a:r>
              <a:rPr kumimoji="1" lang="zh-CN" altLang="en-US" sz="4800">
                <a:latin typeface="黑体" pitchFamily="49" charset="-122"/>
                <a:ea typeface="黑体" pitchFamily="49" charset="-122"/>
              </a:rPr>
              <a:t>信号量</a:t>
            </a:r>
            <a:r>
              <a:rPr kumimoji="1" lang="zh-CN" altLang="en-US" sz="2400">
                <a:latin typeface="Times New Roman" pitchFamily="18" charset="0"/>
              </a:rPr>
              <a:t> </a:t>
            </a:r>
          </a:p>
        </p:txBody>
      </p:sp>
      <p:pic>
        <p:nvPicPr>
          <p:cNvPr id="156677" name="Picture 5"/>
          <p:cNvPicPr>
            <a:picLocks noChangeAspect="1" noChangeArrowheads="1"/>
          </p:cNvPicPr>
          <p:nvPr/>
        </p:nvPicPr>
        <p:blipFill>
          <a:blip r:embed="rId2" cstate="print"/>
          <a:srcRect/>
          <a:stretch>
            <a:fillRect/>
          </a:stretch>
        </p:blipFill>
        <p:spPr bwMode="auto">
          <a:xfrm>
            <a:off x="251475" y="1182327"/>
            <a:ext cx="8309656" cy="460856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00399 0.06846 L 0.00399 -0.26457 " pathEditMode="relative" rAng="0" ptsTypes="AA">
                                      <p:cBhvr>
                                        <p:cTn id="6" dur="1000" fill="hold"/>
                                        <p:tgtEl>
                                          <p:spTgt spid="156674"/>
                                        </p:tgtEl>
                                        <p:attrNameLst>
                                          <p:attrName>ppt_x</p:attrName>
                                          <p:attrName>ppt_y</p:attrName>
                                        </p:attrNameLst>
                                      </p:cBhvr>
                                      <p:rCtr x="0" y="-167"/>
                                    </p:animMotion>
                                  </p:childTnLst>
                                </p:cTn>
                              </p:par>
                              <p:par>
                                <p:cTn id="7" presetID="2" presetClass="entr" presetSubtype="4" fill="hold" nodeType="withEffect">
                                  <p:stCondLst>
                                    <p:cond delay="0"/>
                                  </p:stCondLst>
                                  <p:childTnLst>
                                    <p:set>
                                      <p:cBhvr>
                                        <p:cTn id="8" dur="1" fill="hold">
                                          <p:stCondLst>
                                            <p:cond delay="0"/>
                                          </p:stCondLst>
                                        </p:cTn>
                                        <p:tgtEl>
                                          <p:spTgt spid="156677"/>
                                        </p:tgtEl>
                                        <p:attrNameLst>
                                          <p:attrName>style.visibility</p:attrName>
                                        </p:attrNameLst>
                                      </p:cBhvr>
                                      <p:to>
                                        <p:strVal val="visible"/>
                                      </p:to>
                                    </p:set>
                                    <p:anim calcmode="lin" valueType="num">
                                      <p:cBhvr additive="base">
                                        <p:cTn id="9" dur="1000" fill="hold"/>
                                        <p:tgtEl>
                                          <p:spTgt spid="156677"/>
                                        </p:tgtEl>
                                        <p:attrNameLst>
                                          <p:attrName>ppt_x</p:attrName>
                                        </p:attrNameLst>
                                      </p:cBhvr>
                                      <p:tavLst>
                                        <p:tav tm="0">
                                          <p:val>
                                            <p:strVal val="#ppt_x"/>
                                          </p:val>
                                        </p:tav>
                                        <p:tav tm="100000">
                                          <p:val>
                                            <p:strVal val="#ppt_x"/>
                                          </p:val>
                                        </p:tav>
                                      </p:tavLst>
                                    </p:anim>
                                    <p:anim calcmode="lin" valueType="num">
                                      <p:cBhvr additive="base">
                                        <p:cTn id="10" dur="1000" fill="hold"/>
                                        <p:tgtEl>
                                          <p:spTgt spid="1566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9" name="Text Box 5"/>
          <p:cNvSpPr txBox="1">
            <a:spLocks noChangeArrowheads="1"/>
          </p:cNvSpPr>
          <p:nvPr/>
        </p:nvSpPr>
        <p:spPr bwMode="auto">
          <a:xfrm>
            <a:off x="611188" y="2708275"/>
            <a:ext cx="3097212" cy="2043113"/>
          </a:xfrm>
          <a:prstGeom prst="rect">
            <a:avLst/>
          </a:prstGeom>
          <a:noFill/>
          <a:ln w="9525">
            <a:noFill/>
            <a:miter lim="800000"/>
          </a:ln>
          <a:effectLst/>
        </p:spPr>
        <p:txBody>
          <a:bodyPr>
            <a:spAutoFit/>
          </a:bodyPr>
          <a:lstStyle/>
          <a:p>
            <a:pPr>
              <a:spcBef>
                <a:spcPct val="50000"/>
              </a:spcBef>
            </a:pPr>
            <a:r>
              <a:rPr lang="en-US" altLang="zh-CN" sz="3200" b="1"/>
              <a:t>OSSemCreat()</a:t>
            </a:r>
            <a:endParaRPr lang="en-US" altLang="zh-CN" sz="3200" b="1"/>
          </a:p>
          <a:p>
            <a:pPr>
              <a:spcBef>
                <a:spcPct val="50000"/>
              </a:spcBef>
            </a:pPr>
            <a:r>
              <a:rPr lang="en-US" altLang="zh-CN" sz="3200" b="1"/>
              <a:t>OSSemPend()</a:t>
            </a:r>
            <a:endParaRPr lang="en-US" altLang="zh-CN" sz="3200" b="1"/>
          </a:p>
          <a:p>
            <a:pPr>
              <a:spcBef>
                <a:spcPct val="50000"/>
              </a:spcBef>
            </a:pPr>
            <a:r>
              <a:rPr lang="en-US" altLang="zh-CN" sz="3200" b="1"/>
              <a:t>OSSemPost()</a:t>
            </a:r>
          </a:p>
        </p:txBody>
      </p:sp>
      <p:pic>
        <p:nvPicPr>
          <p:cNvPr id="159750" name="Picture 6"/>
          <p:cNvPicPr>
            <a:picLocks noChangeAspect="1" noChangeArrowheads="1"/>
          </p:cNvPicPr>
          <p:nvPr/>
        </p:nvPicPr>
        <p:blipFill>
          <a:blip r:embed="rId1" cstate="print"/>
          <a:srcRect/>
          <a:stretch>
            <a:fillRect/>
          </a:stretch>
        </p:blipFill>
        <p:spPr bwMode="auto">
          <a:xfrm>
            <a:off x="3635375" y="1341438"/>
            <a:ext cx="5256213" cy="5111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descr="信纸"/>
          <p:cNvSpPr txBox="1">
            <a:spLocks noChangeArrowheads="1"/>
          </p:cNvSpPr>
          <p:nvPr/>
        </p:nvSpPr>
        <p:spPr bwMode="auto">
          <a:xfrm>
            <a:off x="1692275" y="2708275"/>
            <a:ext cx="5759450" cy="900113"/>
          </a:xfrm>
          <a:prstGeom prst="rect">
            <a:avLst/>
          </a:prstGeom>
          <a:blipFill dpi="0" rotWithShape="0">
            <a:blip r:embed="rId1" cstate="print"/>
            <a:srcRect/>
            <a:tile tx="0" ty="0" sx="100000" sy="100000" flip="none" algn="tl"/>
          </a:blipFill>
          <a:ln w="76200" cmpd="tri">
            <a:solidFill>
              <a:schemeClr val="tx1"/>
            </a:solidFill>
            <a:miter lim="800000"/>
          </a:ln>
          <a:effectLst/>
        </p:spPr>
        <p:txBody>
          <a:bodyPr>
            <a:spAutoFit/>
          </a:bodyPr>
          <a:lstStyle/>
          <a:p>
            <a:pPr algn="ctr"/>
            <a:r>
              <a:rPr kumimoji="1" lang="zh-CN" altLang="en-US" sz="4800">
                <a:latin typeface="黑体" pitchFamily="49" charset="-122"/>
                <a:ea typeface="黑体" pitchFamily="49" charset="-122"/>
              </a:rPr>
              <a:t>消息邮箱</a:t>
            </a:r>
            <a:r>
              <a:rPr kumimoji="1" lang="zh-CN" altLang="en-US" sz="2400">
                <a:latin typeface="Times New Roman" pitchFamily="18" charset="0"/>
              </a:rPr>
              <a:t> </a:t>
            </a:r>
          </a:p>
        </p:txBody>
      </p:sp>
      <p:pic>
        <p:nvPicPr>
          <p:cNvPr id="157700" name="Picture 4"/>
          <p:cNvPicPr>
            <a:picLocks noChangeAspect="1" noChangeArrowheads="1"/>
          </p:cNvPicPr>
          <p:nvPr/>
        </p:nvPicPr>
        <p:blipFill>
          <a:blip r:embed="rId2" cstate="print"/>
          <a:srcRect/>
          <a:stretch>
            <a:fillRect/>
          </a:stretch>
        </p:blipFill>
        <p:spPr bwMode="auto">
          <a:xfrm>
            <a:off x="0" y="1844675"/>
            <a:ext cx="9177338" cy="4541838"/>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00399 0.06846 L 0.00399 -0.26457 " pathEditMode="relative" rAng="0" ptsTypes="AA">
                                      <p:cBhvr>
                                        <p:cTn id="6" dur="1000" fill="hold"/>
                                        <p:tgtEl>
                                          <p:spTgt spid="157698"/>
                                        </p:tgtEl>
                                        <p:attrNameLst>
                                          <p:attrName>ppt_x</p:attrName>
                                          <p:attrName>ppt_y</p:attrName>
                                        </p:attrNameLst>
                                      </p:cBhvr>
                                      <p:rCtr x="0" y="-167"/>
                                    </p:animMotion>
                                  </p:childTnLst>
                                </p:cTn>
                              </p:par>
                              <p:par>
                                <p:cTn id="7" presetID="2" presetClass="entr" presetSubtype="4" fill="hold" nodeType="withEffect">
                                  <p:stCondLst>
                                    <p:cond delay="0"/>
                                  </p:stCondLst>
                                  <p:childTnLst>
                                    <p:set>
                                      <p:cBhvr>
                                        <p:cTn id="8" dur="1" fill="hold">
                                          <p:stCondLst>
                                            <p:cond delay="0"/>
                                          </p:stCondLst>
                                        </p:cTn>
                                        <p:tgtEl>
                                          <p:spTgt spid="157700"/>
                                        </p:tgtEl>
                                        <p:attrNameLst>
                                          <p:attrName>style.visibility</p:attrName>
                                        </p:attrNameLst>
                                      </p:cBhvr>
                                      <p:to>
                                        <p:strVal val="visible"/>
                                      </p:to>
                                    </p:set>
                                    <p:anim calcmode="lin" valueType="num">
                                      <p:cBhvr additive="base">
                                        <p:cTn id="9" dur="1000" fill="hold"/>
                                        <p:tgtEl>
                                          <p:spTgt spid="157700"/>
                                        </p:tgtEl>
                                        <p:attrNameLst>
                                          <p:attrName>ppt_x</p:attrName>
                                        </p:attrNameLst>
                                      </p:cBhvr>
                                      <p:tavLst>
                                        <p:tav tm="0">
                                          <p:val>
                                            <p:strVal val="#ppt_x"/>
                                          </p:val>
                                        </p:tav>
                                        <p:tav tm="100000">
                                          <p:val>
                                            <p:strVal val="#ppt_x"/>
                                          </p:val>
                                        </p:tav>
                                      </p:tavLst>
                                    </p:anim>
                                    <p:anim calcmode="lin" valueType="num">
                                      <p:cBhvr additive="base">
                                        <p:cTn id="10" dur="1000" fill="hold"/>
                                        <p:tgtEl>
                                          <p:spTgt spid="1577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611188" y="2708275"/>
            <a:ext cx="3097212" cy="2043113"/>
          </a:xfrm>
          <a:prstGeom prst="rect">
            <a:avLst/>
          </a:prstGeom>
          <a:noFill/>
          <a:ln w="9525">
            <a:noFill/>
            <a:miter lim="800000"/>
          </a:ln>
          <a:effectLst/>
        </p:spPr>
        <p:txBody>
          <a:bodyPr>
            <a:spAutoFit/>
          </a:bodyPr>
          <a:lstStyle/>
          <a:p>
            <a:pPr>
              <a:spcBef>
                <a:spcPct val="50000"/>
              </a:spcBef>
            </a:pPr>
            <a:r>
              <a:rPr lang="en-US" altLang="zh-CN" sz="3200" b="1"/>
              <a:t>OSMboxCreat()</a:t>
            </a:r>
            <a:endParaRPr lang="en-US" altLang="zh-CN" sz="3200" b="1"/>
          </a:p>
          <a:p>
            <a:pPr>
              <a:spcBef>
                <a:spcPct val="50000"/>
              </a:spcBef>
            </a:pPr>
            <a:r>
              <a:rPr lang="en-US" altLang="zh-CN" sz="3200" b="1"/>
              <a:t>OSMboxPend()</a:t>
            </a:r>
            <a:endParaRPr lang="en-US" altLang="zh-CN" sz="3200" b="1"/>
          </a:p>
          <a:p>
            <a:pPr>
              <a:spcBef>
                <a:spcPct val="50000"/>
              </a:spcBef>
            </a:pPr>
            <a:r>
              <a:rPr lang="en-US" altLang="zh-CN" sz="3200" b="1"/>
              <a:t>OSMboxPost()</a:t>
            </a:r>
          </a:p>
        </p:txBody>
      </p:sp>
      <p:pic>
        <p:nvPicPr>
          <p:cNvPr id="163844" name="Picture 4"/>
          <p:cNvPicPr>
            <a:picLocks noChangeAspect="1" noChangeArrowheads="1"/>
          </p:cNvPicPr>
          <p:nvPr/>
        </p:nvPicPr>
        <p:blipFill>
          <a:blip r:embed="rId1" cstate="print"/>
          <a:srcRect/>
          <a:stretch>
            <a:fillRect/>
          </a:stretch>
        </p:blipFill>
        <p:spPr bwMode="auto">
          <a:xfrm>
            <a:off x="3635375" y="908050"/>
            <a:ext cx="5314950" cy="4965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descr="信纸"/>
          <p:cNvSpPr txBox="1">
            <a:spLocks noChangeArrowheads="1"/>
          </p:cNvSpPr>
          <p:nvPr/>
        </p:nvSpPr>
        <p:spPr bwMode="auto">
          <a:xfrm>
            <a:off x="1692275" y="2708275"/>
            <a:ext cx="5759450" cy="900113"/>
          </a:xfrm>
          <a:prstGeom prst="rect">
            <a:avLst/>
          </a:prstGeom>
          <a:blipFill dpi="0" rotWithShape="0">
            <a:blip r:embed="rId1" cstate="print"/>
            <a:srcRect/>
            <a:tile tx="0" ty="0" sx="100000" sy="100000" flip="none" algn="tl"/>
          </a:blipFill>
          <a:ln w="76200" cmpd="tri">
            <a:solidFill>
              <a:schemeClr val="tx1"/>
            </a:solidFill>
            <a:miter lim="800000"/>
          </a:ln>
          <a:effectLst/>
        </p:spPr>
        <p:txBody>
          <a:bodyPr>
            <a:spAutoFit/>
          </a:bodyPr>
          <a:lstStyle/>
          <a:p>
            <a:pPr algn="ctr"/>
            <a:r>
              <a:rPr kumimoji="1" lang="zh-CN" altLang="en-US" sz="4800">
                <a:latin typeface="黑体" pitchFamily="49" charset="-122"/>
                <a:ea typeface="黑体" pitchFamily="49" charset="-122"/>
              </a:rPr>
              <a:t>消息队列</a:t>
            </a:r>
            <a:r>
              <a:rPr kumimoji="1" lang="zh-CN" altLang="en-US" sz="2400">
                <a:latin typeface="Times New Roman" pitchFamily="18" charset="0"/>
              </a:rPr>
              <a:t> </a:t>
            </a:r>
          </a:p>
        </p:txBody>
      </p:sp>
      <p:pic>
        <p:nvPicPr>
          <p:cNvPr id="158724" name="Picture 4"/>
          <p:cNvPicPr>
            <a:picLocks noChangeAspect="1" noChangeArrowheads="1"/>
          </p:cNvPicPr>
          <p:nvPr/>
        </p:nvPicPr>
        <p:blipFill>
          <a:blip r:embed="rId2" cstate="print"/>
          <a:srcRect/>
          <a:stretch>
            <a:fillRect/>
          </a:stretch>
        </p:blipFill>
        <p:spPr bwMode="auto">
          <a:xfrm>
            <a:off x="0" y="1916113"/>
            <a:ext cx="9105900" cy="4395787"/>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00399 0.06846 L 0.00399 -0.26457 " pathEditMode="relative" rAng="0" ptsTypes="AA">
                                      <p:cBhvr>
                                        <p:cTn id="6" dur="1000" fill="hold"/>
                                        <p:tgtEl>
                                          <p:spTgt spid="158722"/>
                                        </p:tgtEl>
                                        <p:attrNameLst>
                                          <p:attrName>ppt_x</p:attrName>
                                          <p:attrName>ppt_y</p:attrName>
                                        </p:attrNameLst>
                                      </p:cBhvr>
                                      <p:rCtr x="0" y="-167"/>
                                    </p:animMotion>
                                  </p:childTnLst>
                                </p:cTn>
                              </p:par>
                              <p:par>
                                <p:cTn id="7" presetID="2" presetClass="entr" presetSubtype="4" fill="hold" nodeType="withEffect">
                                  <p:stCondLst>
                                    <p:cond delay="0"/>
                                  </p:stCondLst>
                                  <p:childTnLst>
                                    <p:set>
                                      <p:cBhvr>
                                        <p:cTn id="8" dur="1" fill="hold">
                                          <p:stCondLst>
                                            <p:cond delay="0"/>
                                          </p:stCondLst>
                                        </p:cTn>
                                        <p:tgtEl>
                                          <p:spTgt spid="158724"/>
                                        </p:tgtEl>
                                        <p:attrNameLst>
                                          <p:attrName>style.visibility</p:attrName>
                                        </p:attrNameLst>
                                      </p:cBhvr>
                                      <p:to>
                                        <p:strVal val="visible"/>
                                      </p:to>
                                    </p:set>
                                    <p:anim calcmode="lin" valueType="num">
                                      <p:cBhvr additive="base">
                                        <p:cTn id="9" dur="1000" fill="hold"/>
                                        <p:tgtEl>
                                          <p:spTgt spid="158724"/>
                                        </p:tgtEl>
                                        <p:attrNameLst>
                                          <p:attrName>ppt_x</p:attrName>
                                        </p:attrNameLst>
                                      </p:cBhvr>
                                      <p:tavLst>
                                        <p:tav tm="0">
                                          <p:val>
                                            <p:strVal val="#ppt_x"/>
                                          </p:val>
                                        </p:tav>
                                        <p:tav tm="100000">
                                          <p:val>
                                            <p:strVal val="#ppt_x"/>
                                          </p:val>
                                        </p:tav>
                                      </p:tavLst>
                                    </p:anim>
                                    <p:anim calcmode="lin" valueType="num">
                                      <p:cBhvr additive="base">
                                        <p:cTn id="10" dur="1000" fill="hold"/>
                                        <p:tgtEl>
                                          <p:spTgt spid="1587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827088" y="2708275"/>
            <a:ext cx="2736850" cy="2043113"/>
          </a:xfrm>
          <a:prstGeom prst="rect">
            <a:avLst/>
          </a:prstGeom>
          <a:noFill/>
          <a:ln w="9525">
            <a:noFill/>
            <a:miter lim="800000"/>
          </a:ln>
          <a:effectLst/>
        </p:spPr>
        <p:txBody>
          <a:bodyPr>
            <a:spAutoFit/>
          </a:bodyPr>
          <a:lstStyle/>
          <a:p>
            <a:pPr>
              <a:spcBef>
                <a:spcPct val="50000"/>
              </a:spcBef>
            </a:pPr>
            <a:r>
              <a:rPr lang="en-US" altLang="zh-CN" sz="3200" b="1"/>
              <a:t>OSQCreat()</a:t>
            </a:r>
            <a:endParaRPr lang="en-US" altLang="zh-CN" sz="3200" b="1"/>
          </a:p>
          <a:p>
            <a:pPr>
              <a:spcBef>
                <a:spcPct val="50000"/>
              </a:spcBef>
            </a:pPr>
            <a:r>
              <a:rPr lang="en-US" altLang="zh-CN" sz="3200" b="1"/>
              <a:t>OSQPend()</a:t>
            </a:r>
            <a:endParaRPr lang="en-US" altLang="zh-CN" sz="3200" b="1"/>
          </a:p>
          <a:p>
            <a:pPr>
              <a:spcBef>
                <a:spcPct val="50000"/>
              </a:spcBef>
            </a:pPr>
            <a:r>
              <a:rPr lang="en-US" altLang="zh-CN" sz="3200" b="1"/>
              <a:t>OSQPost()</a:t>
            </a:r>
          </a:p>
        </p:txBody>
      </p:sp>
      <p:pic>
        <p:nvPicPr>
          <p:cNvPr id="164868" name="Picture 4"/>
          <p:cNvPicPr>
            <a:picLocks noChangeAspect="1" noChangeArrowheads="1"/>
          </p:cNvPicPr>
          <p:nvPr/>
        </p:nvPicPr>
        <p:blipFill>
          <a:blip r:embed="rId1" cstate="print"/>
          <a:srcRect/>
          <a:stretch>
            <a:fillRect/>
          </a:stretch>
        </p:blipFill>
        <p:spPr bwMode="auto">
          <a:xfrm>
            <a:off x="3779838" y="1196975"/>
            <a:ext cx="5181600" cy="49609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AutoShape 4"/>
          <p:cNvSpPr>
            <a:spLocks noChangeArrowheads="1"/>
          </p:cNvSpPr>
          <p:nvPr/>
        </p:nvSpPr>
        <p:spPr bwMode="gray">
          <a:xfrm>
            <a:off x="193868" y="196063"/>
            <a:ext cx="3284537" cy="510778"/>
          </a:xfrm>
          <a:prstGeom prst="roundRect">
            <a:avLst>
              <a:gd name="adj" fmla="val 16667"/>
            </a:avLst>
          </a:prstGeom>
          <a:solidFill>
            <a:schemeClr val="bg1"/>
          </a:solidFill>
          <a:ln w="38100" algn="ctr">
            <a:noFill/>
            <a:round/>
          </a:ln>
          <a:effectLst/>
        </p:spPr>
        <p:txBody>
          <a:bodyPr anchor="ctr">
            <a:spAutoFit/>
          </a:bodyPr>
          <a:lstStyle/>
          <a:p>
            <a:pPr eaLnBrk="1" hangingPunct="1"/>
            <a:r>
              <a:rPr lang="zh-CN" altLang="en-US" sz="2400" b="1" dirty="0">
                <a:solidFill>
                  <a:schemeClr val="tx1">
                    <a:lumMod val="95000"/>
                    <a:lumOff val="5000"/>
                  </a:schemeClr>
                </a:solidFill>
              </a:rPr>
              <a:t>先创建后使用 </a:t>
            </a:r>
          </a:p>
        </p:txBody>
      </p:sp>
      <p:sp>
        <p:nvSpPr>
          <p:cNvPr id="81925" name="Rectangle 5"/>
          <p:cNvSpPr>
            <a:spLocks noChangeArrowheads="1"/>
          </p:cNvSpPr>
          <p:nvPr/>
        </p:nvSpPr>
        <p:spPr bwMode="auto">
          <a:xfrm>
            <a:off x="366689" y="1094655"/>
            <a:ext cx="8237801" cy="1815882"/>
          </a:xfrm>
          <a:prstGeom prst="rect">
            <a:avLst/>
          </a:prstGeom>
          <a:noFill/>
          <a:ln w="9525" algn="ctr">
            <a:noFill/>
            <a:miter lim="800000"/>
          </a:ln>
          <a:effectLst/>
        </p:spPr>
        <p:txBody>
          <a:bodyPr wrap="square" anchor="ctr">
            <a:spAutoFit/>
          </a:bodyPr>
          <a:lstStyle/>
          <a:p>
            <a:pPr indent="276225" algn="just"/>
            <a:r>
              <a:rPr kumimoji="1" lang="en-US" altLang="zh-CN" sz="2800" b="1" dirty="0">
                <a:ea typeface="华文新魏" pitchFamily="2" charset="-122"/>
              </a:rPr>
              <a:t>      </a:t>
            </a:r>
            <a:r>
              <a:rPr kumimoji="1" lang="zh-CN" altLang="en-US" sz="2800" b="1" dirty="0">
                <a:ea typeface="华文新魏" pitchFamily="2" charset="-122"/>
              </a:rPr>
              <a:t>任何一个事件，必须先创建后使用。创建事件是通过调用函数</a:t>
            </a:r>
            <a:r>
              <a:rPr kumimoji="1" lang="en-US" altLang="zh-CN" sz="2800" b="1" dirty="0">
                <a:ea typeface="华文新魏" pitchFamily="2" charset="-122"/>
              </a:rPr>
              <a:t>OS???Create()</a:t>
            </a:r>
            <a:r>
              <a:rPr kumimoji="1" lang="zh-CN" altLang="en-US" sz="2800" b="1" dirty="0">
                <a:ea typeface="华文新魏" pitchFamily="2" charset="-122"/>
              </a:rPr>
              <a:t>实现的，其中</a:t>
            </a:r>
            <a:r>
              <a:rPr kumimoji="1" lang="en-US" altLang="zh-CN" sz="2800" b="1" dirty="0">
                <a:ea typeface="华文新魏" pitchFamily="2" charset="-122"/>
              </a:rPr>
              <a:t>???</a:t>
            </a:r>
            <a:r>
              <a:rPr kumimoji="1" lang="zh-CN" altLang="en-US" sz="2800" b="1" dirty="0">
                <a:ea typeface="华文新魏" pitchFamily="2" charset="-122"/>
              </a:rPr>
              <a:t>为事件的类型。创建事件可以在</a:t>
            </a:r>
            <a:r>
              <a:rPr kumimoji="1" lang="en-US" altLang="zh-CN" sz="2800" b="1" dirty="0">
                <a:ea typeface="华文新魏" pitchFamily="2" charset="-122"/>
              </a:rPr>
              <a:t>main()</a:t>
            </a:r>
            <a:r>
              <a:rPr kumimoji="1" lang="zh-CN" altLang="en-US" sz="2800" b="1" dirty="0">
                <a:ea typeface="华文新魏" pitchFamily="2" charset="-122"/>
              </a:rPr>
              <a:t>函数中，但更多的是在任务初始化部分。使用方法如下。</a:t>
            </a:r>
          </a:p>
        </p:txBody>
      </p:sp>
      <p:sp>
        <p:nvSpPr>
          <p:cNvPr id="81926" name="Rectangle 6"/>
          <p:cNvSpPr>
            <a:spLocks noChangeArrowheads="1"/>
          </p:cNvSpPr>
          <p:nvPr/>
        </p:nvSpPr>
        <p:spPr bwMode="auto">
          <a:xfrm>
            <a:off x="885152" y="3371393"/>
            <a:ext cx="3464141" cy="3170099"/>
          </a:xfrm>
          <a:prstGeom prst="rect">
            <a:avLst/>
          </a:prstGeom>
          <a:solidFill>
            <a:schemeClr val="bg1"/>
          </a:solidFill>
          <a:ln w="9525" algn="ctr">
            <a:solidFill>
              <a:schemeClr val="tx1"/>
            </a:solidFill>
            <a:miter lim="800000"/>
          </a:ln>
          <a:effectLst/>
        </p:spPr>
        <p:txBody>
          <a:bodyPr wrap="square" anchor="ctr">
            <a:spAutoFit/>
          </a:bodyPr>
          <a:lstStyle/>
          <a:p>
            <a:pPr marL="171450" indent="-171450" algn="just" defTabSz="-635">
              <a:tabLst>
                <a:tab pos="1885950" algn="l"/>
              </a:tabLst>
            </a:pPr>
            <a:r>
              <a:rPr kumimoji="1" lang="en-US" altLang="zh-CN" sz="2000" b="1" dirty="0" err="1">
                <a:ea typeface="华文新魏" pitchFamily="2" charset="-122"/>
              </a:rPr>
              <a:t>OS_EVENT</a:t>
            </a:r>
            <a:r>
              <a:rPr kumimoji="1" lang="en-US" altLang="zh-CN" sz="2000" b="1" dirty="0">
                <a:ea typeface="华文新魏" pitchFamily="2" charset="-122"/>
              </a:rPr>
              <a:t> *event;</a:t>
            </a:r>
            <a:endParaRPr kumimoji="1" lang="en-US" altLang="zh-CN" sz="2000" b="1" dirty="0">
              <a:ea typeface="华文新魏" pitchFamily="2" charset="-122"/>
            </a:endParaRPr>
          </a:p>
          <a:p>
            <a:pPr marL="171450" indent="-171450" algn="just" defTabSz="-635">
              <a:tabLst>
                <a:tab pos="1885950" algn="l"/>
              </a:tabLst>
            </a:pPr>
            <a:r>
              <a:rPr kumimoji="1" lang="en-US" altLang="zh-CN" sz="2000" b="1" dirty="0">
                <a:ea typeface="华文新魏" pitchFamily="2" charset="-122"/>
              </a:rPr>
              <a:t>        </a:t>
            </a:r>
            <a:endParaRPr kumimoji="1" lang="en-US" altLang="zh-CN" sz="2000" b="1" dirty="0">
              <a:ea typeface="华文新魏" pitchFamily="2" charset="-122"/>
            </a:endParaRPr>
          </a:p>
          <a:p>
            <a:pPr marL="171450" indent="-171450" algn="just" defTabSz="-635">
              <a:tabLst>
                <a:tab pos="1885950" algn="l"/>
              </a:tabLst>
            </a:pPr>
            <a:r>
              <a:rPr kumimoji="1" lang="en-US" altLang="zh-CN" sz="2000" b="1" dirty="0">
                <a:ea typeface="华文新魏" pitchFamily="2" charset="-122"/>
              </a:rPr>
              <a:t>void </a:t>
            </a:r>
            <a:r>
              <a:rPr kumimoji="1" lang="en-US" altLang="zh-CN" sz="2000" b="1" dirty="0" err="1">
                <a:ea typeface="华文新魏" pitchFamily="2" charset="-122"/>
              </a:rPr>
              <a:t>Task0</a:t>
            </a:r>
            <a:r>
              <a:rPr kumimoji="1" lang="en-US" altLang="zh-CN" sz="2000" b="1" dirty="0">
                <a:ea typeface="华文新魏" pitchFamily="2" charset="-122"/>
              </a:rPr>
              <a:t>(void *</a:t>
            </a:r>
            <a:r>
              <a:rPr kumimoji="1" lang="en-US" altLang="zh-CN" sz="2000" b="1" dirty="0" err="1">
                <a:ea typeface="华文新魏" pitchFamily="2" charset="-122"/>
              </a:rPr>
              <a:t>pdata</a:t>
            </a:r>
            <a:r>
              <a:rPr kumimoji="1" lang="en-US" altLang="zh-CN" sz="2000" b="1" dirty="0">
                <a:ea typeface="华文新魏" pitchFamily="2" charset="-122"/>
              </a:rPr>
              <a:t>)</a:t>
            </a:r>
            <a:endParaRPr kumimoji="1" lang="en-US" altLang="zh-CN" sz="2000" b="1" dirty="0">
              <a:ea typeface="华文新魏" pitchFamily="2" charset="-122"/>
            </a:endParaRPr>
          </a:p>
          <a:p>
            <a:pPr marL="171450" indent="-171450" algn="just" defTabSz="-635">
              <a:tabLst>
                <a:tab pos="1885950" algn="l"/>
              </a:tabLst>
            </a:pPr>
            <a:r>
              <a:rPr kumimoji="1" lang="en-US" altLang="zh-CN" sz="2000" b="1" dirty="0">
                <a:ea typeface="华文新魏" pitchFamily="2" charset="-122"/>
              </a:rPr>
              <a:t>{</a:t>
            </a:r>
            <a:endParaRPr kumimoji="1" lang="en-US" altLang="zh-CN" sz="2000" b="1" dirty="0">
              <a:ea typeface="华文新魏" pitchFamily="2" charset="-122"/>
            </a:endParaRPr>
          </a:p>
          <a:p>
            <a:pPr marL="171450" indent="-171450" algn="just" defTabSz="-635">
              <a:tabLst>
                <a:tab pos="1885950" algn="l"/>
              </a:tabLst>
            </a:pPr>
            <a:r>
              <a:rPr kumimoji="1" lang="en-US" altLang="zh-CN" sz="2000" b="1" dirty="0">
                <a:ea typeface="华文新魏" pitchFamily="2" charset="-122"/>
              </a:rPr>
              <a:t>      </a:t>
            </a:r>
            <a:r>
              <a:rPr kumimoji="1" lang="en-US" altLang="zh-CN" sz="2000" b="1" dirty="0" err="1">
                <a:ea typeface="华文新魏" pitchFamily="2" charset="-122"/>
              </a:rPr>
              <a:t>pdata</a:t>
            </a:r>
            <a:r>
              <a:rPr kumimoji="1" lang="en-US" altLang="zh-CN" sz="2000" b="1" dirty="0">
                <a:ea typeface="华文新魏" pitchFamily="2" charset="-122"/>
              </a:rPr>
              <a:t> = </a:t>
            </a:r>
            <a:r>
              <a:rPr kumimoji="1" lang="en-US" altLang="zh-CN" sz="2000" b="1" dirty="0" err="1">
                <a:ea typeface="华文新魏" pitchFamily="2" charset="-122"/>
              </a:rPr>
              <a:t>pdata</a:t>
            </a:r>
            <a:r>
              <a:rPr kumimoji="1" lang="en-US" altLang="zh-CN" sz="2000" b="1" dirty="0">
                <a:ea typeface="华文新魏" pitchFamily="2" charset="-122"/>
              </a:rPr>
              <a:t>;</a:t>
            </a:r>
            <a:endParaRPr kumimoji="1" lang="en-US" altLang="zh-CN" sz="2000" b="1" dirty="0">
              <a:ea typeface="华文新魏" pitchFamily="2" charset="-122"/>
            </a:endParaRPr>
          </a:p>
          <a:p>
            <a:pPr marL="171450" indent="-171450" algn="just" defTabSz="-635">
              <a:tabLst>
                <a:tab pos="1885950" algn="l"/>
              </a:tabLst>
            </a:pPr>
            <a:r>
              <a:rPr kumimoji="1" lang="en-US" altLang="zh-CN" sz="2000" b="1" dirty="0">
                <a:ea typeface="华文新魏" pitchFamily="2" charset="-122"/>
              </a:rPr>
              <a:t>      event = OS???Create(…);</a:t>
            </a:r>
            <a:endParaRPr kumimoji="1" lang="en-US" altLang="zh-CN" sz="2000" b="1" dirty="0">
              <a:ea typeface="华文新魏" pitchFamily="2" charset="-122"/>
            </a:endParaRPr>
          </a:p>
          <a:p>
            <a:pPr marL="171450" indent="-171450" algn="just" defTabSz="-635">
              <a:tabLst>
                <a:tab pos="1885950" algn="l"/>
              </a:tabLst>
            </a:pPr>
            <a:r>
              <a:rPr kumimoji="1" lang="en-US" altLang="zh-CN" sz="2000" b="1" dirty="0">
                <a:ea typeface="华文新魏" pitchFamily="2" charset="-122"/>
              </a:rPr>
              <a:t>      while (1) {</a:t>
            </a:r>
            <a:endParaRPr kumimoji="1" lang="en-US" altLang="zh-CN" sz="2000" b="1" dirty="0">
              <a:ea typeface="华文新魏" pitchFamily="2" charset="-122"/>
            </a:endParaRPr>
          </a:p>
          <a:p>
            <a:pPr marL="171450" indent="-171450" algn="just" defTabSz="-635">
              <a:tabLst>
                <a:tab pos="1885950" algn="l"/>
              </a:tabLst>
            </a:pPr>
            <a:r>
              <a:rPr kumimoji="1" lang="en-US" altLang="zh-CN" sz="2000" b="1" dirty="0">
                <a:ea typeface="华文新魏" pitchFamily="2" charset="-122"/>
              </a:rPr>
              <a:t>           /* </a:t>
            </a:r>
            <a:r>
              <a:rPr kumimoji="1" lang="zh-CN" altLang="en-US" sz="2000" b="1" dirty="0">
                <a:ea typeface="华文新魏" pitchFamily="2" charset="-122"/>
              </a:rPr>
              <a:t>其它代码 *</a:t>
            </a:r>
            <a:r>
              <a:rPr kumimoji="1" lang="en-US" altLang="zh-CN" sz="2000" b="1" dirty="0">
                <a:ea typeface="华文新魏" pitchFamily="2" charset="-122"/>
              </a:rPr>
              <a:t>/</a:t>
            </a:r>
            <a:endParaRPr kumimoji="1" lang="en-US" altLang="zh-CN" sz="2000" b="1" dirty="0">
              <a:ea typeface="华文新魏" pitchFamily="2" charset="-122"/>
            </a:endParaRPr>
          </a:p>
          <a:p>
            <a:pPr marL="171450" indent="-171450" algn="just" defTabSz="-635">
              <a:tabLst>
                <a:tab pos="1885950" algn="l"/>
              </a:tabLst>
            </a:pPr>
            <a:r>
              <a:rPr kumimoji="1" lang="en-US" altLang="zh-CN" sz="2000" b="1" dirty="0">
                <a:ea typeface="华文新魏" pitchFamily="2" charset="-122"/>
              </a:rPr>
              <a:t>      }</a:t>
            </a:r>
            <a:endParaRPr kumimoji="1" lang="en-US" altLang="zh-CN" sz="2000" b="1" dirty="0">
              <a:ea typeface="华文新魏" pitchFamily="2" charset="-122"/>
            </a:endParaRPr>
          </a:p>
          <a:p>
            <a:pPr marL="171450" indent="-171450" algn="just" defTabSz="-635">
              <a:tabLst>
                <a:tab pos="1885950" algn="l"/>
              </a:tabLst>
            </a:pPr>
            <a:r>
              <a:rPr kumimoji="1" lang="en-US" altLang="zh-CN" sz="2000" b="1" dirty="0">
                <a:ea typeface="华文新魏" pitchFamily="2" charset="-122"/>
              </a:rPr>
              <a:t>}</a:t>
            </a:r>
          </a:p>
        </p:txBody>
      </p:sp>
      <p:grpSp>
        <p:nvGrpSpPr>
          <p:cNvPr id="2" name="Group 44"/>
          <p:cNvGrpSpPr/>
          <p:nvPr/>
        </p:nvGrpSpPr>
        <p:grpSpPr bwMode="auto">
          <a:xfrm>
            <a:off x="3304646" y="3486607"/>
            <a:ext cx="2474913" cy="338138"/>
            <a:chOff x="2398" y="2269"/>
            <a:chExt cx="1559" cy="213"/>
          </a:xfrm>
        </p:grpSpPr>
        <p:grpSp>
          <p:nvGrpSpPr>
            <p:cNvPr id="3" name="Group 38"/>
            <p:cNvGrpSpPr/>
            <p:nvPr/>
          </p:nvGrpSpPr>
          <p:grpSpPr bwMode="auto">
            <a:xfrm>
              <a:off x="2650" y="2269"/>
              <a:ext cx="1307" cy="213"/>
              <a:chOff x="2645" y="1805"/>
              <a:chExt cx="944" cy="681"/>
            </a:xfrm>
          </p:grpSpPr>
          <p:sp>
            <p:nvSpPr>
              <p:cNvPr id="81959" name="Rectangle 39"/>
              <p:cNvSpPr>
                <a:spLocks noChangeArrowheads="1"/>
              </p:cNvSpPr>
              <p:nvPr/>
            </p:nvSpPr>
            <p:spPr bwMode="auto">
              <a:xfrm>
                <a:off x="2705" y="1805"/>
                <a:ext cx="884" cy="681"/>
              </a:xfrm>
              <a:prstGeom prst="rect">
                <a:avLst/>
              </a:prstGeom>
              <a:noFill/>
              <a:ln w="9525" algn="ctr">
                <a:noFill/>
                <a:miter lim="800000"/>
              </a:ln>
              <a:effectLst/>
            </p:spPr>
            <p:txBody>
              <a:bodyPr anchor="ctr">
                <a:spAutoFit/>
              </a:bodyPr>
              <a:lstStyle/>
              <a:p>
                <a:pPr eaLnBrk="1" hangingPunct="1"/>
                <a:r>
                  <a:rPr kumimoji="1" lang="zh-CN" altLang="en-US" sz="1600" b="1"/>
                  <a:t>定义事件</a:t>
                </a:r>
              </a:p>
            </p:txBody>
          </p:sp>
          <p:sp>
            <p:nvSpPr>
              <p:cNvPr id="81960" name="AutoShape 40"/>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sz="1600" b="1"/>
              </a:p>
            </p:txBody>
          </p:sp>
        </p:grpSp>
        <p:sp>
          <p:nvSpPr>
            <p:cNvPr id="81961" name="Freeform 41"/>
            <p:cNvSpPr/>
            <p:nvPr/>
          </p:nvSpPr>
          <p:spPr bwMode="auto">
            <a:xfrm rot="16200000" flipV="1">
              <a:off x="2489" y="2215"/>
              <a:ext cx="70"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sz="1600" b="1"/>
            </a:p>
          </p:txBody>
        </p:sp>
      </p:grpSp>
      <p:grpSp>
        <p:nvGrpSpPr>
          <p:cNvPr id="4" name="Group 52"/>
          <p:cNvGrpSpPr/>
          <p:nvPr/>
        </p:nvGrpSpPr>
        <p:grpSpPr bwMode="auto">
          <a:xfrm>
            <a:off x="3362253" y="4408319"/>
            <a:ext cx="2474913" cy="338138"/>
            <a:chOff x="2656" y="2708"/>
            <a:chExt cx="1559" cy="213"/>
          </a:xfrm>
        </p:grpSpPr>
        <p:grpSp>
          <p:nvGrpSpPr>
            <p:cNvPr id="5" name="Group 48"/>
            <p:cNvGrpSpPr/>
            <p:nvPr/>
          </p:nvGrpSpPr>
          <p:grpSpPr bwMode="auto">
            <a:xfrm>
              <a:off x="2908" y="2708"/>
              <a:ext cx="1307" cy="213"/>
              <a:chOff x="2645" y="1808"/>
              <a:chExt cx="944" cy="681"/>
            </a:xfrm>
          </p:grpSpPr>
          <p:sp>
            <p:nvSpPr>
              <p:cNvPr id="81969" name="Rectangle 49"/>
              <p:cNvSpPr>
                <a:spLocks noChangeArrowheads="1"/>
              </p:cNvSpPr>
              <p:nvPr/>
            </p:nvSpPr>
            <p:spPr bwMode="auto">
              <a:xfrm>
                <a:off x="2705" y="1808"/>
                <a:ext cx="884" cy="681"/>
              </a:xfrm>
              <a:prstGeom prst="rect">
                <a:avLst/>
              </a:prstGeom>
              <a:noFill/>
              <a:ln w="9525" algn="ctr">
                <a:noFill/>
                <a:miter lim="800000"/>
              </a:ln>
              <a:effectLst/>
            </p:spPr>
            <p:txBody>
              <a:bodyPr anchor="ctr">
                <a:spAutoFit/>
              </a:bodyPr>
              <a:lstStyle/>
              <a:p>
                <a:pPr eaLnBrk="1" hangingPunct="1"/>
                <a:r>
                  <a:rPr kumimoji="1" lang="zh-CN" altLang="en-US" sz="1600" b="1"/>
                  <a:t>防止编译器报警</a:t>
                </a:r>
                <a:endParaRPr kumimoji="1" lang="zh-CN" altLang="en-US" sz="1400" b="1">
                  <a:ea typeface="华文新魏" pitchFamily="2" charset="-122"/>
                </a:endParaRPr>
              </a:p>
            </p:txBody>
          </p:sp>
          <p:sp>
            <p:nvSpPr>
              <p:cNvPr id="81970" name="AutoShape 50"/>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sz="1600" b="1"/>
              </a:p>
            </p:txBody>
          </p:sp>
        </p:grpSp>
        <p:sp>
          <p:nvSpPr>
            <p:cNvPr id="81971" name="Freeform 51"/>
            <p:cNvSpPr/>
            <p:nvPr/>
          </p:nvSpPr>
          <p:spPr bwMode="auto">
            <a:xfrm rot="5400000">
              <a:off x="2729" y="2742"/>
              <a:ext cx="106"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sz="1600" b="1"/>
            </a:p>
          </p:txBody>
        </p:sp>
      </p:grpSp>
      <p:grpSp>
        <p:nvGrpSpPr>
          <p:cNvPr id="6" name="Group 53"/>
          <p:cNvGrpSpPr/>
          <p:nvPr/>
        </p:nvGrpSpPr>
        <p:grpSpPr bwMode="auto">
          <a:xfrm>
            <a:off x="4283965" y="4811568"/>
            <a:ext cx="2474913" cy="338138"/>
            <a:chOff x="2656" y="2708"/>
            <a:chExt cx="1559" cy="213"/>
          </a:xfrm>
        </p:grpSpPr>
        <p:grpSp>
          <p:nvGrpSpPr>
            <p:cNvPr id="7" name="Group 54"/>
            <p:cNvGrpSpPr/>
            <p:nvPr/>
          </p:nvGrpSpPr>
          <p:grpSpPr bwMode="auto">
            <a:xfrm>
              <a:off x="2908" y="2708"/>
              <a:ext cx="1307" cy="213"/>
              <a:chOff x="2645" y="1805"/>
              <a:chExt cx="944" cy="681"/>
            </a:xfrm>
          </p:grpSpPr>
          <p:sp>
            <p:nvSpPr>
              <p:cNvPr id="81975" name="Rectangle 55"/>
              <p:cNvSpPr>
                <a:spLocks noChangeArrowheads="1"/>
              </p:cNvSpPr>
              <p:nvPr/>
            </p:nvSpPr>
            <p:spPr bwMode="auto">
              <a:xfrm>
                <a:off x="2705" y="1805"/>
                <a:ext cx="884" cy="681"/>
              </a:xfrm>
              <a:prstGeom prst="rect">
                <a:avLst/>
              </a:prstGeom>
              <a:noFill/>
              <a:ln w="9525" algn="ctr">
                <a:noFill/>
                <a:miter lim="800000"/>
              </a:ln>
              <a:effectLst/>
            </p:spPr>
            <p:txBody>
              <a:bodyPr anchor="ctr">
                <a:spAutoFit/>
              </a:bodyPr>
              <a:lstStyle/>
              <a:p>
                <a:pPr eaLnBrk="1" hangingPunct="1"/>
                <a:r>
                  <a:rPr kumimoji="1" lang="zh-CN" altLang="en-US" sz="1600" b="1"/>
                  <a:t>创建事件</a:t>
                </a:r>
              </a:p>
            </p:txBody>
          </p:sp>
          <p:sp>
            <p:nvSpPr>
              <p:cNvPr id="81976" name="AutoShape 56"/>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sz="1600" b="1"/>
              </a:p>
            </p:txBody>
          </p:sp>
        </p:grpSp>
        <p:sp>
          <p:nvSpPr>
            <p:cNvPr id="81977" name="Freeform 57"/>
            <p:cNvSpPr/>
            <p:nvPr/>
          </p:nvSpPr>
          <p:spPr bwMode="auto">
            <a:xfrm rot="5400000">
              <a:off x="2729" y="2742"/>
              <a:ext cx="106"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sz="16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1924"/>
                                        </p:tgtEl>
                                        <p:attrNameLst>
                                          <p:attrName>style.visibility</p:attrName>
                                        </p:attrNameLst>
                                      </p:cBhvr>
                                      <p:to>
                                        <p:strVal val="visible"/>
                                      </p:to>
                                    </p:set>
                                    <p:anim calcmode="lin" valueType="num">
                                      <p:cBhvr additive="base">
                                        <p:cTn id="7" dur="500" fill="hold"/>
                                        <p:tgtEl>
                                          <p:spTgt spid="81924"/>
                                        </p:tgtEl>
                                        <p:attrNameLst>
                                          <p:attrName>ppt_x</p:attrName>
                                        </p:attrNameLst>
                                      </p:cBhvr>
                                      <p:tavLst>
                                        <p:tav tm="0">
                                          <p:val>
                                            <p:strVal val="1+#ppt_w/2"/>
                                          </p:val>
                                        </p:tav>
                                        <p:tav tm="100000">
                                          <p:val>
                                            <p:strVal val="#ppt_x"/>
                                          </p:val>
                                        </p:tav>
                                      </p:tavLst>
                                    </p:anim>
                                    <p:anim calcmode="lin" valueType="num">
                                      <p:cBhvr additive="base">
                                        <p:cTn id="8" dur="500" fill="hold"/>
                                        <p:tgtEl>
                                          <p:spTgt spid="819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81925"/>
                                        </p:tgtEl>
                                        <p:attrNameLst>
                                          <p:attrName>style.visibility</p:attrName>
                                        </p:attrNameLst>
                                      </p:cBhvr>
                                      <p:to>
                                        <p:strVal val="visible"/>
                                      </p:to>
                                    </p:set>
                                    <p:animEffect transition="in" filter="blinds(horizontal)">
                                      <p:cBhvr>
                                        <p:cTn id="12" dur="500"/>
                                        <p:tgtEl>
                                          <p:spTgt spid="81925"/>
                                        </p:tgtEl>
                                      </p:cBhvr>
                                    </p:animEffec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81926"/>
                                        </p:tgtEl>
                                        <p:attrNameLst>
                                          <p:attrName>style.visibility</p:attrName>
                                        </p:attrNameLst>
                                      </p:cBhvr>
                                      <p:to>
                                        <p:strVal val="visible"/>
                                      </p:to>
                                    </p:se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nimBg="1"/>
      <p:bldP spid="81925" grpId="0"/>
      <p:bldP spid="819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5"/>
          <p:cNvSpPr>
            <a:spLocks noChangeArrowheads="1"/>
          </p:cNvSpPr>
          <p:nvPr/>
        </p:nvSpPr>
        <p:spPr bwMode="auto">
          <a:xfrm>
            <a:off x="193868" y="979441"/>
            <a:ext cx="8525836" cy="1815882"/>
          </a:xfrm>
          <a:prstGeom prst="rect">
            <a:avLst/>
          </a:prstGeom>
          <a:noFill/>
          <a:ln w="9525" algn="ctr">
            <a:noFill/>
            <a:miter lim="800000"/>
          </a:ln>
          <a:effectLst/>
        </p:spPr>
        <p:txBody>
          <a:bodyPr wrap="square">
            <a:spAutoFit/>
          </a:bodyPr>
          <a:lstStyle/>
          <a:p>
            <a:pPr algn="just"/>
            <a:r>
              <a:rPr kumimoji="1" lang="en-US" altLang="zh-CN" sz="2800" b="1" dirty="0">
                <a:ea typeface="华文新魏" pitchFamily="2" charset="-122"/>
              </a:rPr>
              <a:t>      </a:t>
            </a:r>
            <a:r>
              <a:rPr kumimoji="1" lang="zh-CN" altLang="en-US" sz="2800" b="1" dirty="0">
                <a:ea typeface="华文新魏" pitchFamily="2" charset="-122"/>
              </a:rPr>
              <a:t>一般来说，在嵌入式系统中，事件是静态使用的，即创建后永远不删除。但有时候需要动态使用，即根据需要创建和删除事件，此时创建事件就是在任务的事件执行代码中，使用方法如下。</a:t>
            </a:r>
          </a:p>
        </p:txBody>
      </p:sp>
      <p:sp>
        <p:nvSpPr>
          <p:cNvPr id="82991" name="Rectangle 47"/>
          <p:cNvSpPr>
            <a:spLocks noChangeArrowheads="1"/>
          </p:cNvSpPr>
          <p:nvPr/>
        </p:nvSpPr>
        <p:spPr bwMode="auto">
          <a:xfrm>
            <a:off x="1922078" y="3031125"/>
            <a:ext cx="3917276" cy="3477875"/>
          </a:xfrm>
          <a:prstGeom prst="rect">
            <a:avLst/>
          </a:prstGeom>
          <a:solidFill>
            <a:schemeClr val="bg1"/>
          </a:solidFill>
          <a:ln w="9525" algn="ctr">
            <a:solidFill>
              <a:schemeClr val="tx1"/>
            </a:solidFill>
            <a:miter lim="800000"/>
          </a:ln>
          <a:effectLst/>
        </p:spPr>
        <p:txBody>
          <a:bodyPr wrap="square" anchor="ctr">
            <a:spAutoFit/>
          </a:bodyPr>
          <a:lstStyle/>
          <a:p>
            <a:pPr marL="171450" indent="-171450" algn="just" defTabSz="-635">
              <a:tabLst>
                <a:tab pos="1885950" algn="l"/>
              </a:tabLst>
            </a:pPr>
            <a:r>
              <a:rPr kumimoji="1" lang="en-US" altLang="zh-CN" sz="2000" b="1" dirty="0" err="1">
                <a:ea typeface="华文新魏" pitchFamily="2" charset="-122"/>
              </a:rPr>
              <a:t>OS_EVENT</a:t>
            </a:r>
            <a:r>
              <a:rPr kumimoji="1" lang="en-US" altLang="zh-CN" sz="2000" b="1" dirty="0">
                <a:ea typeface="华文新魏" pitchFamily="2" charset="-122"/>
              </a:rPr>
              <a:t> *event;</a:t>
            </a:r>
            <a:endParaRPr kumimoji="1" lang="en-US" altLang="zh-CN" sz="2000" b="1" dirty="0">
              <a:ea typeface="华文新魏" pitchFamily="2" charset="-122"/>
            </a:endParaRPr>
          </a:p>
          <a:p>
            <a:pPr marL="171450" indent="-171450" algn="just" defTabSz="-635">
              <a:tabLst>
                <a:tab pos="1885950" algn="l"/>
              </a:tabLst>
            </a:pPr>
            <a:endParaRPr kumimoji="1" lang="en-US" altLang="zh-CN" sz="2000" b="1" dirty="0">
              <a:ea typeface="华文新魏" pitchFamily="2" charset="-122"/>
            </a:endParaRPr>
          </a:p>
          <a:p>
            <a:pPr marL="171450" indent="-171450" algn="just" defTabSz="-635">
              <a:tabLst>
                <a:tab pos="1885950" algn="l"/>
              </a:tabLst>
            </a:pPr>
            <a:r>
              <a:rPr kumimoji="1" lang="en-US" altLang="zh-CN" sz="2000" b="1" dirty="0">
                <a:ea typeface="华文新魏" pitchFamily="2" charset="-122"/>
              </a:rPr>
              <a:t>void </a:t>
            </a:r>
            <a:r>
              <a:rPr kumimoji="1" lang="en-US" altLang="zh-CN" sz="2000" b="1" dirty="0" err="1">
                <a:ea typeface="华文新魏" pitchFamily="2" charset="-122"/>
              </a:rPr>
              <a:t>Task0</a:t>
            </a:r>
            <a:r>
              <a:rPr kumimoji="1" lang="en-US" altLang="zh-CN" sz="2000" b="1" dirty="0">
                <a:ea typeface="华文新魏" pitchFamily="2" charset="-122"/>
              </a:rPr>
              <a:t>(void *</a:t>
            </a:r>
            <a:r>
              <a:rPr kumimoji="1" lang="en-US" altLang="zh-CN" sz="2000" b="1" dirty="0" err="1">
                <a:ea typeface="华文新魏" pitchFamily="2" charset="-122"/>
              </a:rPr>
              <a:t>pdata</a:t>
            </a:r>
            <a:r>
              <a:rPr kumimoji="1" lang="en-US" altLang="zh-CN" sz="2000" b="1" dirty="0">
                <a:ea typeface="华文新魏" pitchFamily="2" charset="-122"/>
              </a:rPr>
              <a:t>)</a:t>
            </a:r>
            <a:endParaRPr kumimoji="1" lang="en-US" altLang="zh-CN" sz="2000" b="1" dirty="0">
              <a:ea typeface="华文新魏" pitchFamily="2" charset="-122"/>
            </a:endParaRPr>
          </a:p>
          <a:p>
            <a:pPr marL="171450" indent="-171450" algn="just" defTabSz="-635">
              <a:tabLst>
                <a:tab pos="1885950" algn="l"/>
              </a:tabLst>
            </a:pPr>
            <a:r>
              <a:rPr kumimoji="1" lang="en-US" altLang="zh-CN" sz="2000" b="1" dirty="0">
                <a:ea typeface="华文新魏" pitchFamily="2" charset="-122"/>
              </a:rPr>
              <a:t>{</a:t>
            </a:r>
            <a:endParaRPr kumimoji="1" lang="en-US" altLang="zh-CN" sz="2000" b="1" dirty="0">
              <a:ea typeface="华文新魏" pitchFamily="2" charset="-122"/>
            </a:endParaRPr>
          </a:p>
          <a:p>
            <a:pPr marL="171450" indent="-171450" algn="just" defTabSz="-635">
              <a:tabLst>
                <a:tab pos="1885950" algn="l"/>
              </a:tabLst>
            </a:pPr>
            <a:r>
              <a:rPr kumimoji="1" lang="en-US" altLang="zh-CN" sz="2000" b="1" dirty="0">
                <a:ea typeface="华文新魏" pitchFamily="2" charset="-122"/>
              </a:rPr>
              <a:t>    </a:t>
            </a:r>
            <a:r>
              <a:rPr kumimoji="1" lang="en-US" altLang="zh-CN" sz="2000" b="1" dirty="0" err="1">
                <a:ea typeface="华文新魏" pitchFamily="2" charset="-122"/>
              </a:rPr>
              <a:t>pdata</a:t>
            </a:r>
            <a:r>
              <a:rPr kumimoji="1" lang="en-US" altLang="zh-CN" sz="2000" b="1" dirty="0">
                <a:ea typeface="华文新魏" pitchFamily="2" charset="-122"/>
              </a:rPr>
              <a:t> = </a:t>
            </a:r>
            <a:r>
              <a:rPr kumimoji="1" lang="en-US" altLang="zh-CN" sz="2000" b="1" dirty="0" err="1">
                <a:ea typeface="华文新魏" pitchFamily="2" charset="-122"/>
              </a:rPr>
              <a:t>pdata</a:t>
            </a:r>
            <a:r>
              <a:rPr kumimoji="1" lang="en-US" altLang="zh-CN" sz="2000" b="1" dirty="0">
                <a:ea typeface="华文新魏" pitchFamily="2" charset="-122"/>
              </a:rPr>
              <a:t>;</a:t>
            </a:r>
            <a:endParaRPr kumimoji="1" lang="en-US" altLang="zh-CN" sz="2000" b="1" dirty="0">
              <a:ea typeface="华文新魏" pitchFamily="2" charset="-122"/>
            </a:endParaRPr>
          </a:p>
          <a:p>
            <a:pPr marL="171450" indent="-171450" algn="just" defTabSz="-635">
              <a:tabLst>
                <a:tab pos="1885950" algn="l"/>
              </a:tabLst>
            </a:pPr>
            <a:r>
              <a:rPr kumimoji="1" lang="en-US" altLang="zh-CN" sz="2000" b="1" dirty="0">
                <a:ea typeface="华文新魏" pitchFamily="2" charset="-122"/>
              </a:rPr>
              <a:t>    while (1) {</a:t>
            </a:r>
            <a:endParaRPr kumimoji="1" lang="en-US" altLang="zh-CN" sz="2000" b="1" dirty="0">
              <a:ea typeface="华文新魏" pitchFamily="2" charset="-122"/>
            </a:endParaRPr>
          </a:p>
          <a:p>
            <a:pPr marL="171450" indent="-171450" algn="just" defTabSz="-635">
              <a:tabLst>
                <a:tab pos="1885950" algn="l"/>
              </a:tabLst>
            </a:pPr>
            <a:r>
              <a:rPr kumimoji="1" lang="en-US" altLang="zh-CN" sz="2000" b="1" dirty="0">
                <a:ea typeface="华文新魏" pitchFamily="2" charset="-122"/>
              </a:rPr>
              <a:t>        event = OS???Create(…);</a:t>
            </a:r>
            <a:endParaRPr kumimoji="1" lang="en-US" altLang="zh-CN" sz="2000" b="1" dirty="0">
              <a:ea typeface="华文新魏" pitchFamily="2" charset="-122"/>
            </a:endParaRPr>
          </a:p>
          <a:p>
            <a:pPr marL="171450" indent="-171450" algn="just" defTabSz="-635">
              <a:tabLst>
                <a:tab pos="1885950" algn="l"/>
              </a:tabLst>
            </a:pPr>
            <a:r>
              <a:rPr kumimoji="1" lang="en-US" altLang="zh-CN" sz="2000" b="1" dirty="0">
                <a:ea typeface="华文新魏" pitchFamily="2" charset="-122"/>
              </a:rPr>
              <a:t>        /* </a:t>
            </a:r>
            <a:r>
              <a:rPr kumimoji="1" lang="zh-CN" altLang="en-US" sz="2000" b="1" dirty="0">
                <a:ea typeface="华文新魏" pitchFamily="2" charset="-122"/>
              </a:rPr>
              <a:t>其它代码 *</a:t>
            </a:r>
            <a:r>
              <a:rPr kumimoji="1" lang="en-US" altLang="zh-CN" sz="2000" b="1" dirty="0">
                <a:ea typeface="华文新魏" pitchFamily="2" charset="-122"/>
              </a:rPr>
              <a:t>/</a:t>
            </a:r>
            <a:endParaRPr kumimoji="1" lang="en-US" altLang="zh-CN" sz="2000" b="1" dirty="0">
              <a:ea typeface="华文新魏" pitchFamily="2" charset="-122"/>
            </a:endParaRPr>
          </a:p>
          <a:p>
            <a:pPr marL="171450" indent="-171450" algn="just" defTabSz="-635">
              <a:tabLst>
                <a:tab pos="1885950" algn="l"/>
              </a:tabLst>
            </a:pPr>
            <a:r>
              <a:rPr kumimoji="1" lang="en-US" altLang="zh-CN" sz="2000" b="1" dirty="0">
                <a:ea typeface="华文新魏" pitchFamily="2" charset="-122"/>
              </a:rPr>
              <a:t>        OS???Del(event,…);</a:t>
            </a:r>
            <a:endParaRPr kumimoji="1" lang="en-US" altLang="zh-CN" sz="2000" b="1" dirty="0">
              <a:ea typeface="华文新魏" pitchFamily="2" charset="-122"/>
            </a:endParaRPr>
          </a:p>
          <a:p>
            <a:pPr marL="171450" indent="-171450" algn="just" defTabSz="-635">
              <a:tabLst>
                <a:tab pos="1885950" algn="l"/>
              </a:tabLst>
            </a:pPr>
            <a:r>
              <a:rPr kumimoji="1" lang="en-US" altLang="zh-CN" sz="2000" b="1" dirty="0">
                <a:ea typeface="华文新魏" pitchFamily="2" charset="-122"/>
              </a:rPr>
              <a:t>    }</a:t>
            </a:r>
            <a:endParaRPr kumimoji="1" lang="en-US" altLang="zh-CN" sz="2000" b="1" dirty="0">
              <a:ea typeface="华文新魏" pitchFamily="2" charset="-122"/>
            </a:endParaRPr>
          </a:p>
          <a:p>
            <a:pPr marL="171450" indent="-171450" algn="just" defTabSz="-635">
              <a:tabLst>
                <a:tab pos="1885950" algn="l"/>
              </a:tabLst>
            </a:pPr>
            <a:r>
              <a:rPr kumimoji="1" lang="en-US" altLang="zh-CN" sz="2000" b="1" dirty="0">
                <a:ea typeface="华文新魏" pitchFamily="2" charset="-122"/>
              </a:rPr>
              <a:t>}</a:t>
            </a:r>
          </a:p>
        </p:txBody>
      </p:sp>
      <p:grpSp>
        <p:nvGrpSpPr>
          <p:cNvPr id="2" name="Group 50"/>
          <p:cNvGrpSpPr/>
          <p:nvPr/>
        </p:nvGrpSpPr>
        <p:grpSpPr bwMode="auto">
          <a:xfrm>
            <a:off x="4399179" y="3198572"/>
            <a:ext cx="3083166" cy="336550"/>
            <a:chOff x="2398" y="2270"/>
            <a:chExt cx="1559" cy="212"/>
          </a:xfrm>
        </p:grpSpPr>
        <p:grpSp>
          <p:nvGrpSpPr>
            <p:cNvPr id="3" name="Group 51"/>
            <p:cNvGrpSpPr/>
            <p:nvPr/>
          </p:nvGrpSpPr>
          <p:grpSpPr bwMode="auto">
            <a:xfrm>
              <a:off x="2650" y="2270"/>
              <a:ext cx="1307" cy="212"/>
              <a:chOff x="2645" y="1815"/>
              <a:chExt cx="944" cy="679"/>
            </a:xfrm>
          </p:grpSpPr>
          <p:sp>
            <p:nvSpPr>
              <p:cNvPr id="82996" name="Rectangle 52"/>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pPr eaLnBrk="1" hangingPunct="1"/>
                <a:r>
                  <a:rPr kumimoji="1" lang="zh-CN" altLang="en-US"/>
                  <a:t>定义事件</a:t>
                </a:r>
              </a:p>
            </p:txBody>
          </p:sp>
          <p:sp>
            <p:nvSpPr>
              <p:cNvPr id="82997" name="AutoShape 53"/>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82998" name="Freeform 54"/>
            <p:cNvSpPr/>
            <p:nvPr/>
          </p:nvSpPr>
          <p:spPr bwMode="auto">
            <a:xfrm rot="16200000" flipV="1">
              <a:off x="2489" y="2215"/>
              <a:ext cx="70"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4" name="Group 58"/>
          <p:cNvGrpSpPr/>
          <p:nvPr/>
        </p:nvGrpSpPr>
        <p:grpSpPr bwMode="auto">
          <a:xfrm>
            <a:off x="3880716" y="4235498"/>
            <a:ext cx="3056370" cy="336550"/>
            <a:chOff x="2656" y="2709"/>
            <a:chExt cx="1559" cy="212"/>
          </a:xfrm>
        </p:grpSpPr>
        <p:grpSp>
          <p:nvGrpSpPr>
            <p:cNvPr id="5" name="Group 59"/>
            <p:cNvGrpSpPr/>
            <p:nvPr/>
          </p:nvGrpSpPr>
          <p:grpSpPr bwMode="auto">
            <a:xfrm>
              <a:off x="2908" y="2709"/>
              <a:ext cx="1307" cy="212"/>
              <a:chOff x="2645" y="1815"/>
              <a:chExt cx="944" cy="679"/>
            </a:xfrm>
          </p:grpSpPr>
          <p:sp>
            <p:nvSpPr>
              <p:cNvPr id="83004" name="Rectangle 60"/>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pPr eaLnBrk="1" hangingPunct="1"/>
                <a:r>
                  <a:rPr kumimoji="1" lang="zh-CN" altLang="en-US"/>
                  <a:t>防止编译器报警</a:t>
                </a:r>
                <a:endParaRPr kumimoji="1" lang="zh-CN" altLang="en-US" sz="2000">
                  <a:ea typeface="华文新魏" pitchFamily="2" charset="-122"/>
                </a:endParaRPr>
              </a:p>
            </p:txBody>
          </p:sp>
          <p:sp>
            <p:nvSpPr>
              <p:cNvPr id="83005" name="AutoShape 61"/>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83006" name="Freeform 62"/>
            <p:cNvSpPr/>
            <p:nvPr/>
          </p:nvSpPr>
          <p:spPr bwMode="auto">
            <a:xfrm rot="5400000">
              <a:off x="2729" y="2742"/>
              <a:ext cx="106"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6" name="Group 63"/>
          <p:cNvGrpSpPr/>
          <p:nvPr/>
        </p:nvGrpSpPr>
        <p:grpSpPr bwMode="auto">
          <a:xfrm>
            <a:off x="5436105" y="4753961"/>
            <a:ext cx="2474913" cy="336550"/>
            <a:chOff x="2656" y="2709"/>
            <a:chExt cx="1559" cy="212"/>
          </a:xfrm>
        </p:grpSpPr>
        <p:grpSp>
          <p:nvGrpSpPr>
            <p:cNvPr id="7" name="Group 64"/>
            <p:cNvGrpSpPr/>
            <p:nvPr/>
          </p:nvGrpSpPr>
          <p:grpSpPr bwMode="auto">
            <a:xfrm>
              <a:off x="2908" y="2709"/>
              <a:ext cx="1307" cy="212"/>
              <a:chOff x="2645" y="1815"/>
              <a:chExt cx="944" cy="679"/>
            </a:xfrm>
          </p:grpSpPr>
          <p:sp>
            <p:nvSpPr>
              <p:cNvPr id="83009" name="Rectangle 65"/>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pPr eaLnBrk="1" hangingPunct="1"/>
                <a:r>
                  <a:rPr kumimoji="1" lang="zh-CN" altLang="en-US"/>
                  <a:t>创建事件</a:t>
                </a:r>
              </a:p>
            </p:txBody>
          </p:sp>
          <p:sp>
            <p:nvSpPr>
              <p:cNvPr id="83010" name="AutoShape 66"/>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83011" name="Freeform 67"/>
            <p:cNvSpPr/>
            <p:nvPr/>
          </p:nvSpPr>
          <p:spPr bwMode="auto">
            <a:xfrm rot="5400000">
              <a:off x="2729" y="2742"/>
              <a:ext cx="106"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8" name="Group 73"/>
          <p:cNvGrpSpPr/>
          <p:nvPr/>
        </p:nvGrpSpPr>
        <p:grpSpPr bwMode="auto">
          <a:xfrm>
            <a:off x="5090463" y="5502852"/>
            <a:ext cx="2474913" cy="336550"/>
            <a:chOff x="2656" y="2709"/>
            <a:chExt cx="1559" cy="212"/>
          </a:xfrm>
        </p:grpSpPr>
        <p:grpSp>
          <p:nvGrpSpPr>
            <p:cNvPr id="9" name="Group 74"/>
            <p:cNvGrpSpPr/>
            <p:nvPr/>
          </p:nvGrpSpPr>
          <p:grpSpPr bwMode="auto">
            <a:xfrm>
              <a:off x="2908" y="2709"/>
              <a:ext cx="1307" cy="212"/>
              <a:chOff x="2645" y="1815"/>
              <a:chExt cx="944" cy="679"/>
            </a:xfrm>
          </p:grpSpPr>
          <p:sp>
            <p:nvSpPr>
              <p:cNvPr id="83019" name="Rectangle 75"/>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pPr eaLnBrk="1" hangingPunct="1"/>
                <a:r>
                  <a:rPr kumimoji="1" lang="zh-CN" altLang="en-US"/>
                  <a:t>删除事件</a:t>
                </a:r>
              </a:p>
            </p:txBody>
          </p:sp>
          <p:sp>
            <p:nvSpPr>
              <p:cNvPr id="83020" name="AutoShape 76"/>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83021" name="Freeform 77"/>
            <p:cNvSpPr/>
            <p:nvPr/>
          </p:nvSpPr>
          <p:spPr bwMode="auto">
            <a:xfrm rot="5400000">
              <a:off x="2729" y="2742"/>
              <a:ext cx="106"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sp>
        <p:nvSpPr>
          <p:cNvPr id="83022" name="Rectangle 78"/>
          <p:cNvSpPr>
            <a:spLocks noChangeArrowheads="1"/>
          </p:cNvSpPr>
          <p:nvPr/>
        </p:nvSpPr>
        <p:spPr bwMode="auto">
          <a:xfrm>
            <a:off x="4860035" y="6021315"/>
            <a:ext cx="3571634" cy="461665"/>
          </a:xfrm>
          <a:prstGeom prst="rect">
            <a:avLst/>
          </a:prstGeom>
          <a:gradFill rotWithShape="1">
            <a:gsLst>
              <a:gs pos="0">
                <a:srgbClr val="FF2929"/>
              </a:gs>
              <a:gs pos="100000">
                <a:srgbClr val="FF2929">
                  <a:gamma/>
                  <a:tint val="66667"/>
                  <a:invGamma/>
                </a:srgbClr>
              </a:gs>
            </a:gsLst>
            <a:lin ang="5400000" scaled="1"/>
          </a:gradFill>
          <a:ln w="9525" algn="ctr">
            <a:noFill/>
            <a:miter lim="800000"/>
          </a:ln>
          <a:effectLst/>
        </p:spPr>
        <p:txBody>
          <a:bodyPr wrap="square">
            <a:spAutoFit/>
          </a:bodyPr>
          <a:lstStyle/>
          <a:p>
            <a:pPr algn="ctr"/>
            <a:r>
              <a:rPr kumimoji="1" lang="zh-CN" altLang="en-US" dirty="0">
                <a:ea typeface="黑体" pitchFamily="49" charset="-122"/>
              </a:rPr>
              <a:t>删除事件后不要再使用它</a:t>
            </a:r>
          </a:p>
        </p:txBody>
      </p:sp>
      <p:grpSp>
        <p:nvGrpSpPr>
          <p:cNvPr id="10" name="Group 79"/>
          <p:cNvGrpSpPr/>
          <p:nvPr/>
        </p:nvGrpSpPr>
        <p:grpSpPr bwMode="auto">
          <a:xfrm>
            <a:off x="633677" y="4965797"/>
            <a:ext cx="4930859" cy="939800"/>
            <a:chOff x="397" y="2728"/>
            <a:chExt cx="2751" cy="592"/>
          </a:xfrm>
        </p:grpSpPr>
        <p:sp>
          <p:nvSpPr>
            <p:cNvPr id="83025" name="AutoShape 81"/>
            <p:cNvSpPr>
              <a:spLocks noChangeArrowheads="1"/>
            </p:cNvSpPr>
            <p:nvPr/>
          </p:nvSpPr>
          <p:spPr bwMode="auto">
            <a:xfrm>
              <a:off x="1231" y="3128"/>
              <a:ext cx="1917" cy="156"/>
            </a:xfrm>
            <a:prstGeom prst="flowChartAlternateProcess">
              <a:avLst/>
            </a:prstGeom>
            <a:noFill/>
            <a:ln w="25400" algn="ctr">
              <a:solidFill>
                <a:srgbClr val="CC0000"/>
              </a:solidFill>
              <a:miter lim="800000"/>
            </a:ln>
            <a:effectLst/>
          </p:spPr>
          <p:txBody>
            <a:bodyPr wrap="none" anchor="ctr"/>
            <a:lstStyle/>
            <a:p>
              <a:endParaRPr lang="zh-CN" altLang="en-US"/>
            </a:p>
          </p:txBody>
        </p:sp>
        <p:sp>
          <p:nvSpPr>
            <p:cNvPr id="83026" name="Text Box 82"/>
            <p:cNvSpPr txBox="1">
              <a:spLocks noChangeArrowheads="1"/>
            </p:cNvSpPr>
            <p:nvPr/>
          </p:nvSpPr>
          <p:spPr bwMode="auto">
            <a:xfrm>
              <a:off x="397" y="2728"/>
              <a:ext cx="515" cy="592"/>
            </a:xfrm>
            <a:prstGeom prst="rect">
              <a:avLst/>
            </a:prstGeom>
            <a:gradFill rotWithShape="1">
              <a:gsLst>
                <a:gs pos="0">
                  <a:srgbClr val="CC0000"/>
                </a:gs>
                <a:gs pos="100000">
                  <a:srgbClr val="CC0000">
                    <a:gamma/>
                    <a:tint val="47451"/>
                    <a:invGamma/>
                  </a:srgbClr>
                </a:gs>
              </a:gsLst>
              <a:lin ang="5400000" scaled="1"/>
            </a:gradFill>
            <a:ln w="9525" algn="ctr">
              <a:noFill/>
              <a:miter lim="800000"/>
            </a:ln>
            <a:effectLst/>
          </p:spPr>
          <p:txBody>
            <a:bodyPr vert="eaVert" wrap="square">
              <a:spAutoFit/>
            </a:bodyPr>
            <a:lstStyle/>
            <a:p>
              <a:pPr algn="ctr"/>
              <a:r>
                <a:rPr kumimoji="1" lang="zh-CN" altLang="en-US" dirty="0">
                  <a:ea typeface="黑体" pitchFamily="49" charset="-122"/>
                </a:rPr>
                <a:t>配对使用</a:t>
              </a:r>
              <a:endParaRPr lang="zh-CN" altLang="en-US" dirty="0">
                <a:ea typeface="黑体" pitchFamily="49" charset="-122"/>
              </a:endParaRPr>
            </a:p>
          </p:txBody>
        </p:sp>
        <p:sp>
          <p:nvSpPr>
            <p:cNvPr id="83027" name="Line 83"/>
            <p:cNvSpPr>
              <a:spLocks noChangeShapeType="1"/>
            </p:cNvSpPr>
            <p:nvPr/>
          </p:nvSpPr>
          <p:spPr bwMode="auto">
            <a:xfrm flipH="1">
              <a:off x="861" y="2869"/>
              <a:ext cx="370" cy="205"/>
            </a:xfrm>
            <a:prstGeom prst="line">
              <a:avLst/>
            </a:prstGeom>
            <a:noFill/>
            <a:ln w="25400">
              <a:solidFill>
                <a:srgbClr val="CC0000"/>
              </a:solidFill>
              <a:round/>
              <a:tailEnd type="triangle" w="med" len="med"/>
            </a:ln>
            <a:effectLst/>
          </p:spPr>
          <p:txBody>
            <a:bodyPr/>
            <a:lstStyle/>
            <a:p>
              <a:endParaRPr lang="zh-CN" altLang="en-US"/>
            </a:p>
          </p:txBody>
        </p:sp>
        <p:sp>
          <p:nvSpPr>
            <p:cNvPr id="83028" name="Line 84"/>
            <p:cNvSpPr>
              <a:spLocks noChangeShapeType="1"/>
            </p:cNvSpPr>
            <p:nvPr/>
          </p:nvSpPr>
          <p:spPr bwMode="auto">
            <a:xfrm flipH="1" flipV="1">
              <a:off x="861" y="3074"/>
              <a:ext cx="370" cy="114"/>
            </a:xfrm>
            <a:prstGeom prst="line">
              <a:avLst/>
            </a:prstGeom>
            <a:noFill/>
            <a:ln w="25400">
              <a:solidFill>
                <a:srgbClr val="CC0000"/>
              </a:solidFill>
              <a:round/>
              <a:tailEnd type="triangle" w="med" len="med"/>
            </a:ln>
            <a:effectLst/>
          </p:spPr>
          <p:txBody>
            <a:bodyPr/>
            <a:lstStyle/>
            <a:p>
              <a:endParaRPr lang="zh-CN" altLang="en-US"/>
            </a:p>
          </p:txBody>
        </p:sp>
      </p:grpSp>
      <p:sp>
        <p:nvSpPr>
          <p:cNvPr id="40" name="AutoShape 4"/>
          <p:cNvSpPr>
            <a:spLocks noChangeArrowheads="1"/>
          </p:cNvSpPr>
          <p:nvPr/>
        </p:nvSpPr>
        <p:spPr bwMode="gray">
          <a:xfrm>
            <a:off x="193868" y="196063"/>
            <a:ext cx="3284537" cy="510778"/>
          </a:xfrm>
          <a:prstGeom prst="roundRect">
            <a:avLst>
              <a:gd name="adj" fmla="val 16667"/>
            </a:avLst>
          </a:prstGeom>
          <a:solidFill>
            <a:schemeClr val="bg1"/>
          </a:solidFill>
          <a:ln w="38100" algn="ctr">
            <a:noFill/>
            <a:round/>
          </a:ln>
          <a:effectLst/>
        </p:spPr>
        <p:txBody>
          <a:bodyPr anchor="ctr">
            <a:spAutoFit/>
          </a:bodyPr>
          <a:lstStyle/>
          <a:p>
            <a:pPr eaLnBrk="1" hangingPunct="1"/>
            <a:r>
              <a:rPr lang="zh-CN" altLang="en-US" sz="2400" b="1" dirty="0">
                <a:solidFill>
                  <a:schemeClr val="tx1">
                    <a:lumMod val="95000"/>
                    <a:lumOff val="5000"/>
                  </a:schemeClr>
                </a:solidFill>
              </a:rPr>
              <a:t>先创建后使用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2949"/>
                                        </p:tgtEl>
                                        <p:attrNameLst>
                                          <p:attrName>style.visibility</p:attrName>
                                        </p:attrNameLst>
                                      </p:cBhvr>
                                      <p:to>
                                        <p:strVal val="visible"/>
                                      </p:to>
                                    </p:set>
                                    <p:animEffect transition="in" filter="blinds(horizontal)">
                                      <p:cBhvr>
                                        <p:cTn id="7" dur="500"/>
                                        <p:tgtEl>
                                          <p:spTgt spid="8294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82991"/>
                                        </p:tgtEl>
                                        <p:attrNameLst>
                                          <p:attrName>style.visibility</p:attrName>
                                        </p:attrNameLst>
                                      </p:cBhvr>
                                      <p:to>
                                        <p:strVal val="visible"/>
                                      </p:to>
                                    </p:se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3022"/>
                                        </p:tgtEl>
                                        <p:attrNameLst>
                                          <p:attrName>style.visibility</p:attrName>
                                        </p:attrNameLst>
                                      </p:cBhvr>
                                      <p:to>
                                        <p:strVal val="visible"/>
                                      </p:to>
                                    </p:set>
                                  </p:childTnLst>
                                </p:cTn>
                              </p:par>
                            </p:childTnLst>
                          </p:cTn>
                        </p:par>
                        <p:par>
                          <p:cTn id="31" fill="hold">
                            <p:stCondLst>
                              <p:cond delay="0"/>
                            </p:stCondLst>
                            <p:childTnLst>
                              <p:par>
                                <p:cTn id="32" presetID="27" presetClass="emph" presetSubtype="0" fill="hold" grpId="1" nodeType="afterEffect">
                                  <p:stCondLst>
                                    <p:cond delay="0"/>
                                  </p:stCondLst>
                                  <p:childTnLst>
                                    <p:animClr clrSpc="rgb" dir="cw">
                                      <p:cBhvr override="childStyle">
                                        <p:cTn id="33" dur="250" autoRev="1" fill="hold"/>
                                        <p:tgtEl>
                                          <p:spTgt spid="83022"/>
                                        </p:tgtEl>
                                        <p:attrNameLst>
                                          <p:attrName>style.color</p:attrName>
                                        </p:attrNameLst>
                                      </p:cBhvr>
                                      <p:to>
                                        <a:schemeClr val="bg1"/>
                                      </p:to>
                                    </p:animClr>
                                    <p:animClr clrSpc="rgb" dir="cw">
                                      <p:cBhvr>
                                        <p:cTn id="34" dur="250" autoRev="1" fill="hold"/>
                                        <p:tgtEl>
                                          <p:spTgt spid="83022"/>
                                        </p:tgtEl>
                                        <p:attrNameLst>
                                          <p:attrName>fillcolor</p:attrName>
                                        </p:attrNameLst>
                                      </p:cBhvr>
                                      <p:to>
                                        <a:schemeClr val="bg1"/>
                                      </p:to>
                                    </p:animClr>
                                    <p:set>
                                      <p:cBhvr>
                                        <p:cTn id="35" dur="250" autoRev="1" fill="hold"/>
                                        <p:tgtEl>
                                          <p:spTgt spid="83022"/>
                                        </p:tgtEl>
                                        <p:attrNameLst>
                                          <p:attrName>fill.type</p:attrName>
                                        </p:attrNameLst>
                                      </p:cBhvr>
                                      <p:to>
                                        <p:strVal val="solid"/>
                                      </p:to>
                                    </p:set>
                                    <p:set>
                                      <p:cBhvr>
                                        <p:cTn id="36" dur="250" autoRev="1" fill="hold"/>
                                        <p:tgtEl>
                                          <p:spTgt spid="83022"/>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par>
                          <p:cTn id="41" fill="hold">
                            <p:stCondLst>
                              <p:cond delay="0"/>
                            </p:stCondLst>
                            <p:childTnLst>
                              <p:par>
                                <p:cTn id="42" presetID="35" presetClass="emph" presetSubtype="0" repeatCount="2000" fill="hold" nodeType="afterEffect">
                                  <p:stCondLst>
                                    <p:cond delay="0"/>
                                  </p:stCondLst>
                                  <p:childTnLst>
                                    <p:anim calcmode="discrete" valueType="str">
                                      <p:cBhvr>
                                        <p:cTn id="43" dur="1000" fill="hold"/>
                                        <p:tgtEl>
                                          <p:spTgt spid="10"/>
                                        </p:tgtEl>
                                        <p:attrNameLst>
                                          <p:attrName>style.visibility</p:attrName>
                                        </p:attrNameLst>
                                      </p:cBhvr>
                                      <p:tavLst>
                                        <p:tav tm="0">
                                          <p:val>
                                            <p:strVal val="hidden"/>
                                          </p:val>
                                        </p:tav>
                                        <p:tav tm="50000">
                                          <p:val>
                                            <p:strVal val="visible"/>
                                          </p:val>
                                        </p:tav>
                                      </p:tavLst>
                                    </p:anim>
                                  </p:childTnLst>
                                </p:cTn>
                              </p:par>
                            </p:childTnLst>
                          </p:cTn>
                        </p:par>
                        <p:par>
                          <p:cTn id="44" fill="hold">
                            <p:stCondLst>
                              <p:cond delay="1000"/>
                            </p:stCondLst>
                            <p:childTnLst>
                              <p:par>
                                <p:cTn id="45" presetID="2" presetClass="entr" presetSubtype="2" fill="hold" grpId="0" nodeType="after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additive="base">
                                        <p:cTn id="47" dur="500" fill="hold"/>
                                        <p:tgtEl>
                                          <p:spTgt spid="40"/>
                                        </p:tgtEl>
                                        <p:attrNameLst>
                                          <p:attrName>ppt_x</p:attrName>
                                        </p:attrNameLst>
                                      </p:cBhvr>
                                      <p:tavLst>
                                        <p:tav tm="0">
                                          <p:val>
                                            <p:strVal val="1+#ppt_w/2"/>
                                          </p:val>
                                        </p:tav>
                                        <p:tav tm="100000">
                                          <p:val>
                                            <p:strVal val="#ppt_x"/>
                                          </p:val>
                                        </p:tav>
                                      </p:tavLst>
                                    </p:anim>
                                    <p:anim calcmode="lin" valueType="num">
                                      <p:cBhvr additive="base">
                                        <p:cTn id="4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p:bldP spid="82991" grpId="0" animBg="1"/>
      <p:bldP spid="83022" grpId="0" animBg="1"/>
      <p:bldP spid="83022" grpId="1" animBg="1"/>
      <p:bldP spid="4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4" name="Rectangle 6"/>
          <p:cNvSpPr>
            <a:spLocks noChangeArrowheads="1"/>
          </p:cNvSpPr>
          <p:nvPr/>
        </p:nvSpPr>
        <p:spPr bwMode="auto">
          <a:xfrm>
            <a:off x="366689" y="951899"/>
            <a:ext cx="8093099" cy="1200329"/>
          </a:xfrm>
          <a:prstGeom prst="rect">
            <a:avLst/>
          </a:prstGeom>
          <a:noFill/>
          <a:ln w="9525" algn="ctr">
            <a:noFill/>
            <a:miter lim="800000"/>
          </a:ln>
          <a:effectLst/>
        </p:spPr>
        <p:txBody>
          <a:bodyPr wrap="square">
            <a:spAutoFit/>
          </a:bodyPr>
          <a:lstStyle/>
          <a:p>
            <a:pPr algn="just"/>
            <a:r>
              <a:rPr kumimoji="1" lang="en-US" altLang="zh-CN" b="1" dirty="0">
                <a:ea typeface="华文新魏" pitchFamily="2" charset="-122"/>
              </a:rPr>
              <a:t>      </a:t>
            </a:r>
            <a:r>
              <a:rPr kumimoji="1" lang="zh-CN" altLang="en-US" b="1" dirty="0">
                <a:ea typeface="华文新魏" pitchFamily="2" charset="-122"/>
              </a:rPr>
              <a:t>由前面介绍可知，事件是动态使用时，建立事件和删除事件必须配对使用。下面给出一个示例，假设</a:t>
            </a:r>
            <a:r>
              <a:rPr kumimoji="1" lang="en-US" altLang="zh-CN" b="1" dirty="0" err="1">
                <a:ea typeface="华文新魏" pitchFamily="2" charset="-122"/>
              </a:rPr>
              <a:t>Task0</a:t>
            </a:r>
            <a:r>
              <a:rPr kumimoji="1" lang="zh-CN" altLang="en-US" b="1" dirty="0">
                <a:ea typeface="华文新魏" pitchFamily="2" charset="-122"/>
              </a:rPr>
              <a:t>为高优先级任务，</a:t>
            </a:r>
            <a:r>
              <a:rPr kumimoji="1" lang="en-US" altLang="zh-CN" b="1" dirty="0" err="1">
                <a:ea typeface="华文新魏" pitchFamily="2" charset="-122"/>
              </a:rPr>
              <a:t>Task1</a:t>
            </a:r>
            <a:r>
              <a:rPr kumimoji="1" lang="zh-CN" altLang="en-US" b="1" dirty="0">
                <a:ea typeface="华文新魏" pitchFamily="2" charset="-122"/>
              </a:rPr>
              <a:t>为低优先级任务。 </a:t>
            </a:r>
            <a:r>
              <a:rPr kumimoji="1" lang="en-US" altLang="zh-CN" b="1" dirty="0" err="1">
                <a:ea typeface="华文新魏" pitchFamily="2" charset="-122"/>
              </a:rPr>
              <a:t>Task0</a:t>
            </a:r>
            <a:r>
              <a:rPr kumimoji="1" lang="zh-CN" altLang="en-US" b="1" dirty="0">
                <a:ea typeface="华文新魏" pitchFamily="2" charset="-122"/>
              </a:rPr>
              <a:t>代码如下。 </a:t>
            </a:r>
          </a:p>
        </p:txBody>
      </p:sp>
      <p:sp>
        <p:nvSpPr>
          <p:cNvPr id="84013" name="Rectangle 45"/>
          <p:cNvSpPr>
            <a:spLocks noChangeArrowheads="1"/>
          </p:cNvSpPr>
          <p:nvPr/>
        </p:nvSpPr>
        <p:spPr bwMode="auto">
          <a:xfrm>
            <a:off x="987424" y="2232887"/>
            <a:ext cx="4621501" cy="3170099"/>
          </a:xfrm>
          <a:prstGeom prst="rect">
            <a:avLst/>
          </a:prstGeom>
          <a:solidFill>
            <a:schemeClr val="bg1"/>
          </a:solidFill>
          <a:ln w="9525" algn="ctr">
            <a:solidFill>
              <a:schemeClr val="tx1"/>
            </a:solidFill>
            <a:miter lim="800000"/>
          </a:ln>
          <a:effectLst/>
        </p:spPr>
        <p:txBody>
          <a:bodyPr wrap="square" anchor="ctr">
            <a:spAutoFit/>
          </a:bodyPr>
          <a:lstStyle/>
          <a:p>
            <a:pPr marL="171450" indent="-171450" algn="just" defTabSz="-635">
              <a:tabLst>
                <a:tab pos="1885950" algn="l"/>
              </a:tabLst>
            </a:pPr>
            <a:r>
              <a:rPr kumimoji="1" lang="en-US" altLang="zh-CN" sz="2000">
                <a:ea typeface="华文新魏" pitchFamily="2" charset="-122"/>
              </a:rPr>
              <a:t>OS_EVENT *event;</a:t>
            </a:r>
            <a:endParaRPr kumimoji="1" lang="en-US" altLang="zh-CN" sz="2000">
              <a:ea typeface="华文新魏" pitchFamily="2" charset="-122"/>
            </a:endParaRPr>
          </a:p>
          <a:p>
            <a:pPr marL="171450" indent="-171450" algn="just" defTabSz="-635">
              <a:tabLst>
                <a:tab pos="1885950" algn="l"/>
              </a:tabLst>
            </a:pPr>
            <a:r>
              <a:rPr kumimoji="1" lang="en-US" altLang="zh-CN" sz="2000">
                <a:ea typeface="华文新魏" pitchFamily="2" charset="-122"/>
              </a:rPr>
              <a:t>void Task0(void *pdata)</a:t>
            </a:r>
            <a:endParaRPr kumimoji="1" lang="en-US" altLang="zh-CN" sz="2000">
              <a:ea typeface="华文新魏" pitchFamily="2" charset="-122"/>
            </a:endParaRPr>
          </a:p>
          <a:p>
            <a:pPr marL="171450" indent="-171450" algn="just" defTabSz="-635">
              <a:tabLst>
                <a:tab pos="1885950" algn="l"/>
              </a:tabLst>
            </a:pPr>
            <a:r>
              <a:rPr kumimoji="1" lang="en-US" altLang="zh-CN" sz="2000">
                <a:ea typeface="华文新魏" pitchFamily="2" charset="-122"/>
              </a:rPr>
              <a:t>{</a:t>
            </a:r>
            <a:endParaRPr kumimoji="1" lang="en-US" altLang="zh-CN" sz="2000">
              <a:ea typeface="华文新魏" pitchFamily="2" charset="-122"/>
            </a:endParaRPr>
          </a:p>
          <a:p>
            <a:pPr marL="171450" indent="-171450" algn="just" defTabSz="-635">
              <a:tabLst>
                <a:tab pos="1885950" algn="l"/>
              </a:tabLst>
            </a:pPr>
            <a:r>
              <a:rPr kumimoji="1" lang="en-US" altLang="zh-CN" sz="2000">
                <a:ea typeface="华文新魏" pitchFamily="2" charset="-122"/>
              </a:rPr>
              <a:t>      pdata = pdata;</a:t>
            </a:r>
            <a:endParaRPr kumimoji="1" lang="en-US" altLang="zh-CN" sz="2000">
              <a:ea typeface="华文新魏" pitchFamily="2" charset="-122"/>
            </a:endParaRPr>
          </a:p>
          <a:p>
            <a:pPr marL="171450" indent="-171450" algn="just" defTabSz="-635">
              <a:tabLst>
                <a:tab pos="1885950" algn="l"/>
              </a:tabLst>
            </a:pPr>
            <a:r>
              <a:rPr kumimoji="1" lang="en-US" altLang="zh-CN" sz="2000">
                <a:ea typeface="华文新魏" pitchFamily="2" charset="-122"/>
              </a:rPr>
              <a:t>      event = OS???Create(…);</a:t>
            </a:r>
            <a:endParaRPr kumimoji="1" lang="en-US" altLang="zh-CN" sz="2000">
              <a:ea typeface="华文新魏" pitchFamily="2" charset="-122"/>
            </a:endParaRPr>
          </a:p>
          <a:p>
            <a:pPr marL="171450" indent="-171450" algn="just" defTabSz="-635">
              <a:tabLst>
                <a:tab pos="1885950" algn="l"/>
              </a:tabLst>
            </a:pPr>
            <a:r>
              <a:rPr kumimoji="1" lang="en-US" altLang="zh-CN" sz="2000">
                <a:ea typeface="华文新魏" pitchFamily="2" charset="-122"/>
              </a:rPr>
              <a:t>      while (1) {</a:t>
            </a:r>
            <a:endParaRPr kumimoji="1" lang="en-US" altLang="zh-CN" sz="2000">
              <a:ea typeface="华文新魏" pitchFamily="2" charset="-122"/>
            </a:endParaRPr>
          </a:p>
          <a:p>
            <a:pPr marL="171450" indent="-171450" algn="just" defTabSz="-635">
              <a:tabLst>
                <a:tab pos="1885950" algn="l"/>
              </a:tabLst>
            </a:pPr>
            <a:r>
              <a:rPr kumimoji="1" lang="en-US" altLang="zh-CN" sz="2000">
                <a:ea typeface="华文新魏" pitchFamily="2" charset="-122"/>
              </a:rPr>
              <a:t>           OS???Pend(event,…);</a:t>
            </a:r>
            <a:r>
              <a:rPr kumimoji="1" lang="en-US" altLang="zh-CN" sz="1800">
                <a:ea typeface="华文新魏" pitchFamily="2" charset="-122"/>
              </a:rPr>
              <a:t> </a:t>
            </a:r>
            <a:endParaRPr kumimoji="1" lang="en-US" altLang="zh-CN" sz="2000">
              <a:ea typeface="华文新魏" pitchFamily="2" charset="-122"/>
            </a:endParaRPr>
          </a:p>
          <a:p>
            <a:pPr marL="171450" indent="-171450" algn="just" defTabSz="-635">
              <a:tabLst>
                <a:tab pos="1885950" algn="l"/>
              </a:tabLst>
            </a:pPr>
            <a:r>
              <a:rPr kumimoji="1" lang="en-US" altLang="zh-CN" sz="2000">
                <a:ea typeface="华文新魏" pitchFamily="2" charset="-122"/>
              </a:rPr>
              <a:t>           /* </a:t>
            </a:r>
            <a:r>
              <a:rPr kumimoji="1" lang="zh-CN" altLang="en-US" sz="2000">
                <a:ea typeface="华文新魏" pitchFamily="2" charset="-122"/>
              </a:rPr>
              <a:t>其它代码 *</a:t>
            </a:r>
            <a:r>
              <a:rPr kumimoji="1" lang="en-US" altLang="zh-CN" sz="2000">
                <a:ea typeface="华文新魏" pitchFamily="2" charset="-122"/>
              </a:rPr>
              <a:t>/</a:t>
            </a:r>
            <a:endParaRPr kumimoji="1" lang="en-US" altLang="zh-CN" sz="2000">
              <a:ea typeface="华文新魏" pitchFamily="2" charset="-122"/>
            </a:endParaRPr>
          </a:p>
          <a:p>
            <a:pPr marL="171450" indent="-171450" algn="just" defTabSz="-635">
              <a:tabLst>
                <a:tab pos="1885950" algn="l"/>
              </a:tabLst>
            </a:pPr>
            <a:r>
              <a:rPr kumimoji="1" lang="en-US" altLang="zh-CN" sz="2000">
                <a:ea typeface="华文新魏" pitchFamily="2" charset="-122"/>
              </a:rPr>
              <a:t>      }</a:t>
            </a:r>
            <a:endParaRPr kumimoji="1" lang="en-US" altLang="zh-CN" sz="2000">
              <a:ea typeface="华文新魏" pitchFamily="2" charset="-122"/>
            </a:endParaRPr>
          </a:p>
          <a:p>
            <a:pPr marL="171450" indent="-171450" algn="just" defTabSz="-635">
              <a:tabLst>
                <a:tab pos="1885950" algn="l"/>
              </a:tabLst>
            </a:pPr>
            <a:r>
              <a:rPr kumimoji="1" lang="en-US" altLang="zh-CN" sz="2000">
                <a:ea typeface="华文新魏" pitchFamily="2" charset="-122"/>
              </a:rPr>
              <a:t>}</a:t>
            </a:r>
          </a:p>
        </p:txBody>
      </p:sp>
      <p:grpSp>
        <p:nvGrpSpPr>
          <p:cNvPr id="6" name="Group 60"/>
          <p:cNvGrpSpPr/>
          <p:nvPr/>
        </p:nvGrpSpPr>
        <p:grpSpPr bwMode="auto">
          <a:xfrm>
            <a:off x="4052888" y="3438525"/>
            <a:ext cx="3514676" cy="336550"/>
            <a:chOff x="2656" y="2709"/>
            <a:chExt cx="1559" cy="212"/>
          </a:xfrm>
        </p:grpSpPr>
        <p:grpSp>
          <p:nvGrpSpPr>
            <p:cNvPr id="7" name="Group 61"/>
            <p:cNvGrpSpPr/>
            <p:nvPr/>
          </p:nvGrpSpPr>
          <p:grpSpPr bwMode="auto">
            <a:xfrm>
              <a:off x="2908" y="2709"/>
              <a:ext cx="1307" cy="212"/>
              <a:chOff x="2645" y="1815"/>
              <a:chExt cx="944" cy="679"/>
            </a:xfrm>
          </p:grpSpPr>
          <p:sp>
            <p:nvSpPr>
              <p:cNvPr id="84030" name="Rectangle 62"/>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pPr eaLnBrk="1" hangingPunct="1"/>
                <a:r>
                  <a:rPr kumimoji="1" lang="zh-CN" altLang="en-US"/>
                  <a:t>创建事件</a:t>
                </a:r>
              </a:p>
            </p:txBody>
          </p:sp>
          <p:sp>
            <p:nvSpPr>
              <p:cNvPr id="84031" name="AutoShape 63"/>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84032" name="Freeform 64"/>
            <p:cNvSpPr/>
            <p:nvPr/>
          </p:nvSpPr>
          <p:spPr bwMode="auto">
            <a:xfrm rot="5400000">
              <a:off x="2729" y="2742"/>
              <a:ext cx="106"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8" name="Group 65"/>
          <p:cNvGrpSpPr/>
          <p:nvPr/>
        </p:nvGrpSpPr>
        <p:grpSpPr bwMode="auto">
          <a:xfrm>
            <a:off x="4111144" y="4062677"/>
            <a:ext cx="3922688" cy="336550"/>
            <a:chOff x="2656" y="2709"/>
            <a:chExt cx="1559" cy="212"/>
          </a:xfrm>
        </p:grpSpPr>
        <p:grpSp>
          <p:nvGrpSpPr>
            <p:cNvPr id="9" name="Group 66"/>
            <p:cNvGrpSpPr/>
            <p:nvPr/>
          </p:nvGrpSpPr>
          <p:grpSpPr bwMode="auto">
            <a:xfrm>
              <a:off x="2908" y="2709"/>
              <a:ext cx="1307" cy="212"/>
              <a:chOff x="2645" y="1815"/>
              <a:chExt cx="944" cy="679"/>
            </a:xfrm>
          </p:grpSpPr>
          <p:sp>
            <p:nvSpPr>
              <p:cNvPr id="84035" name="Rectangle 67"/>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pPr eaLnBrk="1" hangingPunct="1"/>
                <a:r>
                  <a:rPr kumimoji="1" lang="zh-CN" altLang="en-US"/>
                  <a:t>等待获得事件</a:t>
                </a:r>
              </a:p>
            </p:txBody>
          </p:sp>
          <p:sp>
            <p:nvSpPr>
              <p:cNvPr id="84036" name="AutoShape 68"/>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84037" name="Freeform 69"/>
            <p:cNvSpPr/>
            <p:nvPr/>
          </p:nvSpPr>
          <p:spPr bwMode="auto">
            <a:xfrm rot="5400000">
              <a:off x="2729" y="2742"/>
              <a:ext cx="106"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sp>
        <p:nvSpPr>
          <p:cNvPr id="84044" name="Rectangle 76"/>
          <p:cNvSpPr>
            <a:spLocks noChangeArrowheads="1"/>
          </p:cNvSpPr>
          <p:nvPr/>
        </p:nvSpPr>
        <p:spPr bwMode="auto">
          <a:xfrm>
            <a:off x="136261" y="5389160"/>
            <a:ext cx="8756263" cy="1323439"/>
          </a:xfrm>
          <a:prstGeom prst="rect">
            <a:avLst/>
          </a:prstGeom>
          <a:noFill/>
          <a:ln w="9525" algn="ctr">
            <a:noFill/>
            <a:miter lim="800000"/>
          </a:ln>
          <a:effectLst/>
        </p:spPr>
        <p:txBody>
          <a:bodyPr wrap="square" anchor="ctr">
            <a:spAutoFit/>
          </a:bodyPr>
          <a:lstStyle/>
          <a:p>
            <a:pPr indent="262255" algn="just" eaLnBrk="1" hangingPunct="1">
              <a:buFontTx/>
              <a:buAutoNum type="arabicPeriod"/>
            </a:pPr>
            <a:r>
              <a:rPr kumimoji="1" lang="zh-CN" altLang="en-US" sz="2000" b="1" dirty="0">
                <a:ea typeface="黑体" pitchFamily="49" charset="-122"/>
              </a:rPr>
              <a:t>无等待获得事件</a:t>
            </a:r>
            <a:r>
              <a:rPr kumimoji="1" lang="en-US" altLang="zh-CN" sz="2000" b="1" dirty="0">
                <a:solidFill>
                  <a:srgbClr val="000000"/>
                </a:solidFill>
                <a:ea typeface="华文新魏" pitchFamily="2" charset="-122"/>
              </a:rPr>
              <a:t>OS</a:t>
            </a:r>
            <a:r>
              <a:rPr kumimoji="1" lang="en-US" altLang="zh-CN" sz="2000" b="1" dirty="0">
                <a:ea typeface="华文新魏" pitchFamily="2" charset="-122"/>
              </a:rPr>
              <a:t>???</a:t>
            </a:r>
            <a:r>
              <a:rPr kumimoji="1" lang="en-US" altLang="zh-CN" sz="2000" b="1" dirty="0">
                <a:solidFill>
                  <a:srgbClr val="000000"/>
                </a:solidFill>
                <a:ea typeface="华文新魏" pitchFamily="2" charset="-122"/>
              </a:rPr>
              <a:t>Accept()</a:t>
            </a:r>
            <a:r>
              <a:rPr kumimoji="1" lang="zh-CN" altLang="en-US" sz="2000" b="1" dirty="0">
                <a:ea typeface="黑体" pitchFamily="49" charset="-122"/>
              </a:rPr>
              <a:t>是等待事件的一种特殊形式，有事件时它与等待事件没有差别，没有事件时，它不等待，直接返回错误信息。 </a:t>
            </a:r>
            <a:endParaRPr kumimoji="1" lang="zh-CN" altLang="en-US" sz="2000" b="1" dirty="0">
              <a:ea typeface="黑体" pitchFamily="49" charset="-122"/>
            </a:endParaRPr>
          </a:p>
          <a:p>
            <a:pPr indent="262255" algn="just" eaLnBrk="1" hangingPunct="1">
              <a:buFontTx/>
              <a:buAutoNum type="arabicPeriod"/>
            </a:pPr>
            <a:r>
              <a:rPr kumimoji="1" lang="zh-CN" altLang="en-US" sz="2000" b="1" dirty="0">
                <a:ea typeface="黑体" pitchFamily="49" charset="-122"/>
              </a:rPr>
              <a:t>因为已经具有无等待获得事件的功能，所以很少使用查询功能</a:t>
            </a:r>
            <a:r>
              <a:rPr kumimoji="1" lang="en-US" altLang="zh-CN" sz="2000" b="1" dirty="0" err="1">
                <a:ea typeface="黑体" pitchFamily="49" charset="-122"/>
              </a:rPr>
              <a:t>OSSemQuery</a:t>
            </a:r>
            <a:r>
              <a:rPr kumimoji="1" lang="en-US" altLang="zh-CN" sz="2000" b="1" dirty="0">
                <a:ea typeface="黑体" pitchFamily="49" charset="-122"/>
              </a:rPr>
              <a:t>()</a:t>
            </a:r>
            <a:r>
              <a:rPr kumimoji="1" lang="zh-CN" altLang="en-US" sz="2000" b="1" dirty="0">
                <a:ea typeface="黑体" pitchFamily="49" charset="-122"/>
              </a:rPr>
              <a:t>。</a:t>
            </a:r>
          </a:p>
        </p:txBody>
      </p:sp>
      <p:sp>
        <p:nvSpPr>
          <p:cNvPr id="34" name="AutoShape 4"/>
          <p:cNvSpPr>
            <a:spLocks noChangeArrowheads="1"/>
          </p:cNvSpPr>
          <p:nvPr/>
        </p:nvSpPr>
        <p:spPr bwMode="gray">
          <a:xfrm>
            <a:off x="193868" y="196063"/>
            <a:ext cx="3284537" cy="510778"/>
          </a:xfrm>
          <a:prstGeom prst="roundRect">
            <a:avLst>
              <a:gd name="adj" fmla="val 16667"/>
            </a:avLst>
          </a:prstGeom>
          <a:solidFill>
            <a:schemeClr val="bg1"/>
          </a:solidFill>
          <a:ln w="38100" algn="ctr">
            <a:noFill/>
            <a:round/>
          </a:ln>
          <a:effectLst/>
        </p:spPr>
        <p:txBody>
          <a:bodyPr anchor="ctr">
            <a:spAutoFit/>
          </a:bodyPr>
          <a:lstStyle/>
          <a:p>
            <a:pPr eaLnBrk="1" hangingPunct="1"/>
            <a:r>
              <a:rPr lang="zh-CN" altLang="en-US" b="1" dirty="0" smtClean="0">
                <a:solidFill>
                  <a:schemeClr val="tx1">
                    <a:lumMod val="95000"/>
                    <a:lumOff val="5000"/>
                  </a:schemeClr>
                </a:solidFill>
              </a:rPr>
              <a:t>配对使用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3974"/>
                                        </p:tgtEl>
                                        <p:attrNameLst>
                                          <p:attrName>style.visibility</p:attrName>
                                        </p:attrNameLst>
                                      </p:cBhvr>
                                      <p:to>
                                        <p:strVal val="visible"/>
                                      </p:to>
                                    </p:set>
                                    <p:animEffect transition="in" filter="blinds(horizontal)">
                                      <p:cBhvr>
                                        <p:cTn id="7" dur="500"/>
                                        <p:tgtEl>
                                          <p:spTgt spid="8397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84013"/>
                                        </p:tgtEl>
                                        <p:attrNameLst>
                                          <p:attrName>style.visibility</p:attrName>
                                        </p:attrNameLst>
                                      </p:cBhvr>
                                      <p:to>
                                        <p:strVal val="visible"/>
                                      </p:to>
                                    </p:se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044"/>
                                        </p:tgtEl>
                                        <p:attrNameLst>
                                          <p:attrName>style.visibility</p:attrName>
                                        </p:attrNameLst>
                                      </p:cBhvr>
                                      <p:to>
                                        <p:strVal val="visible"/>
                                      </p:to>
                                    </p:set>
                                  </p:childTnLst>
                                </p:cTn>
                              </p:par>
                            </p:childTnLst>
                          </p:cTn>
                        </p:par>
                        <p:par>
                          <p:cTn id="23" fill="hold">
                            <p:stCondLst>
                              <p:cond delay="0"/>
                            </p:stCondLst>
                            <p:childTnLst>
                              <p:par>
                                <p:cTn id="24" presetID="27" presetClass="emph" presetSubtype="0" fill="hold" grpId="1" nodeType="afterEffect">
                                  <p:stCondLst>
                                    <p:cond delay="0"/>
                                  </p:stCondLst>
                                  <p:childTnLst>
                                    <p:animClr clrSpc="rgb" dir="cw">
                                      <p:cBhvr override="childStyle">
                                        <p:cTn id="25" dur="250" autoRev="1" fill="hold"/>
                                        <p:tgtEl>
                                          <p:spTgt spid="84044"/>
                                        </p:tgtEl>
                                        <p:attrNameLst>
                                          <p:attrName>style.color</p:attrName>
                                        </p:attrNameLst>
                                      </p:cBhvr>
                                      <p:to>
                                        <a:schemeClr val="bg1"/>
                                      </p:to>
                                    </p:animClr>
                                    <p:animClr clrSpc="rgb" dir="cw">
                                      <p:cBhvr>
                                        <p:cTn id="26" dur="250" autoRev="1" fill="hold"/>
                                        <p:tgtEl>
                                          <p:spTgt spid="84044"/>
                                        </p:tgtEl>
                                        <p:attrNameLst>
                                          <p:attrName>fillcolor</p:attrName>
                                        </p:attrNameLst>
                                      </p:cBhvr>
                                      <p:to>
                                        <a:schemeClr val="bg1"/>
                                      </p:to>
                                    </p:animClr>
                                    <p:set>
                                      <p:cBhvr>
                                        <p:cTn id="27" dur="250" autoRev="1" fill="hold"/>
                                        <p:tgtEl>
                                          <p:spTgt spid="84044"/>
                                        </p:tgtEl>
                                        <p:attrNameLst>
                                          <p:attrName>fill.type</p:attrName>
                                        </p:attrNameLst>
                                      </p:cBhvr>
                                      <p:to>
                                        <p:strVal val="solid"/>
                                      </p:to>
                                    </p:set>
                                    <p:set>
                                      <p:cBhvr>
                                        <p:cTn id="28" dur="250" autoRev="1" fill="hold"/>
                                        <p:tgtEl>
                                          <p:spTgt spid="84044"/>
                                        </p:tgtEl>
                                        <p:attrNameLst>
                                          <p:attrName>fill.on</p:attrName>
                                        </p:attrNameLst>
                                      </p:cBhvr>
                                      <p:to>
                                        <p:strVal val="true"/>
                                      </p:to>
                                    </p:set>
                                  </p:childTnLst>
                                </p:cTn>
                              </p:par>
                            </p:childTnLst>
                          </p:cTn>
                        </p:par>
                        <p:par>
                          <p:cTn id="29" fill="hold">
                            <p:stCondLst>
                              <p:cond delay="500"/>
                            </p:stCondLst>
                            <p:childTnLst>
                              <p:par>
                                <p:cTn id="30" presetID="2" presetClass="entr" presetSubtype="2" fill="hold" grpId="0" nodeType="after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additive="base">
                                        <p:cTn id="32" dur="500" fill="hold"/>
                                        <p:tgtEl>
                                          <p:spTgt spid="34"/>
                                        </p:tgtEl>
                                        <p:attrNameLst>
                                          <p:attrName>ppt_x</p:attrName>
                                        </p:attrNameLst>
                                      </p:cBhvr>
                                      <p:tavLst>
                                        <p:tav tm="0">
                                          <p:val>
                                            <p:strVal val="1+#ppt_w/2"/>
                                          </p:val>
                                        </p:tav>
                                        <p:tav tm="100000">
                                          <p:val>
                                            <p:strVal val="#ppt_x"/>
                                          </p:val>
                                        </p:tav>
                                      </p:tavLst>
                                    </p:anim>
                                    <p:anim calcmode="lin" valueType="num">
                                      <p:cBhvr additive="base">
                                        <p:cTn id="33"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4" grpId="0"/>
      <p:bldP spid="84013" grpId="0" animBg="1"/>
      <p:bldP spid="84044" grpId="0"/>
      <p:bldP spid="84044" grpId="1"/>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大纲</a:t>
            </a:r>
            <a:endParaRPr lang="zh-CN" altLang="en-US" sz="3200" dirty="0"/>
          </a:p>
        </p:txBody>
      </p:sp>
      <p:sp>
        <p:nvSpPr>
          <p:cNvPr id="3" name="内容占位符 2"/>
          <p:cNvSpPr>
            <a:spLocks noGrp="1"/>
          </p:cNvSpPr>
          <p:nvPr>
            <p:ph idx="1"/>
          </p:nvPr>
        </p:nvSpPr>
        <p:spPr>
          <a:xfrm>
            <a:off x="654724" y="1124720"/>
            <a:ext cx="8181975" cy="5472305"/>
          </a:xfrm>
        </p:spPr>
        <p:txBody>
          <a:bodyPr/>
          <a:lstStyle/>
          <a:p>
            <a:r>
              <a:rPr lang="zh-CN" altLang="en-US" dirty="0" smtClean="0"/>
              <a:t>事件控制块（</a:t>
            </a:r>
            <a:r>
              <a:rPr lang="en-US" altLang="zh-CN" dirty="0" err="1" smtClean="0"/>
              <a:t>ECB</a:t>
            </a:r>
            <a:r>
              <a:rPr lang="zh-CN" altLang="en-US" dirty="0" smtClean="0"/>
              <a:t>）</a:t>
            </a:r>
            <a:endParaRPr lang="zh-CN" altLang="en-US" dirty="0" smtClean="0"/>
          </a:p>
          <a:p>
            <a:r>
              <a:rPr lang="zh-CN" altLang="en-US" dirty="0" smtClean="0"/>
              <a:t>信号量</a:t>
            </a:r>
            <a:endParaRPr lang="en-US" altLang="zh-CN" dirty="0" smtClean="0"/>
          </a:p>
          <a:p>
            <a:pPr lvl="1"/>
            <a:r>
              <a:rPr lang="zh-CN" altLang="en-US" dirty="0" smtClean="0"/>
              <a:t>基本概念</a:t>
            </a:r>
            <a:endParaRPr lang="en-US" altLang="zh-CN" dirty="0" smtClean="0"/>
          </a:p>
          <a:p>
            <a:pPr lvl="1"/>
            <a:r>
              <a:rPr lang="zh-CN" altLang="en-US" dirty="0" smtClean="0"/>
              <a:t>信号量的应用</a:t>
            </a:r>
            <a:endParaRPr lang="en-US" altLang="zh-CN" dirty="0" smtClean="0"/>
          </a:p>
          <a:p>
            <a:pPr lvl="2"/>
            <a:r>
              <a:rPr lang="en-US" altLang="zh-CN" dirty="0" err="1" smtClean="0"/>
              <a:t>ISR</a:t>
            </a:r>
            <a:r>
              <a:rPr lang="zh-CN" altLang="en-US" dirty="0" smtClean="0"/>
              <a:t>与任务同步 </a:t>
            </a:r>
            <a:endParaRPr lang="zh-CN" altLang="en-US" dirty="0" smtClean="0"/>
          </a:p>
          <a:p>
            <a:pPr lvl="2"/>
            <a:r>
              <a:rPr lang="zh-CN" altLang="en-US" dirty="0" smtClean="0"/>
              <a:t>任务间同步 </a:t>
            </a:r>
            <a:endParaRPr lang="zh-CN" altLang="en-US" dirty="0" smtClean="0"/>
          </a:p>
          <a:p>
            <a:pPr lvl="2"/>
            <a:r>
              <a:rPr lang="zh-CN" altLang="en-US" dirty="0" smtClean="0"/>
              <a:t>资源同步</a:t>
            </a:r>
            <a:endParaRPr lang="en-US" altLang="zh-CN" dirty="0" smtClean="0"/>
          </a:p>
          <a:p>
            <a:r>
              <a:rPr lang="zh-CN" altLang="en-US" dirty="0" smtClean="0"/>
              <a:t>互斥信号量</a:t>
            </a:r>
            <a:endParaRPr lang="en-US" altLang="zh-CN" dirty="0" smtClean="0"/>
          </a:p>
          <a:p>
            <a:pPr lvl="1"/>
            <a:r>
              <a:rPr lang="zh-CN" altLang="en-US" dirty="0" smtClean="0"/>
              <a:t>基本函数</a:t>
            </a:r>
            <a:endParaRPr lang="en-US" altLang="zh-CN" dirty="0" smtClean="0"/>
          </a:p>
          <a:p>
            <a:pPr lvl="1"/>
            <a:r>
              <a:rPr lang="zh-CN" altLang="en-US" dirty="0" smtClean="0"/>
              <a:t>互斥信号量应用</a:t>
            </a:r>
            <a:endParaRPr lang="en-US" altLang="zh-CN" dirty="0" smtClean="0"/>
          </a:p>
          <a:p>
            <a:pPr lvl="2"/>
            <a:r>
              <a:rPr lang="zh-CN" altLang="en-US" dirty="0" smtClean="0"/>
              <a:t>资源同步</a:t>
            </a:r>
            <a:endParaRPr lang="en-US" altLang="zh-CN" dirty="0" smtClean="0"/>
          </a:p>
        </p:txBody>
      </p:sp>
      <p:sp>
        <p:nvSpPr>
          <p:cNvPr id="4" name="灯片编号占位符 3"/>
          <p:cNvSpPr>
            <a:spLocks noGrp="1"/>
          </p:cNvSpPr>
          <p:nvPr>
            <p:ph type="sldNum" sz="quarter" idx="12"/>
          </p:nvPr>
        </p:nvSpPr>
        <p:spPr/>
        <p:txBody>
          <a:bodyPr/>
          <a:lstStyle/>
          <a:p>
            <a:pPr>
              <a:defRPr/>
            </a:pPr>
            <a:fld id="{747403B2-3794-4BCE-BB17-8870D2195C0F}" type="slidenum">
              <a:rPr lang="zh-CN" altLang="en-US" smtClean="0"/>
            </a:fld>
            <a:endParaRPr lang="en-US" altLang="zh-CN"/>
          </a:p>
        </p:txBody>
      </p:sp>
      <p:pic>
        <p:nvPicPr>
          <p:cNvPr id="5" name="Picture 4" descr="j0195812"/>
          <p:cNvPicPr>
            <a:picLocks noChangeAspect="1" noChangeArrowheads="1"/>
          </p:cNvPicPr>
          <p:nvPr/>
        </p:nvPicPr>
        <p:blipFill>
          <a:blip r:embed="rId1" cstate="print"/>
          <a:srcRect/>
          <a:stretch>
            <a:fillRect/>
          </a:stretch>
        </p:blipFill>
        <p:spPr bwMode="auto">
          <a:xfrm>
            <a:off x="7164315" y="4869175"/>
            <a:ext cx="1681162" cy="1728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ChangeArrowheads="1"/>
          </p:cNvSpPr>
          <p:nvPr/>
        </p:nvSpPr>
        <p:spPr bwMode="auto">
          <a:xfrm>
            <a:off x="927100" y="1447800"/>
            <a:ext cx="7264400" cy="396875"/>
          </a:xfrm>
          <a:prstGeom prst="rect">
            <a:avLst/>
          </a:prstGeom>
          <a:noFill/>
          <a:ln w="9525" algn="ctr">
            <a:noFill/>
            <a:miter lim="800000"/>
          </a:ln>
          <a:effectLst/>
        </p:spPr>
        <p:txBody>
          <a:bodyPr>
            <a:spAutoFit/>
          </a:bodyPr>
          <a:lstStyle/>
          <a:p>
            <a:pPr algn="just"/>
            <a:r>
              <a:rPr kumimoji="1" lang="en-US" altLang="zh-CN" sz="2000">
                <a:ea typeface="华文新魏" pitchFamily="2" charset="-122"/>
              </a:rPr>
              <a:t>    Task1</a:t>
            </a:r>
            <a:r>
              <a:rPr kumimoji="1" lang="zh-CN" altLang="en-US" sz="2000">
                <a:ea typeface="华文新魏" pitchFamily="2" charset="-122"/>
              </a:rPr>
              <a:t>代码如下。</a:t>
            </a:r>
          </a:p>
        </p:txBody>
      </p:sp>
      <p:sp>
        <p:nvSpPr>
          <p:cNvPr id="84998" name="Rectangle 6"/>
          <p:cNvSpPr>
            <a:spLocks noChangeArrowheads="1"/>
          </p:cNvSpPr>
          <p:nvPr/>
        </p:nvSpPr>
        <p:spPr bwMode="auto">
          <a:xfrm>
            <a:off x="1008063" y="1302246"/>
            <a:ext cx="4140007" cy="3416320"/>
          </a:xfrm>
          <a:prstGeom prst="rect">
            <a:avLst/>
          </a:prstGeom>
          <a:solidFill>
            <a:schemeClr val="bg1"/>
          </a:solidFill>
          <a:ln w="9525" algn="ctr">
            <a:solidFill>
              <a:schemeClr val="tx1"/>
            </a:solidFill>
            <a:miter lim="800000"/>
          </a:ln>
          <a:effectLst/>
        </p:spPr>
        <p:txBody>
          <a:bodyPr wrap="square" anchor="ctr">
            <a:spAutoFit/>
          </a:bodyPr>
          <a:lstStyle/>
          <a:p>
            <a:pPr marL="171450" indent="-171450" algn="just" defTabSz="-635">
              <a:tabLst>
                <a:tab pos="1885950" algn="l"/>
              </a:tabLst>
            </a:pPr>
            <a:r>
              <a:rPr kumimoji="1" lang="en-US" altLang="zh-CN" dirty="0">
                <a:ea typeface="华文新魏" pitchFamily="2" charset="-122"/>
              </a:rPr>
              <a:t>void </a:t>
            </a:r>
            <a:r>
              <a:rPr kumimoji="1" lang="en-US" altLang="zh-CN" dirty="0" err="1">
                <a:ea typeface="华文新魏" pitchFamily="2" charset="-122"/>
              </a:rPr>
              <a:t>Task1</a:t>
            </a:r>
            <a:r>
              <a:rPr kumimoji="1" lang="en-US" altLang="zh-CN" dirty="0">
                <a:ea typeface="华文新魏" pitchFamily="2" charset="-122"/>
              </a:rPr>
              <a:t>(void *</a:t>
            </a:r>
            <a:r>
              <a:rPr kumimoji="1" lang="en-US" altLang="zh-CN" dirty="0" err="1">
                <a:ea typeface="华文新魏" pitchFamily="2" charset="-122"/>
              </a:rPr>
              <a:t>pdata</a:t>
            </a:r>
            <a:r>
              <a:rPr kumimoji="1" lang="en-US" altLang="zh-CN" dirty="0">
                <a:ea typeface="华文新魏" pitchFamily="2" charset="-122"/>
              </a:rPr>
              <a:t>)</a:t>
            </a:r>
            <a:endParaRPr kumimoji="1" lang="en-US" altLang="zh-CN" dirty="0">
              <a:ea typeface="华文新魏" pitchFamily="2" charset="-122"/>
            </a:endParaRPr>
          </a:p>
          <a:p>
            <a:pPr marL="171450" indent="-171450" algn="just" defTabSz="-635">
              <a:tabLst>
                <a:tab pos="1885950" algn="l"/>
              </a:tabLst>
            </a:pPr>
            <a:r>
              <a:rPr kumimoji="1" lang="en-US" altLang="zh-CN" dirty="0">
                <a:ea typeface="华文新魏" pitchFamily="2" charset="-122"/>
              </a:rPr>
              <a:t>{</a:t>
            </a:r>
            <a:endParaRPr kumimoji="1" lang="en-US" altLang="zh-CN" dirty="0">
              <a:ea typeface="华文新魏" pitchFamily="2" charset="-122"/>
            </a:endParaRPr>
          </a:p>
          <a:p>
            <a:pPr marL="171450" indent="-171450" algn="just" defTabSz="-635">
              <a:tabLst>
                <a:tab pos="1885950" algn="l"/>
              </a:tabLst>
            </a:pPr>
            <a:r>
              <a:rPr kumimoji="1" lang="en-US" altLang="zh-CN" dirty="0">
                <a:ea typeface="华文新魏" pitchFamily="2" charset="-122"/>
              </a:rPr>
              <a:t>      </a:t>
            </a:r>
            <a:r>
              <a:rPr kumimoji="1" lang="en-US" altLang="zh-CN" dirty="0" err="1">
                <a:ea typeface="华文新魏" pitchFamily="2" charset="-122"/>
              </a:rPr>
              <a:t>pdata</a:t>
            </a:r>
            <a:r>
              <a:rPr kumimoji="1" lang="en-US" altLang="zh-CN" dirty="0">
                <a:ea typeface="华文新魏" pitchFamily="2" charset="-122"/>
              </a:rPr>
              <a:t> = </a:t>
            </a:r>
            <a:r>
              <a:rPr kumimoji="1" lang="en-US" altLang="zh-CN" dirty="0" err="1">
                <a:ea typeface="华文新魏" pitchFamily="2" charset="-122"/>
              </a:rPr>
              <a:t>pdata</a:t>
            </a:r>
            <a:r>
              <a:rPr kumimoji="1" lang="en-US" altLang="zh-CN" dirty="0">
                <a:ea typeface="华文新魏" pitchFamily="2" charset="-122"/>
              </a:rPr>
              <a:t>;</a:t>
            </a:r>
            <a:endParaRPr kumimoji="1" lang="en-US" altLang="zh-CN" dirty="0">
              <a:ea typeface="华文新魏" pitchFamily="2" charset="-122"/>
            </a:endParaRPr>
          </a:p>
          <a:p>
            <a:pPr marL="171450" indent="-171450" algn="just" defTabSz="-635">
              <a:tabLst>
                <a:tab pos="1885950" algn="l"/>
              </a:tabLst>
            </a:pPr>
            <a:r>
              <a:rPr kumimoji="1" lang="en-US" altLang="zh-CN" dirty="0">
                <a:ea typeface="华文新魏" pitchFamily="2" charset="-122"/>
              </a:rPr>
              <a:t>      while (1) {</a:t>
            </a:r>
            <a:endParaRPr kumimoji="1" lang="en-US" altLang="zh-CN" dirty="0">
              <a:ea typeface="华文新魏" pitchFamily="2" charset="-122"/>
            </a:endParaRPr>
          </a:p>
          <a:p>
            <a:pPr marL="171450" indent="-171450" algn="just" defTabSz="-635">
              <a:tabLst>
                <a:tab pos="1885950" algn="l"/>
              </a:tabLst>
            </a:pPr>
            <a:r>
              <a:rPr kumimoji="1" lang="en-US" altLang="zh-CN" dirty="0">
                <a:ea typeface="华文新魏" pitchFamily="2" charset="-122"/>
              </a:rPr>
              <a:t>           /* </a:t>
            </a:r>
            <a:r>
              <a:rPr kumimoji="1" lang="zh-CN" altLang="en-US" dirty="0">
                <a:ea typeface="华文新魏" pitchFamily="2" charset="-122"/>
              </a:rPr>
              <a:t>其它代码 *</a:t>
            </a:r>
            <a:r>
              <a:rPr kumimoji="1" lang="en-US" altLang="zh-CN" dirty="0">
                <a:ea typeface="华文新魏" pitchFamily="2" charset="-122"/>
              </a:rPr>
              <a:t>/</a:t>
            </a:r>
            <a:endParaRPr kumimoji="1" lang="en-US" altLang="zh-CN" dirty="0">
              <a:ea typeface="华文新魏" pitchFamily="2" charset="-122"/>
            </a:endParaRPr>
          </a:p>
          <a:p>
            <a:pPr marL="171450" indent="-171450" algn="just" defTabSz="-635">
              <a:tabLst>
                <a:tab pos="1885950" algn="l"/>
              </a:tabLst>
            </a:pPr>
            <a:r>
              <a:rPr kumimoji="1" lang="en-US" altLang="zh-CN" dirty="0">
                <a:ea typeface="华文新魏" pitchFamily="2" charset="-122"/>
              </a:rPr>
              <a:t>           OS???Post(event,…);</a:t>
            </a:r>
            <a:r>
              <a:rPr kumimoji="1" lang="en-US" altLang="zh-CN" sz="2000" dirty="0">
                <a:ea typeface="华文新魏" pitchFamily="2" charset="-122"/>
              </a:rPr>
              <a:t> </a:t>
            </a:r>
            <a:endParaRPr kumimoji="1" lang="en-US" altLang="zh-CN" dirty="0">
              <a:ea typeface="华文新魏" pitchFamily="2" charset="-122"/>
            </a:endParaRPr>
          </a:p>
          <a:p>
            <a:pPr marL="171450" indent="-171450" algn="just" defTabSz="-635">
              <a:tabLst>
                <a:tab pos="1885950" algn="l"/>
              </a:tabLst>
            </a:pPr>
            <a:r>
              <a:rPr kumimoji="1" lang="en-US" altLang="zh-CN" dirty="0">
                <a:ea typeface="华文新魏" pitchFamily="2" charset="-122"/>
              </a:rPr>
              <a:t>           /* </a:t>
            </a:r>
            <a:r>
              <a:rPr kumimoji="1" lang="zh-CN" altLang="en-US" dirty="0">
                <a:ea typeface="华文新魏" pitchFamily="2" charset="-122"/>
              </a:rPr>
              <a:t>其它代码 *</a:t>
            </a:r>
            <a:r>
              <a:rPr kumimoji="1" lang="en-US" altLang="zh-CN" dirty="0">
                <a:ea typeface="华文新魏" pitchFamily="2" charset="-122"/>
              </a:rPr>
              <a:t>/</a:t>
            </a:r>
            <a:endParaRPr kumimoji="1" lang="en-US" altLang="zh-CN" dirty="0">
              <a:ea typeface="华文新魏" pitchFamily="2" charset="-122"/>
            </a:endParaRPr>
          </a:p>
          <a:p>
            <a:pPr marL="171450" indent="-171450" algn="just" defTabSz="-635">
              <a:tabLst>
                <a:tab pos="1885950" algn="l"/>
              </a:tabLst>
            </a:pPr>
            <a:r>
              <a:rPr kumimoji="1" lang="en-US" altLang="zh-CN" dirty="0">
                <a:ea typeface="华文新魏" pitchFamily="2" charset="-122"/>
              </a:rPr>
              <a:t>      }</a:t>
            </a:r>
            <a:endParaRPr kumimoji="1" lang="en-US" altLang="zh-CN" dirty="0">
              <a:ea typeface="华文新魏" pitchFamily="2" charset="-122"/>
            </a:endParaRPr>
          </a:p>
          <a:p>
            <a:pPr marL="171450" indent="-171450" algn="just" defTabSz="-635">
              <a:tabLst>
                <a:tab pos="1885950" algn="l"/>
              </a:tabLst>
            </a:pPr>
            <a:r>
              <a:rPr kumimoji="1" lang="en-US" altLang="zh-CN" dirty="0">
                <a:ea typeface="华文新魏" pitchFamily="2" charset="-122"/>
              </a:rPr>
              <a:t>}</a:t>
            </a:r>
          </a:p>
        </p:txBody>
      </p:sp>
      <p:grpSp>
        <p:nvGrpSpPr>
          <p:cNvPr id="4" name="Group 26"/>
          <p:cNvGrpSpPr/>
          <p:nvPr/>
        </p:nvGrpSpPr>
        <p:grpSpPr bwMode="auto">
          <a:xfrm>
            <a:off x="4629607" y="2968144"/>
            <a:ext cx="3383587" cy="518463"/>
            <a:chOff x="2656" y="2709"/>
            <a:chExt cx="1559" cy="212"/>
          </a:xfrm>
        </p:grpSpPr>
        <p:grpSp>
          <p:nvGrpSpPr>
            <p:cNvPr id="5" name="Group 27"/>
            <p:cNvGrpSpPr/>
            <p:nvPr/>
          </p:nvGrpSpPr>
          <p:grpSpPr bwMode="auto">
            <a:xfrm>
              <a:off x="2908" y="2709"/>
              <a:ext cx="1307" cy="212"/>
              <a:chOff x="2645" y="1815"/>
              <a:chExt cx="944" cy="679"/>
            </a:xfrm>
          </p:grpSpPr>
          <p:sp>
            <p:nvSpPr>
              <p:cNvPr id="85020" name="Rectangle 28"/>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pPr eaLnBrk="1" hangingPunct="1"/>
                <a:r>
                  <a:rPr kumimoji="1" lang="zh-CN" altLang="en-US"/>
                  <a:t>发送事件</a:t>
                </a:r>
              </a:p>
            </p:txBody>
          </p:sp>
          <p:sp>
            <p:nvSpPr>
              <p:cNvPr id="85021" name="AutoShape 29"/>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85022" name="Freeform 30"/>
            <p:cNvSpPr/>
            <p:nvPr/>
          </p:nvSpPr>
          <p:spPr bwMode="auto">
            <a:xfrm rot="5400000">
              <a:off x="2729" y="2742"/>
              <a:ext cx="106"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sp>
        <p:nvSpPr>
          <p:cNvPr id="85029" name="Rectangle 37"/>
          <p:cNvSpPr>
            <a:spLocks noChangeArrowheads="1"/>
          </p:cNvSpPr>
          <p:nvPr/>
        </p:nvSpPr>
        <p:spPr bwMode="auto">
          <a:xfrm>
            <a:off x="293423" y="5041996"/>
            <a:ext cx="8426281" cy="1569660"/>
          </a:xfrm>
          <a:prstGeom prst="rect">
            <a:avLst/>
          </a:prstGeom>
          <a:noFill/>
          <a:ln w="9525" algn="ctr">
            <a:noFill/>
            <a:miter lim="800000"/>
          </a:ln>
          <a:effectLst/>
        </p:spPr>
        <p:txBody>
          <a:bodyPr wrap="square" anchor="ctr">
            <a:spAutoFit/>
          </a:bodyPr>
          <a:lstStyle/>
          <a:p>
            <a:pPr algn="just" eaLnBrk="1" hangingPunct="1"/>
            <a:r>
              <a:rPr kumimoji="1" lang="zh-CN" altLang="en-US" dirty="0">
                <a:ea typeface="黑体" pitchFamily="49" charset="-122"/>
              </a:rPr>
              <a:t>注意：一些事件有多个发送事件的函数，消息邮箱除</a:t>
            </a:r>
            <a:r>
              <a:rPr kumimoji="1" lang="en-US" altLang="zh-CN" dirty="0" err="1">
                <a:ea typeface="黑体" pitchFamily="49" charset="-122"/>
              </a:rPr>
              <a:t>OSMboxPost</a:t>
            </a:r>
            <a:r>
              <a:rPr kumimoji="1" lang="en-US" altLang="zh-CN" dirty="0">
                <a:ea typeface="黑体" pitchFamily="49" charset="-122"/>
              </a:rPr>
              <a:t>()</a:t>
            </a:r>
            <a:r>
              <a:rPr kumimoji="1" lang="zh-CN" altLang="en-US" dirty="0">
                <a:ea typeface="黑体" pitchFamily="49" charset="-122"/>
              </a:rPr>
              <a:t>外，还有增强型发送函数</a:t>
            </a:r>
            <a:r>
              <a:rPr kumimoji="1" lang="en-US" altLang="zh-CN" dirty="0" err="1">
                <a:ea typeface="黑体" pitchFamily="49" charset="-122"/>
              </a:rPr>
              <a:t>OSMboxPostOpt</a:t>
            </a:r>
            <a:r>
              <a:rPr kumimoji="1" lang="en-US" altLang="zh-CN" dirty="0">
                <a:ea typeface="黑体" pitchFamily="49" charset="-122"/>
              </a:rPr>
              <a:t>()</a:t>
            </a:r>
            <a:r>
              <a:rPr kumimoji="1" lang="zh-CN" altLang="en-US" dirty="0">
                <a:ea typeface="黑体" pitchFamily="49" charset="-122"/>
              </a:rPr>
              <a:t>，消息队列有</a:t>
            </a:r>
            <a:r>
              <a:rPr kumimoji="1" lang="en-US" altLang="zh-CN" dirty="0" err="1">
                <a:ea typeface="黑体" pitchFamily="49" charset="-122"/>
              </a:rPr>
              <a:t>OSQPost</a:t>
            </a:r>
            <a:r>
              <a:rPr kumimoji="1" lang="en-US" altLang="zh-CN" dirty="0">
                <a:ea typeface="黑体" pitchFamily="49" charset="-122"/>
              </a:rPr>
              <a:t>()</a:t>
            </a:r>
            <a:r>
              <a:rPr kumimoji="1" lang="zh-CN" altLang="en-US" dirty="0">
                <a:ea typeface="黑体" pitchFamily="49" charset="-122"/>
              </a:rPr>
              <a:t>、</a:t>
            </a:r>
            <a:r>
              <a:rPr kumimoji="1" lang="en-US" altLang="zh-CN" dirty="0" err="1">
                <a:ea typeface="黑体" pitchFamily="49" charset="-122"/>
              </a:rPr>
              <a:t>OSQPostFront</a:t>
            </a:r>
            <a:r>
              <a:rPr kumimoji="1" lang="en-US" altLang="zh-CN" dirty="0">
                <a:ea typeface="黑体" pitchFamily="49" charset="-122"/>
              </a:rPr>
              <a:t>()</a:t>
            </a:r>
            <a:r>
              <a:rPr kumimoji="1" lang="zh-CN" altLang="en-US" dirty="0">
                <a:ea typeface="黑体" pitchFamily="49" charset="-122"/>
              </a:rPr>
              <a:t>、 </a:t>
            </a:r>
            <a:r>
              <a:rPr kumimoji="1" lang="en-US" altLang="zh-CN" dirty="0" err="1">
                <a:ea typeface="黑体" pitchFamily="49" charset="-122"/>
              </a:rPr>
              <a:t>OSQPostOpt</a:t>
            </a:r>
            <a:r>
              <a:rPr kumimoji="1" lang="en-US" altLang="zh-CN" dirty="0">
                <a:ea typeface="黑体" pitchFamily="49" charset="-122"/>
              </a:rPr>
              <a:t>()</a:t>
            </a:r>
            <a:r>
              <a:rPr kumimoji="1" lang="zh-CN" altLang="en-US" dirty="0">
                <a:ea typeface="黑体" pitchFamily="49" charset="-122"/>
              </a:rPr>
              <a:t>三种发送函数，各函数详见后面章节。</a:t>
            </a:r>
          </a:p>
        </p:txBody>
      </p:sp>
      <p:sp>
        <p:nvSpPr>
          <p:cNvPr id="23" name="AutoShape 4"/>
          <p:cNvSpPr>
            <a:spLocks noChangeArrowheads="1"/>
          </p:cNvSpPr>
          <p:nvPr/>
        </p:nvSpPr>
        <p:spPr bwMode="gray">
          <a:xfrm>
            <a:off x="193868" y="196063"/>
            <a:ext cx="3284537" cy="510778"/>
          </a:xfrm>
          <a:prstGeom prst="roundRect">
            <a:avLst>
              <a:gd name="adj" fmla="val 16667"/>
            </a:avLst>
          </a:prstGeom>
          <a:solidFill>
            <a:schemeClr val="bg1"/>
          </a:solidFill>
          <a:ln w="38100" algn="ctr">
            <a:noFill/>
            <a:round/>
          </a:ln>
          <a:effectLst/>
        </p:spPr>
        <p:txBody>
          <a:bodyPr anchor="ctr">
            <a:spAutoFit/>
          </a:bodyPr>
          <a:lstStyle/>
          <a:p>
            <a:pPr eaLnBrk="1" hangingPunct="1"/>
            <a:r>
              <a:rPr lang="zh-CN" altLang="en-US" b="1" dirty="0" smtClean="0">
                <a:solidFill>
                  <a:schemeClr val="tx1">
                    <a:lumMod val="95000"/>
                    <a:lumOff val="5000"/>
                  </a:schemeClr>
                </a:solidFill>
              </a:rPr>
              <a:t>配对使用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4996"/>
                                        </p:tgtEl>
                                        <p:attrNameLst>
                                          <p:attrName>style.visibility</p:attrName>
                                        </p:attrNameLst>
                                      </p:cBhvr>
                                      <p:to>
                                        <p:strVal val="visible"/>
                                      </p:to>
                                    </p:set>
                                    <p:animEffect transition="in" filter="blinds(horizontal)">
                                      <p:cBhvr>
                                        <p:cTn id="7" dur="500"/>
                                        <p:tgtEl>
                                          <p:spTgt spid="8499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84998"/>
                                        </p:tgtEl>
                                        <p:attrNameLst>
                                          <p:attrName>style.visibility</p:attrName>
                                        </p:attrNameLst>
                                      </p:cBhvr>
                                      <p:to>
                                        <p:strVal val="visible"/>
                                      </p:to>
                                    </p:se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5029"/>
                                        </p:tgtEl>
                                        <p:attrNameLst>
                                          <p:attrName>style.visibility</p:attrName>
                                        </p:attrNameLst>
                                      </p:cBhvr>
                                      <p:to>
                                        <p:strVal val="visible"/>
                                      </p:to>
                                    </p:set>
                                  </p:childTnLst>
                                </p:cTn>
                              </p:par>
                            </p:childTnLst>
                          </p:cTn>
                        </p:par>
                        <p:par>
                          <p:cTn id="19" fill="hold">
                            <p:stCondLst>
                              <p:cond delay="0"/>
                            </p:stCondLst>
                            <p:childTnLst>
                              <p:par>
                                <p:cTn id="20" presetID="27" presetClass="emph" presetSubtype="0" fill="hold" grpId="1" nodeType="afterEffect">
                                  <p:stCondLst>
                                    <p:cond delay="0"/>
                                  </p:stCondLst>
                                  <p:childTnLst>
                                    <p:animClr clrSpc="rgb" dir="cw">
                                      <p:cBhvr override="childStyle">
                                        <p:cTn id="21" dur="250" autoRev="1" fill="hold"/>
                                        <p:tgtEl>
                                          <p:spTgt spid="85029"/>
                                        </p:tgtEl>
                                        <p:attrNameLst>
                                          <p:attrName>style.color</p:attrName>
                                        </p:attrNameLst>
                                      </p:cBhvr>
                                      <p:to>
                                        <a:schemeClr val="bg1"/>
                                      </p:to>
                                    </p:animClr>
                                    <p:animClr clrSpc="rgb" dir="cw">
                                      <p:cBhvr>
                                        <p:cTn id="22" dur="250" autoRev="1" fill="hold"/>
                                        <p:tgtEl>
                                          <p:spTgt spid="85029"/>
                                        </p:tgtEl>
                                        <p:attrNameLst>
                                          <p:attrName>fillcolor</p:attrName>
                                        </p:attrNameLst>
                                      </p:cBhvr>
                                      <p:to>
                                        <a:schemeClr val="bg1"/>
                                      </p:to>
                                    </p:animClr>
                                    <p:set>
                                      <p:cBhvr>
                                        <p:cTn id="23" dur="250" autoRev="1" fill="hold"/>
                                        <p:tgtEl>
                                          <p:spTgt spid="85029"/>
                                        </p:tgtEl>
                                        <p:attrNameLst>
                                          <p:attrName>fill.type</p:attrName>
                                        </p:attrNameLst>
                                      </p:cBhvr>
                                      <p:to>
                                        <p:strVal val="solid"/>
                                      </p:to>
                                    </p:set>
                                    <p:set>
                                      <p:cBhvr>
                                        <p:cTn id="24" dur="250" autoRev="1" fill="hold"/>
                                        <p:tgtEl>
                                          <p:spTgt spid="85029"/>
                                        </p:tgtEl>
                                        <p:attrNameLst>
                                          <p:attrName>fill.on</p:attrName>
                                        </p:attrNameLst>
                                      </p:cBhvr>
                                      <p:to>
                                        <p:strVal val="true"/>
                                      </p:to>
                                    </p:set>
                                  </p:childTnLst>
                                </p:cTn>
                              </p:par>
                            </p:childTnLst>
                          </p:cTn>
                        </p:par>
                        <p:par>
                          <p:cTn id="25" fill="hold">
                            <p:stCondLst>
                              <p:cond delay="500"/>
                            </p:stCondLst>
                            <p:childTnLst>
                              <p:par>
                                <p:cTn id="26" presetID="2" presetClass="entr" presetSubtype="2"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1+#ppt_w/2"/>
                                          </p:val>
                                        </p:tav>
                                        <p:tav tm="100000">
                                          <p:val>
                                            <p:strVal val="#ppt_x"/>
                                          </p:val>
                                        </p:tav>
                                      </p:tavLst>
                                    </p:anim>
                                    <p:anim calcmode="lin" valueType="num">
                                      <p:cBhvr additive="base">
                                        <p:cTn id="29"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p:bldP spid="84998" grpId="0" animBg="1"/>
      <p:bldP spid="85029" grpId="0"/>
      <p:bldP spid="85029" grpId="1"/>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92" name="Text Box 76"/>
          <p:cNvSpPr txBox="1">
            <a:spLocks noChangeArrowheads="1"/>
          </p:cNvSpPr>
          <p:nvPr/>
        </p:nvSpPr>
        <p:spPr bwMode="auto">
          <a:xfrm>
            <a:off x="4024553" y="4677857"/>
            <a:ext cx="3348038" cy="366713"/>
          </a:xfrm>
          <a:prstGeom prst="rect">
            <a:avLst/>
          </a:prstGeom>
          <a:solidFill>
            <a:schemeClr val="bg1"/>
          </a:solidFill>
          <a:ln w="38100" algn="ctr">
            <a:noFill/>
            <a:miter lim="800000"/>
          </a:ln>
          <a:effectLst/>
        </p:spPr>
        <p:txBody>
          <a:bodyPr>
            <a:spAutoFit/>
          </a:bodyPr>
          <a:lstStyle/>
          <a:p>
            <a:pPr algn="just">
              <a:spcBef>
                <a:spcPct val="50000"/>
              </a:spcBef>
            </a:pPr>
            <a:r>
              <a:rPr kumimoji="1" lang="zh-CN" altLang="en-US" sz="1800">
                <a:latin typeface="黑体" pitchFamily="49" charset="-122"/>
                <a:ea typeface="黑体" pitchFamily="49" charset="-122"/>
              </a:rPr>
              <a:t>中断服务程序不能等待</a:t>
            </a:r>
          </a:p>
        </p:txBody>
      </p:sp>
      <p:sp>
        <p:nvSpPr>
          <p:cNvPr id="86099" name="Text Box 83"/>
          <p:cNvSpPr txBox="1">
            <a:spLocks noChangeArrowheads="1"/>
          </p:cNvSpPr>
          <p:nvPr/>
        </p:nvSpPr>
        <p:spPr bwMode="auto">
          <a:xfrm>
            <a:off x="4024553" y="3745995"/>
            <a:ext cx="3348038" cy="366712"/>
          </a:xfrm>
          <a:prstGeom prst="rect">
            <a:avLst/>
          </a:prstGeom>
          <a:solidFill>
            <a:schemeClr val="bg1"/>
          </a:solidFill>
          <a:ln w="38100" algn="ctr">
            <a:noFill/>
            <a:miter lim="800000"/>
          </a:ln>
          <a:effectLst/>
        </p:spPr>
        <p:txBody>
          <a:bodyPr>
            <a:spAutoFit/>
          </a:bodyPr>
          <a:lstStyle/>
          <a:p>
            <a:pPr algn="just">
              <a:spcBef>
                <a:spcPct val="50000"/>
              </a:spcBef>
            </a:pPr>
            <a:r>
              <a:rPr kumimoji="1" lang="zh-CN" altLang="en-US" sz="1800">
                <a:latin typeface="黑体" pitchFamily="49" charset="-122"/>
                <a:ea typeface="黑体" pitchFamily="49" charset="-122"/>
              </a:rPr>
              <a:t>中断服务程序总体是顺序结构</a:t>
            </a:r>
          </a:p>
        </p:txBody>
      </p:sp>
      <p:sp>
        <p:nvSpPr>
          <p:cNvPr id="86106" name="Text Box 90"/>
          <p:cNvSpPr txBox="1">
            <a:spLocks noChangeArrowheads="1"/>
          </p:cNvSpPr>
          <p:nvPr/>
        </p:nvSpPr>
        <p:spPr bwMode="auto">
          <a:xfrm>
            <a:off x="4030903" y="3314195"/>
            <a:ext cx="3341688" cy="366712"/>
          </a:xfrm>
          <a:prstGeom prst="rect">
            <a:avLst/>
          </a:prstGeom>
          <a:solidFill>
            <a:schemeClr val="bg1"/>
          </a:solidFill>
          <a:ln w="38100" algn="ctr">
            <a:noFill/>
            <a:miter lim="800000"/>
          </a:ln>
          <a:effectLst/>
        </p:spPr>
        <p:txBody>
          <a:bodyPr>
            <a:spAutoFit/>
          </a:bodyPr>
          <a:lstStyle/>
          <a:p>
            <a:pPr algn="just">
              <a:spcBef>
                <a:spcPct val="50000"/>
              </a:spcBef>
            </a:pPr>
            <a:r>
              <a:rPr kumimoji="1" lang="zh-CN" altLang="en-US" sz="1800">
                <a:latin typeface="黑体" pitchFamily="49" charset="-122"/>
                <a:ea typeface="黑体" pitchFamily="49" charset="-122"/>
              </a:rPr>
              <a:t>中断与所有的任务异步</a:t>
            </a:r>
          </a:p>
        </p:txBody>
      </p:sp>
      <p:sp>
        <p:nvSpPr>
          <p:cNvPr id="86113" name="Text Box 97"/>
          <p:cNvSpPr txBox="1">
            <a:spLocks noChangeArrowheads="1"/>
          </p:cNvSpPr>
          <p:nvPr/>
        </p:nvSpPr>
        <p:spPr bwMode="auto">
          <a:xfrm>
            <a:off x="4024553" y="4209545"/>
            <a:ext cx="3348038" cy="366712"/>
          </a:xfrm>
          <a:prstGeom prst="rect">
            <a:avLst/>
          </a:prstGeom>
          <a:solidFill>
            <a:schemeClr val="bg1"/>
          </a:solidFill>
          <a:ln w="38100" algn="ctr">
            <a:noFill/>
            <a:miter lim="800000"/>
          </a:ln>
          <a:effectLst/>
        </p:spPr>
        <p:txBody>
          <a:bodyPr>
            <a:spAutoFit/>
          </a:bodyPr>
          <a:lstStyle/>
          <a:p>
            <a:pPr algn="just">
              <a:spcBef>
                <a:spcPct val="50000"/>
              </a:spcBef>
            </a:pPr>
            <a:r>
              <a:rPr kumimoji="1" lang="zh-CN" altLang="en-US" sz="1800">
                <a:latin typeface="黑体" pitchFamily="49" charset="-122"/>
                <a:ea typeface="黑体" pitchFamily="49" charset="-122"/>
              </a:rPr>
              <a:t>中断服务程序需要尽快退出</a:t>
            </a:r>
          </a:p>
        </p:txBody>
      </p:sp>
      <p:grpSp>
        <p:nvGrpSpPr>
          <p:cNvPr id="2" name="Group 207"/>
          <p:cNvGrpSpPr>
            <a:grpSpLocks noChangeAspect="1"/>
          </p:cNvGrpSpPr>
          <p:nvPr/>
        </p:nvGrpSpPr>
        <p:grpSpPr bwMode="auto">
          <a:xfrm>
            <a:off x="1594091" y="3177670"/>
            <a:ext cx="2033587" cy="1984375"/>
            <a:chOff x="1480" y="1329"/>
            <a:chExt cx="2359" cy="2302"/>
          </a:xfrm>
        </p:grpSpPr>
        <p:sp>
          <p:nvSpPr>
            <p:cNvPr id="86168" name="Oval 152"/>
            <p:cNvSpPr>
              <a:spLocks noChangeAspect="1" noChangeArrowheads="1"/>
            </p:cNvSpPr>
            <p:nvPr/>
          </p:nvSpPr>
          <p:spPr bwMode="auto">
            <a:xfrm>
              <a:off x="1480" y="1329"/>
              <a:ext cx="2359" cy="2302"/>
            </a:xfrm>
            <a:prstGeom prst="ellipse">
              <a:avLst/>
            </a:prstGeom>
            <a:gradFill rotWithShape="1">
              <a:gsLst>
                <a:gs pos="0">
                  <a:schemeClr val="accent1"/>
                </a:gs>
                <a:gs pos="100000">
                  <a:schemeClr val="accent1">
                    <a:gamma/>
                    <a:tint val="0"/>
                    <a:invGamma/>
                  </a:schemeClr>
                </a:gs>
              </a:gsLst>
              <a:lin ang="5400000" scaled="1"/>
            </a:gradFill>
            <a:ln w="9525" algn="ctr">
              <a:solidFill>
                <a:schemeClr val="tx1"/>
              </a:solidFill>
              <a:round/>
            </a:ln>
            <a:effectLst/>
          </p:spPr>
          <p:txBody>
            <a:bodyPr wrap="none" anchor="ctr"/>
            <a:lstStyle/>
            <a:p>
              <a:endParaRPr lang="zh-CN" altLang="en-US"/>
            </a:p>
          </p:txBody>
        </p:sp>
        <p:grpSp>
          <p:nvGrpSpPr>
            <p:cNvPr id="3" name="Group 205"/>
            <p:cNvGrpSpPr>
              <a:grpSpLocks noChangeAspect="1"/>
            </p:cNvGrpSpPr>
            <p:nvPr/>
          </p:nvGrpSpPr>
          <p:grpSpPr bwMode="auto">
            <a:xfrm>
              <a:off x="2068" y="1905"/>
              <a:ext cx="1274" cy="1239"/>
              <a:chOff x="6682" y="1782"/>
              <a:chExt cx="1274" cy="1239"/>
            </a:xfrm>
          </p:grpSpPr>
          <p:grpSp>
            <p:nvGrpSpPr>
              <p:cNvPr id="4" name="Group 153"/>
              <p:cNvGrpSpPr>
                <a:grpSpLocks noChangeAspect="1"/>
              </p:cNvGrpSpPr>
              <p:nvPr/>
            </p:nvGrpSpPr>
            <p:grpSpPr bwMode="auto">
              <a:xfrm>
                <a:off x="6689" y="1782"/>
                <a:ext cx="1202" cy="1239"/>
                <a:chOff x="2016" y="1920"/>
                <a:chExt cx="1680" cy="1680"/>
              </a:xfrm>
            </p:grpSpPr>
            <p:sp>
              <p:nvSpPr>
                <p:cNvPr id="86170" name="Oval 154"/>
                <p:cNvSpPr>
                  <a:spLocks noChangeAspect="1" noChangeArrowheads="1"/>
                </p:cNvSpPr>
                <p:nvPr/>
              </p:nvSpPr>
              <p:spPr bwMode="gray">
                <a:xfrm>
                  <a:off x="2016" y="1920"/>
                  <a:ext cx="1680" cy="1680"/>
                </a:xfrm>
                <a:prstGeom prst="ellipse">
                  <a:avLst/>
                </a:prstGeom>
                <a:gradFill rotWithShape="1">
                  <a:gsLst>
                    <a:gs pos="0">
                      <a:srgbClr val="008000"/>
                    </a:gs>
                    <a:gs pos="100000">
                      <a:srgbClr val="008000">
                        <a:gamma/>
                        <a:tint val="92157"/>
                        <a:invGamma/>
                      </a:srgbClr>
                    </a:gs>
                  </a:gsLst>
                  <a:lin ang="5400000" scaled="1"/>
                </a:gradFill>
                <a:ln w="9525">
                  <a:noFill/>
                  <a:round/>
                </a:ln>
                <a:effectLst/>
              </p:spPr>
              <p:txBody>
                <a:bodyPr wrap="none" anchor="ctr"/>
                <a:lstStyle/>
                <a:p>
                  <a:endParaRPr lang="zh-CN" altLang="en-US"/>
                </a:p>
              </p:txBody>
            </p:sp>
            <p:sp>
              <p:nvSpPr>
                <p:cNvPr id="86171" name="Freeform 155"/>
                <p:cNvSpPr>
                  <a:spLocks noChangeAspect="1"/>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008000"/>
                    </a:gs>
                  </a:gsLst>
                  <a:lin ang="5400000" scaled="1"/>
                </a:gradFill>
                <a:ln w="0">
                  <a:noFill/>
                  <a:prstDash val="solid"/>
                  <a:round/>
                </a:ln>
              </p:spPr>
              <p:txBody>
                <a:bodyPr/>
                <a:lstStyle/>
                <a:p>
                  <a:endParaRPr lang="zh-CN" altLang="en-US"/>
                </a:p>
              </p:txBody>
            </p:sp>
          </p:grpSp>
          <p:sp>
            <p:nvSpPr>
              <p:cNvPr id="86172" name="Text Box 156"/>
              <p:cNvSpPr txBox="1">
                <a:spLocks noChangeAspect="1" noChangeArrowheads="1"/>
              </p:cNvSpPr>
              <p:nvPr/>
            </p:nvSpPr>
            <p:spPr bwMode="gray">
              <a:xfrm>
                <a:off x="6682" y="2344"/>
                <a:ext cx="1274" cy="425"/>
              </a:xfrm>
              <a:prstGeom prst="rect">
                <a:avLst/>
              </a:prstGeom>
              <a:noFill/>
              <a:ln w="9525">
                <a:noFill/>
                <a:miter lim="800000"/>
              </a:ln>
              <a:effectLst/>
            </p:spPr>
            <p:txBody>
              <a:bodyPr wrap="none">
                <a:spAutoFit/>
              </a:bodyPr>
              <a:lstStyle/>
              <a:p>
                <a:pPr algn="ctr"/>
                <a:r>
                  <a:rPr lang="zh-CN" altLang="en-US" sz="1800">
                    <a:solidFill>
                      <a:schemeClr val="bg1"/>
                    </a:solidFill>
                    <a:effectLst>
                      <a:outerShdw blurRad="38100" dist="38100" dir="2700000" algn="tl">
                        <a:srgbClr val="000000"/>
                      </a:outerShdw>
                    </a:effectLst>
                    <a:ea typeface="黑体" pitchFamily="49" charset="-122"/>
                  </a:rPr>
                  <a:t>中断特点</a:t>
                </a:r>
              </a:p>
            </p:txBody>
          </p:sp>
        </p:grpSp>
      </p:grpSp>
      <p:grpSp>
        <p:nvGrpSpPr>
          <p:cNvPr id="5" name="Group 157"/>
          <p:cNvGrpSpPr>
            <a:grpSpLocks noChangeAspect="1"/>
          </p:cNvGrpSpPr>
          <p:nvPr/>
        </p:nvGrpSpPr>
        <p:grpSpPr bwMode="auto">
          <a:xfrm>
            <a:off x="2360853" y="3185607"/>
            <a:ext cx="509588" cy="531813"/>
            <a:chOff x="2640" y="1088"/>
            <a:chExt cx="432" cy="454"/>
          </a:xfrm>
        </p:grpSpPr>
        <p:grpSp>
          <p:nvGrpSpPr>
            <p:cNvPr id="6" name="Group 158"/>
            <p:cNvGrpSpPr>
              <a:grpSpLocks noChangeAspect="1"/>
            </p:cNvGrpSpPr>
            <p:nvPr/>
          </p:nvGrpSpPr>
          <p:grpSpPr bwMode="auto">
            <a:xfrm>
              <a:off x="2640" y="1088"/>
              <a:ext cx="432" cy="415"/>
              <a:chOff x="2016" y="1920"/>
              <a:chExt cx="1680" cy="1680"/>
            </a:xfrm>
          </p:grpSpPr>
          <p:sp>
            <p:nvSpPr>
              <p:cNvPr id="86175" name="Oval 159"/>
              <p:cNvSpPr>
                <a:spLocks noChangeAspect="1" noChangeArrowheads="1"/>
              </p:cNvSpPr>
              <p:nvPr/>
            </p:nvSpPr>
            <p:spPr bwMode="gray">
              <a:xfrm>
                <a:off x="2016" y="1920"/>
                <a:ext cx="1680" cy="1680"/>
              </a:xfrm>
              <a:prstGeom prst="ellipse">
                <a:avLst/>
              </a:prstGeom>
              <a:gradFill rotWithShape="1">
                <a:gsLst>
                  <a:gs pos="0">
                    <a:srgbClr val="CC0000"/>
                  </a:gs>
                  <a:gs pos="100000">
                    <a:srgbClr val="CC0000">
                      <a:gamma/>
                      <a:tint val="54118"/>
                      <a:invGamma/>
                    </a:srgbClr>
                  </a:gs>
                </a:gsLst>
                <a:lin ang="5400000" scaled="1"/>
              </a:gradFill>
              <a:ln w="9525">
                <a:noFill/>
                <a:round/>
              </a:ln>
              <a:effectLst/>
            </p:spPr>
            <p:txBody>
              <a:bodyPr wrap="none" anchor="ctr"/>
              <a:lstStyle/>
              <a:p>
                <a:endParaRPr lang="zh-CN" altLang="en-US"/>
              </a:p>
            </p:txBody>
          </p:sp>
          <p:sp>
            <p:nvSpPr>
              <p:cNvPr id="86176" name="Freeform 160"/>
              <p:cNvSpPr>
                <a:spLocks noChangeAspect="1"/>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C0000"/>
                  </a:gs>
                </a:gsLst>
                <a:lin ang="5400000" scaled="1"/>
              </a:gradFill>
              <a:ln w="0">
                <a:noFill/>
                <a:prstDash val="solid"/>
                <a:round/>
              </a:ln>
            </p:spPr>
            <p:txBody>
              <a:bodyPr/>
              <a:lstStyle/>
              <a:p>
                <a:endParaRPr lang="zh-CN" altLang="en-US"/>
              </a:p>
            </p:txBody>
          </p:sp>
        </p:grpSp>
        <p:sp>
          <p:nvSpPr>
            <p:cNvPr id="86177" name="Text Box 161"/>
            <p:cNvSpPr txBox="1">
              <a:spLocks noChangeAspect="1" noChangeArrowheads="1"/>
            </p:cNvSpPr>
            <p:nvPr/>
          </p:nvSpPr>
          <p:spPr bwMode="gray">
            <a:xfrm>
              <a:off x="2695" y="1152"/>
              <a:ext cx="341" cy="390"/>
            </a:xfrm>
            <a:prstGeom prst="rect">
              <a:avLst/>
            </a:prstGeom>
            <a:noFill/>
            <a:ln w="9525" algn="ctr">
              <a:noFill/>
              <a:miter lim="800000"/>
            </a:ln>
            <a:effectLst/>
          </p:spPr>
          <p:txBody>
            <a:bodyPr wrap="none">
              <a:spAutoFit/>
            </a:bodyPr>
            <a:lstStyle/>
            <a:p>
              <a:pPr algn="ctr"/>
              <a:r>
                <a:rPr lang="en-US" altLang="zh-CN" sz="2400" b="1">
                  <a:solidFill>
                    <a:srgbClr val="FFFFFF"/>
                  </a:solidFill>
                  <a:effectLst>
                    <a:outerShdw blurRad="38100" dist="38100" dir="2700000" algn="tl">
                      <a:srgbClr val="000000"/>
                    </a:outerShdw>
                  </a:effectLst>
                  <a:latin typeface="Verdana" pitchFamily="34" charset="0"/>
                </a:rPr>
                <a:t>1</a:t>
              </a:r>
            </a:p>
          </p:txBody>
        </p:sp>
      </p:grpSp>
      <p:grpSp>
        <p:nvGrpSpPr>
          <p:cNvPr id="7" name="Group 165"/>
          <p:cNvGrpSpPr>
            <a:grpSpLocks noChangeAspect="1"/>
          </p:cNvGrpSpPr>
          <p:nvPr/>
        </p:nvGrpSpPr>
        <p:grpSpPr bwMode="auto">
          <a:xfrm>
            <a:off x="2367203" y="4677857"/>
            <a:ext cx="509588" cy="552450"/>
            <a:chOff x="1824" y="3357"/>
            <a:chExt cx="432" cy="473"/>
          </a:xfrm>
        </p:grpSpPr>
        <p:grpSp>
          <p:nvGrpSpPr>
            <p:cNvPr id="8" name="Group 166"/>
            <p:cNvGrpSpPr>
              <a:grpSpLocks noChangeAspect="1"/>
            </p:cNvGrpSpPr>
            <p:nvPr/>
          </p:nvGrpSpPr>
          <p:grpSpPr bwMode="auto">
            <a:xfrm>
              <a:off x="1824" y="3357"/>
              <a:ext cx="432" cy="432"/>
              <a:chOff x="2016" y="1920"/>
              <a:chExt cx="1680" cy="1680"/>
            </a:xfrm>
          </p:grpSpPr>
          <p:sp>
            <p:nvSpPr>
              <p:cNvPr id="86183" name="Oval 167"/>
              <p:cNvSpPr>
                <a:spLocks noChangeAspect="1"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w="9525">
                <a:noFill/>
                <a:round/>
              </a:ln>
              <a:effectLst/>
            </p:spPr>
            <p:txBody>
              <a:bodyPr wrap="none" anchor="ctr"/>
              <a:lstStyle/>
              <a:p>
                <a:endParaRPr lang="zh-CN" altLang="en-US"/>
              </a:p>
            </p:txBody>
          </p:sp>
          <p:sp>
            <p:nvSpPr>
              <p:cNvPr id="86184" name="Freeform 168"/>
              <p:cNvSpPr>
                <a:spLocks noChangeAspect="1"/>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folHlink"/>
                  </a:gs>
                </a:gsLst>
                <a:lin ang="5400000" scaled="1"/>
              </a:gradFill>
              <a:ln w="0">
                <a:noFill/>
                <a:prstDash val="solid"/>
                <a:round/>
              </a:ln>
            </p:spPr>
            <p:txBody>
              <a:bodyPr/>
              <a:lstStyle/>
              <a:p>
                <a:endParaRPr lang="zh-CN" altLang="en-US"/>
              </a:p>
            </p:txBody>
          </p:sp>
        </p:grpSp>
        <p:sp>
          <p:nvSpPr>
            <p:cNvPr id="86185" name="Text Box 169"/>
            <p:cNvSpPr txBox="1">
              <a:spLocks noChangeAspect="1" noChangeArrowheads="1"/>
            </p:cNvSpPr>
            <p:nvPr/>
          </p:nvSpPr>
          <p:spPr bwMode="gray">
            <a:xfrm>
              <a:off x="1866" y="3439"/>
              <a:ext cx="340" cy="391"/>
            </a:xfrm>
            <a:prstGeom prst="rect">
              <a:avLst/>
            </a:prstGeom>
            <a:noFill/>
            <a:ln w="9525" algn="ctr">
              <a:noFill/>
              <a:miter lim="800000"/>
            </a:ln>
            <a:effectLst/>
          </p:spPr>
          <p:txBody>
            <a:bodyPr wrap="none">
              <a:spAutoFit/>
            </a:bodyPr>
            <a:lstStyle/>
            <a:p>
              <a:pPr algn="ctr"/>
              <a:r>
                <a:rPr lang="en-US" altLang="zh-CN" sz="2400" b="1">
                  <a:solidFill>
                    <a:srgbClr val="FFFFFF"/>
                  </a:solidFill>
                  <a:effectLst>
                    <a:outerShdw blurRad="38100" dist="38100" dir="2700000" algn="tl">
                      <a:srgbClr val="000000"/>
                    </a:outerShdw>
                  </a:effectLst>
                  <a:latin typeface="Verdana" pitchFamily="34" charset="0"/>
                </a:rPr>
                <a:t>3</a:t>
              </a:r>
            </a:p>
          </p:txBody>
        </p:sp>
      </p:grpSp>
      <p:grpSp>
        <p:nvGrpSpPr>
          <p:cNvPr id="9" name="Group 170"/>
          <p:cNvGrpSpPr>
            <a:grpSpLocks noChangeAspect="1"/>
          </p:cNvGrpSpPr>
          <p:nvPr/>
        </p:nvGrpSpPr>
        <p:grpSpPr bwMode="auto">
          <a:xfrm>
            <a:off x="3122853" y="3911095"/>
            <a:ext cx="504825" cy="527050"/>
            <a:chOff x="3938" y="1968"/>
            <a:chExt cx="430" cy="451"/>
          </a:xfrm>
        </p:grpSpPr>
        <p:grpSp>
          <p:nvGrpSpPr>
            <p:cNvPr id="10" name="Group 171"/>
            <p:cNvGrpSpPr>
              <a:grpSpLocks noChangeAspect="1"/>
            </p:cNvGrpSpPr>
            <p:nvPr/>
          </p:nvGrpSpPr>
          <p:grpSpPr bwMode="auto">
            <a:xfrm>
              <a:off x="3938" y="1968"/>
              <a:ext cx="430" cy="437"/>
              <a:chOff x="2016" y="1920"/>
              <a:chExt cx="1680" cy="1680"/>
            </a:xfrm>
          </p:grpSpPr>
          <p:sp>
            <p:nvSpPr>
              <p:cNvPr id="86188" name="Oval 172"/>
              <p:cNvSpPr>
                <a:spLocks noChangeAspect="1" noChangeArrowheads="1"/>
              </p:cNvSpPr>
              <p:nvPr/>
            </p:nvSpPr>
            <p:spPr bwMode="gray">
              <a:xfrm>
                <a:off x="2016" y="1920"/>
                <a:ext cx="1680" cy="1680"/>
              </a:xfrm>
              <a:prstGeom prst="ellipse">
                <a:avLst/>
              </a:prstGeom>
              <a:gradFill rotWithShape="1">
                <a:gsLst>
                  <a:gs pos="0">
                    <a:schemeClr val="hlink"/>
                  </a:gs>
                  <a:gs pos="100000">
                    <a:schemeClr val="hlink">
                      <a:gamma/>
                      <a:shade val="62353"/>
                      <a:invGamma/>
                    </a:schemeClr>
                  </a:gs>
                </a:gsLst>
                <a:lin ang="5400000" scaled="1"/>
              </a:gradFill>
              <a:ln w="9525">
                <a:noFill/>
                <a:round/>
              </a:ln>
              <a:effectLst/>
            </p:spPr>
            <p:txBody>
              <a:bodyPr wrap="none" anchor="ctr"/>
              <a:lstStyle/>
              <a:p>
                <a:endParaRPr lang="zh-CN" altLang="en-US"/>
              </a:p>
            </p:txBody>
          </p:sp>
          <p:sp>
            <p:nvSpPr>
              <p:cNvPr id="86189" name="Freeform 173"/>
              <p:cNvSpPr>
                <a:spLocks noChangeAspect="1"/>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hlink"/>
                  </a:gs>
                </a:gsLst>
                <a:lin ang="5400000" scaled="1"/>
              </a:gradFill>
              <a:ln w="0">
                <a:noFill/>
                <a:prstDash val="solid"/>
                <a:round/>
              </a:ln>
            </p:spPr>
            <p:txBody>
              <a:bodyPr/>
              <a:lstStyle/>
              <a:p>
                <a:endParaRPr lang="zh-CN" altLang="en-US"/>
              </a:p>
            </p:txBody>
          </p:sp>
        </p:grpSp>
        <p:sp>
          <p:nvSpPr>
            <p:cNvPr id="86190" name="Text Box 174"/>
            <p:cNvSpPr txBox="1">
              <a:spLocks noChangeAspect="1" noChangeArrowheads="1"/>
            </p:cNvSpPr>
            <p:nvPr/>
          </p:nvSpPr>
          <p:spPr bwMode="gray">
            <a:xfrm>
              <a:off x="3977" y="2028"/>
              <a:ext cx="342" cy="391"/>
            </a:xfrm>
            <a:prstGeom prst="rect">
              <a:avLst/>
            </a:prstGeom>
            <a:noFill/>
            <a:ln w="9525" algn="ctr">
              <a:noFill/>
              <a:miter lim="800000"/>
            </a:ln>
            <a:effectLst/>
          </p:spPr>
          <p:txBody>
            <a:bodyPr wrap="none">
              <a:spAutoFit/>
            </a:bodyPr>
            <a:lstStyle/>
            <a:p>
              <a:pPr algn="ctr"/>
              <a:r>
                <a:rPr lang="en-US" altLang="zh-CN" sz="2400" b="1">
                  <a:solidFill>
                    <a:srgbClr val="FFFFFF"/>
                  </a:solidFill>
                  <a:effectLst>
                    <a:outerShdw blurRad="38100" dist="38100" dir="2700000" algn="tl">
                      <a:srgbClr val="000000"/>
                    </a:outerShdw>
                  </a:effectLst>
                  <a:latin typeface="Verdana" pitchFamily="34" charset="0"/>
                </a:rPr>
                <a:t>2</a:t>
              </a:r>
            </a:p>
          </p:txBody>
        </p:sp>
      </p:grpSp>
      <p:grpSp>
        <p:nvGrpSpPr>
          <p:cNvPr id="11" name="Group 180"/>
          <p:cNvGrpSpPr>
            <a:grpSpLocks noChangeAspect="1"/>
          </p:cNvGrpSpPr>
          <p:nvPr/>
        </p:nvGrpSpPr>
        <p:grpSpPr bwMode="auto">
          <a:xfrm>
            <a:off x="1606791" y="3896807"/>
            <a:ext cx="508000" cy="512763"/>
            <a:chOff x="1488" y="1968"/>
            <a:chExt cx="432" cy="439"/>
          </a:xfrm>
        </p:grpSpPr>
        <p:grpSp>
          <p:nvGrpSpPr>
            <p:cNvPr id="12" name="Group 181"/>
            <p:cNvGrpSpPr>
              <a:grpSpLocks noChangeAspect="1"/>
            </p:cNvGrpSpPr>
            <p:nvPr/>
          </p:nvGrpSpPr>
          <p:grpSpPr bwMode="auto">
            <a:xfrm>
              <a:off x="1488" y="1968"/>
              <a:ext cx="432" cy="432"/>
              <a:chOff x="2016" y="1920"/>
              <a:chExt cx="1680" cy="1680"/>
            </a:xfrm>
          </p:grpSpPr>
          <p:sp>
            <p:nvSpPr>
              <p:cNvPr id="86198" name="Oval 182"/>
              <p:cNvSpPr>
                <a:spLocks noChangeAspect="1" noChangeArrowheads="1"/>
              </p:cNvSpPr>
              <p:nvPr/>
            </p:nvSpPr>
            <p:spPr bwMode="gray">
              <a:xfrm>
                <a:off x="2016" y="1920"/>
                <a:ext cx="1680" cy="1680"/>
              </a:xfrm>
              <a:prstGeom prst="ellipse">
                <a:avLst/>
              </a:prstGeom>
              <a:gradFill rotWithShape="1">
                <a:gsLst>
                  <a:gs pos="0">
                    <a:schemeClr val="accent1"/>
                  </a:gs>
                  <a:gs pos="100000">
                    <a:schemeClr val="accent1">
                      <a:gamma/>
                      <a:shade val="45490"/>
                      <a:invGamma/>
                    </a:schemeClr>
                  </a:gs>
                </a:gsLst>
                <a:lin ang="5400000" scaled="1"/>
              </a:gradFill>
              <a:ln w="9525">
                <a:noFill/>
                <a:round/>
              </a:ln>
              <a:effectLst/>
            </p:spPr>
            <p:txBody>
              <a:bodyPr wrap="none" anchor="ctr"/>
              <a:lstStyle/>
              <a:p>
                <a:endParaRPr lang="zh-CN" altLang="en-US"/>
              </a:p>
            </p:txBody>
          </p:sp>
          <p:sp>
            <p:nvSpPr>
              <p:cNvPr id="86199" name="Freeform 183"/>
              <p:cNvSpPr>
                <a:spLocks noChangeAspect="1"/>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1"/>
                  </a:gs>
                </a:gsLst>
                <a:lin ang="5400000" scaled="1"/>
              </a:gradFill>
              <a:ln w="0">
                <a:noFill/>
                <a:prstDash val="solid"/>
                <a:round/>
              </a:ln>
            </p:spPr>
            <p:txBody>
              <a:bodyPr/>
              <a:lstStyle/>
              <a:p>
                <a:endParaRPr lang="zh-CN" altLang="en-US"/>
              </a:p>
            </p:txBody>
          </p:sp>
        </p:grpSp>
        <p:sp>
          <p:nvSpPr>
            <p:cNvPr id="86200" name="Text Box 184"/>
            <p:cNvSpPr txBox="1">
              <a:spLocks noChangeAspect="1" noChangeArrowheads="1"/>
            </p:cNvSpPr>
            <p:nvPr/>
          </p:nvSpPr>
          <p:spPr bwMode="gray">
            <a:xfrm>
              <a:off x="1541" y="2016"/>
              <a:ext cx="341" cy="391"/>
            </a:xfrm>
            <a:prstGeom prst="rect">
              <a:avLst/>
            </a:prstGeom>
            <a:noFill/>
            <a:ln w="9525" algn="ctr">
              <a:noFill/>
              <a:miter lim="800000"/>
            </a:ln>
            <a:effectLst/>
          </p:spPr>
          <p:txBody>
            <a:bodyPr wrap="none">
              <a:spAutoFit/>
            </a:bodyPr>
            <a:lstStyle/>
            <a:p>
              <a:pPr algn="ctr"/>
              <a:r>
                <a:rPr lang="en-US" altLang="zh-CN" sz="2400" b="1">
                  <a:solidFill>
                    <a:srgbClr val="FFFFFF"/>
                  </a:solidFill>
                  <a:effectLst>
                    <a:outerShdw blurRad="38100" dist="38100" dir="2700000" algn="tl">
                      <a:srgbClr val="000000"/>
                    </a:outerShdw>
                  </a:effectLst>
                  <a:latin typeface="Verdana" pitchFamily="34" charset="0"/>
                </a:rPr>
                <a:t>4</a:t>
              </a:r>
            </a:p>
          </p:txBody>
        </p:sp>
      </p:grpSp>
      <p:sp>
        <p:nvSpPr>
          <p:cNvPr id="86225" name="Text Box 209"/>
          <p:cNvSpPr txBox="1">
            <a:spLocks noChangeArrowheads="1"/>
          </p:cNvSpPr>
          <p:nvPr/>
        </p:nvSpPr>
        <p:spPr bwMode="auto">
          <a:xfrm>
            <a:off x="654724" y="1182327"/>
            <a:ext cx="7497763" cy="954107"/>
          </a:xfrm>
          <a:prstGeom prst="rect">
            <a:avLst/>
          </a:prstGeom>
          <a:noFill/>
          <a:ln w="9525" algn="ctr">
            <a:noFill/>
            <a:miter lim="800000"/>
          </a:ln>
          <a:effectLst/>
        </p:spPr>
        <p:txBody>
          <a:bodyPr>
            <a:spAutoFit/>
          </a:bodyPr>
          <a:lstStyle/>
          <a:p>
            <a:pPr>
              <a:spcBef>
                <a:spcPct val="50000"/>
              </a:spcBef>
            </a:pPr>
            <a:r>
              <a:rPr lang="en-US" altLang="zh-CN" sz="2800" dirty="0">
                <a:ea typeface="华文新魏" pitchFamily="2" charset="-122"/>
              </a:rPr>
              <a:t>      </a:t>
            </a:r>
            <a:r>
              <a:rPr lang="zh-CN" altLang="en-US" sz="2800" dirty="0">
                <a:ea typeface="华文新魏" pitchFamily="2" charset="-122"/>
              </a:rPr>
              <a:t>要掌握事件函数在中断服务程序中的调用规则，我们必须清楚中断服务有哪些特点。</a:t>
            </a:r>
          </a:p>
        </p:txBody>
      </p:sp>
      <p:sp>
        <p:nvSpPr>
          <p:cNvPr id="86226" name="AutoShape 210"/>
          <p:cNvSpPr>
            <a:spLocks noChangeArrowheads="1"/>
          </p:cNvSpPr>
          <p:nvPr/>
        </p:nvSpPr>
        <p:spPr bwMode="auto">
          <a:xfrm>
            <a:off x="1000366" y="2564895"/>
            <a:ext cx="7037387" cy="3168650"/>
          </a:xfrm>
          <a:prstGeom prst="roundRect">
            <a:avLst>
              <a:gd name="adj" fmla="val 16667"/>
            </a:avLst>
          </a:prstGeom>
          <a:noFill/>
          <a:ln w="28575" algn="ctr">
            <a:solidFill>
              <a:srgbClr val="007000"/>
            </a:solidFill>
            <a:round/>
          </a:ln>
          <a:effectLst/>
          <a:scene3d>
            <a:camera prst="legacyObliqueBottomRight"/>
            <a:lightRig rig="legacyFlat2" dir="t"/>
          </a:scene3d>
          <a:sp3d extrusionH="36500" prstMaterial="legacyMatte">
            <a:bevelT w="13500" h="13500" prst="angle"/>
            <a:bevelB w="13500" h="13500" prst="angle"/>
            <a:extrusionClr>
              <a:srgbClr val="007000"/>
            </a:extrusionClr>
          </a:sp3d>
        </p:spPr>
        <p:txBody>
          <a:bodyPr wrap="none" anchor="ctr">
            <a:flatTx/>
          </a:bodyPr>
          <a:lstStyle/>
          <a:p>
            <a:endParaRPr lang="zh-CN" altLang="en-US"/>
          </a:p>
        </p:txBody>
      </p:sp>
      <p:sp>
        <p:nvSpPr>
          <p:cNvPr id="38" name="AutoShape 4"/>
          <p:cNvSpPr>
            <a:spLocks noChangeArrowheads="1"/>
          </p:cNvSpPr>
          <p:nvPr/>
        </p:nvSpPr>
        <p:spPr bwMode="gray">
          <a:xfrm>
            <a:off x="193868" y="196063"/>
            <a:ext cx="3284537" cy="510778"/>
          </a:xfrm>
          <a:prstGeom prst="roundRect">
            <a:avLst>
              <a:gd name="adj" fmla="val 16667"/>
            </a:avLst>
          </a:prstGeom>
          <a:solidFill>
            <a:schemeClr val="bg1"/>
          </a:solidFill>
          <a:ln w="38100" algn="ctr">
            <a:noFill/>
            <a:round/>
          </a:ln>
          <a:effectLst/>
        </p:spPr>
        <p:txBody>
          <a:bodyPr anchor="ctr">
            <a:spAutoFit/>
          </a:bodyPr>
          <a:lstStyle/>
          <a:p>
            <a:pPr eaLnBrk="1" hangingPunct="1"/>
            <a:r>
              <a:rPr lang="zh-CN" altLang="en-US" b="1" dirty="0" smtClean="0">
                <a:solidFill>
                  <a:schemeClr val="tx1">
                    <a:lumMod val="95000"/>
                    <a:lumOff val="5000"/>
                  </a:schemeClr>
                </a:solidFill>
              </a:rPr>
              <a:t>在</a:t>
            </a:r>
            <a:r>
              <a:rPr lang="en-US" altLang="zh-CN" b="1" dirty="0" err="1" smtClean="0">
                <a:solidFill>
                  <a:schemeClr val="tx1">
                    <a:lumMod val="95000"/>
                    <a:lumOff val="5000"/>
                  </a:schemeClr>
                </a:solidFill>
              </a:rPr>
              <a:t>ISR</a:t>
            </a:r>
            <a:r>
              <a:rPr lang="zh-CN" altLang="en-US" b="1" dirty="0" smtClean="0">
                <a:solidFill>
                  <a:schemeClr val="tx1">
                    <a:lumMod val="95000"/>
                    <a:lumOff val="5000"/>
                  </a:schemeClr>
                </a:solidFill>
              </a:rPr>
              <a:t>中使用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6225"/>
                                        </p:tgtEl>
                                        <p:attrNameLst>
                                          <p:attrName>style.visibility</p:attrName>
                                        </p:attrNameLst>
                                      </p:cBhvr>
                                      <p:to>
                                        <p:strVal val="visible"/>
                                      </p:to>
                                    </p:set>
                                    <p:animEffect transition="in" filter="wipe(up)">
                                      <p:cBhvr>
                                        <p:cTn id="7" dur="500"/>
                                        <p:tgtEl>
                                          <p:spTgt spid="86225"/>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86226"/>
                                        </p:tgtEl>
                                        <p:attrNameLst>
                                          <p:attrName>style.visibility</p:attrName>
                                        </p:attrNameLst>
                                      </p:cBhvr>
                                      <p:to>
                                        <p:strVal val="visible"/>
                                      </p:to>
                                    </p:set>
                                    <p:animEffect transition="in" filter="slide(fromBottom)">
                                      <p:cBhvr>
                                        <p:cTn id="11" dur="500"/>
                                        <p:tgtEl>
                                          <p:spTgt spid="86226"/>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6" presetClass="emph" presetSubtype="0" fill="hold" nodeType="clickEffect">
                                  <p:stCondLst>
                                    <p:cond delay="0"/>
                                  </p:stCondLst>
                                  <p:childTnLst>
                                    <p:animEffect transition="out" filter="fade">
                                      <p:cBhvr>
                                        <p:cTn id="27" dur="500" tmFilter="0, 0; .2, .5; .8, .5; 1, 0"/>
                                        <p:tgtEl>
                                          <p:spTgt spid="5"/>
                                        </p:tgtEl>
                                      </p:cBhvr>
                                    </p:animEffect>
                                    <p:animScale>
                                      <p:cBhvr>
                                        <p:cTn id="28" dur="250" autoRev="1" fill="hold"/>
                                        <p:tgtEl>
                                          <p:spTgt spid="5"/>
                                        </p:tgtEl>
                                      </p:cBhvr>
                                      <p:by x="105000" y="105000"/>
                                    </p:animScale>
                                  </p:childTnLst>
                                </p:cTn>
                              </p:par>
                              <p:par>
                                <p:cTn id="29" presetID="1" presetClass="entr" presetSubtype="0" fill="hold" grpId="0" nodeType="withEffect">
                                  <p:stCondLst>
                                    <p:cond delay="0"/>
                                  </p:stCondLst>
                                  <p:childTnLst>
                                    <p:set>
                                      <p:cBhvr>
                                        <p:cTn id="30" dur="1" fill="hold">
                                          <p:stCondLst>
                                            <p:cond delay="0"/>
                                          </p:stCondLst>
                                        </p:cTn>
                                        <p:tgtEl>
                                          <p:spTgt spid="861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nodeType="clickEffect">
                                  <p:stCondLst>
                                    <p:cond delay="0"/>
                                  </p:stCondLst>
                                  <p:childTnLst>
                                    <p:animEffect transition="out" filter="fade">
                                      <p:cBhvr>
                                        <p:cTn id="34" dur="500" tmFilter="0, 0; .2, .5; .8, .5; 1, 0"/>
                                        <p:tgtEl>
                                          <p:spTgt spid="9"/>
                                        </p:tgtEl>
                                      </p:cBhvr>
                                    </p:animEffect>
                                    <p:animScale>
                                      <p:cBhvr>
                                        <p:cTn id="35" dur="250" autoRev="1" fill="hold"/>
                                        <p:tgtEl>
                                          <p:spTgt spid="9"/>
                                        </p:tgtEl>
                                      </p:cBhvr>
                                      <p:by x="105000" y="105000"/>
                                    </p:animScale>
                                  </p:childTnLst>
                                </p:cTn>
                              </p:par>
                              <p:par>
                                <p:cTn id="36" presetID="1" presetClass="entr" presetSubtype="0" fill="hold" grpId="0" nodeType="withEffect">
                                  <p:stCondLst>
                                    <p:cond delay="0"/>
                                  </p:stCondLst>
                                  <p:childTnLst>
                                    <p:set>
                                      <p:cBhvr>
                                        <p:cTn id="37" dur="1" fill="hold">
                                          <p:stCondLst>
                                            <p:cond delay="0"/>
                                          </p:stCondLst>
                                        </p:cTn>
                                        <p:tgtEl>
                                          <p:spTgt spid="8609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6" presetClass="emph" presetSubtype="0" fill="hold" nodeType="clickEffect">
                                  <p:stCondLst>
                                    <p:cond delay="0"/>
                                  </p:stCondLst>
                                  <p:childTnLst>
                                    <p:animEffect transition="out" filter="fade">
                                      <p:cBhvr>
                                        <p:cTn id="41" dur="500" tmFilter="0, 0; .2, .5; .8, .5; 1, 0"/>
                                        <p:tgtEl>
                                          <p:spTgt spid="7"/>
                                        </p:tgtEl>
                                      </p:cBhvr>
                                    </p:animEffect>
                                    <p:animScale>
                                      <p:cBhvr>
                                        <p:cTn id="42" dur="250" autoRev="1" fill="hold"/>
                                        <p:tgtEl>
                                          <p:spTgt spid="7"/>
                                        </p:tgtEl>
                                      </p:cBhvr>
                                      <p:by x="105000" y="105000"/>
                                    </p:animScale>
                                  </p:childTnLst>
                                </p:cTn>
                              </p:par>
                              <p:par>
                                <p:cTn id="43" presetID="1" presetClass="entr" presetSubtype="0" fill="hold" grpId="0" nodeType="withEffect">
                                  <p:stCondLst>
                                    <p:cond delay="0"/>
                                  </p:stCondLst>
                                  <p:childTnLst>
                                    <p:set>
                                      <p:cBhvr>
                                        <p:cTn id="44" dur="1" fill="hold">
                                          <p:stCondLst>
                                            <p:cond delay="0"/>
                                          </p:stCondLst>
                                        </p:cTn>
                                        <p:tgtEl>
                                          <p:spTgt spid="861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6" presetClass="emph" presetSubtype="0" fill="hold" nodeType="clickEffect">
                                  <p:stCondLst>
                                    <p:cond delay="0"/>
                                  </p:stCondLst>
                                  <p:childTnLst>
                                    <p:animEffect transition="out" filter="fade">
                                      <p:cBhvr>
                                        <p:cTn id="48" dur="500" tmFilter="0, 0; .2, .5; .8, .5; 1, 0"/>
                                        <p:tgtEl>
                                          <p:spTgt spid="11"/>
                                        </p:tgtEl>
                                      </p:cBhvr>
                                    </p:animEffect>
                                    <p:animScale>
                                      <p:cBhvr>
                                        <p:cTn id="49" dur="250" autoRev="1" fill="hold"/>
                                        <p:tgtEl>
                                          <p:spTgt spid="11"/>
                                        </p:tgtEl>
                                      </p:cBhvr>
                                      <p:by x="105000" y="105000"/>
                                    </p:animScale>
                                  </p:childTnLst>
                                </p:cTn>
                              </p:par>
                              <p:par>
                                <p:cTn id="50" presetID="1" presetClass="entr" presetSubtype="0" fill="hold" grpId="0" nodeType="withEffect">
                                  <p:stCondLst>
                                    <p:cond delay="0"/>
                                  </p:stCondLst>
                                  <p:childTnLst>
                                    <p:set>
                                      <p:cBhvr>
                                        <p:cTn id="51" dur="1" fill="hold">
                                          <p:stCondLst>
                                            <p:cond delay="0"/>
                                          </p:stCondLst>
                                        </p:cTn>
                                        <p:tgtEl>
                                          <p:spTgt spid="86092"/>
                                        </p:tgtEl>
                                        <p:attrNameLst>
                                          <p:attrName>style.visibility</p:attrName>
                                        </p:attrNameLst>
                                      </p:cBhvr>
                                      <p:to>
                                        <p:strVal val="visible"/>
                                      </p:to>
                                    </p:set>
                                  </p:childTnLst>
                                </p:cTn>
                              </p:par>
                            </p:childTnLst>
                          </p:cTn>
                        </p:par>
                        <p:par>
                          <p:cTn id="52" fill="hold">
                            <p:stCondLst>
                              <p:cond delay="500"/>
                            </p:stCondLst>
                            <p:childTnLst>
                              <p:par>
                                <p:cTn id="53" presetID="2" presetClass="entr" presetSubtype="2" fill="hold" grpId="0" nodeType="after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1+#ppt_w/2"/>
                                          </p:val>
                                        </p:tav>
                                        <p:tav tm="100000">
                                          <p:val>
                                            <p:strVal val="#ppt_x"/>
                                          </p:val>
                                        </p:tav>
                                      </p:tavLst>
                                    </p:anim>
                                    <p:anim calcmode="lin" valueType="num">
                                      <p:cBhvr additive="base">
                                        <p:cTn id="56"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92" grpId="0" animBg="1"/>
      <p:bldP spid="86099" grpId="0" animBg="1"/>
      <p:bldP spid="86106" grpId="0" animBg="1"/>
      <p:bldP spid="86113" grpId="0" animBg="1"/>
      <p:bldP spid="86225" grpId="0"/>
      <p:bldP spid="86226" grpId="0" animBg="1"/>
      <p:bldP spid="3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6" name="Rectangle 6"/>
          <p:cNvSpPr>
            <a:spLocks noChangeArrowheads="1"/>
          </p:cNvSpPr>
          <p:nvPr/>
        </p:nvSpPr>
        <p:spPr bwMode="auto">
          <a:xfrm>
            <a:off x="424296" y="1124720"/>
            <a:ext cx="8468229" cy="954107"/>
          </a:xfrm>
          <a:prstGeom prst="rect">
            <a:avLst/>
          </a:prstGeom>
          <a:noFill/>
          <a:ln w="9525" algn="ctr">
            <a:noFill/>
            <a:miter lim="800000"/>
          </a:ln>
          <a:effectLst/>
        </p:spPr>
        <p:txBody>
          <a:bodyPr wrap="square">
            <a:spAutoFit/>
          </a:bodyPr>
          <a:lstStyle/>
          <a:p>
            <a:pPr algn="just"/>
            <a:r>
              <a:rPr kumimoji="1" lang="en-US" altLang="zh-CN" sz="2800" dirty="0">
                <a:ea typeface="华文新魏" pitchFamily="2" charset="-122"/>
              </a:rPr>
              <a:t>     </a:t>
            </a:r>
            <a:r>
              <a:rPr kumimoji="1" lang="zh-CN" altLang="en-US" sz="2800" dirty="0">
                <a:ea typeface="华文新魏" pitchFamily="2" charset="-122"/>
              </a:rPr>
              <a:t>下面给出事件在中断服务程序中使用方法，假设</a:t>
            </a:r>
            <a:r>
              <a:rPr kumimoji="1" lang="en-US" altLang="zh-CN" sz="2800" dirty="0" err="1">
                <a:ea typeface="华文新魏" pitchFamily="2" charset="-122"/>
              </a:rPr>
              <a:t>Task0</a:t>
            </a:r>
            <a:r>
              <a:rPr kumimoji="1" lang="zh-CN" altLang="en-US" sz="2800" dirty="0">
                <a:ea typeface="华文新魏" pitchFamily="2" charset="-122"/>
              </a:rPr>
              <a:t>任务接收</a:t>
            </a:r>
            <a:r>
              <a:rPr kumimoji="1" lang="en-US" altLang="zh-CN" sz="2800" dirty="0" err="1">
                <a:ea typeface="华文新魏" pitchFamily="2" charset="-122"/>
              </a:rPr>
              <a:t>ISR</a:t>
            </a:r>
            <a:r>
              <a:rPr kumimoji="1" lang="zh-CN" altLang="en-US" sz="2800" dirty="0">
                <a:ea typeface="华文新魏" pitchFamily="2" charset="-122"/>
              </a:rPr>
              <a:t>发送的消息，任务代码如下。</a:t>
            </a:r>
          </a:p>
        </p:txBody>
      </p:sp>
      <p:sp>
        <p:nvSpPr>
          <p:cNvPr id="87075" name="Rectangle 35"/>
          <p:cNvSpPr>
            <a:spLocks noChangeArrowheads="1"/>
          </p:cNvSpPr>
          <p:nvPr/>
        </p:nvSpPr>
        <p:spPr bwMode="auto">
          <a:xfrm>
            <a:off x="1000366" y="2219253"/>
            <a:ext cx="5119326" cy="4154984"/>
          </a:xfrm>
          <a:prstGeom prst="rect">
            <a:avLst/>
          </a:prstGeom>
          <a:solidFill>
            <a:schemeClr val="bg1"/>
          </a:solidFill>
          <a:ln w="9525" algn="ctr">
            <a:solidFill>
              <a:schemeClr val="tx1"/>
            </a:solidFill>
            <a:miter lim="800000"/>
          </a:ln>
          <a:effectLst/>
        </p:spPr>
        <p:txBody>
          <a:bodyPr wrap="square" anchor="ctr">
            <a:spAutoFit/>
          </a:bodyPr>
          <a:lstStyle/>
          <a:p>
            <a:pPr marL="171450" indent="-171450" algn="just" defTabSz="-635">
              <a:tabLst>
                <a:tab pos="1885950" algn="l"/>
              </a:tabLst>
            </a:pPr>
            <a:r>
              <a:rPr kumimoji="1" lang="en-US" altLang="zh-CN" dirty="0" err="1">
                <a:ea typeface="华文新魏" pitchFamily="2" charset="-122"/>
              </a:rPr>
              <a:t>OS_EVENT</a:t>
            </a:r>
            <a:r>
              <a:rPr kumimoji="1" lang="en-US" altLang="zh-CN" dirty="0">
                <a:ea typeface="华文新魏" pitchFamily="2" charset="-122"/>
              </a:rPr>
              <a:t> *event;</a:t>
            </a:r>
            <a:endParaRPr kumimoji="1" lang="en-US" altLang="zh-CN" dirty="0">
              <a:ea typeface="华文新魏" pitchFamily="2" charset="-122"/>
            </a:endParaRPr>
          </a:p>
          <a:p>
            <a:pPr marL="171450" indent="-171450" algn="just" defTabSz="-635">
              <a:tabLst>
                <a:tab pos="1885950" algn="l"/>
              </a:tabLst>
            </a:pPr>
            <a:r>
              <a:rPr kumimoji="1" lang="en-US" altLang="zh-CN" dirty="0">
                <a:ea typeface="华文新魏" pitchFamily="2" charset="-122"/>
              </a:rPr>
              <a:t>    ……</a:t>
            </a:r>
            <a:endParaRPr kumimoji="1" lang="en-US" altLang="zh-CN" dirty="0">
              <a:ea typeface="华文新魏" pitchFamily="2" charset="-122"/>
            </a:endParaRPr>
          </a:p>
          <a:p>
            <a:pPr marL="171450" indent="-171450" algn="just" defTabSz="-635">
              <a:tabLst>
                <a:tab pos="1885950" algn="l"/>
              </a:tabLst>
            </a:pPr>
            <a:r>
              <a:rPr kumimoji="1" lang="en-US" altLang="zh-CN" dirty="0">
                <a:ea typeface="华文新魏" pitchFamily="2" charset="-122"/>
              </a:rPr>
              <a:t>void </a:t>
            </a:r>
            <a:r>
              <a:rPr kumimoji="1" lang="en-US" altLang="zh-CN" dirty="0" err="1">
                <a:ea typeface="华文新魏" pitchFamily="2" charset="-122"/>
              </a:rPr>
              <a:t>Task0</a:t>
            </a:r>
            <a:r>
              <a:rPr kumimoji="1" lang="en-US" altLang="zh-CN" dirty="0">
                <a:ea typeface="华文新魏" pitchFamily="2" charset="-122"/>
              </a:rPr>
              <a:t>(void *</a:t>
            </a:r>
            <a:r>
              <a:rPr kumimoji="1" lang="en-US" altLang="zh-CN" dirty="0" err="1">
                <a:ea typeface="华文新魏" pitchFamily="2" charset="-122"/>
              </a:rPr>
              <a:t>pdata</a:t>
            </a:r>
            <a:r>
              <a:rPr kumimoji="1" lang="en-US" altLang="zh-CN" dirty="0">
                <a:ea typeface="华文新魏" pitchFamily="2" charset="-122"/>
              </a:rPr>
              <a:t>)</a:t>
            </a:r>
            <a:endParaRPr kumimoji="1" lang="en-US" altLang="zh-CN" dirty="0">
              <a:ea typeface="华文新魏" pitchFamily="2" charset="-122"/>
            </a:endParaRPr>
          </a:p>
          <a:p>
            <a:pPr marL="171450" indent="-171450" algn="just" defTabSz="-635">
              <a:tabLst>
                <a:tab pos="1885950" algn="l"/>
              </a:tabLst>
            </a:pPr>
            <a:r>
              <a:rPr kumimoji="1" lang="en-US" altLang="zh-CN" dirty="0">
                <a:ea typeface="华文新魏" pitchFamily="2" charset="-122"/>
              </a:rPr>
              <a:t>{</a:t>
            </a:r>
            <a:endParaRPr kumimoji="1" lang="en-US" altLang="zh-CN" dirty="0">
              <a:ea typeface="华文新魏" pitchFamily="2" charset="-122"/>
            </a:endParaRPr>
          </a:p>
          <a:p>
            <a:pPr marL="171450" indent="-171450" algn="just" defTabSz="-635">
              <a:tabLst>
                <a:tab pos="1885950" algn="l"/>
              </a:tabLst>
            </a:pPr>
            <a:r>
              <a:rPr kumimoji="1" lang="en-US" altLang="zh-CN" dirty="0">
                <a:ea typeface="华文新魏" pitchFamily="2" charset="-122"/>
              </a:rPr>
              <a:t>      </a:t>
            </a:r>
            <a:r>
              <a:rPr kumimoji="1" lang="en-US" altLang="zh-CN" dirty="0" err="1">
                <a:ea typeface="华文新魏" pitchFamily="2" charset="-122"/>
              </a:rPr>
              <a:t>pdata</a:t>
            </a:r>
            <a:r>
              <a:rPr kumimoji="1" lang="en-US" altLang="zh-CN" dirty="0">
                <a:ea typeface="华文新魏" pitchFamily="2" charset="-122"/>
              </a:rPr>
              <a:t> = </a:t>
            </a:r>
            <a:r>
              <a:rPr kumimoji="1" lang="en-US" altLang="zh-CN" dirty="0" err="1">
                <a:ea typeface="华文新魏" pitchFamily="2" charset="-122"/>
              </a:rPr>
              <a:t>pdata</a:t>
            </a:r>
            <a:r>
              <a:rPr kumimoji="1" lang="en-US" altLang="zh-CN" dirty="0">
                <a:ea typeface="华文新魏" pitchFamily="2" charset="-122"/>
              </a:rPr>
              <a:t>;</a:t>
            </a:r>
            <a:endParaRPr kumimoji="1" lang="en-US" altLang="zh-CN" dirty="0">
              <a:ea typeface="华文新魏" pitchFamily="2" charset="-122"/>
            </a:endParaRPr>
          </a:p>
          <a:p>
            <a:pPr marL="171450" indent="-171450" algn="just" defTabSz="-635">
              <a:tabLst>
                <a:tab pos="1885950" algn="l"/>
              </a:tabLst>
            </a:pPr>
            <a:r>
              <a:rPr kumimoji="1" lang="en-US" altLang="zh-CN" dirty="0">
                <a:ea typeface="华文新魏" pitchFamily="2" charset="-122"/>
              </a:rPr>
              <a:t>      event = OS???Create(…);</a:t>
            </a:r>
            <a:endParaRPr kumimoji="1" lang="en-US" altLang="zh-CN" dirty="0">
              <a:ea typeface="华文新魏" pitchFamily="2" charset="-122"/>
            </a:endParaRPr>
          </a:p>
          <a:p>
            <a:pPr marL="171450" indent="-171450" algn="just" defTabSz="-635">
              <a:tabLst>
                <a:tab pos="1885950" algn="l"/>
              </a:tabLst>
            </a:pPr>
            <a:r>
              <a:rPr kumimoji="1" lang="en-US" altLang="zh-CN" dirty="0">
                <a:ea typeface="华文新魏" pitchFamily="2" charset="-122"/>
              </a:rPr>
              <a:t>      while (1) {</a:t>
            </a:r>
            <a:endParaRPr kumimoji="1" lang="en-US" altLang="zh-CN" dirty="0">
              <a:ea typeface="华文新魏" pitchFamily="2" charset="-122"/>
            </a:endParaRPr>
          </a:p>
          <a:p>
            <a:pPr marL="171450" indent="-171450" algn="just" defTabSz="-635">
              <a:tabLst>
                <a:tab pos="1885950" algn="l"/>
              </a:tabLst>
            </a:pPr>
            <a:r>
              <a:rPr kumimoji="1" lang="en-US" altLang="zh-CN" dirty="0">
                <a:ea typeface="华文新魏" pitchFamily="2" charset="-122"/>
              </a:rPr>
              <a:t>           OS???Pend(event,…);</a:t>
            </a:r>
            <a:r>
              <a:rPr kumimoji="1" lang="en-US" altLang="zh-CN" sz="2000" dirty="0">
                <a:ea typeface="华文新魏" pitchFamily="2" charset="-122"/>
              </a:rPr>
              <a:t> </a:t>
            </a:r>
            <a:endParaRPr kumimoji="1" lang="en-US" altLang="zh-CN" dirty="0">
              <a:ea typeface="华文新魏" pitchFamily="2" charset="-122"/>
            </a:endParaRPr>
          </a:p>
          <a:p>
            <a:pPr marL="171450" indent="-171450" algn="just" defTabSz="-635">
              <a:tabLst>
                <a:tab pos="1885950" algn="l"/>
              </a:tabLst>
            </a:pPr>
            <a:r>
              <a:rPr kumimoji="1" lang="en-US" altLang="zh-CN" dirty="0">
                <a:ea typeface="华文新魏" pitchFamily="2" charset="-122"/>
              </a:rPr>
              <a:t>           /* </a:t>
            </a:r>
            <a:r>
              <a:rPr kumimoji="1" lang="zh-CN" altLang="en-US" dirty="0">
                <a:ea typeface="华文新魏" pitchFamily="2" charset="-122"/>
              </a:rPr>
              <a:t>其它代码 *</a:t>
            </a:r>
            <a:r>
              <a:rPr kumimoji="1" lang="en-US" altLang="zh-CN" dirty="0">
                <a:ea typeface="华文新魏" pitchFamily="2" charset="-122"/>
              </a:rPr>
              <a:t>/</a:t>
            </a:r>
            <a:endParaRPr kumimoji="1" lang="en-US" altLang="zh-CN" dirty="0">
              <a:ea typeface="华文新魏" pitchFamily="2" charset="-122"/>
            </a:endParaRPr>
          </a:p>
          <a:p>
            <a:pPr marL="171450" indent="-171450" algn="just" defTabSz="-635">
              <a:tabLst>
                <a:tab pos="1885950" algn="l"/>
              </a:tabLst>
            </a:pPr>
            <a:r>
              <a:rPr kumimoji="1" lang="en-US" altLang="zh-CN" dirty="0">
                <a:ea typeface="华文新魏" pitchFamily="2" charset="-122"/>
              </a:rPr>
              <a:t>      }</a:t>
            </a:r>
            <a:endParaRPr kumimoji="1" lang="en-US" altLang="zh-CN" dirty="0">
              <a:ea typeface="华文新魏" pitchFamily="2" charset="-122"/>
            </a:endParaRPr>
          </a:p>
          <a:p>
            <a:pPr marL="171450" indent="-171450" algn="just" defTabSz="-635">
              <a:tabLst>
                <a:tab pos="1885950" algn="l"/>
              </a:tabLst>
            </a:pPr>
            <a:r>
              <a:rPr kumimoji="1" lang="en-US" altLang="zh-CN" dirty="0">
                <a:ea typeface="华文新魏" pitchFamily="2" charset="-122"/>
              </a:rPr>
              <a:t>}</a:t>
            </a:r>
          </a:p>
        </p:txBody>
      </p:sp>
      <p:grpSp>
        <p:nvGrpSpPr>
          <p:cNvPr id="8" name="Group 55"/>
          <p:cNvGrpSpPr/>
          <p:nvPr/>
        </p:nvGrpSpPr>
        <p:grpSpPr bwMode="auto">
          <a:xfrm>
            <a:off x="4802428" y="4811568"/>
            <a:ext cx="2937957" cy="336550"/>
            <a:chOff x="2656" y="2709"/>
            <a:chExt cx="1559" cy="212"/>
          </a:xfrm>
        </p:grpSpPr>
        <p:grpSp>
          <p:nvGrpSpPr>
            <p:cNvPr id="9" name="Group 56"/>
            <p:cNvGrpSpPr/>
            <p:nvPr/>
          </p:nvGrpSpPr>
          <p:grpSpPr bwMode="auto">
            <a:xfrm>
              <a:off x="2908" y="2709"/>
              <a:ext cx="1307" cy="212"/>
              <a:chOff x="2645" y="1815"/>
              <a:chExt cx="944" cy="679"/>
            </a:xfrm>
          </p:grpSpPr>
          <p:sp>
            <p:nvSpPr>
              <p:cNvPr id="87097" name="Rectangle 57"/>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pPr eaLnBrk="1" hangingPunct="1"/>
                <a:r>
                  <a:rPr kumimoji="1" lang="zh-CN" altLang="en-US"/>
                  <a:t>等待获得事件</a:t>
                </a:r>
              </a:p>
            </p:txBody>
          </p:sp>
          <p:sp>
            <p:nvSpPr>
              <p:cNvPr id="87098" name="AutoShape 58"/>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87099" name="Freeform 59"/>
            <p:cNvSpPr/>
            <p:nvPr/>
          </p:nvSpPr>
          <p:spPr bwMode="auto">
            <a:xfrm rot="5400000">
              <a:off x="2729" y="2742"/>
              <a:ext cx="106"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sp>
        <p:nvSpPr>
          <p:cNvPr id="33" name="AutoShape 4"/>
          <p:cNvSpPr>
            <a:spLocks noChangeArrowheads="1"/>
          </p:cNvSpPr>
          <p:nvPr/>
        </p:nvSpPr>
        <p:spPr bwMode="gray">
          <a:xfrm>
            <a:off x="193868" y="196063"/>
            <a:ext cx="3284537" cy="510778"/>
          </a:xfrm>
          <a:prstGeom prst="roundRect">
            <a:avLst>
              <a:gd name="adj" fmla="val 16667"/>
            </a:avLst>
          </a:prstGeom>
          <a:solidFill>
            <a:schemeClr val="bg1"/>
          </a:solidFill>
          <a:ln w="38100" algn="ctr">
            <a:noFill/>
            <a:round/>
          </a:ln>
          <a:effectLst/>
        </p:spPr>
        <p:txBody>
          <a:bodyPr anchor="ctr">
            <a:spAutoFit/>
          </a:bodyPr>
          <a:lstStyle/>
          <a:p>
            <a:pPr eaLnBrk="1" hangingPunct="1"/>
            <a:r>
              <a:rPr lang="zh-CN" altLang="en-US" b="1" dirty="0" smtClean="0">
                <a:solidFill>
                  <a:schemeClr val="tx1">
                    <a:lumMod val="95000"/>
                    <a:lumOff val="5000"/>
                  </a:schemeClr>
                </a:solidFill>
              </a:rPr>
              <a:t>在</a:t>
            </a:r>
            <a:r>
              <a:rPr lang="en-US" altLang="zh-CN" b="1" dirty="0" err="1" smtClean="0">
                <a:solidFill>
                  <a:schemeClr val="tx1">
                    <a:lumMod val="95000"/>
                    <a:lumOff val="5000"/>
                  </a:schemeClr>
                </a:solidFill>
              </a:rPr>
              <a:t>ISR</a:t>
            </a:r>
            <a:r>
              <a:rPr lang="zh-CN" altLang="en-US" b="1" dirty="0" smtClean="0">
                <a:solidFill>
                  <a:schemeClr val="tx1">
                    <a:lumMod val="95000"/>
                    <a:lumOff val="5000"/>
                  </a:schemeClr>
                </a:solidFill>
              </a:rPr>
              <a:t>中使用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7046"/>
                                        </p:tgtEl>
                                        <p:attrNameLst>
                                          <p:attrName>style.visibility</p:attrName>
                                        </p:attrNameLst>
                                      </p:cBhvr>
                                      <p:to>
                                        <p:strVal val="visible"/>
                                      </p:to>
                                    </p:set>
                                    <p:animEffect transition="in" filter="blinds(horizontal)">
                                      <p:cBhvr>
                                        <p:cTn id="7" dur="500"/>
                                        <p:tgtEl>
                                          <p:spTgt spid="8704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87075"/>
                                        </p:tgtEl>
                                        <p:attrNameLst>
                                          <p:attrName>style.visibility</p:attrName>
                                        </p:attrNameLst>
                                      </p:cBhvr>
                                      <p:to>
                                        <p:strVal val="visible"/>
                                      </p:to>
                                    </p:se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additive="base">
                                        <p:cTn id="18" dur="500" fill="hold"/>
                                        <p:tgtEl>
                                          <p:spTgt spid="33"/>
                                        </p:tgtEl>
                                        <p:attrNameLst>
                                          <p:attrName>ppt_x</p:attrName>
                                        </p:attrNameLst>
                                      </p:cBhvr>
                                      <p:tavLst>
                                        <p:tav tm="0">
                                          <p:val>
                                            <p:strVal val="1+#ppt_w/2"/>
                                          </p:val>
                                        </p:tav>
                                        <p:tav tm="100000">
                                          <p:val>
                                            <p:strVal val="#ppt_x"/>
                                          </p:val>
                                        </p:tav>
                                      </p:tavLst>
                                    </p:anim>
                                    <p:anim calcmode="lin" valueType="num">
                                      <p:cBhvr additive="base">
                                        <p:cTn id="19"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6" grpId="0"/>
      <p:bldP spid="87075" grpId="0" animBg="1"/>
      <p:bldP spid="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Rectangle 5"/>
          <p:cNvSpPr>
            <a:spLocks noChangeArrowheads="1"/>
          </p:cNvSpPr>
          <p:nvPr/>
        </p:nvSpPr>
        <p:spPr bwMode="auto">
          <a:xfrm>
            <a:off x="654724" y="1067113"/>
            <a:ext cx="7218363" cy="523220"/>
          </a:xfrm>
          <a:prstGeom prst="rect">
            <a:avLst/>
          </a:prstGeom>
          <a:noFill/>
          <a:ln w="9525" algn="ctr">
            <a:noFill/>
            <a:miter lim="800000"/>
          </a:ln>
          <a:effectLst/>
        </p:spPr>
        <p:txBody>
          <a:bodyPr>
            <a:spAutoFit/>
          </a:bodyPr>
          <a:lstStyle/>
          <a:p>
            <a:pPr algn="just"/>
            <a:r>
              <a:rPr kumimoji="1" lang="en-US" altLang="zh-CN" sz="2800" b="1" dirty="0">
                <a:ea typeface="华文新魏" pitchFamily="2" charset="-122"/>
              </a:rPr>
              <a:t>     </a:t>
            </a:r>
            <a:r>
              <a:rPr kumimoji="1" lang="en-US" altLang="zh-CN" sz="2800" b="1" dirty="0" err="1">
                <a:ea typeface="华文新魏" pitchFamily="2" charset="-122"/>
              </a:rPr>
              <a:t>ISR</a:t>
            </a:r>
            <a:r>
              <a:rPr kumimoji="1" lang="zh-CN" altLang="en-US" sz="2800" b="1" dirty="0">
                <a:ea typeface="华文新魏" pitchFamily="2" charset="-122"/>
              </a:rPr>
              <a:t>中的代码</a:t>
            </a:r>
            <a:r>
              <a:rPr kumimoji="1" lang="zh-CN" altLang="en-US" sz="2800" b="1" dirty="0" smtClean="0">
                <a:ea typeface="华文新魏" pitchFamily="2" charset="-122"/>
              </a:rPr>
              <a:t>如下</a:t>
            </a:r>
            <a:r>
              <a:rPr kumimoji="1" lang="en-US" altLang="zh-CN" sz="2800" b="1" dirty="0" smtClean="0">
                <a:ea typeface="华文新魏" pitchFamily="2" charset="-122"/>
              </a:rPr>
              <a:t>:</a:t>
            </a:r>
            <a:endParaRPr kumimoji="1" lang="zh-CN" altLang="en-US" sz="2800" b="1" dirty="0">
              <a:ea typeface="华文新魏" pitchFamily="2" charset="-122"/>
            </a:endParaRPr>
          </a:p>
        </p:txBody>
      </p:sp>
      <p:sp>
        <p:nvSpPr>
          <p:cNvPr id="88090" name="Rectangle 26"/>
          <p:cNvSpPr>
            <a:spLocks noChangeArrowheads="1"/>
          </p:cNvSpPr>
          <p:nvPr/>
        </p:nvSpPr>
        <p:spPr bwMode="auto">
          <a:xfrm>
            <a:off x="1015999" y="1889076"/>
            <a:ext cx="4535319" cy="2308324"/>
          </a:xfrm>
          <a:prstGeom prst="rect">
            <a:avLst/>
          </a:prstGeom>
          <a:solidFill>
            <a:schemeClr val="bg1"/>
          </a:solidFill>
          <a:ln w="9525" algn="ctr">
            <a:solidFill>
              <a:schemeClr val="tx1"/>
            </a:solidFill>
            <a:miter lim="800000"/>
          </a:ln>
          <a:effectLst/>
        </p:spPr>
        <p:txBody>
          <a:bodyPr wrap="square" anchor="ctr">
            <a:spAutoFit/>
          </a:bodyPr>
          <a:lstStyle/>
          <a:p>
            <a:pPr marL="171450" indent="-171450" algn="just" defTabSz="-635">
              <a:tabLst>
                <a:tab pos="1885950" algn="l"/>
              </a:tabLst>
            </a:pPr>
            <a:r>
              <a:rPr kumimoji="1" lang="en-US" altLang="zh-CN" b="1" dirty="0">
                <a:ea typeface="华文新魏" pitchFamily="2" charset="-122"/>
              </a:rPr>
              <a:t>void </a:t>
            </a:r>
            <a:r>
              <a:rPr kumimoji="1" lang="en-US" altLang="zh-CN" b="1" dirty="0" err="1">
                <a:ea typeface="华文新魏" pitchFamily="2" charset="-122"/>
              </a:rPr>
              <a:t>ISR</a:t>
            </a:r>
            <a:r>
              <a:rPr kumimoji="1" lang="en-US" altLang="zh-CN" b="1" dirty="0">
                <a:ea typeface="华文新魏" pitchFamily="2" charset="-122"/>
              </a:rPr>
              <a:t>(void)</a:t>
            </a:r>
            <a:endParaRPr kumimoji="1"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a:t>
            </a:r>
            <a:endParaRPr kumimoji="1"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    /* </a:t>
            </a:r>
            <a:r>
              <a:rPr kumimoji="1" lang="zh-CN" altLang="en-US" b="1" dirty="0">
                <a:ea typeface="华文新魏" pitchFamily="2" charset="-122"/>
              </a:rPr>
              <a:t>其它代码 *</a:t>
            </a:r>
            <a:r>
              <a:rPr kumimoji="1" lang="en-US" altLang="zh-CN" b="1" dirty="0">
                <a:ea typeface="华文新魏" pitchFamily="2" charset="-122"/>
              </a:rPr>
              <a:t>/</a:t>
            </a:r>
            <a:endParaRPr kumimoji="1"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    OS???Post(event,…);</a:t>
            </a:r>
            <a:endParaRPr kumimoji="1"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    /* </a:t>
            </a:r>
            <a:r>
              <a:rPr kumimoji="1" lang="zh-CN" altLang="en-US" b="1" dirty="0">
                <a:ea typeface="华文新魏" pitchFamily="2" charset="-122"/>
              </a:rPr>
              <a:t>其它代码 *</a:t>
            </a:r>
            <a:r>
              <a:rPr kumimoji="1" lang="en-US" altLang="zh-CN" b="1" dirty="0">
                <a:ea typeface="华文新魏" pitchFamily="2" charset="-122"/>
              </a:rPr>
              <a:t>/</a:t>
            </a:r>
            <a:endParaRPr kumimoji="1"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a:t>
            </a:r>
          </a:p>
        </p:txBody>
      </p:sp>
      <p:grpSp>
        <p:nvGrpSpPr>
          <p:cNvPr id="2" name="Group 27"/>
          <p:cNvGrpSpPr/>
          <p:nvPr/>
        </p:nvGrpSpPr>
        <p:grpSpPr bwMode="auto">
          <a:xfrm>
            <a:off x="4076700" y="2926692"/>
            <a:ext cx="2474913" cy="502309"/>
            <a:chOff x="2656" y="2726"/>
            <a:chExt cx="1559" cy="195"/>
          </a:xfrm>
        </p:grpSpPr>
        <p:grpSp>
          <p:nvGrpSpPr>
            <p:cNvPr id="3" name="Group 28"/>
            <p:cNvGrpSpPr/>
            <p:nvPr/>
          </p:nvGrpSpPr>
          <p:grpSpPr bwMode="auto">
            <a:xfrm>
              <a:off x="2908" y="2726"/>
              <a:ext cx="1307" cy="189"/>
              <a:chOff x="2645" y="1867"/>
              <a:chExt cx="944" cy="605"/>
            </a:xfrm>
          </p:grpSpPr>
          <p:sp>
            <p:nvSpPr>
              <p:cNvPr id="88093" name="Rectangle 29"/>
              <p:cNvSpPr>
                <a:spLocks noChangeArrowheads="1"/>
              </p:cNvSpPr>
              <p:nvPr/>
            </p:nvSpPr>
            <p:spPr bwMode="auto">
              <a:xfrm>
                <a:off x="2705" y="1867"/>
                <a:ext cx="884" cy="574"/>
              </a:xfrm>
              <a:prstGeom prst="rect">
                <a:avLst/>
              </a:prstGeom>
              <a:noFill/>
              <a:ln w="9525" algn="ctr">
                <a:noFill/>
                <a:miter lim="800000"/>
              </a:ln>
              <a:effectLst/>
            </p:spPr>
            <p:txBody>
              <a:bodyPr anchor="ctr">
                <a:spAutoFit/>
              </a:bodyPr>
              <a:lstStyle/>
              <a:p>
                <a:pPr eaLnBrk="1" hangingPunct="1"/>
                <a:r>
                  <a:rPr kumimoji="1" lang="zh-CN" altLang="en-US" b="1"/>
                  <a:t>发送事件</a:t>
                </a:r>
              </a:p>
            </p:txBody>
          </p:sp>
          <p:sp>
            <p:nvSpPr>
              <p:cNvPr id="88094" name="AutoShape 30"/>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b="1"/>
              </a:p>
            </p:txBody>
          </p:sp>
        </p:grpSp>
        <p:sp>
          <p:nvSpPr>
            <p:cNvPr id="88095" name="Freeform 31"/>
            <p:cNvSpPr/>
            <p:nvPr/>
          </p:nvSpPr>
          <p:spPr bwMode="auto">
            <a:xfrm rot="5400000">
              <a:off x="2729" y="2742"/>
              <a:ext cx="106"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b="1"/>
            </a:p>
          </p:txBody>
        </p:sp>
      </p:grpSp>
      <p:sp>
        <p:nvSpPr>
          <p:cNvPr id="88097" name="Rectangle 33"/>
          <p:cNvSpPr>
            <a:spLocks noChangeArrowheads="1"/>
          </p:cNvSpPr>
          <p:nvPr/>
        </p:nvSpPr>
        <p:spPr bwMode="auto">
          <a:xfrm>
            <a:off x="251475" y="4293105"/>
            <a:ext cx="8295408" cy="2308324"/>
          </a:xfrm>
          <a:prstGeom prst="rect">
            <a:avLst/>
          </a:prstGeom>
          <a:noFill/>
          <a:ln w="9525" algn="ctr">
            <a:noFill/>
            <a:miter lim="800000"/>
          </a:ln>
          <a:effectLst/>
        </p:spPr>
        <p:txBody>
          <a:bodyPr wrap="square">
            <a:spAutoFit/>
          </a:bodyPr>
          <a:lstStyle/>
          <a:p>
            <a:pPr marL="262255" indent="-262255" algn="just"/>
            <a:r>
              <a:rPr kumimoji="1" lang="zh-CN" altLang="en-US" b="1" dirty="0">
                <a:latin typeface="黑体" pitchFamily="49" charset="-122"/>
                <a:ea typeface="黑体" pitchFamily="49" charset="-122"/>
              </a:rPr>
              <a:t>注意：</a:t>
            </a:r>
            <a:endParaRPr kumimoji="1" lang="zh-CN" altLang="en-US" b="1" dirty="0">
              <a:latin typeface="黑体" pitchFamily="49" charset="-122"/>
              <a:ea typeface="黑体" pitchFamily="49" charset="-122"/>
            </a:endParaRPr>
          </a:p>
          <a:p>
            <a:pPr marL="262255" indent="-262255" algn="just">
              <a:buFontTx/>
              <a:buAutoNum type="arabicPeriod"/>
            </a:pPr>
            <a:r>
              <a:rPr kumimoji="1" lang="zh-CN" altLang="en-US" b="1" dirty="0">
                <a:latin typeface="黑体" pitchFamily="49" charset="-122"/>
                <a:ea typeface="黑体" pitchFamily="49" charset="-122"/>
              </a:rPr>
              <a:t>中断服务程序一般不会调用建立和删除事件函数，否则要么没有起到事件的作用，要么程序很复杂；</a:t>
            </a:r>
            <a:endParaRPr kumimoji="1" lang="zh-CN" altLang="en-US" b="1" dirty="0">
              <a:latin typeface="黑体" pitchFamily="49" charset="-122"/>
              <a:ea typeface="黑体" pitchFamily="49" charset="-122"/>
            </a:endParaRPr>
          </a:p>
          <a:p>
            <a:pPr marL="262255" indent="-262255" algn="just">
              <a:buFontTx/>
              <a:buAutoNum type="arabicPeriod"/>
            </a:pPr>
            <a:r>
              <a:rPr kumimoji="1" lang="zh-CN" altLang="en-US" b="1" dirty="0">
                <a:latin typeface="黑体" pitchFamily="49" charset="-122"/>
                <a:ea typeface="黑体" pitchFamily="49" charset="-122"/>
              </a:rPr>
              <a:t>中断服务程序不能调用等待事件的函数，否则可能造成程序崩溃，可以调用无等待获得事件函数获得信号，但事实上，在中断中调用无等待获得事件的情况都很少。</a:t>
            </a:r>
          </a:p>
        </p:txBody>
      </p:sp>
      <p:sp>
        <p:nvSpPr>
          <p:cNvPr id="17" name="AutoShape 4"/>
          <p:cNvSpPr>
            <a:spLocks noChangeArrowheads="1"/>
          </p:cNvSpPr>
          <p:nvPr/>
        </p:nvSpPr>
        <p:spPr bwMode="gray">
          <a:xfrm>
            <a:off x="193868" y="196063"/>
            <a:ext cx="3284537" cy="510778"/>
          </a:xfrm>
          <a:prstGeom prst="roundRect">
            <a:avLst>
              <a:gd name="adj" fmla="val 16667"/>
            </a:avLst>
          </a:prstGeom>
          <a:solidFill>
            <a:schemeClr val="bg1"/>
          </a:solidFill>
          <a:ln w="38100" algn="ctr">
            <a:noFill/>
            <a:round/>
          </a:ln>
          <a:effectLst/>
        </p:spPr>
        <p:txBody>
          <a:bodyPr anchor="ctr">
            <a:spAutoFit/>
          </a:bodyPr>
          <a:lstStyle/>
          <a:p>
            <a:pPr eaLnBrk="1" hangingPunct="1"/>
            <a:r>
              <a:rPr lang="zh-CN" altLang="en-US" b="1" dirty="0" smtClean="0">
                <a:solidFill>
                  <a:schemeClr val="tx1">
                    <a:lumMod val="95000"/>
                    <a:lumOff val="5000"/>
                  </a:schemeClr>
                </a:solidFill>
              </a:rPr>
              <a:t>在</a:t>
            </a:r>
            <a:r>
              <a:rPr lang="en-US" altLang="zh-CN" b="1" dirty="0" err="1" smtClean="0">
                <a:solidFill>
                  <a:schemeClr val="tx1">
                    <a:lumMod val="95000"/>
                    <a:lumOff val="5000"/>
                  </a:schemeClr>
                </a:solidFill>
              </a:rPr>
              <a:t>ISR</a:t>
            </a:r>
            <a:r>
              <a:rPr lang="zh-CN" altLang="en-US" b="1" dirty="0" smtClean="0">
                <a:solidFill>
                  <a:schemeClr val="tx1">
                    <a:lumMod val="95000"/>
                    <a:lumOff val="5000"/>
                  </a:schemeClr>
                </a:solidFill>
              </a:rPr>
              <a:t>中使用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Effect transition="in" filter="blinds(horizontal)">
                                      <p:cBhvr>
                                        <p:cTn id="7" dur="500"/>
                                        <p:tgtEl>
                                          <p:spTgt spid="8806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88090"/>
                                        </p:tgtEl>
                                        <p:attrNameLst>
                                          <p:attrName>style.visibility</p:attrName>
                                        </p:attrNameLst>
                                      </p:cBhvr>
                                      <p:to>
                                        <p:strVal val="visible"/>
                                      </p:to>
                                    </p:se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097"/>
                                        </p:tgtEl>
                                        <p:attrNameLst>
                                          <p:attrName>style.visibility</p:attrName>
                                        </p:attrNameLst>
                                      </p:cBhvr>
                                      <p:to>
                                        <p:strVal val="visible"/>
                                      </p:to>
                                    </p:set>
                                  </p:childTnLst>
                                </p:cTn>
                              </p:par>
                            </p:childTnLst>
                          </p:cTn>
                        </p:par>
                        <p:par>
                          <p:cTn id="19" fill="hold">
                            <p:stCondLst>
                              <p:cond delay="0"/>
                            </p:stCondLst>
                            <p:childTnLst>
                              <p:par>
                                <p:cTn id="20" presetID="27" presetClass="emph" presetSubtype="0" fill="hold" grpId="1" nodeType="afterEffect">
                                  <p:stCondLst>
                                    <p:cond delay="0"/>
                                  </p:stCondLst>
                                  <p:childTnLst>
                                    <p:animClr clrSpc="rgb" dir="cw">
                                      <p:cBhvr override="childStyle">
                                        <p:cTn id="21" dur="250" autoRev="1" fill="hold"/>
                                        <p:tgtEl>
                                          <p:spTgt spid="88097"/>
                                        </p:tgtEl>
                                        <p:attrNameLst>
                                          <p:attrName>style.color</p:attrName>
                                        </p:attrNameLst>
                                      </p:cBhvr>
                                      <p:to>
                                        <a:schemeClr val="bg1"/>
                                      </p:to>
                                    </p:animClr>
                                    <p:animClr clrSpc="rgb" dir="cw">
                                      <p:cBhvr>
                                        <p:cTn id="22" dur="250" autoRev="1" fill="hold"/>
                                        <p:tgtEl>
                                          <p:spTgt spid="88097"/>
                                        </p:tgtEl>
                                        <p:attrNameLst>
                                          <p:attrName>fillcolor</p:attrName>
                                        </p:attrNameLst>
                                      </p:cBhvr>
                                      <p:to>
                                        <a:schemeClr val="bg1"/>
                                      </p:to>
                                    </p:animClr>
                                    <p:set>
                                      <p:cBhvr>
                                        <p:cTn id="23" dur="250" autoRev="1" fill="hold"/>
                                        <p:tgtEl>
                                          <p:spTgt spid="88097"/>
                                        </p:tgtEl>
                                        <p:attrNameLst>
                                          <p:attrName>fill.type</p:attrName>
                                        </p:attrNameLst>
                                      </p:cBhvr>
                                      <p:to>
                                        <p:strVal val="solid"/>
                                      </p:to>
                                    </p:set>
                                    <p:set>
                                      <p:cBhvr>
                                        <p:cTn id="24" dur="250" autoRev="1" fill="hold"/>
                                        <p:tgtEl>
                                          <p:spTgt spid="88097"/>
                                        </p:tgtEl>
                                        <p:attrNameLst>
                                          <p:attrName>fill.on</p:attrName>
                                        </p:attrNameLst>
                                      </p:cBhvr>
                                      <p:to>
                                        <p:strVal val="true"/>
                                      </p:to>
                                    </p:set>
                                  </p:childTnLst>
                                </p:cTn>
                              </p:par>
                            </p:childTnLst>
                          </p:cTn>
                        </p:par>
                        <p:par>
                          <p:cTn id="25" fill="hold">
                            <p:stCondLst>
                              <p:cond delay="500"/>
                            </p:stCondLst>
                            <p:childTnLst>
                              <p:par>
                                <p:cTn id="26" presetID="2" presetClass="entr" presetSubtype="2"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1+#ppt_w/2"/>
                                          </p:val>
                                        </p:tav>
                                        <p:tav tm="100000">
                                          <p:val>
                                            <p:strVal val="#ppt_x"/>
                                          </p:val>
                                        </p:tav>
                                      </p:tavLst>
                                    </p:anim>
                                    <p:anim calcmode="lin" valueType="num">
                                      <p:cBhvr additive="base">
                                        <p:cTn id="29"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p:bldP spid="88090" grpId="0" animBg="1"/>
      <p:bldP spid="88097" grpId="0"/>
      <p:bldP spid="88097" grpId="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ChangeArrowheads="1"/>
          </p:cNvSpPr>
          <p:nvPr/>
        </p:nvSpPr>
        <p:spPr bwMode="auto">
          <a:xfrm>
            <a:off x="309082" y="203008"/>
            <a:ext cx="3384550" cy="358775"/>
          </a:xfrm>
          <a:prstGeom prst="rect">
            <a:avLst/>
          </a:prstGeom>
          <a:noFill/>
          <a:ln w="9525">
            <a:noFill/>
            <a:miter lim="800000"/>
          </a:ln>
          <a:effectLst/>
        </p:spPr>
        <p:txBody>
          <a:bodyPr wrap="none" anchor="ctr"/>
          <a:lstStyle/>
          <a:p>
            <a:pPr eaLnBrk="1" hangingPunct="1"/>
            <a:r>
              <a:rPr lang="zh-CN" altLang="en-US" sz="4000" b="1" dirty="0">
                <a:solidFill>
                  <a:srgbClr val="006600"/>
                </a:solidFill>
                <a:ea typeface="华文新魏" pitchFamily="2" charset="-122"/>
              </a:rPr>
              <a:t>信号量</a:t>
            </a:r>
            <a:r>
              <a:rPr lang="zh-CN" altLang="en-US" sz="3600" b="1" dirty="0"/>
              <a:t> </a:t>
            </a:r>
            <a:r>
              <a:rPr lang="zh-CN" altLang="en-US" sz="4000" b="1" dirty="0">
                <a:solidFill>
                  <a:srgbClr val="006600"/>
                </a:solidFill>
                <a:ea typeface="华文新魏" pitchFamily="2" charset="-122"/>
              </a:rPr>
              <a:t>  </a:t>
            </a:r>
          </a:p>
        </p:txBody>
      </p:sp>
      <p:sp>
        <p:nvSpPr>
          <p:cNvPr id="111620" name="Line 4"/>
          <p:cNvSpPr>
            <a:spLocks noChangeShapeType="1"/>
          </p:cNvSpPr>
          <p:nvPr/>
        </p:nvSpPr>
        <p:spPr bwMode="auto">
          <a:xfrm>
            <a:off x="971550" y="2509838"/>
            <a:ext cx="0" cy="1819275"/>
          </a:xfrm>
          <a:prstGeom prst="line">
            <a:avLst/>
          </a:prstGeom>
          <a:noFill/>
          <a:ln w="9525">
            <a:solidFill>
              <a:srgbClr val="006600"/>
            </a:solidFill>
            <a:round/>
          </a:ln>
          <a:effectLst/>
        </p:spPr>
        <p:txBody>
          <a:bodyPr/>
          <a:lstStyle/>
          <a:p>
            <a:endParaRPr lang="zh-CN" altLang="en-US">
              <a:solidFill>
                <a:schemeClr val="tx1">
                  <a:lumMod val="95000"/>
                  <a:lumOff val="5000"/>
                </a:schemeClr>
              </a:solidFill>
            </a:endParaRPr>
          </a:p>
        </p:txBody>
      </p:sp>
      <p:sp>
        <p:nvSpPr>
          <p:cNvPr id="111621" name="AutoShape 5">
            <a:hlinkClick r:id="rId1" action="ppaction://hlinksldjump"/>
          </p:cNvPr>
          <p:cNvSpPr>
            <a:spLocks noChangeArrowheads="1"/>
          </p:cNvSpPr>
          <p:nvPr/>
        </p:nvSpPr>
        <p:spPr bwMode="gray">
          <a:xfrm>
            <a:off x="1619250" y="2452688"/>
            <a:ext cx="2665413" cy="508000"/>
          </a:xfrm>
          <a:prstGeom prst="roundRect">
            <a:avLst>
              <a:gd name="adj" fmla="val 50000"/>
            </a:avLst>
          </a:prstGeom>
          <a:noFill/>
          <a:ln w="28575" algn="ctr">
            <a:solidFill>
              <a:schemeClr val="bg1"/>
            </a:solidFill>
            <a:round/>
          </a:ln>
          <a:effectLst/>
        </p:spPr>
        <p:txBody>
          <a:bodyPr wrap="none" anchor="ctr"/>
          <a:lstStyle/>
          <a:p>
            <a:r>
              <a:rPr lang="zh-CN" altLang="en-US" dirty="0">
                <a:solidFill>
                  <a:schemeClr val="tx1">
                    <a:lumMod val="95000"/>
                    <a:lumOff val="5000"/>
                  </a:schemeClr>
                </a:solidFill>
              </a:rPr>
              <a:t>简介</a:t>
            </a:r>
            <a:r>
              <a:rPr lang="zh-CN" altLang="en-US" dirty="0">
                <a:solidFill>
                  <a:schemeClr val="tx1">
                    <a:lumMod val="95000"/>
                    <a:lumOff val="5000"/>
                  </a:schemeClr>
                </a:solidFill>
                <a:ea typeface="华文新魏" pitchFamily="2" charset="-122"/>
              </a:rPr>
              <a:t> </a:t>
            </a:r>
          </a:p>
        </p:txBody>
      </p:sp>
      <p:sp>
        <p:nvSpPr>
          <p:cNvPr id="111622" name="AutoShape 6"/>
          <p:cNvSpPr>
            <a:spLocks noChangeArrowheads="1"/>
          </p:cNvSpPr>
          <p:nvPr/>
        </p:nvSpPr>
        <p:spPr bwMode="gray">
          <a:xfrm>
            <a:off x="1619250" y="3821113"/>
            <a:ext cx="2665413" cy="508000"/>
          </a:xfrm>
          <a:prstGeom prst="roundRect">
            <a:avLst>
              <a:gd name="adj" fmla="val 50000"/>
            </a:avLst>
          </a:prstGeom>
          <a:noFill/>
          <a:ln w="28575" algn="ctr">
            <a:solidFill>
              <a:schemeClr val="bg1"/>
            </a:solidFill>
            <a:round/>
          </a:ln>
          <a:effectLst/>
        </p:spPr>
        <p:txBody>
          <a:bodyPr wrap="none" anchor="ctr"/>
          <a:lstStyle/>
          <a:p>
            <a:r>
              <a:rPr lang="en-US" altLang="zh-CN" dirty="0" err="1">
                <a:solidFill>
                  <a:schemeClr val="tx1">
                    <a:lumMod val="95000"/>
                    <a:lumOff val="5000"/>
                  </a:schemeClr>
                </a:solidFill>
              </a:rPr>
              <a:t>ISR</a:t>
            </a:r>
            <a:r>
              <a:rPr lang="zh-CN" altLang="en-US" dirty="0">
                <a:solidFill>
                  <a:schemeClr val="tx1">
                    <a:lumMod val="95000"/>
                    <a:lumOff val="5000"/>
                  </a:schemeClr>
                </a:solidFill>
              </a:rPr>
              <a:t>与任务同步 </a:t>
            </a:r>
          </a:p>
        </p:txBody>
      </p:sp>
      <p:sp>
        <p:nvSpPr>
          <p:cNvPr id="111623" name="AutoShape 7"/>
          <p:cNvSpPr>
            <a:spLocks noChangeArrowheads="1"/>
          </p:cNvSpPr>
          <p:nvPr/>
        </p:nvSpPr>
        <p:spPr bwMode="gray">
          <a:xfrm>
            <a:off x="1619250" y="3124200"/>
            <a:ext cx="2665413" cy="508000"/>
          </a:xfrm>
          <a:prstGeom prst="roundRect">
            <a:avLst>
              <a:gd name="adj" fmla="val 50000"/>
            </a:avLst>
          </a:prstGeom>
          <a:noFill/>
          <a:ln w="28575" algn="ctr">
            <a:solidFill>
              <a:schemeClr val="bg1"/>
            </a:solidFill>
            <a:round/>
          </a:ln>
          <a:effectLst/>
        </p:spPr>
        <p:txBody>
          <a:bodyPr wrap="none" anchor="ctr"/>
          <a:lstStyle/>
          <a:p>
            <a:r>
              <a:rPr lang="zh-CN" altLang="en-US" dirty="0">
                <a:solidFill>
                  <a:schemeClr val="tx1">
                    <a:lumMod val="95000"/>
                    <a:lumOff val="5000"/>
                  </a:schemeClr>
                </a:solidFill>
              </a:rPr>
              <a:t>信号量的工作方式 </a:t>
            </a:r>
          </a:p>
        </p:txBody>
      </p:sp>
      <p:grpSp>
        <p:nvGrpSpPr>
          <p:cNvPr id="2" name="Group 8"/>
          <p:cNvGrpSpPr/>
          <p:nvPr/>
        </p:nvGrpSpPr>
        <p:grpSpPr bwMode="auto">
          <a:xfrm>
            <a:off x="1246188" y="2414589"/>
            <a:ext cx="355600" cy="650876"/>
            <a:chOff x="657" y="1162"/>
            <a:chExt cx="224" cy="410"/>
          </a:xfrm>
        </p:grpSpPr>
        <p:grpSp>
          <p:nvGrpSpPr>
            <p:cNvPr id="3" name="Group 9"/>
            <p:cNvGrpSpPr/>
            <p:nvPr/>
          </p:nvGrpSpPr>
          <p:grpSpPr bwMode="auto">
            <a:xfrm>
              <a:off x="657" y="1162"/>
              <a:ext cx="224" cy="410"/>
              <a:chOff x="2078" y="1109"/>
              <a:chExt cx="1615" cy="2759"/>
            </a:xfrm>
          </p:grpSpPr>
          <p:sp>
            <p:nvSpPr>
              <p:cNvPr id="111626" name="Oval 1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endParaRPr lang="zh-CN" altLang="en-US">
                  <a:solidFill>
                    <a:schemeClr val="tx1">
                      <a:lumMod val="95000"/>
                      <a:lumOff val="5000"/>
                    </a:schemeClr>
                  </a:solidFill>
                </a:endParaRPr>
              </a:p>
            </p:txBody>
          </p:sp>
          <p:sp>
            <p:nvSpPr>
              <p:cNvPr id="111627" name="Oval 1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endParaRPr lang="zh-CN" altLang="en-US">
                  <a:solidFill>
                    <a:schemeClr val="tx1">
                      <a:lumMod val="95000"/>
                      <a:lumOff val="5000"/>
                    </a:schemeClr>
                  </a:solidFill>
                </a:endParaRPr>
              </a:p>
            </p:txBody>
          </p:sp>
          <p:sp>
            <p:nvSpPr>
              <p:cNvPr id="111628" name="Oval 12"/>
              <p:cNvSpPr>
                <a:spLocks noChangeArrowheads="1"/>
              </p:cNvSpPr>
              <p:nvPr/>
            </p:nvSpPr>
            <p:spPr bwMode="gray">
              <a:xfrm>
                <a:off x="2254" y="1112"/>
                <a:ext cx="1180" cy="275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endParaRPr lang="zh-CN" altLang="en-US">
                  <a:solidFill>
                    <a:schemeClr val="tx1">
                      <a:lumMod val="95000"/>
                      <a:lumOff val="5000"/>
                    </a:schemeClr>
                  </a:solidFill>
                </a:endParaRPr>
              </a:p>
            </p:txBody>
          </p:sp>
          <p:sp>
            <p:nvSpPr>
              <p:cNvPr id="111629" name="Oval 13"/>
              <p:cNvSpPr>
                <a:spLocks noChangeArrowheads="1"/>
              </p:cNvSpPr>
              <p:nvPr/>
            </p:nvSpPr>
            <p:spPr bwMode="gray">
              <a:xfrm>
                <a:off x="2254" y="1109"/>
                <a:ext cx="1180" cy="2752"/>
              </a:xfrm>
              <a:prstGeom prst="ellipse">
                <a:avLst/>
              </a:prstGeom>
              <a:gradFill rotWithShape="1">
                <a:gsLst>
                  <a:gs pos="0">
                    <a:srgbClr val="BCC4DC">
                      <a:gamma/>
                      <a:shade val="0"/>
                      <a:invGamma/>
                    </a:srgbClr>
                  </a:gs>
                  <a:gs pos="100000">
                    <a:srgbClr val="BCC4DC"/>
                  </a:gs>
                </a:gsLst>
                <a:lin ang="2700000" scaled="1"/>
              </a:gradFill>
              <a:ln w="38100" algn="ctr">
                <a:noFill/>
                <a:round/>
              </a:ln>
              <a:effectLst/>
            </p:spPr>
            <p:txBody>
              <a:bodyPr wrap="none" anchor="ctr">
                <a:spAutoFit/>
              </a:bodyPr>
              <a:lstStyle/>
              <a:p>
                <a:endParaRPr lang="zh-CN" altLang="en-US">
                  <a:solidFill>
                    <a:schemeClr val="tx1">
                      <a:lumMod val="95000"/>
                      <a:lumOff val="5000"/>
                    </a:schemeClr>
                  </a:solidFill>
                </a:endParaRPr>
              </a:p>
            </p:txBody>
          </p:sp>
          <p:sp>
            <p:nvSpPr>
              <p:cNvPr id="111630" name="Oval 14"/>
              <p:cNvSpPr>
                <a:spLocks noChangeArrowheads="1"/>
              </p:cNvSpPr>
              <p:nvPr/>
            </p:nvSpPr>
            <p:spPr bwMode="gray">
              <a:xfrm>
                <a:off x="2337" y="1113"/>
                <a:ext cx="1096" cy="275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endParaRPr lang="zh-CN" altLang="en-US">
                  <a:solidFill>
                    <a:schemeClr val="tx1">
                      <a:lumMod val="95000"/>
                      <a:lumOff val="5000"/>
                    </a:schemeClr>
                  </a:solidFill>
                </a:endParaRPr>
              </a:p>
            </p:txBody>
          </p:sp>
          <p:sp>
            <p:nvSpPr>
              <p:cNvPr id="111631" name="Oval 15"/>
              <p:cNvSpPr>
                <a:spLocks noChangeArrowheads="1"/>
              </p:cNvSpPr>
              <p:nvPr/>
            </p:nvSpPr>
            <p:spPr bwMode="gray">
              <a:xfrm>
                <a:off x="2337" y="1113"/>
                <a:ext cx="1096" cy="2752"/>
              </a:xfrm>
              <a:prstGeom prst="ellipse">
                <a:avLst/>
              </a:prstGeom>
              <a:gradFill rotWithShape="1">
                <a:gsLst>
                  <a:gs pos="0">
                    <a:srgbClr val="BCC4DC"/>
                  </a:gs>
                  <a:gs pos="100000">
                    <a:srgbClr val="BCC4DC">
                      <a:gamma/>
                      <a:shade val="48627"/>
                      <a:invGamma/>
                    </a:srgbClr>
                  </a:gs>
                </a:gsLst>
                <a:lin ang="2700000" scaled="1"/>
              </a:gradFill>
              <a:ln w="38100" algn="ctr">
                <a:noFill/>
                <a:round/>
              </a:ln>
              <a:effectLst/>
            </p:spPr>
            <p:txBody>
              <a:bodyPr anchor="ctr">
                <a:spAutoFit/>
              </a:bodyPr>
              <a:lstStyle/>
              <a:p>
                <a:endParaRPr lang="zh-CN" altLang="en-US">
                  <a:solidFill>
                    <a:schemeClr val="tx1">
                      <a:lumMod val="95000"/>
                      <a:lumOff val="5000"/>
                    </a:schemeClr>
                  </a:solidFill>
                </a:endParaRPr>
              </a:p>
            </p:txBody>
          </p:sp>
        </p:grpSp>
        <p:sp>
          <p:nvSpPr>
            <p:cNvPr id="111632" name="Text Box 16"/>
            <p:cNvSpPr txBox="1">
              <a:spLocks noChangeArrowheads="1"/>
            </p:cNvSpPr>
            <p:nvPr/>
          </p:nvSpPr>
          <p:spPr bwMode="auto">
            <a:xfrm>
              <a:off x="671" y="1253"/>
              <a:ext cx="174" cy="231"/>
            </a:xfrm>
            <a:prstGeom prst="rect">
              <a:avLst/>
            </a:prstGeom>
            <a:noFill/>
            <a:ln w="9525" algn="ctr">
              <a:noFill/>
              <a:miter lim="800000"/>
            </a:ln>
            <a:effectLst/>
          </p:spPr>
          <p:txBody>
            <a:bodyPr>
              <a:spAutoFit/>
            </a:bodyPr>
            <a:lstStyle/>
            <a:p>
              <a:pPr algn="ctr"/>
              <a:r>
                <a:rPr lang="en-US" altLang="zh-CN" sz="1800">
                  <a:solidFill>
                    <a:schemeClr val="tx1">
                      <a:lumMod val="95000"/>
                      <a:lumOff val="5000"/>
                    </a:schemeClr>
                  </a:solidFill>
                </a:rPr>
                <a:t>1</a:t>
              </a:r>
            </a:p>
          </p:txBody>
        </p:sp>
      </p:grpSp>
      <p:grpSp>
        <p:nvGrpSpPr>
          <p:cNvPr id="4" name="Group 17"/>
          <p:cNvGrpSpPr/>
          <p:nvPr/>
        </p:nvGrpSpPr>
        <p:grpSpPr bwMode="auto">
          <a:xfrm>
            <a:off x="1252538" y="3092454"/>
            <a:ext cx="381000" cy="650876"/>
            <a:chOff x="657" y="1599"/>
            <a:chExt cx="240" cy="410"/>
          </a:xfrm>
        </p:grpSpPr>
        <p:grpSp>
          <p:nvGrpSpPr>
            <p:cNvPr id="5" name="Group 18"/>
            <p:cNvGrpSpPr/>
            <p:nvPr/>
          </p:nvGrpSpPr>
          <p:grpSpPr bwMode="auto">
            <a:xfrm>
              <a:off x="657" y="1599"/>
              <a:ext cx="240" cy="410"/>
              <a:chOff x="2078" y="1109"/>
              <a:chExt cx="1615" cy="2759"/>
            </a:xfrm>
          </p:grpSpPr>
          <p:sp>
            <p:nvSpPr>
              <p:cNvPr id="111635" name="Oval 19"/>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endParaRPr lang="zh-CN" altLang="en-US">
                  <a:solidFill>
                    <a:schemeClr val="tx1">
                      <a:lumMod val="95000"/>
                      <a:lumOff val="5000"/>
                    </a:schemeClr>
                  </a:solidFill>
                </a:endParaRPr>
              </a:p>
            </p:txBody>
          </p:sp>
          <p:sp>
            <p:nvSpPr>
              <p:cNvPr id="111636" name="Oval 20"/>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endParaRPr lang="zh-CN" altLang="en-US">
                  <a:solidFill>
                    <a:schemeClr val="tx1">
                      <a:lumMod val="95000"/>
                      <a:lumOff val="5000"/>
                    </a:schemeClr>
                  </a:solidFill>
                </a:endParaRPr>
              </a:p>
            </p:txBody>
          </p:sp>
          <p:sp>
            <p:nvSpPr>
              <p:cNvPr id="111637" name="Oval 21"/>
              <p:cNvSpPr>
                <a:spLocks noChangeArrowheads="1"/>
              </p:cNvSpPr>
              <p:nvPr/>
            </p:nvSpPr>
            <p:spPr bwMode="gray">
              <a:xfrm>
                <a:off x="2254" y="1112"/>
                <a:ext cx="1101" cy="275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endParaRPr lang="zh-CN" altLang="en-US">
                  <a:solidFill>
                    <a:schemeClr val="tx1">
                      <a:lumMod val="95000"/>
                      <a:lumOff val="5000"/>
                    </a:schemeClr>
                  </a:solidFill>
                </a:endParaRPr>
              </a:p>
            </p:txBody>
          </p:sp>
          <p:sp>
            <p:nvSpPr>
              <p:cNvPr id="111638" name="Oval 22"/>
              <p:cNvSpPr>
                <a:spLocks noChangeArrowheads="1"/>
              </p:cNvSpPr>
              <p:nvPr/>
            </p:nvSpPr>
            <p:spPr bwMode="gray">
              <a:xfrm>
                <a:off x="2254" y="1109"/>
                <a:ext cx="1101" cy="2752"/>
              </a:xfrm>
              <a:prstGeom prst="ellipse">
                <a:avLst/>
              </a:prstGeom>
              <a:gradFill rotWithShape="1">
                <a:gsLst>
                  <a:gs pos="0">
                    <a:srgbClr val="48BE67">
                      <a:gamma/>
                      <a:shade val="0"/>
                      <a:invGamma/>
                    </a:srgbClr>
                  </a:gs>
                  <a:gs pos="100000">
                    <a:srgbClr val="48BE67"/>
                  </a:gs>
                </a:gsLst>
                <a:lin ang="2700000" scaled="1"/>
              </a:gradFill>
              <a:ln w="38100" algn="ctr">
                <a:noFill/>
                <a:round/>
              </a:ln>
              <a:effectLst/>
            </p:spPr>
            <p:txBody>
              <a:bodyPr wrap="none" anchor="ctr">
                <a:spAutoFit/>
              </a:bodyPr>
              <a:lstStyle/>
              <a:p>
                <a:endParaRPr lang="zh-CN" altLang="en-US">
                  <a:solidFill>
                    <a:schemeClr val="tx1">
                      <a:lumMod val="95000"/>
                      <a:lumOff val="5000"/>
                    </a:schemeClr>
                  </a:solidFill>
                </a:endParaRPr>
              </a:p>
            </p:txBody>
          </p:sp>
          <p:sp>
            <p:nvSpPr>
              <p:cNvPr id="111639" name="Oval 23"/>
              <p:cNvSpPr>
                <a:spLocks noChangeArrowheads="1"/>
              </p:cNvSpPr>
              <p:nvPr/>
            </p:nvSpPr>
            <p:spPr bwMode="gray">
              <a:xfrm>
                <a:off x="2337" y="1113"/>
                <a:ext cx="1096" cy="275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endParaRPr lang="zh-CN" altLang="en-US">
                  <a:solidFill>
                    <a:schemeClr val="tx1">
                      <a:lumMod val="95000"/>
                      <a:lumOff val="5000"/>
                    </a:schemeClr>
                  </a:solidFill>
                </a:endParaRPr>
              </a:p>
            </p:txBody>
          </p:sp>
          <p:sp>
            <p:nvSpPr>
              <p:cNvPr id="111640" name="Oval 24"/>
              <p:cNvSpPr>
                <a:spLocks noChangeArrowheads="1"/>
              </p:cNvSpPr>
              <p:nvPr/>
            </p:nvSpPr>
            <p:spPr bwMode="gray">
              <a:xfrm>
                <a:off x="2337" y="1113"/>
                <a:ext cx="1096" cy="2752"/>
              </a:xfrm>
              <a:prstGeom prst="ellipse">
                <a:avLst/>
              </a:prstGeom>
              <a:gradFill rotWithShape="1">
                <a:gsLst>
                  <a:gs pos="0">
                    <a:srgbClr val="48BE67"/>
                  </a:gs>
                  <a:gs pos="100000">
                    <a:srgbClr val="48BE67">
                      <a:gamma/>
                      <a:shade val="48627"/>
                      <a:invGamma/>
                    </a:srgbClr>
                  </a:gs>
                </a:gsLst>
                <a:lin ang="2700000" scaled="1"/>
              </a:gradFill>
              <a:ln w="38100" algn="ctr">
                <a:noFill/>
                <a:round/>
              </a:ln>
              <a:effectLst/>
            </p:spPr>
            <p:txBody>
              <a:bodyPr anchor="ctr">
                <a:spAutoFit/>
              </a:bodyPr>
              <a:lstStyle/>
              <a:p>
                <a:endParaRPr lang="zh-CN" altLang="en-US">
                  <a:solidFill>
                    <a:schemeClr val="tx1">
                      <a:lumMod val="95000"/>
                      <a:lumOff val="5000"/>
                    </a:schemeClr>
                  </a:solidFill>
                </a:endParaRPr>
              </a:p>
            </p:txBody>
          </p:sp>
        </p:grpSp>
        <p:sp>
          <p:nvSpPr>
            <p:cNvPr id="111641" name="Text Box 25"/>
            <p:cNvSpPr txBox="1">
              <a:spLocks noChangeArrowheads="1"/>
            </p:cNvSpPr>
            <p:nvPr/>
          </p:nvSpPr>
          <p:spPr bwMode="auto">
            <a:xfrm>
              <a:off x="685" y="1688"/>
              <a:ext cx="174" cy="231"/>
            </a:xfrm>
            <a:prstGeom prst="rect">
              <a:avLst/>
            </a:prstGeom>
            <a:noFill/>
            <a:ln w="9525" algn="ctr">
              <a:noFill/>
              <a:miter lim="800000"/>
            </a:ln>
            <a:effectLst/>
          </p:spPr>
          <p:txBody>
            <a:bodyPr>
              <a:spAutoFit/>
            </a:bodyPr>
            <a:lstStyle/>
            <a:p>
              <a:pPr algn="ctr"/>
              <a:r>
                <a:rPr lang="en-US" altLang="zh-CN" sz="1800">
                  <a:solidFill>
                    <a:schemeClr val="tx1">
                      <a:lumMod val="95000"/>
                      <a:lumOff val="5000"/>
                    </a:schemeClr>
                  </a:solidFill>
                </a:rPr>
                <a:t>2</a:t>
              </a:r>
            </a:p>
          </p:txBody>
        </p:sp>
      </p:grpSp>
      <p:grpSp>
        <p:nvGrpSpPr>
          <p:cNvPr id="6" name="Group 26"/>
          <p:cNvGrpSpPr/>
          <p:nvPr/>
        </p:nvGrpSpPr>
        <p:grpSpPr bwMode="auto">
          <a:xfrm>
            <a:off x="1252538" y="3741741"/>
            <a:ext cx="381000" cy="650876"/>
            <a:chOff x="657" y="2008"/>
            <a:chExt cx="240" cy="410"/>
          </a:xfrm>
        </p:grpSpPr>
        <p:grpSp>
          <p:nvGrpSpPr>
            <p:cNvPr id="7" name="Group 27"/>
            <p:cNvGrpSpPr/>
            <p:nvPr/>
          </p:nvGrpSpPr>
          <p:grpSpPr bwMode="auto">
            <a:xfrm>
              <a:off x="657" y="2008"/>
              <a:ext cx="240" cy="410"/>
              <a:chOff x="2078" y="1109"/>
              <a:chExt cx="1615" cy="2759"/>
            </a:xfrm>
          </p:grpSpPr>
          <p:sp>
            <p:nvSpPr>
              <p:cNvPr id="111644" name="Oval 2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endParaRPr lang="zh-CN" altLang="en-US">
                  <a:solidFill>
                    <a:schemeClr val="tx1">
                      <a:lumMod val="95000"/>
                      <a:lumOff val="5000"/>
                    </a:schemeClr>
                  </a:solidFill>
                </a:endParaRPr>
              </a:p>
            </p:txBody>
          </p:sp>
          <p:sp>
            <p:nvSpPr>
              <p:cNvPr id="111645" name="Oval 2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endParaRPr lang="zh-CN" altLang="en-US">
                  <a:solidFill>
                    <a:schemeClr val="tx1">
                      <a:lumMod val="95000"/>
                      <a:lumOff val="5000"/>
                    </a:schemeClr>
                  </a:solidFill>
                </a:endParaRPr>
              </a:p>
            </p:txBody>
          </p:sp>
          <p:sp>
            <p:nvSpPr>
              <p:cNvPr id="111646" name="Oval 30"/>
              <p:cNvSpPr>
                <a:spLocks noChangeArrowheads="1"/>
              </p:cNvSpPr>
              <p:nvPr/>
            </p:nvSpPr>
            <p:spPr bwMode="gray">
              <a:xfrm>
                <a:off x="2254" y="1112"/>
                <a:ext cx="1101" cy="275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endParaRPr lang="zh-CN" altLang="en-US">
                  <a:solidFill>
                    <a:schemeClr val="tx1">
                      <a:lumMod val="95000"/>
                      <a:lumOff val="5000"/>
                    </a:schemeClr>
                  </a:solidFill>
                </a:endParaRPr>
              </a:p>
            </p:txBody>
          </p:sp>
          <p:sp>
            <p:nvSpPr>
              <p:cNvPr id="111647" name="Oval 31"/>
              <p:cNvSpPr>
                <a:spLocks noChangeArrowheads="1"/>
              </p:cNvSpPr>
              <p:nvPr/>
            </p:nvSpPr>
            <p:spPr bwMode="gray">
              <a:xfrm>
                <a:off x="2254" y="1109"/>
                <a:ext cx="1101" cy="2752"/>
              </a:xfrm>
              <a:prstGeom prst="ellipse">
                <a:avLst/>
              </a:prstGeom>
              <a:gradFill rotWithShape="1">
                <a:gsLst>
                  <a:gs pos="0">
                    <a:srgbClr val="21B3E1"/>
                  </a:gs>
                  <a:gs pos="100000">
                    <a:srgbClr val="21B3E1">
                      <a:gamma/>
                      <a:shade val="46275"/>
                      <a:invGamma/>
                    </a:srgbClr>
                  </a:gs>
                </a:gsLst>
                <a:lin ang="5400000" scaled="1"/>
              </a:gradFill>
              <a:ln w="38100" algn="ctr">
                <a:noFill/>
                <a:round/>
              </a:ln>
              <a:effectLst/>
            </p:spPr>
            <p:txBody>
              <a:bodyPr wrap="none" anchor="ctr">
                <a:spAutoFit/>
              </a:bodyPr>
              <a:lstStyle/>
              <a:p>
                <a:endParaRPr lang="zh-CN" altLang="en-US">
                  <a:solidFill>
                    <a:schemeClr val="tx1">
                      <a:lumMod val="95000"/>
                      <a:lumOff val="5000"/>
                    </a:schemeClr>
                  </a:solidFill>
                </a:endParaRPr>
              </a:p>
            </p:txBody>
          </p:sp>
          <p:sp>
            <p:nvSpPr>
              <p:cNvPr id="111648" name="Oval 32"/>
              <p:cNvSpPr>
                <a:spLocks noChangeArrowheads="1"/>
              </p:cNvSpPr>
              <p:nvPr/>
            </p:nvSpPr>
            <p:spPr bwMode="gray">
              <a:xfrm>
                <a:off x="2337" y="1113"/>
                <a:ext cx="1096" cy="275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endParaRPr lang="zh-CN" altLang="en-US">
                  <a:solidFill>
                    <a:schemeClr val="tx1">
                      <a:lumMod val="95000"/>
                      <a:lumOff val="5000"/>
                    </a:schemeClr>
                  </a:solidFill>
                </a:endParaRPr>
              </a:p>
            </p:txBody>
          </p:sp>
          <p:sp>
            <p:nvSpPr>
              <p:cNvPr id="111649" name="Oval 33"/>
              <p:cNvSpPr>
                <a:spLocks noChangeArrowheads="1"/>
              </p:cNvSpPr>
              <p:nvPr/>
            </p:nvSpPr>
            <p:spPr bwMode="gray">
              <a:xfrm>
                <a:off x="2337" y="1113"/>
                <a:ext cx="1096" cy="2752"/>
              </a:xfrm>
              <a:prstGeom prst="ellipse">
                <a:avLst/>
              </a:prstGeom>
              <a:gradFill rotWithShape="1">
                <a:gsLst>
                  <a:gs pos="0">
                    <a:srgbClr val="21B3E1"/>
                  </a:gs>
                  <a:gs pos="100000">
                    <a:srgbClr val="21B3E1">
                      <a:gamma/>
                      <a:shade val="48627"/>
                      <a:invGamma/>
                    </a:srgbClr>
                  </a:gs>
                </a:gsLst>
                <a:lin ang="2700000" scaled="1"/>
              </a:gradFill>
              <a:ln w="38100" algn="ctr">
                <a:noFill/>
                <a:round/>
              </a:ln>
              <a:effectLst/>
            </p:spPr>
            <p:txBody>
              <a:bodyPr anchor="ctr">
                <a:spAutoFit/>
              </a:bodyPr>
              <a:lstStyle/>
              <a:p>
                <a:endParaRPr lang="zh-CN" altLang="en-US">
                  <a:solidFill>
                    <a:schemeClr val="tx1">
                      <a:lumMod val="95000"/>
                      <a:lumOff val="5000"/>
                    </a:schemeClr>
                  </a:solidFill>
                </a:endParaRPr>
              </a:p>
            </p:txBody>
          </p:sp>
        </p:grpSp>
        <p:sp>
          <p:nvSpPr>
            <p:cNvPr id="111650" name="Text Box 34"/>
            <p:cNvSpPr txBox="1">
              <a:spLocks noChangeArrowheads="1"/>
            </p:cNvSpPr>
            <p:nvPr/>
          </p:nvSpPr>
          <p:spPr bwMode="auto">
            <a:xfrm>
              <a:off x="683" y="2102"/>
              <a:ext cx="174" cy="231"/>
            </a:xfrm>
            <a:prstGeom prst="rect">
              <a:avLst/>
            </a:prstGeom>
            <a:noFill/>
            <a:ln w="9525" algn="ctr">
              <a:noFill/>
              <a:miter lim="800000"/>
            </a:ln>
            <a:effectLst/>
          </p:spPr>
          <p:txBody>
            <a:bodyPr>
              <a:spAutoFit/>
            </a:bodyPr>
            <a:lstStyle/>
            <a:p>
              <a:pPr algn="ctr"/>
              <a:r>
                <a:rPr lang="en-US" altLang="zh-CN" sz="1800">
                  <a:solidFill>
                    <a:schemeClr val="tx1">
                      <a:lumMod val="95000"/>
                      <a:lumOff val="5000"/>
                    </a:schemeClr>
                  </a:solidFill>
                </a:rPr>
                <a:t>3</a:t>
              </a:r>
            </a:p>
          </p:txBody>
        </p:sp>
      </p:grpSp>
      <p:sp>
        <p:nvSpPr>
          <p:cNvPr id="111661" name="AutoShape 45">
            <a:hlinkClick r:id="rId1" action="ppaction://hlinksldjump"/>
          </p:cNvPr>
          <p:cNvSpPr>
            <a:spLocks noChangeArrowheads="1"/>
          </p:cNvSpPr>
          <p:nvPr/>
        </p:nvSpPr>
        <p:spPr bwMode="gray">
          <a:xfrm>
            <a:off x="4956175" y="2413000"/>
            <a:ext cx="3538538" cy="508000"/>
          </a:xfrm>
          <a:prstGeom prst="roundRect">
            <a:avLst>
              <a:gd name="adj" fmla="val 50000"/>
            </a:avLst>
          </a:prstGeom>
          <a:noFill/>
          <a:ln w="28575" algn="ctr">
            <a:solidFill>
              <a:schemeClr val="bg1"/>
            </a:solidFill>
            <a:round/>
          </a:ln>
          <a:effectLst/>
        </p:spPr>
        <p:txBody>
          <a:bodyPr wrap="none" anchor="ctr"/>
          <a:lstStyle/>
          <a:p>
            <a:r>
              <a:rPr lang="zh-CN" altLang="en-US" dirty="0"/>
              <a:t>任务间同步</a:t>
            </a:r>
            <a:r>
              <a:rPr lang="zh-CN" altLang="en-US" dirty="0">
                <a:ea typeface="华文新魏" pitchFamily="2" charset="-122"/>
              </a:rPr>
              <a:t> </a:t>
            </a:r>
          </a:p>
        </p:txBody>
      </p:sp>
      <p:sp>
        <p:nvSpPr>
          <p:cNvPr id="111662" name="AutoShape 46"/>
          <p:cNvSpPr>
            <a:spLocks noChangeArrowheads="1"/>
          </p:cNvSpPr>
          <p:nvPr/>
        </p:nvSpPr>
        <p:spPr bwMode="gray">
          <a:xfrm>
            <a:off x="4956175" y="3781425"/>
            <a:ext cx="3071813" cy="508000"/>
          </a:xfrm>
          <a:prstGeom prst="roundRect">
            <a:avLst>
              <a:gd name="adj" fmla="val 50000"/>
            </a:avLst>
          </a:prstGeom>
          <a:noFill/>
          <a:ln w="28575" algn="ctr">
            <a:solidFill>
              <a:schemeClr val="bg1"/>
            </a:solidFill>
            <a:round/>
          </a:ln>
          <a:effectLst/>
        </p:spPr>
        <p:txBody>
          <a:bodyPr wrap="none" anchor="ctr"/>
          <a:lstStyle/>
          <a:p>
            <a:r>
              <a:rPr lang="zh-CN" altLang="en-US" dirty="0">
                <a:solidFill>
                  <a:schemeClr val="tx1">
                    <a:lumMod val="95000"/>
                    <a:lumOff val="5000"/>
                  </a:schemeClr>
                </a:solidFill>
              </a:rPr>
              <a:t>在中断中获得信号量</a:t>
            </a:r>
          </a:p>
        </p:txBody>
      </p:sp>
      <p:sp>
        <p:nvSpPr>
          <p:cNvPr id="111663" name="AutoShape 47"/>
          <p:cNvSpPr>
            <a:spLocks noChangeArrowheads="1"/>
          </p:cNvSpPr>
          <p:nvPr/>
        </p:nvSpPr>
        <p:spPr bwMode="gray">
          <a:xfrm>
            <a:off x="4956175" y="3084513"/>
            <a:ext cx="3071813" cy="508000"/>
          </a:xfrm>
          <a:prstGeom prst="roundRect">
            <a:avLst>
              <a:gd name="adj" fmla="val 50000"/>
            </a:avLst>
          </a:prstGeom>
          <a:noFill/>
          <a:ln w="28575" algn="ctr">
            <a:solidFill>
              <a:schemeClr val="bg1"/>
            </a:solidFill>
            <a:round/>
          </a:ln>
          <a:effectLst/>
        </p:spPr>
        <p:txBody>
          <a:bodyPr wrap="none" anchor="ctr"/>
          <a:lstStyle/>
          <a:p>
            <a:r>
              <a:rPr lang="zh-CN" altLang="en-US" dirty="0">
                <a:solidFill>
                  <a:schemeClr val="tx1">
                    <a:lumMod val="95000"/>
                    <a:lumOff val="5000"/>
                  </a:schemeClr>
                </a:solidFill>
              </a:rPr>
              <a:t>资源同步 </a:t>
            </a:r>
          </a:p>
        </p:txBody>
      </p:sp>
      <p:grpSp>
        <p:nvGrpSpPr>
          <p:cNvPr id="8" name="Group 48"/>
          <p:cNvGrpSpPr/>
          <p:nvPr/>
        </p:nvGrpSpPr>
        <p:grpSpPr bwMode="auto">
          <a:xfrm>
            <a:off x="4583113" y="2374902"/>
            <a:ext cx="355600" cy="650876"/>
            <a:chOff x="657" y="1162"/>
            <a:chExt cx="224" cy="410"/>
          </a:xfrm>
        </p:grpSpPr>
        <p:grpSp>
          <p:nvGrpSpPr>
            <p:cNvPr id="9" name="Group 49"/>
            <p:cNvGrpSpPr/>
            <p:nvPr/>
          </p:nvGrpSpPr>
          <p:grpSpPr bwMode="auto">
            <a:xfrm>
              <a:off x="657" y="1162"/>
              <a:ext cx="224" cy="410"/>
              <a:chOff x="2078" y="1109"/>
              <a:chExt cx="1615" cy="2759"/>
            </a:xfrm>
          </p:grpSpPr>
          <p:sp>
            <p:nvSpPr>
              <p:cNvPr id="111666" name="Oval 5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endParaRPr lang="zh-CN" altLang="en-US">
                  <a:solidFill>
                    <a:schemeClr val="tx1">
                      <a:lumMod val="95000"/>
                      <a:lumOff val="5000"/>
                    </a:schemeClr>
                  </a:solidFill>
                </a:endParaRPr>
              </a:p>
            </p:txBody>
          </p:sp>
          <p:sp>
            <p:nvSpPr>
              <p:cNvPr id="111667" name="Oval 5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endParaRPr lang="zh-CN" altLang="en-US">
                  <a:solidFill>
                    <a:schemeClr val="tx1">
                      <a:lumMod val="95000"/>
                      <a:lumOff val="5000"/>
                    </a:schemeClr>
                  </a:solidFill>
                </a:endParaRPr>
              </a:p>
            </p:txBody>
          </p:sp>
          <p:sp>
            <p:nvSpPr>
              <p:cNvPr id="111668" name="Oval 52"/>
              <p:cNvSpPr>
                <a:spLocks noChangeArrowheads="1"/>
              </p:cNvSpPr>
              <p:nvPr/>
            </p:nvSpPr>
            <p:spPr bwMode="gray">
              <a:xfrm>
                <a:off x="2254" y="1112"/>
                <a:ext cx="1180" cy="275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endParaRPr lang="zh-CN" altLang="en-US">
                  <a:solidFill>
                    <a:schemeClr val="tx1">
                      <a:lumMod val="95000"/>
                      <a:lumOff val="5000"/>
                    </a:schemeClr>
                  </a:solidFill>
                </a:endParaRPr>
              </a:p>
            </p:txBody>
          </p:sp>
          <p:sp>
            <p:nvSpPr>
              <p:cNvPr id="111669" name="Oval 53"/>
              <p:cNvSpPr>
                <a:spLocks noChangeArrowheads="1"/>
              </p:cNvSpPr>
              <p:nvPr/>
            </p:nvSpPr>
            <p:spPr bwMode="gray">
              <a:xfrm>
                <a:off x="2254" y="1109"/>
                <a:ext cx="1180" cy="2752"/>
              </a:xfrm>
              <a:prstGeom prst="ellipse">
                <a:avLst/>
              </a:prstGeom>
              <a:gradFill rotWithShape="1">
                <a:gsLst>
                  <a:gs pos="0">
                    <a:srgbClr val="BCC4DC">
                      <a:gamma/>
                      <a:shade val="0"/>
                      <a:invGamma/>
                    </a:srgbClr>
                  </a:gs>
                  <a:gs pos="100000">
                    <a:srgbClr val="BCC4DC"/>
                  </a:gs>
                </a:gsLst>
                <a:lin ang="2700000" scaled="1"/>
              </a:gradFill>
              <a:ln w="38100" algn="ctr">
                <a:noFill/>
                <a:round/>
              </a:ln>
              <a:effectLst/>
            </p:spPr>
            <p:txBody>
              <a:bodyPr wrap="none" anchor="ctr">
                <a:spAutoFit/>
              </a:bodyPr>
              <a:lstStyle/>
              <a:p>
                <a:endParaRPr lang="zh-CN" altLang="en-US">
                  <a:solidFill>
                    <a:schemeClr val="tx1">
                      <a:lumMod val="95000"/>
                      <a:lumOff val="5000"/>
                    </a:schemeClr>
                  </a:solidFill>
                </a:endParaRPr>
              </a:p>
            </p:txBody>
          </p:sp>
          <p:sp>
            <p:nvSpPr>
              <p:cNvPr id="111670" name="Oval 54"/>
              <p:cNvSpPr>
                <a:spLocks noChangeArrowheads="1"/>
              </p:cNvSpPr>
              <p:nvPr/>
            </p:nvSpPr>
            <p:spPr bwMode="gray">
              <a:xfrm>
                <a:off x="2337" y="1113"/>
                <a:ext cx="1096" cy="275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endParaRPr lang="zh-CN" altLang="en-US">
                  <a:solidFill>
                    <a:schemeClr val="tx1">
                      <a:lumMod val="95000"/>
                      <a:lumOff val="5000"/>
                    </a:schemeClr>
                  </a:solidFill>
                </a:endParaRPr>
              </a:p>
            </p:txBody>
          </p:sp>
          <p:sp>
            <p:nvSpPr>
              <p:cNvPr id="111671" name="Oval 55"/>
              <p:cNvSpPr>
                <a:spLocks noChangeArrowheads="1"/>
              </p:cNvSpPr>
              <p:nvPr/>
            </p:nvSpPr>
            <p:spPr bwMode="gray">
              <a:xfrm>
                <a:off x="2337" y="1113"/>
                <a:ext cx="1096" cy="2752"/>
              </a:xfrm>
              <a:prstGeom prst="ellipse">
                <a:avLst/>
              </a:prstGeom>
              <a:gradFill rotWithShape="1">
                <a:gsLst>
                  <a:gs pos="0">
                    <a:srgbClr val="BCC4DC"/>
                  </a:gs>
                  <a:gs pos="100000">
                    <a:srgbClr val="BCC4DC">
                      <a:gamma/>
                      <a:shade val="48627"/>
                      <a:invGamma/>
                    </a:srgbClr>
                  </a:gs>
                </a:gsLst>
                <a:lin ang="2700000" scaled="1"/>
              </a:gradFill>
              <a:ln w="38100" algn="ctr">
                <a:noFill/>
                <a:round/>
              </a:ln>
              <a:effectLst/>
            </p:spPr>
            <p:txBody>
              <a:bodyPr anchor="ctr">
                <a:spAutoFit/>
              </a:bodyPr>
              <a:lstStyle/>
              <a:p>
                <a:endParaRPr lang="zh-CN" altLang="en-US">
                  <a:solidFill>
                    <a:schemeClr val="tx1">
                      <a:lumMod val="95000"/>
                      <a:lumOff val="5000"/>
                    </a:schemeClr>
                  </a:solidFill>
                </a:endParaRPr>
              </a:p>
            </p:txBody>
          </p:sp>
        </p:grpSp>
        <p:sp>
          <p:nvSpPr>
            <p:cNvPr id="111672" name="Text Box 56"/>
            <p:cNvSpPr txBox="1">
              <a:spLocks noChangeArrowheads="1"/>
            </p:cNvSpPr>
            <p:nvPr/>
          </p:nvSpPr>
          <p:spPr bwMode="auto">
            <a:xfrm>
              <a:off x="671" y="1253"/>
              <a:ext cx="174" cy="231"/>
            </a:xfrm>
            <a:prstGeom prst="rect">
              <a:avLst/>
            </a:prstGeom>
            <a:noFill/>
            <a:ln w="9525" algn="ctr">
              <a:noFill/>
              <a:miter lim="800000"/>
            </a:ln>
            <a:effectLst/>
          </p:spPr>
          <p:txBody>
            <a:bodyPr>
              <a:spAutoFit/>
            </a:bodyPr>
            <a:lstStyle/>
            <a:p>
              <a:pPr algn="ctr"/>
              <a:r>
                <a:rPr lang="en-US" altLang="zh-CN" sz="1800">
                  <a:solidFill>
                    <a:schemeClr val="tx1">
                      <a:lumMod val="95000"/>
                      <a:lumOff val="5000"/>
                    </a:schemeClr>
                  </a:solidFill>
                </a:rPr>
                <a:t>4</a:t>
              </a:r>
            </a:p>
          </p:txBody>
        </p:sp>
      </p:grpSp>
      <p:grpSp>
        <p:nvGrpSpPr>
          <p:cNvPr id="10" name="Group 57"/>
          <p:cNvGrpSpPr/>
          <p:nvPr/>
        </p:nvGrpSpPr>
        <p:grpSpPr bwMode="auto">
          <a:xfrm>
            <a:off x="4589463" y="3052766"/>
            <a:ext cx="381000" cy="650876"/>
            <a:chOff x="657" y="1599"/>
            <a:chExt cx="240" cy="410"/>
          </a:xfrm>
        </p:grpSpPr>
        <p:grpSp>
          <p:nvGrpSpPr>
            <p:cNvPr id="11" name="Group 58"/>
            <p:cNvGrpSpPr/>
            <p:nvPr/>
          </p:nvGrpSpPr>
          <p:grpSpPr bwMode="auto">
            <a:xfrm>
              <a:off x="657" y="1599"/>
              <a:ext cx="240" cy="410"/>
              <a:chOff x="2078" y="1109"/>
              <a:chExt cx="1615" cy="2759"/>
            </a:xfrm>
          </p:grpSpPr>
          <p:sp>
            <p:nvSpPr>
              <p:cNvPr id="111675" name="Oval 59"/>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endParaRPr lang="zh-CN" altLang="en-US">
                  <a:solidFill>
                    <a:schemeClr val="tx1">
                      <a:lumMod val="95000"/>
                      <a:lumOff val="5000"/>
                    </a:schemeClr>
                  </a:solidFill>
                </a:endParaRPr>
              </a:p>
            </p:txBody>
          </p:sp>
          <p:sp>
            <p:nvSpPr>
              <p:cNvPr id="111676" name="Oval 60"/>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endParaRPr lang="zh-CN" altLang="en-US">
                  <a:solidFill>
                    <a:schemeClr val="tx1">
                      <a:lumMod val="95000"/>
                      <a:lumOff val="5000"/>
                    </a:schemeClr>
                  </a:solidFill>
                </a:endParaRPr>
              </a:p>
            </p:txBody>
          </p:sp>
          <p:sp>
            <p:nvSpPr>
              <p:cNvPr id="111677" name="Oval 61"/>
              <p:cNvSpPr>
                <a:spLocks noChangeArrowheads="1"/>
              </p:cNvSpPr>
              <p:nvPr/>
            </p:nvSpPr>
            <p:spPr bwMode="gray">
              <a:xfrm>
                <a:off x="2254" y="1112"/>
                <a:ext cx="1101" cy="275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endParaRPr lang="zh-CN" altLang="en-US">
                  <a:solidFill>
                    <a:schemeClr val="tx1">
                      <a:lumMod val="95000"/>
                      <a:lumOff val="5000"/>
                    </a:schemeClr>
                  </a:solidFill>
                </a:endParaRPr>
              </a:p>
            </p:txBody>
          </p:sp>
          <p:sp>
            <p:nvSpPr>
              <p:cNvPr id="111678" name="Oval 62"/>
              <p:cNvSpPr>
                <a:spLocks noChangeArrowheads="1"/>
              </p:cNvSpPr>
              <p:nvPr/>
            </p:nvSpPr>
            <p:spPr bwMode="gray">
              <a:xfrm>
                <a:off x="2254" y="1109"/>
                <a:ext cx="1101" cy="2752"/>
              </a:xfrm>
              <a:prstGeom prst="ellipse">
                <a:avLst/>
              </a:prstGeom>
              <a:gradFill rotWithShape="1">
                <a:gsLst>
                  <a:gs pos="0">
                    <a:srgbClr val="48BE67">
                      <a:gamma/>
                      <a:shade val="0"/>
                      <a:invGamma/>
                    </a:srgbClr>
                  </a:gs>
                  <a:gs pos="100000">
                    <a:srgbClr val="48BE67"/>
                  </a:gs>
                </a:gsLst>
                <a:lin ang="2700000" scaled="1"/>
              </a:gradFill>
              <a:ln w="38100" algn="ctr">
                <a:noFill/>
                <a:round/>
              </a:ln>
              <a:effectLst/>
            </p:spPr>
            <p:txBody>
              <a:bodyPr wrap="none" anchor="ctr">
                <a:spAutoFit/>
              </a:bodyPr>
              <a:lstStyle/>
              <a:p>
                <a:endParaRPr lang="zh-CN" altLang="en-US">
                  <a:solidFill>
                    <a:schemeClr val="tx1">
                      <a:lumMod val="95000"/>
                      <a:lumOff val="5000"/>
                    </a:schemeClr>
                  </a:solidFill>
                </a:endParaRPr>
              </a:p>
            </p:txBody>
          </p:sp>
          <p:sp>
            <p:nvSpPr>
              <p:cNvPr id="111679" name="Oval 63"/>
              <p:cNvSpPr>
                <a:spLocks noChangeArrowheads="1"/>
              </p:cNvSpPr>
              <p:nvPr/>
            </p:nvSpPr>
            <p:spPr bwMode="gray">
              <a:xfrm>
                <a:off x="2337" y="1113"/>
                <a:ext cx="1096" cy="275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endParaRPr lang="zh-CN" altLang="en-US">
                  <a:solidFill>
                    <a:schemeClr val="tx1">
                      <a:lumMod val="95000"/>
                      <a:lumOff val="5000"/>
                    </a:schemeClr>
                  </a:solidFill>
                </a:endParaRPr>
              </a:p>
            </p:txBody>
          </p:sp>
          <p:sp>
            <p:nvSpPr>
              <p:cNvPr id="111680" name="Oval 64"/>
              <p:cNvSpPr>
                <a:spLocks noChangeArrowheads="1"/>
              </p:cNvSpPr>
              <p:nvPr/>
            </p:nvSpPr>
            <p:spPr bwMode="gray">
              <a:xfrm>
                <a:off x="2337" y="1113"/>
                <a:ext cx="1096" cy="2752"/>
              </a:xfrm>
              <a:prstGeom prst="ellipse">
                <a:avLst/>
              </a:prstGeom>
              <a:gradFill rotWithShape="1">
                <a:gsLst>
                  <a:gs pos="0">
                    <a:srgbClr val="48BE67"/>
                  </a:gs>
                  <a:gs pos="100000">
                    <a:srgbClr val="48BE67">
                      <a:gamma/>
                      <a:shade val="48627"/>
                      <a:invGamma/>
                    </a:srgbClr>
                  </a:gs>
                </a:gsLst>
                <a:lin ang="2700000" scaled="1"/>
              </a:gradFill>
              <a:ln w="38100" algn="ctr">
                <a:noFill/>
                <a:round/>
              </a:ln>
              <a:effectLst/>
            </p:spPr>
            <p:txBody>
              <a:bodyPr anchor="ctr">
                <a:spAutoFit/>
              </a:bodyPr>
              <a:lstStyle/>
              <a:p>
                <a:endParaRPr lang="zh-CN" altLang="en-US">
                  <a:solidFill>
                    <a:schemeClr val="tx1">
                      <a:lumMod val="95000"/>
                      <a:lumOff val="5000"/>
                    </a:schemeClr>
                  </a:solidFill>
                </a:endParaRPr>
              </a:p>
            </p:txBody>
          </p:sp>
        </p:grpSp>
        <p:sp>
          <p:nvSpPr>
            <p:cNvPr id="111681" name="Text Box 65"/>
            <p:cNvSpPr txBox="1">
              <a:spLocks noChangeArrowheads="1"/>
            </p:cNvSpPr>
            <p:nvPr/>
          </p:nvSpPr>
          <p:spPr bwMode="auto">
            <a:xfrm>
              <a:off x="685" y="1688"/>
              <a:ext cx="174" cy="231"/>
            </a:xfrm>
            <a:prstGeom prst="rect">
              <a:avLst/>
            </a:prstGeom>
            <a:noFill/>
            <a:ln w="9525" algn="ctr">
              <a:noFill/>
              <a:miter lim="800000"/>
            </a:ln>
            <a:effectLst/>
          </p:spPr>
          <p:txBody>
            <a:bodyPr>
              <a:spAutoFit/>
            </a:bodyPr>
            <a:lstStyle/>
            <a:p>
              <a:pPr algn="ctr"/>
              <a:r>
                <a:rPr lang="en-US" altLang="zh-CN" sz="1800">
                  <a:solidFill>
                    <a:schemeClr val="tx1">
                      <a:lumMod val="95000"/>
                      <a:lumOff val="5000"/>
                    </a:schemeClr>
                  </a:solidFill>
                </a:rPr>
                <a:t>5</a:t>
              </a:r>
            </a:p>
          </p:txBody>
        </p:sp>
      </p:grpSp>
      <p:grpSp>
        <p:nvGrpSpPr>
          <p:cNvPr id="12" name="Group 66"/>
          <p:cNvGrpSpPr/>
          <p:nvPr/>
        </p:nvGrpSpPr>
        <p:grpSpPr bwMode="auto">
          <a:xfrm>
            <a:off x="4589463" y="3702054"/>
            <a:ext cx="381000" cy="650876"/>
            <a:chOff x="657" y="2008"/>
            <a:chExt cx="240" cy="410"/>
          </a:xfrm>
        </p:grpSpPr>
        <p:grpSp>
          <p:nvGrpSpPr>
            <p:cNvPr id="13" name="Group 67"/>
            <p:cNvGrpSpPr/>
            <p:nvPr/>
          </p:nvGrpSpPr>
          <p:grpSpPr bwMode="auto">
            <a:xfrm>
              <a:off x="657" y="2008"/>
              <a:ext cx="240" cy="410"/>
              <a:chOff x="2078" y="1109"/>
              <a:chExt cx="1615" cy="2759"/>
            </a:xfrm>
          </p:grpSpPr>
          <p:sp>
            <p:nvSpPr>
              <p:cNvPr id="111684"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ln>
              <a:effectLst/>
            </p:spPr>
            <p:txBody>
              <a:bodyPr wrap="none" anchor="ctr"/>
              <a:lstStyle/>
              <a:p>
                <a:endParaRPr lang="zh-CN" altLang="en-US">
                  <a:solidFill>
                    <a:schemeClr val="tx1">
                      <a:lumMod val="95000"/>
                      <a:lumOff val="5000"/>
                    </a:schemeClr>
                  </a:solidFill>
                </a:endParaRPr>
              </a:p>
            </p:txBody>
          </p:sp>
          <p:sp>
            <p:nvSpPr>
              <p:cNvPr id="111685"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endParaRPr lang="zh-CN" altLang="en-US">
                  <a:solidFill>
                    <a:schemeClr val="tx1">
                      <a:lumMod val="95000"/>
                      <a:lumOff val="5000"/>
                    </a:schemeClr>
                  </a:solidFill>
                </a:endParaRPr>
              </a:p>
            </p:txBody>
          </p:sp>
          <p:sp>
            <p:nvSpPr>
              <p:cNvPr id="111686" name="Oval 70"/>
              <p:cNvSpPr>
                <a:spLocks noChangeArrowheads="1"/>
              </p:cNvSpPr>
              <p:nvPr/>
            </p:nvSpPr>
            <p:spPr bwMode="gray">
              <a:xfrm>
                <a:off x="2254" y="1112"/>
                <a:ext cx="1101" cy="275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endParaRPr lang="zh-CN" altLang="en-US">
                  <a:solidFill>
                    <a:schemeClr val="tx1">
                      <a:lumMod val="95000"/>
                      <a:lumOff val="5000"/>
                    </a:schemeClr>
                  </a:solidFill>
                </a:endParaRPr>
              </a:p>
            </p:txBody>
          </p:sp>
          <p:sp>
            <p:nvSpPr>
              <p:cNvPr id="111687" name="Oval 71"/>
              <p:cNvSpPr>
                <a:spLocks noChangeArrowheads="1"/>
              </p:cNvSpPr>
              <p:nvPr/>
            </p:nvSpPr>
            <p:spPr bwMode="gray">
              <a:xfrm>
                <a:off x="2254" y="1109"/>
                <a:ext cx="1101" cy="2752"/>
              </a:xfrm>
              <a:prstGeom prst="ellipse">
                <a:avLst/>
              </a:prstGeom>
              <a:gradFill rotWithShape="1">
                <a:gsLst>
                  <a:gs pos="0">
                    <a:srgbClr val="21B3E1"/>
                  </a:gs>
                  <a:gs pos="100000">
                    <a:srgbClr val="21B3E1">
                      <a:gamma/>
                      <a:shade val="46275"/>
                      <a:invGamma/>
                    </a:srgbClr>
                  </a:gs>
                </a:gsLst>
                <a:lin ang="5400000" scaled="1"/>
              </a:gradFill>
              <a:ln w="38100" algn="ctr">
                <a:noFill/>
                <a:round/>
              </a:ln>
              <a:effectLst/>
            </p:spPr>
            <p:txBody>
              <a:bodyPr wrap="none" anchor="ctr">
                <a:spAutoFit/>
              </a:bodyPr>
              <a:lstStyle/>
              <a:p>
                <a:endParaRPr lang="zh-CN" altLang="en-US">
                  <a:solidFill>
                    <a:schemeClr val="tx1">
                      <a:lumMod val="95000"/>
                      <a:lumOff val="5000"/>
                    </a:schemeClr>
                  </a:solidFill>
                </a:endParaRPr>
              </a:p>
            </p:txBody>
          </p:sp>
          <p:sp>
            <p:nvSpPr>
              <p:cNvPr id="111688" name="Oval 72"/>
              <p:cNvSpPr>
                <a:spLocks noChangeArrowheads="1"/>
              </p:cNvSpPr>
              <p:nvPr/>
            </p:nvSpPr>
            <p:spPr bwMode="gray">
              <a:xfrm>
                <a:off x="2337" y="1113"/>
                <a:ext cx="1096" cy="275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endParaRPr lang="zh-CN" altLang="en-US">
                  <a:solidFill>
                    <a:schemeClr val="tx1">
                      <a:lumMod val="95000"/>
                      <a:lumOff val="5000"/>
                    </a:schemeClr>
                  </a:solidFill>
                </a:endParaRPr>
              </a:p>
            </p:txBody>
          </p:sp>
          <p:sp>
            <p:nvSpPr>
              <p:cNvPr id="111689" name="Oval 73"/>
              <p:cNvSpPr>
                <a:spLocks noChangeArrowheads="1"/>
              </p:cNvSpPr>
              <p:nvPr/>
            </p:nvSpPr>
            <p:spPr bwMode="gray">
              <a:xfrm>
                <a:off x="2337" y="1113"/>
                <a:ext cx="1096" cy="2752"/>
              </a:xfrm>
              <a:prstGeom prst="ellipse">
                <a:avLst/>
              </a:prstGeom>
              <a:gradFill rotWithShape="1">
                <a:gsLst>
                  <a:gs pos="0">
                    <a:srgbClr val="21B3E1"/>
                  </a:gs>
                  <a:gs pos="100000">
                    <a:srgbClr val="21B3E1">
                      <a:gamma/>
                      <a:shade val="48627"/>
                      <a:invGamma/>
                    </a:srgbClr>
                  </a:gs>
                </a:gsLst>
                <a:lin ang="2700000" scaled="1"/>
              </a:gradFill>
              <a:ln w="38100" algn="ctr">
                <a:noFill/>
                <a:round/>
              </a:ln>
              <a:effectLst/>
            </p:spPr>
            <p:txBody>
              <a:bodyPr anchor="ctr">
                <a:spAutoFit/>
              </a:bodyPr>
              <a:lstStyle/>
              <a:p>
                <a:endParaRPr lang="zh-CN" altLang="en-US">
                  <a:solidFill>
                    <a:schemeClr val="tx1">
                      <a:lumMod val="95000"/>
                      <a:lumOff val="5000"/>
                    </a:schemeClr>
                  </a:solidFill>
                </a:endParaRPr>
              </a:p>
            </p:txBody>
          </p:sp>
        </p:grpSp>
        <p:sp>
          <p:nvSpPr>
            <p:cNvPr id="111690" name="Text Box 74"/>
            <p:cNvSpPr txBox="1">
              <a:spLocks noChangeArrowheads="1"/>
            </p:cNvSpPr>
            <p:nvPr/>
          </p:nvSpPr>
          <p:spPr bwMode="auto">
            <a:xfrm>
              <a:off x="683" y="2102"/>
              <a:ext cx="174" cy="231"/>
            </a:xfrm>
            <a:prstGeom prst="rect">
              <a:avLst/>
            </a:prstGeom>
            <a:noFill/>
            <a:ln w="9525" algn="ctr">
              <a:noFill/>
              <a:miter lim="800000"/>
            </a:ln>
            <a:effectLst/>
          </p:spPr>
          <p:txBody>
            <a:bodyPr>
              <a:spAutoFit/>
            </a:bodyPr>
            <a:lstStyle/>
            <a:p>
              <a:pPr algn="ctr"/>
              <a:r>
                <a:rPr lang="en-US" altLang="zh-CN" sz="1800">
                  <a:solidFill>
                    <a:schemeClr val="tx1">
                      <a:lumMod val="95000"/>
                      <a:lumOff val="5000"/>
                    </a:schemeClr>
                  </a:solidFill>
                </a:rPr>
                <a:t>6</a:t>
              </a:r>
            </a:p>
          </p:txBody>
        </p:sp>
      </p:grpSp>
      <p:sp>
        <p:nvSpPr>
          <p:cNvPr id="111692" name="Line 76"/>
          <p:cNvSpPr>
            <a:spLocks noChangeShapeType="1"/>
          </p:cNvSpPr>
          <p:nvPr/>
        </p:nvSpPr>
        <p:spPr bwMode="auto">
          <a:xfrm>
            <a:off x="4365625" y="2581275"/>
            <a:ext cx="0" cy="1819275"/>
          </a:xfrm>
          <a:prstGeom prst="line">
            <a:avLst/>
          </a:prstGeom>
          <a:noFill/>
          <a:ln w="9525">
            <a:solidFill>
              <a:srgbClr val="006600"/>
            </a:solidFill>
            <a:round/>
          </a:ln>
          <a:effectLst/>
        </p:spPr>
        <p:txBody>
          <a:bodyPr/>
          <a:lstStyle/>
          <a:p>
            <a:endParaRPr lang="zh-CN" altLang="en-US">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09" name="Text Box 145"/>
          <p:cNvSpPr txBox="1">
            <a:spLocks noChangeArrowheads="1"/>
          </p:cNvSpPr>
          <p:nvPr/>
        </p:nvSpPr>
        <p:spPr bwMode="auto">
          <a:xfrm>
            <a:off x="2901397" y="4976813"/>
            <a:ext cx="2592315" cy="461665"/>
          </a:xfrm>
          <a:prstGeom prst="rect">
            <a:avLst/>
          </a:prstGeom>
          <a:gradFill rotWithShape="1">
            <a:gsLst>
              <a:gs pos="0">
                <a:srgbClr val="CC0000"/>
              </a:gs>
              <a:gs pos="100000">
                <a:srgbClr val="CC0000">
                  <a:gamma/>
                  <a:tint val="41176"/>
                  <a:invGamma/>
                </a:srgbClr>
              </a:gs>
            </a:gsLst>
            <a:lin ang="5400000" scaled="1"/>
          </a:gradFill>
          <a:ln w="9525" algn="ctr">
            <a:noFill/>
            <a:miter lim="800000"/>
          </a:ln>
          <a:effectLst/>
        </p:spPr>
        <p:txBody>
          <a:bodyPr wrap="square">
            <a:spAutoFit/>
          </a:bodyPr>
          <a:lstStyle/>
          <a:p>
            <a:pPr>
              <a:spcBef>
                <a:spcPct val="50000"/>
              </a:spcBef>
            </a:pPr>
            <a:r>
              <a:rPr lang="zh-CN" altLang="en-US" b="1" dirty="0"/>
              <a:t>信号量值大于</a:t>
            </a:r>
            <a:r>
              <a:rPr lang="en-US" altLang="zh-CN" b="1" dirty="0"/>
              <a:t>0</a:t>
            </a:r>
          </a:p>
        </p:txBody>
      </p:sp>
      <p:grpSp>
        <p:nvGrpSpPr>
          <p:cNvPr id="2" name="Group 242"/>
          <p:cNvGrpSpPr/>
          <p:nvPr/>
        </p:nvGrpSpPr>
        <p:grpSpPr bwMode="auto">
          <a:xfrm>
            <a:off x="2267720" y="3059113"/>
            <a:ext cx="2978967" cy="488950"/>
            <a:chOff x="589" y="1708"/>
            <a:chExt cx="1173" cy="308"/>
          </a:xfrm>
        </p:grpSpPr>
        <p:sp>
          <p:nvSpPr>
            <p:cNvPr id="113851" name="AutoShape 187"/>
            <p:cNvSpPr>
              <a:spLocks noChangeArrowheads="1"/>
            </p:cNvSpPr>
            <p:nvPr/>
          </p:nvSpPr>
          <p:spPr bwMode="gray">
            <a:xfrm>
              <a:off x="589" y="1708"/>
              <a:ext cx="1173" cy="308"/>
            </a:xfrm>
            <a:prstGeom prst="roundRect">
              <a:avLst>
                <a:gd name="adj" fmla="val 17509"/>
              </a:avLst>
            </a:prstGeom>
            <a:gradFill rotWithShape="1">
              <a:gsLst>
                <a:gs pos="0">
                  <a:srgbClr val="008000"/>
                </a:gs>
                <a:gs pos="100000">
                  <a:srgbClr val="008000">
                    <a:gamma/>
                    <a:tint val="63529"/>
                    <a:invGamma/>
                  </a:srgbClr>
                </a:gs>
              </a:gsLst>
              <a:lin ang="5400000" scaled="1"/>
            </a:gradFill>
            <a:ln w="9525" algn="ctr">
              <a:noFill/>
              <a:round/>
            </a:ln>
            <a:effectLst/>
          </p:spPr>
          <p:txBody>
            <a:bodyPr wrap="none" anchor="ctr"/>
            <a:lstStyle/>
            <a:p>
              <a:endParaRPr lang="zh-CN" altLang="en-US"/>
            </a:p>
          </p:txBody>
        </p:sp>
        <p:sp>
          <p:nvSpPr>
            <p:cNvPr id="113855" name="Text Box 191"/>
            <p:cNvSpPr txBox="1">
              <a:spLocks noChangeArrowheads="1"/>
            </p:cNvSpPr>
            <p:nvPr/>
          </p:nvSpPr>
          <p:spPr bwMode="gray">
            <a:xfrm>
              <a:off x="606" y="1738"/>
              <a:ext cx="1116" cy="231"/>
            </a:xfrm>
            <a:prstGeom prst="rect">
              <a:avLst/>
            </a:prstGeom>
            <a:noFill/>
            <a:ln w="9525" algn="ctr">
              <a:noFill/>
              <a:miter lim="800000"/>
            </a:ln>
            <a:effectLst/>
          </p:spPr>
          <p:txBody>
            <a:bodyPr wrap="none" anchor="ctr"/>
            <a:lstStyle/>
            <a:p>
              <a:pPr algn="ctr" eaLnBrk="1" hangingPunct="1"/>
              <a:r>
                <a:rPr lang="zh-CN" altLang="en-US" b="1" dirty="0">
                  <a:solidFill>
                    <a:schemeClr val="bg1"/>
                  </a:solidFill>
                </a:rPr>
                <a:t>调用</a:t>
              </a:r>
              <a:r>
                <a:rPr lang="en-US" altLang="zh-CN" b="1" dirty="0" err="1">
                  <a:solidFill>
                    <a:schemeClr val="bg1"/>
                  </a:solidFill>
                </a:rPr>
                <a:t>OSSemPost</a:t>
              </a:r>
              <a:r>
                <a:rPr lang="en-US" altLang="zh-CN" b="1" dirty="0">
                  <a:solidFill>
                    <a:schemeClr val="bg1"/>
                  </a:solidFill>
                </a:rPr>
                <a:t>()</a:t>
              </a:r>
            </a:p>
          </p:txBody>
        </p:sp>
      </p:grpSp>
      <p:grpSp>
        <p:nvGrpSpPr>
          <p:cNvPr id="3" name="Group 198"/>
          <p:cNvGrpSpPr/>
          <p:nvPr/>
        </p:nvGrpSpPr>
        <p:grpSpPr bwMode="auto">
          <a:xfrm>
            <a:off x="3857625" y="2911475"/>
            <a:ext cx="931863" cy="696913"/>
            <a:chOff x="2190" y="1402"/>
            <a:chExt cx="844" cy="843"/>
          </a:xfrm>
        </p:grpSpPr>
        <p:grpSp>
          <p:nvGrpSpPr>
            <p:cNvPr id="4" name="Group 199"/>
            <p:cNvGrpSpPr/>
            <p:nvPr/>
          </p:nvGrpSpPr>
          <p:grpSpPr bwMode="auto">
            <a:xfrm>
              <a:off x="2190" y="1402"/>
              <a:ext cx="844" cy="843"/>
              <a:chOff x="2016" y="1920"/>
              <a:chExt cx="1680" cy="1680"/>
            </a:xfrm>
          </p:grpSpPr>
          <p:sp>
            <p:nvSpPr>
              <p:cNvPr id="113864" name="Oval 200"/>
              <p:cNvSpPr>
                <a:spLocks noChangeArrowheads="1"/>
              </p:cNvSpPr>
              <p:nvPr/>
            </p:nvSpPr>
            <p:spPr bwMode="gray">
              <a:xfrm>
                <a:off x="2016" y="1920"/>
                <a:ext cx="1680" cy="1680"/>
              </a:xfrm>
              <a:prstGeom prst="ellipse">
                <a:avLst/>
              </a:prstGeom>
              <a:gradFill rotWithShape="1">
                <a:gsLst>
                  <a:gs pos="0">
                    <a:srgbClr val="F14343"/>
                  </a:gs>
                  <a:gs pos="100000">
                    <a:srgbClr val="F14343">
                      <a:gamma/>
                      <a:shade val="60784"/>
                      <a:invGamma/>
                    </a:srgbClr>
                  </a:gs>
                </a:gsLst>
                <a:lin ang="5400000" scaled="1"/>
              </a:gradFill>
              <a:ln w="25400">
                <a:solidFill>
                  <a:schemeClr val="bg1"/>
                </a:solidFill>
                <a:round/>
              </a:ln>
              <a:effectLst/>
            </p:spPr>
            <p:txBody>
              <a:bodyPr wrap="none" anchor="ctr"/>
              <a:lstStyle/>
              <a:p>
                <a:endParaRPr lang="zh-CN" altLang="en-US"/>
              </a:p>
            </p:txBody>
          </p:sp>
          <p:sp>
            <p:nvSpPr>
              <p:cNvPr id="113865" name="Freeform 201"/>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bg1"/>
                  </a:gs>
                  <a:gs pos="100000">
                    <a:srgbClr val="FF3300"/>
                  </a:gs>
                </a:gsLst>
                <a:lin ang="5400000" scaled="1"/>
              </a:gradFill>
              <a:ln w="0">
                <a:noFill/>
                <a:prstDash val="solid"/>
                <a:round/>
              </a:ln>
            </p:spPr>
            <p:txBody>
              <a:bodyPr/>
              <a:lstStyle/>
              <a:p>
                <a:endParaRPr lang="zh-CN" altLang="en-US"/>
              </a:p>
            </p:txBody>
          </p:sp>
        </p:grpSp>
        <p:sp>
          <p:nvSpPr>
            <p:cNvPr id="113866" name="Text Box 202"/>
            <p:cNvSpPr txBox="1">
              <a:spLocks noChangeArrowheads="1"/>
            </p:cNvSpPr>
            <p:nvPr/>
          </p:nvSpPr>
          <p:spPr bwMode="gray">
            <a:xfrm>
              <a:off x="2258" y="1644"/>
              <a:ext cx="718" cy="407"/>
            </a:xfrm>
            <a:prstGeom prst="rect">
              <a:avLst/>
            </a:prstGeom>
            <a:noFill/>
            <a:ln w="9525" algn="ctr">
              <a:noFill/>
              <a:miter lim="800000"/>
            </a:ln>
            <a:effectLst/>
          </p:spPr>
          <p:txBody>
            <a:bodyPr wrap="none">
              <a:spAutoFit/>
            </a:bodyPr>
            <a:lstStyle/>
            <a:p>
              <a:pPr algn="ctr"/>
              <a:r>
                <a:rPr lang="zh-CN" altLang="en-US" dirty="0"/>
                <a:t>信号量</a:t>
              </a:r>
            </a:p>
          </p:txBody>
        </p:sp>
      </p:grpSp>
      <p:sp>
        <p:nvSpPr>
          <p:cNvPr id="113870" name="Text Box 206"/>
          <p:cNvSpPr txBox="1">
            <a:spLocks noChangeArrowheads="1"/>
          </p:cNvSpPr>
          <p:nvPr/>
        </p:nvSpPr>
        <p:spPr bwMode="auto">
          <a:xfrm>
            <a:off x="5333999" y="3092450"/>
            <a:ext cx="2060743" cy="461665"/>
          </a:xfrm>
          <a:prstGeom prst="rect">
            <a:avLst/>
          </a:prstGeom>
          <a:noFill/>
          <a:ln w="9525" algn="ctr">
            <a:noFill/>
            <a:miter lim="800000"/>
          </a:ln>
          <a:effectLst/>
        </p:spPr>
        <p:txBody>
          <a:bodyPr wrap="square">
            <a:spAutoFit/>
          </a:bodyPr>
          <a:lstStyle/>
          <a:p>
            <a:pPr>
              <a:spcBef>
                <a:spcPct val="50000"/>
              </a:spcBef>
            </a:pPr>
            <a:r>
              <a:rPr lang="zh-CN" altLang="en-US" b="1" dirty="0"/>
              <a:t>信号量值加</a:t>
            </a:r>
            <a:r>
              <a:rPr lang="en-US" altLang="zh-CN" b="1" dirty="0"/>
              <a:t>1</a:t>
            </a:r>
          </a:p>
        </p:txBody>
      </p:sp>
      <p:sp>
        <p:nvSpPr>
          <p:cNvPr id="113872" name="Rectangle 208"/>
          <p:cNvSpPr>
            <a:spLocks noChangeArrowheads="1"/>
          </p:cNvSpPr>
          <p:nvPr/>
        </p:nvSpPr>
        <p:spPr bwMode="auto">
          <a:xfrm>
            <a:off x="481902" y="1124720"/>
            <a:ext cx="8237801" cy="1200329"/>
          </a:xfrm>
          <a:prstGeom prst="rect">
            <a:avLst/>
          </a:prstGeom>
          <a:noFill/>
          <a:ln w="9525" algn="ctr">
            <a:noFill/>
            <a:miter lim="800000"/>
          </a:ln>
          <a:effectLst/>
        </p:spPr>
        <p:txBody>
          <a:bodyPr wrap="square" anchor="ctr">
            <a:spAutoFit/>
          </a:bodyPr>
          <a:lstStyle/>
          <a:p>
            <a:pPr eaLnBrk="1" hangingPunct="1"/>
            <a:r>
              <a:rPr kumimoji="1" lang="en-US" altLang="zh-CN" b="1" dirty="0">
                <a:latin typeface="华文新魏" pitchFamily="2" charset="-122"/>
                <a:ea typeface="华文新魏" pitchFamily="2" charset="-122"/>
              </a:rPr>
              <a:t>      </a:t>
            </a:r>
            <a:r>
              <a:rPr kumimoji="1" lang="zh-CN" altLang="en-US" b="1" dirty="0">
                <a:latin typeface="华文新魏" pitchFamily="2" charset="-122"/>
                <a:ea typeface="华文新魏" pitchFamily="2" charset="-122"/>
              </a:rPr>
              <a:t>在实时多任务系统中，信号量被广泛用于：任务间对共享资源的互斥、任务和中断服务程序之间的同步、任务之间的同步。 </a:t>
            </a:r>
          </a:p>
        </p:txBody>
      </p:sp>
      <p:sp>
        <p:nvSpPr>
          <p:cNvPr id="113904" name="Text Box 240"/>
          <p:cNvSpPr txBox="1">
            <a:spLocks noChangeArrowheads="1"/>
          </p:cNvSpPr>
          <p:nvPr/>
        </p:nvSpPr>
        <p:spPr bwMode="auto">
          <a:xfrm>
            <a:off x="5326063" y="5394325"/>
            <a:ext cx="2414322" cy="461665"/>
          </a:xfrm>
          <a:prstGeom prst="rect">
            <a:avLst/>
          </a:prstGeom>
          <a:noFill/>
          <a:ln w="9525" algn="ctr">
            <a:noFill/>
            <a:miter lim="800000"/>
          </a:ln>
          <a:effectLst/>
        </p:spPr>
        <p:txBody>
          <a:bodyPr wrap="square">
            <a:spAutoFit/>
          </a:bodyPr>
          <a:lstStyle/>
          <a:p>
            <a:pPr>
              <a:spcBef>
                <a:spcPct val="50000"/>
              </a:spcBef>
            </a:pPr>
            <a:r>
              <a:rPr lang="zh-CN" altLang="en-US" b="1" dirty="0"/>
              <a:t>信号量值减</a:t>
            </a:r>
            <a:r>
              <a:rPr lang="en-US" altLang="zh-CN" b="1" dirty="0"/>
              <a:t>1</a:t>
            </a:r>
          </a:p>
        </p:txBody>
      </p:sp>
      <p:grpSp>
        <p:nvGrpSpPr>
          <p:cNvPr id="5" name="Group 243"/>
          <p:cNvGrpSpPr/>
          <p:nvPr/>
        </p:nvGrpSpPr>
        <p:grpSpPr bwMode="auto">
          <a:xfrm>
            <a:off x="2210113" y="5502199"/>
            <a:ext cx="3036575" cy="488950"/>
            <a:chOff x="589" y="1708"/>
            <a:chExt cx="1173" cy="308"/>
          </a:xfrm>
        </p:grpSpPr>
        <p:sp>
          <p:nvSpPr>
            <p:cNvPr id="113908" name="AutoShape 244"/>
            <p:cNvSpPr>
              <a:spLocks noChangeArrowheads="1"/>
            </p:cNvSpPr>
            <p:nvPr/>
          </p:nvSpPr>
          <p:spPr bwMode="gray">
            <a:xfrm>
              <a:off x="589" y="1708"/>
              <a:ext cx="1173" cy="308"/>
            </a:xfrm>
            <a:prstGeom prst="roundRect">
              <a:avLst>
                <a:gd name="adj" fmla="val 17509"/>
              </a:avLst>
            </a:prstGeom>
            <a:gradFill rotWithShape="1">
              <a:gsLst>
                <a:gs pos="0">
                  <a:srgbClr val="008000"/>
                </a:gs>
                <a:gs pos="100000">
                  <a:srgbClr val="008000">
                    <a:gamma/>
                    <a:tint val="63529"/>
                    <a:invGamma/>
                  </a:srgbClr>
                </a:gs>
              </a:gsLst>
              <a:lin ang="5400000" scaled="1"/>
            </a:gradFill>
            <a:ln w="9525" algn="ctr">
              <a:noFill/>
              <a:round/>
            </a:ln>
            <a:effectLst/>
          </p:spPr>
          <p:txBody>
            <a:bodyPr wrap="none" anchor="ctr"/>
            <a:lstStyle/>
            <a:p>
              <a:endParaRPr lang="zh-CN" altLang="en-US"/>
            </a:p>
          </p:txBody>
        </p:sp>
        <p:sp>
          <p:nvSpPr>
            <p:cNvPr id="113909" name="Text Box 245"/>
            <p:cNvSpPr txBox="1">
              <a:spLocks noChangeArrowheads="1"/>
            </p:cNvSpPr>
            <p:nvPr/>
          </p:nvSpPr>
          <p:spPr bwMode="gray">
            <a:xfrm>
              <a:off x="611" y="1745"/>
              <a:ext cx="1116" cy="231"/>
            </a:xfrm>
            <a:prstGeom prst="rect">
              <a:avLst/>
            </a:prstGeom>
            <a:gradFill rotWithShape="1">
              <a:gsLst>
                <a:gs pos="0">
                  <a:srgbClr val="008000"/>
                </a:gs>
                <a:gs pos="100000">
                  <a:srgbClr val="008000">
                    <a:gamma/>
                    <a:tint val="63529"/>
                    <a:invGamma/>
                  </a:srgbClr>
                </a:gs>
              </a:gsLst>
              <a:lin ang="5400000" scaled="1"/>
            </a:gradFill>
            <a:ln w="9525" algn="ctr">
              <a:noFill/>
              <a:miter lim="800000"/>
            </a:ln>
            <a:effectLst/>
          </p:spPr>
          <p:txBody>
            <a:bodyPr wrap="none" anchor="ctr"/>
            <a:lstStyle/>
            <a:p>
              <a:pPr algn="ctr" eaLnBrk="1" hangingPunct="1"/>
              <a:r>
                <a:rPr lang="zh-CN" altLang="en-US" b="1" dirty="0">
                  <a:solidFill>
                    <a:schemeClr val="bg1"/>
                  </a:solidFill>
                </a:rPr>
                <a:t>调用</a:t>
              </a:r>
              <a:r>
                <a:rPr lang="en-US" altLang="zh-CN" b="1" dirty="0" err="1">
                  <a:solidFill>
                    <a:schemeClr val="bg1"/>
                  </a:solidFill>
                </a:rPr>
                <a:t>OSSemPend</a:t>
              </a:r>
              <a:r>
                <a:rPr lang="en-US" altLang="zh-CN" b="1" dirty="0">
                  <a:solidFill>
                    <a:schemeClr val="bg1"/>
                  </a:solidFill>
                </a:rPr>
                <a:t>()</a:t>
              </a:r>
            </a:p>
          </p:txBody>
        </p:sp>
      </p:grpSp>
      <p:grpSp>
        <p:nvGrpSpPr>
          <p:cNvPr id="6" name="Group 117"/>
          <p:cNvGrpSpPr/>
          <p:nvPr/>
        </p:nvGrpSpPr>
        <p:grpSpPr bwMode="auto">
          <a:xfrm>
            <a:off x="5464175" y="5205413"/>
            <a:ext cx="931863" cy="696912"/>
            <a:chOff x="2190" y="1402"/>
            <a:chExt cx="844" cy="843"/>
          </a:xfrm>
        </p:grpSpPr>
        <p:grpSp>
          <p:nvGrpSpPr>
            <p:cNvPr id="7" name="Group 118"/>
            <p:cNvGrpSpPr/>
            <p:nvPr/>
          </p:nvGrpSpPr>
          <p:grpSpPr bwMode="auto">
            <a:xfrm>
              <a:off x="2190" y="1402"/>
              <a:ext cx="844" cy="843"/>
              <a:chOff x="2016" y="1920"/>
              <a:chExt cx="1680" cy="1680"/>
            </a:xfrm>
          </p:grpSpPr>
          <p:sp>
            <p:nvSpPr>
              <p:cNvPr id="113783" name="Oval 119"/>
              <p:cNvSpPr>
                <a:spLocks noChangeArrowheads="1"/>
              </p:cNvSpPr>
              <p:nvPr/>
            </p:nvSpPr>
            <p:spPr bwMode="gray">
              <a:xfrm>
                <a:off x="2016" y="1920"/>
                <a:ext cx="1680" cy="1680"/>
              </a:xfrm>
              <a:prstGeom prst="ellipse">
                <a:avLst/>
              </a:prstGeom>
              <a:gradFill rotWithShape="1">
                <a:gsLst>
                  <a:gs pos="0">
                    <a:srgbClr val="F14343"/>
                  </a:gs>
                  <a:gs pos="100000">
                    <a:srgbClr val="F14343">
                      <a:gamma/>
                      <a:shade val="60784"/>
                      <a:invGamma/>
                    </a:srgbClr>
                  </a:gs>
                </a:gsLst>
                <a:lin ang="5400000" scaled="1"/>
              </a:gradFill>
              <a:ln w="25400">
                <a:solidFill>
                  <a:schemeClr val="bg1"/>
                </a:solidFill>
                <a:round/>
              </a:ln>
              <a:effectLst/>
            </p:spPr>
            <p:txBody>
              <a:bodyPr wrap="none" anchor="ctr"/>
              <a:lstStyle/>
              <a:p>
                <a:endParaRPr lang="zh-CN" altLang="en-US"/>
              </a:p>
            </p:txBody>
          </p:sp>
          <p:sp>
            <p:nvSpPr>
              <p:cNvPr id="113784" name="Freeform 120"/>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bg1"/>
                  </a:gs>
                  <a:gs pos="100000">
                    <a:srgbClr val="FF3300"/>
                  </a:gs>
                </a:gsLst>
                <a:lin ang="5400000" scaled="1"/>
              </a:gradFill>
              <a:ln w="0">
                <a:noFill/>
                <a:prstDash val="solid"/>
                <a:round/>
              </a:ln>
            </p:spPr>
            <p:txBody>
              <a:bodyPr/>
              <a:lstStyle/>
              <a:p>
                <a:endParaRPr lang="zh-CN" altLang="en-US"/>
              </a:p>
            </p:txBody>
          </p:sp>
        </p:grpSp>
        <p:sp>
          <p:nvSpPr>
            <p:cNvPr id="113785" name="Text Box 121"/>
            <p:cNvSpPr txBox="1">
              <a:spLocks noChangeArrowheads="1"/>
            </p:cNvSpPr>
            <p:nvPr/>
          </p:nvSpPr>
          <p:spPr bwMode="gray">
            <a:xfrm>
              <a:off x="2258" y="1644"/>
              <a:ext cx="718" cy="407"/>
            </a:xfrm>
            <a:prstGeom prst="rect">
              <a:avLst/>
            </a:prstGeom>
            <a:noFill/>
            <a:ln w="9525" algn="ctr">
              <a:noFill/>
              <a:miter lim="800000"/>
            </a:ln>
            <a:effectLst/>
          </p:spPr>
          <p:txBody>
            <a:bodyPr wrap="none">
              <a:spAutoFit/>
            </a:bodyPr>
            <a:lstStyle/>
            <a:p>
              <a:pPr algn="ctr"/>
              <a:r>
                <a:rPr lang="zh-CN" altLang="en-US" dirty="0"/>
                <a:t>信号量</a:t>
              </a:r>
            </a:p>
          </p:txBody>
        </p:sp>
      </p:grpSp>
      <p:sp>
        <p:nvSpPr>
          <p:cNvPr id="113916" name="Rectangle 252"/>
          <p:cNvSpPr>
            <a:spLocks noChangeArrowheads="1"/>
          </p:cNvSpPr>
          <p:nvPr/>
        </p:nvSpPr>
        <p:spPr bwMode="auto">
          <a:xfrm>
            <a:off x="1004888" y="2244080"/>
            <a:ext cx="6314549" cy="461665"/>
          </a:xfrm>
          <a:prstGeom prst="rect">
            <a:avLst/>
          </a:prstGeom>
          <a:noFill/>
          <a:ln w="9525" algn="ctr">
            <a:noFill/>
            <a:miter lim="800000"/>
          </a:ln>
          <a:effectLst/>
        </p:spPr>
        <p:txBody>
          <a:bodyPr wrap="none" anchor="ctr">
            <a:spAutoFit/>
          </a:bodyPr>
          <a:lstStyle/>
          <a:p>
            <a:pPr eaLnBrk="1" hangingPunct="1"/>
            <a:r>
              <a:rPr kumimoji="1" lang="zh-CN" altLang="en-US" b="1">
                <a:ea typeface="华文新魏" pitchFamily="2" charset="-122"/>
              </a:rPr>
              <a:t>当任务调用</a:t>
            </a:r>
            <a:r>
              <a:rPr kumimoji="1" lang="en-US" altLang="zh-CN" b="1">
                <a:ea typeface="华文新魏" pitchFamily="2" charset="-122"/>
              </a:rPr>
              <a:t>OSSemPost()</a:t>
            </a:r>
            <a:r>
              <a:rPr kumimoji="1" lang="zh-CN" altLang="en-US" b="1">
                <a:ea typeface="华文新魏" pitchFamily="2" charset="-122"/>
              </a:rPr>
              <a:t>函数发送信号量时； </a:t>
            </a:r>
          </a:p>
        </p:txBody>
      </p:sp>
      <p:sp>
        <p:nvSpPr>
          <p:cNvPr id="113917" name="Rectangle 253"/>
          <p:cNvSpPr>
            <a:spLocks noChangeArrowheads="1"/>
          </p:cNvSpPr>
          <p:nvPr/>
        </p:nvSpPr>
        <p:spPr bwMode="auto">
          <a:xfrm>
            <a:off x="597117" y="4158605"/>
            <a:ext cx="8725466" cy="461665"/>
          </a:xfrm>
          <a:prstGeom prst="rect">
            <a:avLst/>
          </a:prstGeom>
          <a:noFill/>
          <a:ln w="9525" algn="ctr">
            <a:noFill/>
            <a:miter lim="800000"/>
          </a:ln>
          <a:effectLst/>
        </p:spPr>
        <p:txBody>
          <a:bodyPr wrap="none" anchor="ctr">
            <a:spAutoFit/>
          </a:bodyPr>
          <a:lstStyle/>
          <a:p>
            <a:pPr eaLnBrk="1" hangingPunct="1"/>
            <a:r>
              <a:rPr kumimoji="1" lang="zh-CN" altLang="en-US" b="1" dirty="0">
                <a:ea typeface="华文新魏" pitchFamily="2" charset="-122"/>
              </a:rPr>
              <a:t>当信号量值大于</a:t>
            </a:r>
            <a:r>
              <a:rPr kumimoji="1" lang="en-US" altLang="zh-CN" b="1" dirty="0">
                <a:ea typeface="华文新魏" pitchFamily="2" charset="-122"/>
              </a:rPr>
              <a:t>0</a:t>
            </a:r>
            <a:r>
              <a:rPr kumimoji="1" lang="zh-CN" altLang="en-US" b="1" dirty="0">
                <a:ea typeface="华文新魏" pitchFamily="2" charset="-122"/>
              </a:rPr>
              <a:t>，任务调用</a:t>
            </a:r>
            <a:r>
              <a:rPr kumimoji="1" lang="en-US" altLang="zh-CN" b="1" dirty="0" err="1">
                <a:ea typeface="华文新魏" pitchFamily="2" charset="-122"/>
              </a:rPr>
              <a:t>OSSemPend</a:t>
            </a:r>
            <a:r>
              <a:rPr kumimoji="1" lang="en-US" altLang="zh-CN" b="1" dirty="0">
                <a:ea typeface="华文新魏" pitchFamily="2" charset="-122"/>
              </a:rPr>
              <a:t>()</a:t>
            </a:r>
            <a:r>
              <a:rPr kumimoji="1" lang="zh-CN" altLang="en-US" b="1" dirty="0">
                <a:ea typeface="华文新魏" pitchFamily="2" charset="-122"/>
              </a:rPr>
              <a:t>函数接收信号量时； </a:t>
            </a:r>
          </a:p>
        </p:txBody>
      </p:sp>
      <p:sp>
        <p:nvSpPr>
          <p:cNvPr id="113918" name="AutoShape 254"/>
          <p:cNvSpPr>
            <a:spLocks noChangeArrowheads="1"/>
          </p:cNvSpPr>
          <p:nvPr/>
        </p:nvSpPr>
        <p:spPr bwMode="auto">
          <a:xfrm>
            <a:off x="971550" y="2744788"/>
            <a:ext cx="7173913" cy="1189037"/>
          </a:xfrm>
          <a:prstGeom prst="roundRect">
            <a:avLst>
              <a:gd name="adj" fmla="val 16667"/>
            </a:avLst>
          </a:prstGeom>
          <a:noFill/>
          <a:ln w="28575" algn="ctr">
            <a:solidFill>
              <a:srgbClr val="007000"/>
            </a:solidFill>
            <a:round/>
          </a:ln>
          <a:effectLst/>
          <a:scene3d>
            <a:camera prst="legacyObliqueBottomRight"/>
            <a:lightRig rig="legacyFlat2" dir="t"/>
          </a:scene3d>
          <a:sp3d extrusionH="36500" prstMaterial="legacyMatte">
            <a:bevelT w="13500" h="13500" prst="angle"/>
            <a:bevelB w="13500" h="13500" prst="angle"/>
            <a:extrusionClr>
              <a:srgbClr val="007000"/>
            </a:extrusionClr>
          </a:sp3d>
        </p:spPr>
        <p:txBody>
          <a:bodyPr wrap="none" anchor="ctr">
            <a:flatTx/>
          </a:bodyPr>
          <a:lstStyle/>
          <a:p>
            <a:endParaRPr lang="zh-CN" altLang="en-US"/>
          </a:p>
        </p:txBody>
      </p:sp>
      <p:sp>
        <p:nvSpPr>
          <p:cNvPr id="113919" name="AutoShape 255"/>
          <p:cNvSpPr>
            <a:spLocks noChangeArrowheads="1"/>
          </p:cNvSpPr>
          <p:nvPr/>
        </p:nvSpPr>
        <p:spPr bwMode="auto">
          <a:xfrm>
            <a:off x="971550" y="4745038"/>
            <a:ext cx="7173913" cy="1420812"/>
          </a:xfrm>
          <a:prstGeom prst="roundRect">
            <a:avLst>
              <a:gd name="adj" fmla="val 16667"/>
            </a:avLst>
          </a:prstGeom>
          <a:noFill/>
          <a:ln w="28575" algn="ctr">
            <a:solidFill>
              <a:srgbClr val="007000"/>
            </a:solidFill>
            <a:round/>
          </a:ln>
          <a:effectLst/>
          <a:scene3d>
            <a:camera prst="legacyObliqueBottomRight"/>
            <a:lightRig rig="legacyFlat2" dir="t"/>
          </a:scene3d>
          <a:sp3d extrusionH="36500" prstMaterial="legacyMatte">
            <a:bevelT w="13500" h="13500" prst="angle"/>
            <a:bevelB w="13500" h="13500" prst="angle"/>
            <a:extrusionClr>
              <a:srgbClr val="007000"/>
            </a:extrusionClr>
          </a:sp3d>
        </p:spPr>
        <p:txBody>
          <a:bodyPr wrap="none" anchor="ctr">
            <a:flatTx/>
          </a:bodyPr>
          <a:lstStyle/>
          <a:p>
            <a:endParaRPr lang="zh-CN" altLang="en-US"/>
          </a:p>
        </p:txBody>
      </p:sp>
      <p:sp>
        <p:nvSpPr>
          <p:cNvPr id="29" name="Rectangle 3"/>
          <p:cNvSpPr>
            <a:spLocks noChangeArrowheads="1"/>
          </p:cNvSpPr>
          <p:nvPr/>
        </p:nvSpPr>
        <p:spPr bwMode="auto">
          <a:xfrm>
            <a:off x="309082" y="203008"/>
            <a:ext cx="3384550" cy="358775"/>
          </a:xfrm>
          <a:prstGeom prst="rect">
            <a:avLst/>
          </a:prstGeom>
          <a:noFill/>
          <a:ln w="9525">
            <a:noFill/>
            <a:miter lim="800000"/>
          </a:ln>
          <a:effectLst/>
        </p:spPr>
        <p:txBody>
          <a:bodyPr wrap="none" anchor="ctr"/>
          <a:lstStyle/>
          <a:p>
            <a:pPr eaLnBrk="1" hangingPunct="1"/>
            <a:r>
              <a:rPr lang="zh-CN" altLang="en-US" sz="4000" b="1" dirty="0" smtClean="0">
                <a:solidFill>
                  <a:srgbClr val="006600"/>
                </a:solidFill>
                <a:ea typeface="华文新魏" pitchFamily="2" charset="-122"/>
              </a:rPr>
              <a:t>信号量简介</a:t>
            </a:r>
            <a:r>
              <a:rPr lang="zh-CN" altLang="en-US" sz="3600" b="1" dirty="0" smtClean="0"/>
              <a:t> </a:t>
            </a:r>
            <a:r>
              <a:rPr lang="zh-CN" altLang="en-US" sz="4000" b="1" dirty="0" smtClean="0">
                <a:solidFill>
                  <a:srgbClr val="006600"/>
                </a:solidFill>
                <a:ea typeface="华文新魏" pitchFamily="2" charset="-122"/>
              </a:rPr>
              <a:t>  </a:t>
            </a:r>
            <a:endParaRPr lang="zh-CN" altLang="en-US" sz="4000" b="1" dirty="0">
              <a:solidFill>
                <a:srgbClr val="006600"/>
              </a:solidFill>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3872"/>
                                        </p:tgtEl>
                                        <p:attrNameLst>
                                          <p:attrName>style.visibility</p:attrName>
                                        </p:attrNameLst>
                                      </p:cBhvr>
                                      <p:to>
                                        <p:strVal val="visible"/>
                                      </p:to>
                                    </p:set>
                                    <p:animEffect transition="in" filter="blinds(horizontal)">
                                      <p:cBhvr>
                                        <p:cTn id="7" dur="500"/>
                                        <p:tgtEl>
                                          <p:spTgt spid="11387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13916"/>
                                        </p:tgtEl>
                                        <p:attrNameLst>
                                          <p:attrName>style.visibility</p:attrName>
                                        </p:attrNameLst>
                                      </p:cBhvr>
                                      <p:to>
                                        <p:strVal val="visible"/>
                                      </p:to>
                                    </p:set>
                                    <p:animEffect transition="in" filter="slide(fromTop)">
                                      <p:cBhvr>
                                        <p:cTn id="12" dur="500"/>
                                        <p:tgtEl>
                                          <p:spTgt spid="113916"/>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13918"/>
                                        </p:tgtEl>
                                        <p:attrNameLst>
                                          <p:attrName>style.visibility</p:attrName>
                                        </p:attrNameLst>
                                      </p:cBhvr>
                                      <p:to>
                                        <p:strVal val="visible"/>
                                      </p:to>
                                    </p:set>
                                    <p:animEffect transition="in" filter="slide(fromBottom)">
                                      <p:cBhvr>
                                        <p:cTn id="15" dur="500"/>
                                        <p:tgtEl>
                                          <p:spTgt spid="113918"/>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par>
                          <p:cTn id="23" fill="hold">
                            <p:stCondLst>
                              <p:cond delay="0"/>
                            </p:stCondLst>
                            <p:childTnLst>
                              <p:par>
                                <p:cTn id="24" presetID="35" presetClass="path" presetSubtype="0" accel="50000" decel="50000" fill="hold" nodeType="afterEffect">
                                  <p:stCondLst>
                                    <p:cond delay="0"/>
                                  </p:stCondLst>
                                  <p:childTnLst>
                                    <p:animMotion origin="layout" path="M 3.33333E-6 -3.33333E-6 L 0.16423 -3.33333E-6 " pathEditMode="relative" rAng="0" ptsTypes="AA">
                                      <p:cBhvr>
                                        <p:cTn id="25" dur="2000" fill="hold"/>
                                        <p:tgtEl>
                                          <p:spTgt spid="3"/>
                                        </p:tgtEl>
                                        <p:attrNameLst>
                                          <p:attrName>ppt_x</p:attrName>
                                          <p:attrName>ppt_y</p:attrName>
                                        </p:attrNameLst>
                                      </p:cBhvr>
                                      <p:rCtr x="82" y="0"/>
                                    </p:animMotion>
                                  </p:childTnLst>
                                </p:cTn>
                              </p:par>
                            </p:childTnLst>
                          </p:cTn>
                        </p:par>
                        <p:par>
                          <p:cTn id="26" fill="hold">
                            <p:stCondLst>
                              <p:cond delay="2000"/>
                            </p:stCondLst>
                            <p:childTnLst>
                              <p:par>
                                <p:cTn id="27" presetID="9" presetClass="exit" presetSubtype="0" fill="hold" nodeType="afterEffect">
                                  <p:stCondLst>
                                    <p:cond delay="0"/>
                                  </p:stCondLst>
                                  <p:childTnLst>
                                    <p:animEffect transition="out" filter="dissolve">
                                      <p:cBhvr>
                                        <p:cTn id="28" dur="500"/>
                                        <p:tgtEl>
                                          <p:spTgt spid="3"/>
                                        </p:tgtEl>
                                      </p:cBhvr>
                                    </p:animEffect>
                                    <p:set>
                                      <p:cBhvr>
                                        <p:cTn id="29" dur="1" fill="hold">
                                          <p:stCondLst>
                                            <p:cond delay="499"/>
                                          </p:stCondLst>
                                        </p:cTn>
                                        <p:tgtEl>
                                          <p:spTgt spid="3"/>
                                        </p:tgtEl>
                                        <p:attrNameLst>
                                          <p:attrName>style.visibility</p:attrName>
                                        </p:attrNameLst>
                                      </p:cBhvr>
                                      <p:to>
                                        <p:strVal val="hidden"/>
                                      </p:to>
                                    </p:set>
                                  </p:childTnLst>
                                </p:cTn>
                              </p:par>
                            </p:childTnLst>
                          </p:cTn>
                        </p:par>
                        <p:par>
                          <p:cTn id="30" fill="hold">
                            <p:stCondLst>
                              <p:cond delay="2500"/>
                            </p:stCondLst>
                            <p:childTnLst>
                              <p:par>
                                <p:cTn id="31" presetID="1" presetClass="entr" presetSubtype="0" fill="hold" grpId="0" nodeType="afterEffect">
                                  <p:stCondLst>
                                    <p:cond delay="0"/>
                                  </p:stCondLst>
                                  <p:childTnLst>
                                    <p:set>
                                      <p:cBhvr>
                                        <p:cTn id="32" dur="1" fill="hold">
                                          <p:stCondLst>
                                            <p:cond delay="0"/>
                                          </p:stCondLst>
                                        </p:cTn>
                                        <p:tgtEl>
                                          <p:spTgt spid="113870"/>
                                        </p:tgtEl>
                                        <p:attrNameLst>
                                          <p:attrName>style.visibility</p:attrName>
                                        </p:attrNameLst>
                                      </p:cBhvr>
                                      <p:to>
                                        <p:strVal val="visible"/>
                                      </p:to>
                                    </p:set>
                                  </p:childTnLst>
                                </p:cTn>
                              </p:par>
                            </p:childTnLst>
                          </p:cTn>
                        </p:par>
                        <p:par>
                          <p:cTn id="33" fill="hold">
                            <p:stCondLst>
                              <p:cond delay="2500"/>
                            </p:stCondLst>
                            <p:childTnLst>
                              <p:par>
                                <p:cTn id="34" presetID="27" presetClass="emph" presetSubtype="0" fill="hold" grpId="1" nodeType="afterEffect">
                                  <p:stCondLst>
                                    <p:cond delay="0"/>
                                  </p:stCondLst>
                                  <p:childTnLst>
                                    <p:animClr clrSpc="rgb" dir="cw">
                                      <p:cBhvr override="childStyle">
                                        <p:cTn id="35" dur="250" autoRev="1" fill="hold"/>
                                        <p:tgtEl>
                                          <p:spTgt spid="113870"/>
                                        </p:tgtEl>
                                        <p:attrNameLst>
                                          <p:attrName>style.color</p:attrName>
                                        </p:attrNameLst>
                                      </p:cBhvr>
                                      <p:to>
                                        <a:schemeClr val="bg1"/>
                                      </p:to>
                                    </p:animClr>
                                    <p:animClr clrSpc="rgb" dir="cw">
                                      <p:cBhvr>
                                        <p:cTn id="36" dur="250" autoRev="1" fill="hold"/>
                                        <p:tgtEl>
                                          <p:spTgt spid="113870"/>
                                        </p:tgtEl>
                                        <p:attrNameLst>
                                          <p:attrName>fillcolor</p:attrName>
                                        </p:attrNameLst>
                                      </p:cBhvr>
                                      <p:to>
                                        <a:schemeClr val="bg1"/>
                                      </p:to>
                                    </p:animClr>
                                    <p:set>
                                      <p:cBhvr>
                                        <p:cTn id="37" dur="250" autoRev="1" fill="hold"/>
                                        <p:tgtEl>
                                          <p:spTgt spid="113870"/>
                                        </p:tgtEl>
                                        <p:attrNameLst>
                                          <p:attrName>fill.type</p:attrName>
                                        </p:attrNameLst>
                                      </p:cBhvr>
                                      <p:to>
                                        <p:strVal val="solid"/>
                                      </p:to>
                                    </p:set>
                                    <p:set>
                                      <p:cBhvr>
                                        <p:cTn id="38" dur="250" autoRev="1" fill="hold"/>
                                        <p:tgtEl>
                                          <p:spTgt spid="113870"/>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2" presetClass="entr" presetSubtype="1" fill="hold" grpId="0" nodeType="clickEffect">
                                  <p:stCondLst>
                                    <p:cond delay="0"/>
                                  </p:stCondLst>
                                  <p:childTnLst>
                                    <p:set>
                                      <p:cBhvr>
                                        <p:cTn id="42" dur="1" fill="hold">
                                          <p:stCondLst>
                                            <p:cond delay="0"/>
                                          </p:stCondLst>
                                        </p:cTn>
                                        <p:tgtEl>
                                          <p:spTgt spid="113917"/>
                                        </p:tgtEl>
                                        <p:attrNameLst>
                                          <p:attrName>style.visibility</p:attrName>
                                        </p:attrNameLst>
                                      </p:cBhvr>
                                      <p:to>
                                        <p:strVal val="visible"/>
                                      </p:to>
                                    </p:set>
                                    <p:animEffect transition="in" filter="slide(fromTop)">
                                      <p:cBhvr>
                                        <p:cTn id="43" dur="500"/>
                                        <p:tgtEl>
                                          <p:spTgt spid="113917"/>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113919"/>
                                        </p:tgtEl>
                                        <p:attrNameLst>
                                          <p:attrName>style.visibility</p:attrName>
                                        </p:attrNameLst>
                                      </p:cBhvr>
                                      <p:to>
                                        <p:strVal val="visible"/>
                                      </p:to>
                                    </p:set>
                                    <p:animEffect transition="in" filter="slide(fromBottom)">
                                      <p:cBhvr>
                                        <p:cTn id="46" dur="500"/>
                                        <p:tgtEl>
                                          <p:spTgt spid="113919"/>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3809"/>
                                        </p:tgtEl>
                                        <p:attrNameLst>
                                          <p:attrName>style.visibility</p:attrName>
                                        </p:attrNameLst>
                                      </p:cBhvr>
                                      <p:to>
                                        <p:strVal val="visible"/>
                                      </p:to>
                                    </p:set>
                                  </p:childTnLst>
                                </p:cTn>
                              </p:par>
                              <p:par>
                                <p:cTn id="53" presetID="26" presetClass="emph" presetSubtype="0" fill="hold" grpId="1" nodeType="withEffect">
                                  <p:stCondLst>
                                    <p:cond delay="0"/>
                                  </p:stCondLst>
                                  <p:childTnLst>
                                    <p:animEffect transition="out" filter="fade">
                                      <p:cBhvr>
                                        <p:cTn id="54" dur="500" tmFilter="0, 0; .2, .5; .8, .5; 1, 0"/>
                                        <p:tgtEl>
                                          <p:spTgt spid="113809"/>
                                        </p:tgtEl>
                                      </p:cBhvr>
                                    </p:animEffect>
                                    <p:animScale>
                                      <p:cBhvr>
                                        <p:cTn id="55" dur="250" autoRev="1" fill="hold"/>
                                        <p:tgtEl>
                                          <p:spTgt spid="113809"/>
                                        </p:tgtEl>
                                      </p:cBhvr>
                                      <p:by x="105000" y="105000"/>
                                    </p:animScale>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6"/>
                                        </p:tgtEl>
                                        <p:attrNameLst>
                                          <p:attrName>style.visibility</p:attrName>
                                        </p:attrNameLst>
                                      </p:cBhvr>
                                      <p:to>
                                        <p:strVal val="visible"/>
                                      </p:to>
                                    </p:set>
                                  </p:childTnLst>
                                </p:cTn>
                              </p:par>
                            </p:childTnLst>
                          </p:cTn>
                        </p:par>
                        <p:par>
                          <p:cTn id="60" fill="hold">
                            <p:stCondLst>
                              <p:cond delay="0"/>
                            </p:stCondLst>
                            <p:childTnLst>
                              <p:par>
                                <p:cTn id="61" presetID="35" presetClass="path" presetSubtype="0" accel="50000" decel="50000" fill="hold" nodeType="afterEffect">
                                  <p:stCondLst>
                                    <p:cond delay="0"/>
                                  </p:stCondLst>
                                  <p:childTnLst>
                                    <p:animMotion origin="layout" path="M -1.94444E-6 -4.16185E-6 L -0.17291 -4.16185E-6 " pathEditMode="relative" rAng="0" ptsTypes="AA">
                                      <p:cBhvr>
                                        <p:cTn id="62" dur="2000" fill="hold"/>
                                        <p:tgtEl>
                                          <p:spTgt spid="6"/>
                                        </p:tgtEl>
                                        <p:attrNameLst>
                                          <p:attrName>ppt_x</p:attrName>
                                          <p:attrName>ppt_y</p:attrName>
                                        </p:attrNameLst>
                                      </p:cBhvr>
                                      <p:rCtr x="-86" y="0"/>
                                    </p:animMotion>
                                  </p:childTnLst>
                                </p:cTn>
                              </p:par>
                            </p:childTnLst>
                          </p:cTn>
                        </p:par>
                        <p:par>
                          <p:cTn id="63" fill="hold">
                            <p:stCondLst>
                              <p:cond delay="2000"/>
                            </p:stCondLst>
                            <p:childTnLst>
                              <p:par>
                                <p:cTn id="64" presetID="9" presetClass="exit" presetSubtype="0" fill="hold" nodeType="afterEffect">
                                  <p:stCondLst>
                                    <p:cond delay="0"/>
                                  </p:stCondLst>
                                  <p:childTnLst>
                                    <p:animEffect transition="out" filter="dissolve">
                                      <p:cBhvr>
                                        <p:cTn id="65" dur="500"/>
                                        <p:tgtEl>
                                          <p:spTgt spid="6"/>
                                        </p:tgtEl>
                                      </p:cBhvr>
                                    </p:animEffect>
                                    <p:set>
                                      <p:cBhvr>
                                        <p:cTn id="66" dur="1" fill="hold">
                                          <p:stCondLst>
                                            <p:cond delay="499"/>
                                          </p:stCondLst>
                                        </p:cTn>
                                        <p:tgtEl>
                                          <p:spTgt spid="6"/>
                                        </p:tgtEl>
                                        <p:attrNameLst>
                                          <p:attrName>style.visibility</p:attrName>
                                        </p:attrNameLst>
                                      </p:cBhvr>
                                      <p:to>
                                        <p:strVal val="hidden"/>
                                      </p:to>
                                    </p:set>
                                  </p:childTnLst>
                                </p:cTn>
                              </p:par>
                            </p:childTnLst>
                          </p:cTn>
                        </p:par>
                        <p:par>
                          <p:cTn id="67" fill="hold">
                            <p:stCondLst>
                              <p:cond delay="2500"/>
                            </p:stCondLst>
                            <p:childTnLst>
                              <p:par>
                                <p:cTn id="68" presetID="1" presetClass="entr" presetSubtype="0" fill="hold" grpId="0" nodeType="afterEffect">
                                  <p:stCondLst>
                                    <p:cond delay="0"/>
                                  </p:stCondLst>
                                  <p:childTnLst>
                                    <p:set>
                                      <p:cBhvr>
                                        <p:cTn id="69" dur="1" fill="hold">
                                          <p:stCondLst>
                                            <p:cond delay="0"/>
                                          </p:stCondLst>
                                        </p:cTn>
                                        <p:tgtEl>
                                          <p:spTgt spid="113904"/>
                                        </p:tgtEl>
                                        <p:attrNameLst>
                                          <p:attrName>style.visibility</p:attrName>
                                        </p:attrNameLst>
                                      </p:cBhvr>
                                      <p:to>
                                        <p:strVal val="visible"/>
                                      </p:to>
                                    </p:set>
                                  </p:childTnLst>
                                </p:cTn>
                              </p:par>
                              <p:par>
                                <p:cTn id="70" presetID="27" presetClass="emph" presetSubtype="0" fill="hold" grpId="1" nodeType="withEffect">
                                  <p:stCondLst>
                                    <p:cond delay="0"/>
                                  </p:stCondLst>
                                  <p:childTnLst>
                                    <p:animClr clrSpc="rgb" dir="cw">
                                      <p:cBhvr override="childStyle">
                                        <p:cTn id="71" dur="250" autoRev="1" fill="hold"/>
                                        <p:tgtEl>
                                          <p:spTgt spid="113904"/>
                                        </p:tgtEl>
                                        <p:attrNameLst>
                                          <p:attrName>style.color</p:attrName>
                                        </p:attrNameLst>
                                      </p:cBhvr>
                                      <p:to>
                                        <a:schemeClr val="bg1"/>
                                      </p:to>
                                    </p:animClr>
                                    <p:animClr clrSpc="rgb" dir="cw">
                                      <p:cBhvr>
                                        <p:cTn id="72" dur="250" autoRev="1" fill="hold"/>
                                        <p:tgtEl>
                                          <p:spTgt spid="113904"/>
                                        </p:tgtEl>
                                        <p:attrNameLst>
                                          <p:attrName>fillcolor</p:attrName>
                                        </p:attrNameLst>
                                      </p:cBhvr>
                                      <p:to>
                                        <a:schemeClr val="bg1"/>
                                      </p:to>
                                    </p:animClr>
                                    <p:set>
                                      <p:cBhvr>
                                        <p:cTn id="73" dur="250" autoRev="1" fill="hold"/>
                                        <p:tgtEl>
                                          <p:spTgt spid="113904"/>
                                        </p:tgtEl>
                                        <p:attrNameLst>
                                          <p:attrName>fill.type</p:attrName>
                                        </p:attrNameLst>
                                      </p:cBhvr>
                                      <p:to>
                                        <p:strVal val="solid"/>
                                      </p:to>
                                    </p:set>
                                    <p:set>
                                      <p:cBhvr>
                                        <p:cTn id="74" dur="250" autoRev="1" fill="hold"/>
                                        <p:tgtEl>
                                          <p:spTgt spid="11390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809" grpId="0" animBg="1"/>
      <p:bldP spid="113809" grpId="1" animBg="1"/>
      <p:bldP spid="113870" grpId="0"/>
      <p:bldP spid="113870" grpId="1"/>
      <p:bldP spid="113872" grpId="0"/>
      <p:bldP spid="113904" grpId="0"/>
      <p:bldP spid="113904" grpId="1"/>
      <p:bldP spid="113916" grpId="0"/>
      <p:bldP spid="113917" grpId="0"/>
      <p:bldP spid="113918" grpId="0" animBg="1"/>
      <p:bldP spid="1139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50" name="AutoShape 6"/>
          <p:cNvSpPr>
            <a:spLocks noChangeArrowheads="1"/>
          </p:cNvSpPr>
          <p:nvPr/>
        </p:nvSpPr>
        <p:spPr bwMode="gray">
          <a:xfrm rot="16200000">
            <a:off x="2451990" y="3725261"/>
            <a:ext cx="319088" cy="457200"/>
          </a:xfrm>
          <a:prstGeom prst="leftArrow">
            <a:avLst>
              <a:gd name="adj1" fmla="val 31250"/>
              <a:gd name="adj2" fmla="val 53648"/>
            </a:avLst>
          </a:prstGeom>
          <a:gradFill rotWithShape="1">
            <a:gsLst>
              <a:gs pos="0">
                <a:srgbClr val="008000"/>
              </a:gs>
              <a:gs pos="100000">
                <a:srgbClr val="008000">
                  <a:gamma/>
                  <a:tint val="42353"/>
                  <a:invGamma/>
                </a:srgbClr>
              </a:gs>
            </a:gsLst>
            <a:lin ang="0" scaled="1"/>
          </a:gradFill>
          <a:ln w="9525" algn="ctr">
            <a:noFill/>
            <a:miter lim="800000"/>
          </a:ln>
          <a:effectLst/>
        </p:spPr>
        <p:txBody>
          <a:bodyPr rot="10800000" wrap="none" anchor="ctr"/>
          <a:lstStyle/>
          <a:p>
            <a:pPr algn="ctr"/>
            <a:r>
              <a:rPr lang="en-US" altLang="zh-CN" sz="2400"/>
              <a:t> </a:t>
            </a:r>
          </a:p>
        </p:txBody>
      </p:sp>
      <p:sp>
        <p:nvSpPr>
          <p:cNvPr id="185351" name="Text Box 7"/>
          <p:cNvSpPr txBox="1">
            <a:spLocks noChangeArrowheads="1"/>
          </p:cNvSpPr>
          <p:nvPr/>
        </p:nvSpPr>
        <p:spPr bwMode="auto">
          <a:xfrm>
            <a:off x="1461222" y="2730028"/>
            <a:ext cx="2394816" cy="461665"/>
          </a:xfrm>
          <a:prstGeom prst="rect">
            <a:avLst/>
          </a:prstGeom>
          <a:solidFill>
            <a:schemeClr val="bg1"/>
          </a:solidFill>
          <a:ln w="9525" algn="ctr">
            <a:noFill/>
            <a:miter lim="800000"/>
          </a:ln>
          <a:effectLst/>
        </p:spPr>
        <p:txBody>
          <a:bodyPr wrap="square">
            <a:spAutoFit/>
          </a:bodyPr>
          <a:lstStyle/>
          <a:p>
            <a:pPr>
              <a:spcBef>
                <a:spcPct val="50000"/>
              </a:spcBef>
            </a:pPr>
            <a:r>
              <a:rPr lang="zh-CN" altLang="en-US" b="1" dirty="0"/>
              <a:t>信号量值等于</a:t>
            </a:r>
            <a:r>
              <a:rPr lang="en-US" altLang="zh-CN" b="1" dirty="0"/>
              <a:t>0</a:t>
            </a:r>
          </a:p>
        </p:txBody>
      </p:sp>
      <p:grpSp>
        <p:nvGrpSpPr>
          <p:cNvPr id="2" name="Group 9"/>
          <p:cNvGrpSpPr/>
          <p:nvPr/>
        </p:nvGrpSpPr>
        <p:grpSpPr bwMode="auto">
          <a:xfrm>
            <a:off x="1301293" y="4107536"/>
            <a:ext cx="2406602" cy="466725"/>
            <a:chOff x="3568" y="2043"/>
            <a:chExt cx="1786" cy="829"/>
          </a:xfrm>
        </p:grpSpPr>
        <p:sp>
          <p:nvSpPr>
            <p:cNvPr id="185354" name="AutoShape 10"/>
            <p:cNvSpPr>
              <a:spLocks noChangeArrowheads="1"/>
            </p:cNvSpPr>
            <p:nvPr/>
          </p:nvSpPr>
          <p:spPr bwMode="gray">
            <a:xfrm>
              <a:off x="3568" y="2043"/>
              <a:ext cx="1786" cy="829"/>
            </a:xfrm>
            <a:prstGeom prst="roundRect">
              <a:avLst>
                <a:gd name="adj" fmla="val 17509"/>
              </a:avLst>
            </a:prstGeom>
            <a:gradFill rotWithShape="1">
              <a:gsLst>
                <a:gs pos="0">
                  <a:srgbClr val="008000"/>
                </a:gs>
                <a:gs pos="100000">
                  <a:srgbClr val="008000">
                    <a:gamma/>
                    <a:tint val="63529"/>
                    <a:invGamma/>
                  </a:srgbClr>
                </a:gs>
              </a:gsLst>
              <a:lin ang="5400000" scaled="1"/>
            </a:gradFill>
            <a:ln w="9525" algn="ctr">
              <a:noFill/>
              <a:round/>
            </a:ln>
            <a:effectLst/>
          </p:spPr>
          <p:txBody>
            <a:bodyPr wrap="none" anchor="ctr"/>
            <a:lstStyle/>
            <a:p>
              <a:endParaRPr lang="zh-CN" altLang="en-US"/>
            </a:p>
          </p:txBody>
        </p:sp>
        <p:sp>
          <p:nvSpPr>
            <p:cNvPr id="185355" name="Text Box 11"/>
            <p:cNvSpPr txBox="1">
              <a:spLocks noChangeArrowheads="1"/>
            </p:cNvSpPr>
            <p:nvPr/>
          </p:nvSpPr>
          <p:spPr bwMode="gray">
            <a:xfrm>
              <a:off x="3653" y="2339"/>
              <a:ext cx="1608" cy="298"/>
            </a:xfrm>
            <a:prstGeom prst="rect">
              <a:avLst/>
            </a:prstGeom>
            <a:noFill/>
            <a:ln w="9525" algn="ctr">
              <a:noFill/>
              <a:miter lim="800000"/>
            </a:ln>
            <a:effectLst/>
          </p:spPr>
          <p:txBody>
            <a:bodyPr wrap="none" anchor="ctr"/>
            <a:lstStyle/>
            <a:p>
              <a:pPr algn="ctr" eaLnBrk="1" hangingPunct="1"/>
              <a:r>
                <a:rPr lang="zh-CN" altLang="en-US" b="1" dirty="0">
                  <a:solidFill>
                    <a:schemeClr val="bg1"/>
                  </a:solidFill>
                </a:rPr>
                <a:t>延时等待信号量</a:t>
              </a:r>
            </a:p>
          </p:txBody>
        </p:sp>
      </p:grpSp>
      <p:sp>
        <p:nvSpPr>
          <p:cNvPr id="185365" name="Rectangle 21"/>
          <p:cNvSpPr>
            <a:spLocks noChangeArrowheads="1"/>
          </p:cNvSpPr>
          <p:nvPr/>
        </p:nvSpPr>
        <p:spPr bwMode="auto">
          <a:xfrm>
            <a:off x="1079500" y="6004184"/>
            <a:ext cx="7061200" cy="400110"/>
          </a:xfrm>
          <a:prstGeom prst="rect">
            <a:avLst/>
          </a:prstGeom>
          <a:noFill/>
          <a:ln w="9525" algn="ctr">
            <a:noFill/>
            <a:miter lim="800000"/>
          </a:ln>
          <a:effectLst/>
        </p:spPr>
        <p:txBody>
          <a:bodyPr anchor="ctr">
            <a:spAutoFit/>
          </a:bodyPr>
          <a:lstStyle/>
          <a:p>
            <a:pPr eaLnBrk="1" hangingPunct="1"/>
            <a:r>
              <a:rPr kumimoji="1" lang="zh-CN" altLang="en-US" sz="2000" b="1">
                <a:latin typeface="黑体" pitchFamily="49" charset="-122"/>
                <a:ea typeface="黑体" pitchFamily="49" charset="-122"/>
              </a:rPr>
              <a:t>注意：</a:t>
            </a:r>
            <a:r>
              <a:rPr kumimoji="1" lang="en-US" altLang="zh-CN" sz="2000" b="1">
                <a:latin typeface="黑体" pitchFamily="49" charset="-122"/>
                <a:ea typeface="黑体" pitchFamily="49" charset="-122"/>
              </a:rPr>
              <a:t>μC/OS-II</a:t>
            </a:r>
            <a:r>
              <a:rPr kumimoji="1" lang="zh-CN" altLang="en-US" sz="2000" b="1">
                <a:latin typeface="黑体" pitchFamily="49" charset="-122"/>
                <a:ea typeface="黑体" pitchFamily="49" charset="-122"/>
              </a:rPr>
              <a:t>不允许在中断服务程序中等待信号量。</a:t>
            </a:r>
          </a:p>
        </p:txBody>
      </p:sp>
      <p:grpSp>
        <p:nvGrpSpPr>
          <p:cNvPr id="3" name="Group 23"/>
          <p:cNvGrpSpPr/>
          <p:nvPr/>
        </p:nvGrpSpPr>
        <p:grpSpPr bwMode="auto">
          <a:xfrm>
            <a:off x="3608388" y="3973008"/>
            <a:ext cx="931862" cy="696912"/>
            <a:chOff x="2190" y="1402"/>
            <a:chExt cx="844" cy="843"/>
          </a:xfrm>
        </p:grpSpPr>
        <p:grpSp>
          <p:nvGrpSpPr>
            <p:cNvPr id="4" name="Group 24"/>
            <p:cNvGrpSpPr/>
            <p:nvPr/>
          </p:nvGrpSpPr>
          <p:grpSpPr bwMode="auto">
            <a:xfrm>
              <a:off x="2190" y="1402"/>
              <a:ext cx="844" cy="843"/>
              <a:chOff x="2016" y="1920"/>
              <a:chExt cx="1680" cy="1680"/>
            </a:xfrm>
          </p:grpSpPr>
          <p:sp>
            <p:nvSpPr>
              <p:cNvPr id="185369" name="Oval 25"/>
              <p:cNvSpPr>
                <a:spLocks noChangeArrowheads="1"/>
              </p:cNvSpPr>
              <p:nvPr/>
            </p:nvSpPr>
            <p:spPr bwMode="gray">
              <a:xfrm>
                <a:off x="2016" y="1920"/>
                <a:ext cx="1680" cy="1680"/>
              </a:xfrm>
              <a:prstGeom prst="ellipse">
                <a:avLst/>
              </a:prstGeom>
              <a:gradFill rotWithShape="1">
                <a:gsLst>
                  <a:gs pos="0">
                    <a:srgbClr val="F14343"/>
                  </a:gs>
                  <a:gs pos="100000">
                    <a:srgbClr val="F14343">
                      <a:gamma/>
                      <a:shade val="60784"/>
                      <a:invGamma/>
                    </a:srgbClr>
                  </a:gs>
                </a:gsLst>
                <a:lin ang="5400000" scaled="1"/>
              </a:gradFill>
              <a:ln w="25400">
                <a:solidFill>
                  <a:schemeClr val="bg1"/>
                </a:solidFill>
                <a:round/>
              </a:ln>
              <a:effectLst/>
            </p:spPr>
            <p:txBody>
              <a:bodyPr wrap="none" anchor="ctr"/>
              <a:lstStyle/>
              <a:p>
                <a:endParaRPr lang="zh-CN" altLang="en-US"/>
              </a:p>
            </p:txBody>
          </p:sp>
          <p:sp>
            <p:nvSpPr>
              <p:cNvPr id="185370" name="Freeform 26"/>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bg1"/>
                  </a:gs>
                  <a:gs pos="100000">
                    <a:srgbClr val="FF3300"/>
                  </a:gs>
                </a:gsLst>
                <a:lin ang="5400000" scaled="1"/>
              </a:gradFill>
              <a:ln w="0">
                <a:noFill/>
                <a:prstDash val="solid"/>
                <a:round/>
              </a:ln>
            </p:spPr>
            <p:txBody>
              <a:bodyPr/>
              <a:lstStyle/>
              <a:p>
                <a:endParaRPr lang="zh-CN" altLang="en-US"/>
              </a:p>
            </p:txBody>
          </p:sp>
        </p:grpSp>
        <p:sp>
          <p:nvSpPr>
            <p:cNvPr id="185371" name="Text Box 27"/>
            <p:cNvSpPr txBox="1">
              <a:spLocks noChangeArrowheads="1"/>
            </p:cNvSpPr>
            <p:nvPr/>
          </p:nvSpPr>
          <p:spPr bwMode="gray">
            <a:xfrm>
              <a:off x="2258" y="1644"/>
              <a:ext cx="718" cy="407"/>
            </a:xfrm>
            <a:prstGeom prst="rect">
              <a:avLst/>
            </a:prstGeom>
            <a:noFill/>
            <a:ln w="9525" algn="ctr">
              <a:noFill/>
              <a:miter lim="800000"/>
            </a:ln>
            <a:effectLst/>
          </p:spPr>
          <p:txBody>
            <a:bodyPr wrap="none">
              <a:spAutoFit/>
            </a:bodyPr>
            <a:lstStyle/>
            <a:p>
              <a:pPr algn="ctr"/>
              <a:r>
                <a:rPr lang="zh-CN" altLang="en-US"/>
                <a:t>信号量</a:t>
              </a:r>
            </a:p>
          </p:txBody>
        </p:sp>
      </p:grpSp>
      <p:sp>
        <p:nvSpPr>
          <p:cNvPr id="185372" name="Text Box 28"/>
          <p:cNvSpPr txBox="1">
            <a:spLocks noChangeArrowheads="1"/>
          </p:cNvSpPr>
          <p:nvPr/>
        </p:nvSpPr>
        <p:spPr bwMode="auto">
          <a:xfrm>
            <a:off x="1115580" y="4804858"/>
            <a:ext cx="3273882" cy="461665"/>
          </a:xfrm>
          <a:prstGeom prst="rect">
            <a:avLst/>
          </a:prstGeom>
          <a:noFill/>
          <a:ln w="9525" algn="ctr">
            <a:noFill/>
            <a:miter lim="800000"/>
          </a:ln>
          <a:effectLst/>
        </p:spPr>
        <p:txBody>
          <a:bodyPr wrap="square" lIns="18000" rIns="18000">
            <a:spAutoFit/>
          </a:bodyPr>
          <a:lstStyle/>
          <a:p>
            <a:pPr>
              <a:spcBef>
                <a:spcPct val="50000"/>
              </a:spcBef>
            </a:pPr>
            <a:r>
              <a:rPr lang="zh-CN" altLang="en-US" b="1" dirty="0"/>
              <a:t>信号量到来，正常返回</a:t>
            </a:r>
          </a:p>
        </p:txBody>
      </p:sp>
      <p:sp>
        <p:nvSpPr>
          <p:cNvPr id="185373" name="AutoShape 29"/>
          <p:cNvSpPr>
            <a:spLocks noChangeArrowheads="1"/>
          </p:cNvSpPr>
          <p:nvPr/>
        </p:nvSpPr>
        <p:spPr bwMode="gray">
          <a:xfrm rot="16200000">
            <a:off x="6149951" y="3736373"/>
            <a:ext cx="296863" cy="457200"/>
          </a:xfrm>
          <a:prstGeom prst="leftArrow">
            <a:avLst>
              <a:gd name="adj1" fmla="val 31250"/>
              <a:gd name="adj2" fmla="val 53648"/>
            </a:avLst>
          </a:prstGeom>
          <a:gradFill rotWithShape="1">
            <a:gsLst>
              <a:gs pos="0">
                <a:srgbClr val="008000"/>
              </a:gs>
              <a:gs pos="100000">
                <a:srgbClr val="008000">
                  <a:gamma/>
                  <a:tint val="42353"/>
                  <a:invGamma/>
                </a:srgbClr>
              </a:gs>
            </a:gsLst>
            <a:lin ang="0" scaled="1"/>
          </a:gradFill>
          <a:ln w="9525" algn="ctr">
            <a:noFill/>
            <a:miter lim="800000"/>
          </a:ln>
          <a:effectLst/>
        </p:spPr>
        <p:txBody>
          <a:bodyPr rot="10800000" wrap="none" anchor="ctr"/>
          <a:lstStyle/>
          <a:p>
            <a:pPr algn="ctr"/>
            <a:r>
              <a:rPr lang="en-US" altLang="zh-CN" sz="2400"/>
              <a:t> </a:t>
            </a:r>
          </a:p>
        </p:txBody>
      </p:sp>
      <p:sp>
        <p:nvSpPr>
          <p:cNvPr id="185374" name="Text Box 30"/>
          <p:cNvSpPr txBox="1">
            <a:spLocks noChangeArrowheads="1"/>
          </p:cNvSpPr>
          <p:nvPr/>
        </p:nvSpPr>
        <p:spPr bwMode="auto">
          <a:xfrm>
            <a:off x="5091304" y="2788444"/>
            <a:ext cx="2303439" cy="461665"/>
          </a:xfrm>
          <a:prstGeom prst="rect">
            <a:avLst/>
          </a:prstGeom>
          <a:solidFill>
            <a:schemeClr val="bg1"/>
          </a:solidFill>
          <a:ln w="9525" algn="ctr">
            <a:noFill/>
            <a:miter lim="800000"/>
          </a:ln>
          <a:effectLst/>
        </p:spPr>
        <p:txBody>
          <a:bodyPr wrap="square">
            <a:spAutoFit/>
          </a:bodyPr>
          <a:lstStyle/>
          <a:p>
            <a:pPr>
              <a:spcBef>
                <a:spcPct val="50000"/>
              </a:spcBef>
            </a:pPr>
            <a:r>
              <a:rPr lang="zh-CN" altLang="en-US" b="1" dirty="0"/>
              <a:t>信号量值等于</a:t>
            </a:r>
            <a:r>
              <a:rPr lang="en-US" altLang="zh-CN" b="1" dirty="0"/>
              <a:t>0</a:t>
            </a:r>
          </a:p>
        </p:txBody>
      </p:sp>
      <p:sp>
        <p:nvSpPr>
          <p:cNvPr id="185375" name="AutoShape 31"/>
          <p:cNvSpPr>
            <a:spLocks noChangeArrowheads="1"/>
          </p:cNvSpPr>
          <p:nvPr/>
        </p:nvSpPr>
        <p:spPr bwMode="gray">
          <a:xfrm>
            <a:off x="5575300" y="4130675"/>
            <a:ext cx="1797050" cy="558800"/>
          </a:xfrm>
          <a:prstGeom prst="roundRect">
            <a:avLst>
              <a:gd name="adj" fmla="val 17509"/>
            </a:avLst>
          </a:prstGeom>
          <a:solidFill>
            <a:schemeClr val="bg1">
              <a:alpha val="0"/>
            </a:schemeClr>
          </a:solidFill>
          <a:ln w="9525" algn="ctr">
            <a:solidFill>
              <a:srgbClr val="008000"/>
            </a:solidFill>
            <a:round/>
          </a:ln>
          <a:effectLst/>
        </p:spPr>
        <p:txBody>
          <a:bodyPr wrap="none" anchor="ctr"/>
          <a:lstStyle/>
          <a:p>
            <a:endParaRPr lang="zh-CN" altLang="en-US"/>
          </a:p>
        </p:txBody>
      </p:sp>
      <p:grpSp>
        <p:nvGrpSpPr>
          <p:cNvPr id="5" name="Group 32"/>
          <p:cNvGrpSpPr/>
          <p:nvPr/>
        </p:nvGrpSpPr>
        <p:grpSpPr bwMode="auto">
          <a:xfrm>
            <a:off x="5112856" y="4100970"/>
            <a:ext cx="2454708" cy="646112"/>
            <a:chOff x="3568" y="2043"/>
            <a:chExt cx="1786" cy="829"/>
          </a:xfrm>
        </p:grpSpPr>
        <p:sp>
          <p:nvSpPr>
            <p:cNvPr id="185377" name="AutoShape 33"/>
            <p:cNvSpPr>
              <a:spLocks noChangeArrowheads="1"/>
            </p:cNvSpPr>
            <p:nvPr/>
          </p:nvSpPr>
          <p:spPr bwMode="gray">
            <a:xfrm>
              <a:off x="3568" y="2043"/>
              <a:ext cx="1786" cy="829"/>
            </a:xfrm>
            <a:prstGeom prst="roundRect">
              <a:avLst>
                <a:gd name="adj" fmla="val 17509"/>
              </a:avLst>
            </a:prstGeom>
            <a:gradFill rotWithShape="1">
              <a:gsLst>
                <a:gs pos="0">
                  <a:srgbClr val="008000"/>
                </a:gs>
                <a:gs pos="100000">
                  <a:srgbClr val="008000">
                    <a:gamma/>
                    <a:tint val="63529"/>
                    <a:invGamma/>
                  </a:srgbClr>
                </a:gs>
              </a:gsLst>
              <a:lin ang="5400000" scaled="1"/>
            </a:gradFill>
            <a:ln w="9525" algn="ctr">
              <a:noFill/>
              <a:round/>
            </a:ln>
            <a:effectLst/>
          </p:spPr>
          <p:txBody>
            <a:bodyPr wrap="none" anchor="ctr"/>
            <a:lstStyle/>
            <a:p>
              <a:endParaRPr lang="zh-CN" altLang="en-US"/>
            </a:p>
          </p:txBody>
        </p:sp>
        <p:sp>
          <p:nvSpPr>
            <p:cNvPr id="185378" name="Text Box 34"/>
            <p:cNvSpPr txBox="1">
              <a:spLocks noChangeArrowheads="1"/>
            </p:cNvSpPr>
            <p:nvPr/>
          </p:nvSpPr>
          <p:spPr bwMode="gray">
            <a:xfrm>
              <a:off x="3653" y="2302"/>
              <a:ext cx="1608" cy="298"/>
            </a:xfrm>
            <a:prstGeom prst="rect">
              <a:avLst/>
            </a:prstGeom>
            <a:noFill/>
            <a:ln w="9525" algn="ctr">
              <a:noFill/>
              <a:miter lim="800000"/>
            </a:ln>
            <a:effectLst/>
          </p:spPr>
          <p:txBody>
            <a:bodyPr wrap="none" anchor="ctr"/>
            <a:lstStyle/>
            <a:p>
              <a:pPr algn="ctr" eaLnBrk="1" hangingPunct="1"/>
              <a:r>
                <a:rPr lang="zh-CN" altLang="en-US" b="1" dirty="0">
                  <a:solidFill>
                    <a:schemeClr val="bg1"/>
                  </a:solidFill>
                </a:rPr>
                <a:t>延时等待信号量</a:t>
              </a:r>
            </a:p>
          </p:txBody>
        </p:sp>
      </p:grpSp>
      <p:sp>
        <p:nvSpPr>
          <p:cNvPr id="185379" name="Text Box 35"/>
          <p:cNvSpPr txBox="1">
            <a:spLocks noChangeArrowheads="1"/>
          </p:cNvSpPr>
          <p:nvPr/>
        </p:nvSpPr>
        <p:spPr bwMode="auto">
          <a:xfrm>
            <a:off x="5205677" y="4804858"/>
            <a:ext cx="2685136" cy="830997"/>
          </a:xfrm>
          <a:prstGeom prst="rect">
            <a:avLst/>
          </a:prstGeom>
          <a:noFill/>
          <a:ln w="9525" algn="ctr">
            <a:noFill/>
            <a:miter lim="800000"/>
          </a:ln>
          <a:effectLst/>
        </p:spPr>
        <p:txBody>
          <a:bodyPr wrap="square" lIns="18000" rIns="18000">
            <a:spAutoFit/>
          </a:bodyPr>
          <a:lstStyle/>
          <a:p>
            <a:pPr>
              <a:spcBef>
                <a:spcPct val="50000"/>
              </a:spcBef>
            </a:pPr>
            <a:r>
              <a:rPr lang="zh-CN" altLang="en-US" b="1" dirty="0"/>
              <a:t>延时到，无信号量，返回超时错误</a:t>
            </a:r>
          </a:p>
        </p:txBody>
      </p:sp>
      <p:grpSp>
        <p:nvGrpSpPr>
          <p:cNvPr id="6" name="Group 40"/>
          <p:cNvGrpSpPr/>
          <p:nvPr/>
        </p:nvGrpSpPr>
        <p:grpSpPr bwMode="auto">
          <a:xfrm>
            <a:off x="1331913" y="3296733"/>
            <a:ext cx="2606410" cy="488950"/>
            <a:chOff x="589" y="1708"/>
            <a:chExt cx="1173" cy="308"/>
          </a:xfrm>
        </p:grpSpPr>
        <p:sp>
          <p:nvSpPr>
            <p:cNvPr id="185385" name="AutoShape 41"/>
            <p:cNvSpPr>
              <a:spLocks noChangeArrowheads="1"/>
            </p:cNvSpPr>
            <p:nvPr/>
          </p:nvSpPr>
          <p:spPr bwMode="gray">
            <a:xfrm>
              <a:off x="589" y="1708"/>
              <a:ext cx="1173" cy="308"/>
            </a:xfrm>
            <a:prstGeom prst="roundRect">
              <a:avLst>
                <a:gd name="adj" fmla="val 17509"/>
              </a:avLst>
            </a:prstGeom>
            <a:gradFill rotWithShape="1">
              <a:gsLst>
                <a:gs pos="0">
                  <a:srgbClr val="008000"/>
                </a:gs>
                <a:gs pos="100000">
                  <a:srgbClr val="008000">
                    <a:gamma/>
                    <a:tint val="63529"/>
                    <a:invGamma/>
                  </a:srgbClr>
                </a:gs>
              </a:gsLst>
              <a:lin ang="5400000" scaled="1"/>
            </a:gradFill>
            <a:ln w="9525" algn="ctr">
              <a:noFill/>
              <a:round/>
            </a:ln>
            <a:effectLst/>
          </p:spPr>
          <p:txBody>
            <a:bodyPr wrap="none" anchor="ctr"/>
            <a:lstStyle/>
            <a:p>
              <a:endParaRPr lang="zh-CN" altLang="en-US"/>
            </a:p>
          </p:txBody>
        </p:sp>
        <p:sp>
          <p:nvSpPr>
            <p:cNvPr id="185386" name="Text Box 42"/>
            <p:cNvSpPr txBox="1">
              <a:spLocks noChangeArrowheads="1"/>
            </p:cNvSpPr>
            <p:nvPr/>
          </p:nvSpPr>
          <p:spPr bwMode="gray">
            <a:xfrm>
              <a:off x="606" y="1738"/>
              <a:ext cx="1116" cy="231"/>
            </a:xfrm>
            <a:prstGeom prst="rect">
              <a:avLst/>
            </a:prstGeom>
            <a:gradFill rotWithShape="1">
              <a:gsLst>
                <a:gs pos="0">
                  <a:srgbClr val="008000"/>
                </a:gs>
                <a:gs pos="100000">
                  <a:srgbClr val="008000">
                    <a:gamma/>
                    <a:tint val="63529"/>
                    <a:invGamma/>
                  </a:srgbClr>
                </a:gs>
              </a:gsLst>
              <a:lin ang="5400000" scaled="1"/>
            </a:gradFill>
            <a:ln w="9525" algn="ctr">
              <a:noFill/>
              <a:miter lim="800000"/>
            </a:ln>
            <a:effectLst/>
          </p:spPr>
          <p:txBody>
            <a:bodyPr wrap="none" anchor="ctr"/>
            <a:lstStyle/>
            <a:p>
              <a:pPr algn="ctr" eaLnBrk="1" hangingPunct="1"/>
              <a:r>
                <a:rPr lang="zh-CN" altLang="en-US" b="1" dirty="0">
                  <a:solidFill>
                    <a:schemeClr val="bg1"/>
                  </a:solidFill>
                </a:rPr>
                <a:t>调用</a:t>
              </a:r>
              <a:r>
                <a:rPr lang="en-US" altLang="zh-CN" b="1" dirty="0" err="1">
                  <a:solidFill>
                    <a:schemeClr val="bg1"/>
                  </a:solidFill>
                </a:rPr>
                <a:t>OSSemPend</a:t>
              </a:r>
              <a:r>
                <a:rPr lang="en-US" altLang="zh-CN" b="1" dirty="0">
                  <a:solidFill>
                    <a:schemeClr val="bg1"/>
                  </a:solidFill>
                </a:rPr>
                <a:t>()</a:t>
              </a:r>
            </a:p>
          </p:txBody>
        </p:sp>
      </p:grpSp>
      <p:grpSp>
        <p:nvGrpSpPr>
          <p:cNvPr id="7" name="Group 43"/>
          <p:cNvGrpSpPr/>
          <p:nvPr/>
        </p:nvGrpSpPr>
        <p:grpSpPr bwMode="auto">
          <a:xfrm>
            <a:off x="4917642" y="3296733"/>
            <a:ext cx="2765136" cy="488950"/>
            <a:chOff x="589" y="1708"/>
            <a:chExt cx="1173" cy="308"/>
          </a:xfrm>
        </p:grpSpPr>
        <p:sp>
          <p:nvSpPr>
            <p:cNvPr id="185388" name="AutoShape 44"/>
            <p:cNvSpPr>
              <a:spLocks noChangeArrowheads="1"/>
            </p:cNvSpPr>
            <p:nvPr/>
          </p:nvSpPr>
          <p:spPr bwMode="gray">
            <a:xfrm>
              <a:off x="589" y="1708"/>
              <a:ext cx="1173" cy="308"/>
            </a:xfrm>
            <a:prstGeom prst="roundRect">
              <a:avLst>
                <a:gd name="adj" fmla="val 17509"/>
              </a:avLst>
            </a:prstGeom>
            <a:gradFill rotWithShape="1">
              <a:gsLst>
                <a:gs pos="0">
                  <a:srgbClr val="008000"/>
                </a:gs>
                <a:gs pos="100000">
                  <a:srgbClr val="008000">
                    <a:gamma/>
                    <a:tint val="63529"/>
                    <a:invGamma/>
                  </a:srgbClr>
                </a:gs>
              </a:gsLst>
              <a:lin ang="5400000" scaled="1"/>
            </a:gradFill>
            <a:ln w="9525" algn="ctr">
              <a:noFill/>
              <a:round/>
            </a:ln>
            <a:effectLst/>
          </p:spPr>
          <p:txBody>
            <a:bodyPr wrap="none" anchor="ctr"/>
            <a:lstStyle/>
            <a:p>
              <a:endParaRPr lang="zh-CN" altLang="en-US"/>
            </a:p>
          </p:txBody>
        </p:sp>
        <p:sp>
          <p:nvSpPr>
            <p:cNvPr id="185389" name="Text Box 45"/>
            <p:cNvSpPr txBox="1">
              <a:spLocks noChangeArrowheads="1"/>
            </p:cNvSpPr>
            <p:nvPr/>
          </p:nvSpPr>
          <p:spPr bwMode="gray">
            <a:xfrm>
              <a:off x="606" y="1738"/>
              <a:ext cx="1116" cy="231"/>
            </a:xfrm>
            <a:prstGeom prst="rect">
              <a:avLst/>
            </a:prstGeom>
            <a:gradFill rotWithShape="1">
              <a:gsLst>
                <a:gs pos="0">
                  <a:srgbClr val="008000"/>
                </a:gs>
                <a:gs pos="100000">
                  <a:srgbClr val="008000">
                    <a:gamma/>
                    <a:tint val="63529"/>
                    <a:invGamma/>
                  </a:srgbClr>
                </a:gs>
              </a:gsLst>
              <a:lin ang="5400000" scaled="1"/>
            </a:gradFill>
            <a:ln w="9525" algn="ctr">
              <a:noFill/>
              <a:miter lim="800000"/>
            </a:ln>
            <a:effectLst/>
          </p:spPr>
          <p:txBody>
            <a:bodyPr wrap="none" anchor="ctr"/>
            <a:lstStyle/>
            <a:p>
              <a:pPr algn="ctr" eaLnBrk="1" hangingPunct="1"/>
              <a:r>
                <a:rPr lang="zh-CN" altLang="en-US" b="1" dirty="0">
                  <a:solidFill>
                    <a:schemeClr val="bg1"/>
                  </a:solidFill>
                </a:rPr>
                <a:t>调用</a:t>
              </a:r>
              <a:r>
                <a:rPr lang="en-US" altLang="zh-CN" b="1" dirty="0" err="1">
                  <a:solidFill>
                    <a:schemeClr val="bg1"/>
                  </a:solidFill>
                </a:rPr>
                <a:t>OSSemPend</a:t>
              </a:r>
              <a:r>
                <a:rPr lang="en-US" altLang="zh-CN" b="1" dirty="0">
                  <a:solidFill>
                    <a:schemeClr val="bg1"/>
                  </a:solidFill>
                </a:rPr>
                <a:t>()</a:t>
              </a:r>
            </a:p>
          </p:txBody>
        </p:sp>
      </p:grpSp>
      <p:sp>
        <p:nvSpPr>
          <p:cNvPr id="185395" name="Rectangle 51"/>
          <p:cNvSpPr>
            <a:spLocks noChangeArrowheads="1"/>
          </p:cNvSpPr>
          <p:nvPr/>
        </p:nvSpPr>
        <p:spPr bwMode="auto">
          <a:xfrm>
            <a:off x="251475" y="1084428"/>
            <a:ext cx="8583443" cy="1077218"/>
          </a:xfrm>
          <a:prstGeom prst="rect">
            <a:avLst/>
          </a:prstGeom>
          <a:noFill/>
          <a:ln w="9525" algn="ctr">
            <a:noFill/>
            <a:miter lim="800000"/>
          </a:ln>
          <a:effectLst/>
        </p:spPr>
        <p:txBody>
          <a:bodyPr wrap="square" anchor="ctr">
            <a:spAutoFit/>
          </a:bodyPr>
          <a:lstStyle/>
          <a:p>
            <a:pPr eaLnBrk="1" hangingPunct="1"/>
            <a:r>
              <a:rPr kumimoji="1" lang="zh-CN" altLang="en-US" sz="3200" b="1" dirty="0" smtClean="0">
                <a:ea typeface="华文新魏" pitchFamily="2" charset="-122"/>
              </a:rPr>
              <a:t>    当</a:t>
            </a:r>
            <a:r>
              <a:rPr kumimoji="1" lang="zh-CN" altLang="en-US" sz="3200" b="1" dirty="0">
                <a:ea typeface="华文新魏" pitchFamily="2" charset="-122"/>
              </a:rPr>
              <a:t>信号量值等于</a:t>
            </a:r>
            <a:r>
              <a:rPr kumimoji="1" lang="en-US" altLang="zh-CN" sz="3200" b="1" dirty="0">
                <a:ea typeface="华文新魏" pitchFamily="2" charset="-122"/>
              </a:rPr>
              <a:t>0</a:t>
            </a:r>
            <a:r>
              <a:rPr kumimoji="1" lang="zh-CN" altLang="en-US" sz="3200" b="1" dirty="0">
                <a:ea typeface="华文新魏" pitchFamily="2" charset="-122"/>
              </a:rPr>
              <a:t>，任务调用</a:t>
            </a:r>
            <a:r>
              <a:rPr kumimoji="1" lang="en-US" altLang="zh-CN" sz="3200" b="1" dirty="0" err="1">
                <a:ea typeface="华文新魏" pitchFamily="2" charset="-122"/>
              </a:rPr>
              <a:t>OSSemPend</a:t>
            </a:r>
            <a:r>
              <a:rPr kumimoji="1" lang="en-US" altLang="zh-CN" sz="3200" b="1" dirty="0">
                <a:ea typeface="华文新魏" pitchFamily="2" charset="-122"/>
              </a:rPr>
              <a:t>()</a:t>
            </a:r>
            <a:r>
              <a:rPr kumimoji="1" lang="zh-CN" altLang="en-US" sz="3200" b="1" dirty="0">
                <a:ea typeface="华文新魏" pitchFamily="2" charset="-122"/>
              </a:rPr>
              <a:t>函数接收信号量时。 </a:t>
            </a:r>
          </a:p>
        </p:txBody>
      </p:sp>
      <p:sp>
        <p:nvSpPr>
          <p:cNvPr id="185396" name="AutoShape 52"/>
          <p:cNvSpPr>
            <a:spLocks noChangeArrowheads="1"/>
          </p:cNvSpPr>
          <p:nvPr/>
        </p:nvSpPr>
        <p:spPr bwMode="auto">
          <a:xfrm>
            <a:off x="1079500" y="2564895"/>
            <a:ext cx="3532188" cy="3268663"/>
          </a:xfrm>
          <a:prstGeom prst="roundRect">
            <a:avLst>
              <a:gd name="adj" fmla="val 16667"/>
            </a:avLst>
          </a:prstGeom>
          <a:noFill/>
          <a:ln w="28575" algn="ctr">
            <a:solidFill>
              <a:srgbClr val="007000"/>
            </a:solidFill>
            <a:round/>
          </a:ln>
          <a:effectLst/>
          <a:scene3d>
            <a:camera prst="legacyObliqueBottomRight"/>
            <a:lightRig rig="legacyFlat2" dir="t"/>
          </a:scene3d>
          <a:sp3d extrusionH="36500" prstMaterial="legacyMatte">
            <a:bevelT w="13500" h="13500" prst="angle"/>
            <a:bevelB w="13500" h="13500" prst="angle"/>
            <a:extrusionClr>
              <a:srgbClr val="007000"/>
            </a:extrusionClr>
          </a:sp3d>
        </p:spPr>
        <p:txBody>
          <a:bodyPr wrap="none" anchor="ctr">
            <a:flatTx/>
          </a:bodyPr>
          <a:lstStyle/>
          <a:p>
            <a:endParaRPr lang="zh-CN" altLang="en-US"/>
          </a:p>
        </p:txBody>
      </p:sp>
      <p:sp>
        <p:nvSpPr>
          <p:cNvPr id="185397" name="AutoShape 53"/>
          <p:cNvSpPr>
            <a:spLocks noChangeArrowheads="1"/>
          </p:cNvSpPr>
          <p:nvPr/>
        </p:nvSpPr>
        <p:spPr bwMode="auto">
          <a:xfrm>
            <a:off x="4611688" y="2572833"/>
            <a:ext cx="3533775" cy="3268662"/>
          </a:xfrm>
          <a:prstGeom prst="roundRect">
            <a:avLst>
              <a:gd name="adj" fmla="val 16667"/>
            </a:avLst>
          </a:prstGeom>
          <a:noFill/>
          <a:ln w="28575" algn="ctr">
            <a:solidFill>
              <a:srgbClr val="007000"/>
            </a:solidFill>
            <a:round/>
          </a:ln>
          <a:effectLst/>
          <a:scene3d>
            <a:camera prst="legacyObliqueBottomRight"/>
            <a:lightRig rig="legacyFlat2" dir="t"/>
          </a:scene3d>
          <a:sp3d extrusionH="36500" prstMaterial="legacyMatte">
            <a:bevelT w="13500" h="13500" prst="angle"/>
            <a:bevelB w="13500" h="13500" prst="angle"/>
            <a:extrusionClr>
              <a:srgbClr val="007000"/>
            </a:extrusionClr>
          </a:sp3d>
        </p:spPr>
        <p:txBody>
          <a:bodyPr wrap="none" anchor="ctr">
            <a:flatTx/>
          </a:bodyPr>
          <a:lstStyle/>
          <a:p>
            <a:endParaRPr lang="zh-CN" altLang="en-US"/>
          </a:p>
        </p:txBody>
      </p:sp>
      <p:sp>
        <p:nvSpPr>
          <p:cNvPr id="34" name="Rectangle 3"/>
          <p:cNvSpPr>
            <a:spLocks noChangeArrowheads="1"/>
          </p:cNvSpPr>
          <p:nvPr/>
        </p:nvSpPr>
        <p:spPr bwMode="auto">
          <a:xfrm>
            <a:off x="309082" y="203008"/>
            <a:ext cx="3384550" cy="358775"/>
          </a:xfrm>
          <a:prstGeom prst="rect">
            <a:avLst/>
          </a:prstGeom>
          <a:noFill/>
          <a:ln w="9525">
            <a:noFill/>
            <a:miter lim="800000"/>
          </a:ln>
          <a:effectLst/>
        </p:spPr>
        <p:txBody>
          <a:bodyPr wrap="none" anchor="ctr"/>
          <a:lstStyle/>
          <a:p>
            <a:pPr eaLnBrk="1" hangingPunct="1"/>
            <a:r>
              <a:rPr lang="zh-CN" altLang="en-US" sz="4000" b="1" dirty="0" smtClean="0">
                <a:solidFill>
                  <a:srgbClr val="006600"/>
                </a:solidFill>
                <a:ea typeface="华文新魏" pitchFamily="2" charset="-122"/>
              </a:rPr>
              <a:t>信号量简介</a:t>
            </a:r>
            <a:r>
              <a:rPr lang="zh-CN" altLang="en-US" sz="3600" b="1" dirty="0" smtClean="0"/>
              <a:t> </a:t>
            </a:r>
            <a:r>
              <a:rPr lang="zh-CN" altLang="en-US" sz="4000" b="1" dirty="0" smtClean="0">
                <a:solidFill>
                  <a:srgbClr val="006600"/>
                </a:solidFill>
                <a:ea typeface="华文新魏" pitchFamily="2" charset="-122"/>
              </a:rPr>
              <a:t>  </a:t>
            </a:r>
            <a:endParaRPr lang="zh-CN" altLang="en-US" sz="4000" b="1" dirty="0">
              <a:solidFill>
                <a:srgbClr val="006600"/>
              </a:solidFill>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85395"/>
                                        </p:tgtEl>
                                        <p:attrNameLst>
                                          <p:attrName>style.visibility</p:attrName>
                                        </p:attrNameLst>
                                      </p:cBhvr>
                                      <p:to>
                                        <p:strVal val="visible"/>
                                      </p:to>
                                    </p:set>
                                    <p:animEffect transition="in" filter="slide(fromTop)">
                                      <p:cBhvr>
                                        <p:cTn id="7" dur="500"/>
                                        <p:tgtEl>
                                          <p:spTgt spid="185395"/>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85396"/>
                                        </p:tgtEl>
                                        <p:attrNameLst>
                                          <p:attrName>style.visibility</p:attrName>
                                        </p:attrNameLst>
                                      </p:cBhvr>
                                      <p:to>
                                        <p:strVal val="visible"/>
                                      </p:to>
                                    </p:set>
                                    <p:animEffect transition="in" filter="slide(fromBottom)">
                                      <p:cBhvr>
                                        <p:cTn id="10" dur="500"/>
                                        <p:tgtEl>
                                          <p:spTgt spid="185396"/>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185397"/>
                                        </p:tgtEl>
                                        <p:attrNameLst>
                                          <p:attrName>style.visibility</p:attrName>
                                        </p:attrNameLst>
                                      </p:cBhvr>
                                      <p:to>
                                        <p:strVal val="visible"/>
                                      </p:to>
                                    </p:set>
                                    <p:animEffect transition="in" filter="slide(fromBottom)">
                                      <p:cBhvr>
                                        <p:cTn id="13" dur="500"/>
                                        <p:tgtEl>
                                          <p:spTgt spid="18539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85351"/>
                                        </p:tgtEl>
                                        <p:attrNameLst>
                                          <p:attrName>style.visibility</p:attrName>
                                        </p:attrNameLst>
                                      </p:cBhvr>
                                      <p:to>
                                        <p:strVal val="visible"/>
                                      </p:to>
                                    </p:set>
                                  </p:childTnLst>
                                </p:cTn>
                              </p:par>
                            </p:childTnLst>
                          </p:cTn>
                        </p:par>
                        <p:par>
                          <p:cTn id="21" fill="hold">
                            <p:stCondLst>
                              <p:cond delay="0"/>
                            </p:stCondLst>
                            <p:childTnLst>
                              <p:par>
                                <p:cTn id="22" presetID="26" presetClass="emph" presetSubtype="0" fill="hold" grpId="1" nodeType="afterEffect">
                                  <p:stCondLst>
                                    <p:cond delay="0"/>
                                  </p:stCondLst>
                                  <p:childTnLst>
                                    <p:animEffect transition="out" filter="fade">
                                      <p:cBhvr>
                                        <p:cTn id="23" dur="500" tmFilter="0, 0; .2, .5; .8, .5; 1, 0"/>
                                        <p:tgtEl>
                                          <p:spTgt spid="185351"/>
                                        </p:tgtEl>
                                      </p:cBhvr>
                                    </p:animEffect>
                                    <p:animScale>
                                      <p:cBhvr>
                                        <p:cTn id="24" dur="250" autoRev="1" fill="hold"/>
                                        <p:tgtEl>
                                          <p:spTgt spid="185351"/>
                                        </p:tgtEl>
                                      </p:cBhvr>
                                      <p:by x="105000" y="105000"/>
                                    </p:animScale>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185350"/>
                                        </p:tgtEl>
                                        <p:attrNameLst>
                                          <p:attrName>style.visibility</p:attrName>
                                        </p:attrNameLst>
                                      </p:cBhvr>
                                      <p:to>
                                        <p:strVal val="visible"/>
                                      </p:to>
                                    </p:set>
                                    <p:animEffect transition="in" filter="wipe(up)">
                                      <p:cBhvr>
                                        <p:cTn id="28" dur="500"/>
                                        <p:tgtEl>
                                          <p:spTgt spid="18535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up)">
                                      <p:cBhvr>
                                        <p:cTn id="32" dur="2000"/>
                                        <p:tgtEl>
                                          <p:spTgt spid="2"/>
                                        </p:tgtEl>
                                      </p:cBhvr>
                                    </p:animEffect>
                                  </p:childTnLst>
                                </p:cTn>
                              </p:par>
                            </p:childTnLst>
                          </p:cTn>
                        </p:par>
                        <p:par>
                          <p:cTn id="33" fill="hold">
                            <p:stCondLst>
                              <p:cond delay="3000"/>
                            </p:stCondLst>
                            <p:childTnLst>
                              <p:par>
                                <p:cTn id="34" presetID="1" presetClass="entr" presetSubtype="0"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childTnLst>
                                </p:cTn>
                              </p:par>
                            </p:childTnLst>
                          </p:cTn>
                        </p:par>
                        <p:par>
                          <p:cTn id="36" fill="hold">
                            <p:stCondLst>
                              <p:cond delay="3000"/>
                            </p:stCondLst>
                            <p:childTnLst>
                              <p:par>
                                <p:cTn id="37" presetID="35" presetClass="path" presetSubtype="0" accel="50000" decel="50000" fill="hold" nodeType="afterEffect">
                                  <p:stCondLst>
                                    <p:cond delay="0"/>
                                  </p:stCondLst>
                                  <p:childTnLst>
                                    <p:animMotion origin="layout" path="M -8.33333E-7 -3.17919E-6 L -0.19618 -3.17919E-6 " pathEditMode="relative" rAng="0" ptsTypes="AA">
                                      <p:cBhvr>
                                        <p:cTn id="38" dur="2000" fill="hold"/>
                                        <p:tgtEl>
                                          <p:spTgt spid="3"/>
                                        </p:tgtEl>
                                        <p:attrNameLst>
                                          <p:attrName>ppt_x</p:attrName>
                                          <p:attrName>ppt_y</p:attrName>
                                        </p:attrNameLst>
                                      </p:cBhvr>
                                      <p:rCtr x="-98" y="0"/>
                                    </p:animMotion>
                                  </p:childTnLst>
                                </p:cTn>
                              </p:par>
                            </p:childTnLst>
                          </p:cTn>
                        </p:par>
                        <p:par>
                          <p:cTn id="39" fill="hold">
                            <p:stCondLst>
                              <p:cond delay="5000"/>
                            </p:stCondLst>
                            <p:childTnLst>
                              <p:par>
                                <p:cTn id="40" presetID="9" presetClass="exit" presetSubtype="0" fill="hold" nodeType="afterEffect">
                                  <p:stCondLst>
                                    <p:cond delay="0"/>
                                  </p:stCondLst>
                                  <p:childTnLst>
                                    <p:animEffect transition="out" filter="dissolve">
                                      <p:cBhvr>
                                        <p:cTn id="41" dur="500"/>
                                        <p:tgtEl>
                                          <p:spTgt spid="3"/>
                                        </p:tgtEl>
                                      </p:cBhvr>
                                    </p:animEffect>
                                    <p:set>
                                      <p:cBhvr>
                                        <p:cTn id="42" dur="1" fill="hold">
                                          <p:stCondLst>
                                            <p:cond delay="499"/>
                                          </p:stCondLst>
                                        </p:cTn>
                                        <p:tgtEl>
                                          <p:spTgt spid="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5372"/>
                                        </p:tgtEl>
                                        <p:attrNameLst>
                                          <p:attrName>style.visibility</p:attrName>
                                        </p:attrNameLst>
                                      </p:cBhvr>
                                      <p:to>
                                        <p:strVal val="visible"/>
                                      </p:to>
                                    </p:set>
                                  </p:childTnLst>
                                </p:cTn>
                              </p:par>
                            </p:childTnLst>
                          </p:cTn>
                        </p:par>
                        <p:par>
                          <p:cTn id="47" fill="hold">
                            <p:stCondLst>
                              <p:cond delay="0"/>
                            </p:stCondLst>
                            <p:childTnLst>
                              <p:par>
                                <p:cTn id="48" presetID="27" presetClass="emph" presetSubtype="0" fill="hold" grpId="1" nodeType="afterEffect">
                                  <p:stCondLst>
                                    <p:cond delay="0"/>
                                  </p:stCondLst>
                                  <p:childTnLst>
                                    <p:animClr clrSpc="rgb" dir="cw">
                                      <p:cBhvr override="childStyle">
                                        <p:cTn id="49" dur="250" autoRev="1" fill="hold"/>
                                        <p:tgtEl>
                                          <p:spTgt spid="185372"/>
                                        </p:tgtEl>
                                        <p:attrNameLst>
                                          <p:attrName>style.color</p:attrName>
                                        </p:attrNameLst>
                                      </p:cBhvr>
                                      <p:to>
                                        <a:schemeClr val="bg1"/>
                                      </p:to>
                                    </p:animClr>
                                    <p:animClr clrSpc="rgb" dir="cw">
                                      <p:cBhvr>
                                        <p:cTn id="50" dur="250" autoRev="1" fill="hold"/>
                                        <p:tgtEl>
                                          <p:spTgt spid="185372"/>
                                        </p:tgtEl>
                                        <p:attrNameLst>
                                          <p:attrName>fillcolor</p:attrName>
                                        </p:attrNameLst>
                                      </p:cBhvr>
                                      <p:to>
                                        <a:schemeClr val="bg1"/>
                                      </p:to>
                                    </p:animClr>
                                    <p:set>
                                      <p:cBhvr>
                                        <p:cTn id="51" dur="250" autoRev="1" fill="hold"/>
                                        <p:tgtEl>
                                          <p:spTgt spid="185372"/>
                                        </p:tgtEl>
                                        <p:attrNameLst>
                                          <p:attrName>fill.type</p:attrName>
                                        </p:attrNameLst>
                                      </p:cBhvr>
                                      <p:to>
                                        <p:strVal val="solid"/>
                                      </p:to>
                                    </p:set>
                                    <p:set>
                                      <p:cBhvr>
                                        <p:cTn id="52" dur="250" autoRev="1" fill="hold"/>
                                        <p:tgtEl>
                                          <p:spTgt spid="185372"/>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5374"/>
                                        </p:tgtEl>
                                        <p:attrNameLst>
                                          <p:attrName>style.visibility</p:attrName>
                                        </p:attrNameLst>
                                      </p:cBhvr>
                                      <p:to>
                                        <p:strVal val="visible"/>
                                      </p:to>
                                    </p:set>
                                  </p:childTnLst>
                                </p:cTn>
                              </p:par>
                              <p:par>
                                <p:cTn id="59" presetID="26" presetClass="emph" presetSubtype="0" fill="hold" grpId="1" nodeType="withEffect">
                                  <p:stCondLst>
                                    <p:cond delay="0"/>
                                  </p:stCondLst>
                                  <p:childTnLst>
                                    <p:animEffect transition="out" filter="fade">
                                      <p:cBhvr>
                                        <p:cTn id="60" dur="500" tmFilter="0, 0; .2, .5; .8, .5; 1, 0"/>
                                        <p:tgtEl>
                                          <p:spTgt spid="185374"/>
                                        </p:tgtEl>
                                      </p:cBhvr>
                                    </p:animEffect>
                                    <p:animScale>
                                      <p:cBhvr>
                                        <p:cTn id="61" dur="250" autoRev="1" fill="hold"/>
                                        <p:tgtEl>
                                          <p:spTgt spid="185374"/>
                                        </p:tgtEl>
                                      </p:cBhvr>
                                      <p:by x="105000" y="105000"/>
                                    </p:animScale>
                                  </p:childTnLst>
                                </p:cTn>
                              </p:par>
                            </p:childTnLst>
                          </p:cTn>
                        </p:par>
                        <p:par>
                          <p:cTn id="62" fill="hold">
                            <p:stCondLst>
                              <p:cond delay="0"/>
                            </p:stCondLst>
                            <p:childTnLst>
                              <p:par>
                                <p:cTn id="63" presetID="22" presetClass="entr" presetSubtype="1" fill="hold" grpId="0" nodeType="afterEffect">
                                  <p:stCondLst>
                                    <p:cond delay="0"/>
                                  </p:stCondLst>
                                  <p:childTnLst>
                                    <p:set>
                                      <p:cBhvr>
                                        <p:cTn id="64" dur="1" fill="hold">
                                          <p:stCondLst>
                                            <p:cond delay="0"/>
                                          </p:stCondLst>
                                        </p:cTn>
                                        <p:tgtEl>
                                          <p:spTgt spid="185373"/>
                                        </p:tgtEl>
                                        <p:attrNameLst>
                                          <p:attrName>style.visibility</p:attrName>
                                        </p:attrNameLst>
                                      </p:cBhvr>
                                      <p:to>
                                        <p:strVal val="visible"/>
                                      </p:to>
                                    </p:set>
                                    <p:animEffect transition="in" filter="wipe(up)">
                                      <p:cBhvr>
                                        <p:cTn id="65" dur="500"/>
                                        <p:tgtEl>
                                          <p:spTgt spid="185373"/>
                                        </p:tgtEl>
                                      </p:cBhvr>
                                    </p:animEffec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0"/>
                                          </p:stCondLst>
                                        </p:cTn>
                                        <p:tgtEl>
                                          <p:spTgt spid="185375"/>
                                        </p:tgtEl>
                                        <p:attrNameLst>
                                          <p:attrName>style.visibility</p:attrName>
                                        </p:attrNameLst>
                                      </p:cBhvr>
                                      <p:to>
                                        <p:strVal val="visible"/>
                                      </p:to>
                                    </p:set>
                                  </p:childTnLst>
                                </p:cTn>
                              </p:par>
                            </p:childTnLst>
                          </p:cTn>
                        </p:par>
                        <p:par>
                          <p:cTn id="69" fill="hold">
                            <p:stCondLst>
                              <p:cond delay="500"/>
                            </p:stCondLst>
                            <p:childTnLst>
                              <p:par>
                                <p:cTn id="70" presetID="22" presetClass="entr" presetSubtype="1" fill="hold" nodeType="after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up)">
                                      <p:cBhvr>
                                        <p:cTn id="72" dur="20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85379"/>
                                        </p:tgtEl>
                                        <p:attrNameLst>
                                          <p:attrName>style.visibility</p:attrName>
                                        </p:attrNameLst>
                                      </p:cBhvr>
                                      <p:to>
                                        <p:strVal val="visible"/>
                                      </p:to>
                                    </p:set>
                                  </p:childTnLst>
                                </p:cTn>
                              </p:par>
                            </p:childTnLst>
                          </p:cTn>
                        </p:par>
                        <p:par>
                          <p:cTn id="77" fill="hold">
                            <p:stCondLst>
                              <p:cond delay="0"/>
                            </p:stCondLst>
                            <p:childTnLst>
                              <p:par>
                                <p:cTn id="78" presetID="27" presetClass="emph" presetSubtype="0" fill="hold" grpId="1" nodeType="afterEffect">
                                  <p:stCondLst>
                                    <p:cond delay="0"/>
                                  </p:stCondLst>
                                  <p:childTnLst>
                                    <p:animClr clrSpc="rgb" dir="cw">
                                      <p:cBhvr override="childStyle">
                                        <p:cTn id="79" dur="250" autoRev="1" fill="hold"/>
                                        <p:tgtEl>
                                          <p:spTgt spid="185379"/>
                                        </p:tgtEl>
                                        <p:attrNameLst>
                                          <p:attrName>style.color</p:attrName>
                                        </p:attrNameLst>
                                      </p:cBhvr>
                                      <p:to>
                                        <a:schemeClr val="bg1"/>
                                      </p:to>
                                    </p:animClr>
                                    <p:animClr clrSpc="rgb" dir="cw">
                                      <p:cBhvr>
                                        <p:cTn id="80" dur="250" autoRev="1" fill="hold"/>
                                        <p:tgtEl>
                                          <p:spTgt spid="185379"/>
                                        </p:tgtEl>
                                        <p:attrNameLst>
                                          <p:attrName>fillcolor</p:attrName>
                                        </p:attrNameLst>
                                      </p:cBhvr>
                                      <p:to>
                                        <a:schemeClr val="bg1"/>
                                      </p:to>
                                    </p:animClr>
                                    <p:set>
                                      <p:cBhvr>
                                        <p:cTn id="81" dur="250" autoRev="1" fill="hold"/>
                                        <p:tgtEl>
                                          <p:spTgt spid="185379"/>
                                        </p:tgtEl>
                                        <p:attrNameLst>
                                          <p:attrName>fill.type</p:attrName>
                                        </p:attrNameLst>
                                      </p:cBhvr>
                                      <p:to>
                                        <p:strVal val="solid"/>
                                      </p:to>
                                    </p:set>
                                    <p:set>
                                      <p:cBhvr>
                                        <p:cTn id="82" dur="250" autoRev="1" fill="hold"/>
                                        <p:tgtEl>
                                          <p:spTgt spid="185379"/>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85365"/>
                                        </p:tgtEl>
                                        <p:attrNameLst>
                                          <p:attrName>style.visibility</p:attrName>
                                        </p:attrNameLst>
                                      </p:cBhvr>
                                      <p:to>
                                        <p:strVal val="visible"/>
                                      </p:to>
                                    </p:set>
                                  </p:childTnLst>
                                </p:cTn>
                              </p:par>
                            </p:childTnLst>
                          </p:cTn>
                        </p:par>
                        <p:par>
                          <p:cTn id="87" fill="hold">
                            <p:stCondLst>
                              <p:cond delay="0"/>
                            </p:stCondLst>
                            <p:childTnLst>
                              <p:par>
                                <p:cTn id="88" presetID="27" presetClass="emph" presetSubtype="0" fill="hold" grpId="1" nodeType="afterEffect">
                                  <p:stCondLst>
                                    <p:cond delay="0"/>
                                  </p:stCondLst>
                                  <p:childTnLst>
                                    <p:animClr clrSpc="rgb" dir="cw">
                                      <p:cBhvr override="childStyle">
                                        <p:cTn id="89" dur="250" autoRev="1" fill="hold"/>
                                        <p:tgtEl>
                                          <p:spTgt spid="185365"/>
                                        </p:tgtEl>
                                        <p:attrNameLst>
                                          <p:attrName>style.color</p:attrName>
                                        </p:attrNameLst>
                                      </p:cBhvr>
                                      <p:to>
                                        <a:schemeClr val="bg1"/>
                                      </p:to>
                                    </p:animClr>
                                    <p:animClr clrSpc="rgb" dir="cw">
                                      <p:cBhvr>
                                        <p:cTn id="90" dur="250" autoRev="1" fill="hold"/>
                                        <p:tgtEl>
                                          <p:spTgt spid="185365"/>
                                        </p:tgtEl>
                                        <p:attrNameLst>
                                          <p:attrName>fillcolor</p:attrName>
                                        </p:attrNameLst>
                                      </p:cBhvr>
                                      <p:to>
                                        <a:schemeClr val="bg1"/>
                                      </p:to>
                                    </p:animClr>
                                    <p:set>
                                      <p:cBhvr>
                                        <p:cTn id="91" dur="250" autoRev="1" fill="hold"/>
                                        <p:tgtEl>
                                          <p:spTgt spid="185365"/>
                                        </p:tgtEl>
                                        <p:attrNameLst>
                                          <p:attrName>fill.type</p:attrName>
                                        </p:attrNameLst>
                                      </p:cBhvr>
                                      <p:to>
                                        <p:strVal val="solid"/>
                                      </p:to>
                                    </p:set>
                                    <p:set>
                                      <p:cBhvr>
                                        <p:cTn id="92" dur="250" autoRev="1" fill="hold"/>
                                        <p:tgtEl>
                                          <p:spTgt spid="18536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0" grpId="0" animBg="1"/>
      <p:bldP spid="185351" grpId="0" animBg="1"/>
      <p:bldP spid="185351" grpId="1" animBg="1"/>
      <p:bldP spid="185365" grpId="0"/>
      <p:bldP spid="185365" grpId="1"/>
      <p:bldP spid="185372" grpId="0"/>
      <p:bldP spid="185372" grpId="1"/>
      <p:bldP spid="185373" grpId="0" animBg="1"/>
      <p:bldP spid="185374" grpId="0" animBg="1"/>
      <p:bldP spid="185374" grpId="1" animBg="1"/>
      <p:bldP spid="185375" grpId="0" animBg="1"/>
      <p:bldP spid="185379" grpId="0"/>
      <p:bldP spid="185379" grpId="1"/>
      <p:bldP spid="185395" grpId="0"/>
      <p:bldP spid="185396" grpId="0" animBg="1"/>
      <p:bldP spid="18539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82" name="Rectangle 74"/>
          <p:cNvSpPr>
            <a:spLocks noChangeArrowheads="1"/>
          </p:cNvSpPr>
          <p:nvPr/>
        </p:nvSpPr>
        <p:spPr bwMode="auto">
          <a:xfrm>
            <a:off x="309082" y="1579275"/>
            <a:ext cx="8177693" cy="584775"/>
          </a:xfrm>
          <a:prstGeom prst="rect">
            <a:avLst/>
          </a:prstGeom>
          <a:noFill/>
          <a:ln w="9525" algn="ctr">
            <a:noFill/>
            <a:miter lim="800000"/>
          </a:ln>
          <a:effectLst/>
        </p:spPr>
        <p:txBody>
          <a:bodyPr wrap="square" anchor="ctr">
            <a:spAutoFit/>
          </a:bodyPr>
          <a:lstStyle/>
          <a:p>
            <a:pPr algn="just" eaLnBrk="1" hangingPunct="1"/>
            <a:r>
              <a:rPr kumimoji="1" lang="zh-CN" altLang="en-US" sz="3200" b="1" dirty="0" smtClean="0">
                <a:latin typeface="华文新魏" pitchFamily="2" charset="-122"/>
                <a:ea typeface="华文新魏" pitchFamily="2" charset="-122"/>
              </a:rPr>
              <a:t>下面</a:t>
            </a:r>
            <a:r>
              <a:rPr kumimoji="1" lang="zh-CN" altLang="en-US" sz="3200" b="1" dirty="0">
                <a:latin typeface="华文新魏" pitchFamily="2" charset="-122"/>
                <a:ea typeface="华文新魏" pitchFamily="2" charset="-122"/>
              </a:rPr>
              <a:t>对计数信号量与互斥信号量做一个对比。</a:t>
            </a:r>
          </a:p>
        </p:txBody>
      </p:sp>
      <p:graphicFrame>
        <p:nvGraphicFramePr>
          <p:cNvPr id="120053" name="Group 245"/>
          <p:cNvGraphicFramePr>
            <a:graphicFrameLocks noGrp="1"/>
          </p:cNvGraphicFramePr>
          <p:nvPr/>
        </p:nvGraphicFramePr>
        <p:xfrm>
          <a:off x="539510" y="2968144"/>
          <a:ext cx="7906447" cy="1716723"/>
        </p:xfrm>
        <a:graphic>
          <a:graphicData uri="http://schemas.openxmlformats.org/drawingml/2006/table">
            <a:tbl>
              <a:tblPr/>
              <a:tblGrid>
                <a:gridCol w="1267354"/>
                <a:gridCol w="1036926"/>
                <a:gridCol w="1670603"/>
                <a:gridCol w="1014031"/>
                <a:gridCol w="1649997"/>
                <a:gridCol w="1267536"/>
              </a:tblGrid>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600" b="1" i="0" u="none" strike="noStrike" cap="none" normalizeH="0" baseline="0" dirty="0" smtClean="0">
                        <a:ln>
                          <a:noFill/>
                        </a:ln>
                        <a:solidFill>
                          <a:schemeClr val="bg1"/>
                        </a:solidFill>
                        <a:effectLst/>
                        <a:latin typeface="Times New Roman" pitchFamily="18" charset="0"/>
                        <a:ea typeface="宋体" pitchFamily="2" charset="-122"/>
                      </a:endParaRPr>
                    </a:p>
                  </a:txBody>
                  <a:tcPr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 latinLnBrk="0" hangingPunct="1">
                        <a:lnSpc>
                          <a:spcPct val="100000"/>
                        </a:lnSpc>
                        <a:spcBef>
                          <a:spcPct val="2000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Times New Roman" pitchFamily="18" charset="0"/>
                          <a:ea typeface="黑体" pitchFamily="49" charset="-122"/>
                        </a:rPr>
                        <a:t>取值</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 latinLnBrk="0" hangingPunct="1">
                        <a:lnSpc>
                          <a:spcPct val="100000"/>
                        </a:lnSpc>
                        <a:spcBef>
                          <a:spcPct val="20000"/>
                        </a:spcBef>
                        <a:spcAft>
                          <a:spcPct val="0"/>
                        </a:spcAft>
                        <a:buClrTx/>
                        <a:buSzTx/>
                        <a:buFontTx/>
                        <a:buNone/>
                      </a:pPr>
                      <a:r>
                        <a:rPr kumimoji="1" lang="zh-CN" altLang="en-US" sz="1600" b="1" i="0" u="none" strike="noStrike" cap="none" normalizeH="0" baseline="0" dirty="0" smtClean="0">
                          <a:ln>
                            <a:noFill/>
                          </a:ln>
                          <a:solidFill>
                            <a:schemeClr val="tx1"/>
                          </a:solidFill>
                          <a:effectLst/>
                          <a:latin typeface="Times New Roman" pitchFamily="18" charset="0"/>
                          <a:ea typeface="黑体" pitchFamily="49" charset="-122"/>
                        </a:rPr>
                        <a:t>能否用于资源同步以实现对共享资源的独占</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 latinLnBrk="0" hangingPunct="1">
                        <a:lnSpc>
                          <a:spcPct val="100000"/>
                        </a:lnSpc>
                        <a:spcBef>
                          <a:spcPct val="2000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Times New Roman" pitchFamily="18" charset="0"/>
                          <a:ea typeface="黑体" pitchFamily="49" charset="-122"/>
                        </a:rPr>
                        <a:t>能否解决优</a:t>
                      </a:r>
                      <a:r>
                        <a:rPr kumimoji="1" lang="zh-CN" altLang="en-US" sz="1600" b="1" i="0" u="none" strike="noStrike" cap="none" normalizeH="0" baseline="0" dirty="0" smtClean="0">
                          <a:ln>
                            <a:noFill/>
                          </a:ln>
                          <a:solidFill>
                            <a:schemeClr val="tx1"/>
                          </a:solidFill>
                          <a:effectLst/>
                          <a:latin typeface="Times New Roman" pitchFamily="18" charset="0"/>
                          <a:ea typeface="黑体" pitchFamily="49" charset="-122"/>
                        </a:rPr>
                        <a:t>先级反转问题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 latinLnBrk="0" hangingPunct="1">
                        <a:lnSpc>
                          <a:spcPct val="100000"/>
                        </a:lnSpc>
                        <a:spcBef>
                          <a:spcPct val="20000"/>
                        </a:spcBef>
                        <a:spcAft>
                          <a:spcPct val="0"/>
                        </a:spcAft>
                        <a:buClrTx/>
                        <a:buSzTx/>
                        <a:buFontTx/>
                        <a:buNone/>
                      </a:pPr>
                      <a:r>
                        <a:rPr kumimoji="1" lang="zh-CN" altLang="en-US" sz="1600" b="1" i="0" u="none" strike="noStrike" cap="none" normalizeH="0" baseline="0" dirty="0" smtClean="0">
                          <a:ln>
                            <a:noFill/>
                          </a:ln>
                          <a:solidFill>
                            <a:schemeClr val="tx1"/>
                          </a:solidFill>
                          <a:effectLst/>
                          <a:latin typeface="Times New Roman" pitchFamily="18" charset="0"/>
                          <a:ea typeface="黑体" pitchFamily="49" charset="-122"/>
                        </a:rPr>
                        <a:t>能否实现任务间以及中断与任务间的同步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 latinLnBrk="0" hangingPunct="1">
                        <a:lnSpc>
                          <a:spcPct val="100000"/>
                        </a:lnSpc>
                        <a:spcBef>
                          <a:spcPct val="20000"/>
                        </a:spcBef>
                        <a:spcAft>
                          <a:spcPct val="0"/>
                        </a:spcAft>
                        <a:buClrTx/>
                        <a:buSzTx/>
                        <a:buFontTx/>
                        <a:buNone/>
                      </a:pPr>
                      <a:r>
                        <a:rPr kumimoji="1" lang="zh-CN" altLang="en-US" sz="1600" b="1" i="0" u="none" strike="noStrike" cap="none" normalizeH="0" baseline="0" dirty="0" smtClean="0">
                          <a:ln>
                            <a:noFill/>
                          </a:ln>
                          <a:solidFill>
                            <a:schemeClr val="tx1"/>
                          </a:solidFill>
                          <a:effectLst/>
                          <a:latin typeface="Times New Roman" pitchFamily="18" charset="0"/>
                          <a:ea typeface="黑体" pitchFamily="49" charset="-122"/>
                        </a:rPr>
                        <a:t>实现同步时能否传递数据</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460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dirty="0" smtClean="0">
                          <a:ln>
                            <a:noFill/>
                          </a:ln>
                          <a:solidFill>
                            <a:schemeClr val="tx1"/>
                          </a:solidFill>
                          <a:effectLst/>
                          <a:latin typeface="Times New Roman" pitchFamily="18" charset="0"/>
                          <a:ea typeface="黑体" pitchFamily="49" charset="-122"/>
                        </a:rPr>
                        <a:t>互斥信号量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rgbClr val="0000FF"/>
                          </a:solidFill>
                          <a:effectLst/>
                          <a:latin typeface="Times New Roman" pitchFamily="18" charset="0"/>
                          <a:ea typeface="宋体" pitchFamily="2" charset="-122"/>
                        </a:rPr>
                        <a:t>0</a:t>
                      </a:r>
                      <a:r>
                        <a:rPr kumimoji="1" lang="zh-CN" altLang="en-US" sz="1600" b="1" i="0" u="none" strike="noStrike" cap="none" normalizeH="0" baseline="0" smtClean="0">
                          <a:ln>
                            <a:noFill/>
                          </a:ln>
                          <a:solidFill>
                            <a:srgbClr val="0000FF"/>
                          </a:solidFill>
                          <a:effectLst/>
                          <a:latin typeface="Times New Roman" pitchFamily="18" charset="0"/>
                          <a:ea typeface="宋体" pitchFamily="2" charset="-122"/>
                        </a:rPr>
                        <a:t>或</a:t>
                      </a:r>
                      <a:r>
                        <a:rPr kumimoji="1" lang="en-US" altLang="zh-CN" sz="1600" b="1" i="0" u="none" strike="noStrike" cap="none" normalizeH="0" baseline="0" smtClean="0">
                          <a:ln>
                            <a:noFill/>
                          </a:ln>
                          <a:solidFill>
                            <a:srgbClr val="0000FF"/>
                          </a:solidFill>
                          <a:effectLst/>
                          <a:latin typeface="Times New Roman" pitchFamily="18"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5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smtClean="0">
                          <a:ln>
                            <a:noFill/>
                          </a:ln>
                          <a:solidFill>
                            <a:srgbClr val="0000FF"/>
                          </a:solidFill>
                          <a:effectLst/>
                          <a:latin typeface="Times New Roman" pitchFamily="18" charset="0"/>
                          <a:ea typeface="宋体" pitchFamily="2" charset="-122"/>
                        </a:rPr>
                        <a:t>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5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smtClean="0">
                          <a:ln>
                            <a:noFill/>
                          </a:ln>
                          <a:solidFill>
                            <a:srgbClr val="0000FF"/>
                          </a:solidFill>
                          <a:effectLst/>
                          <a:latin typeface="Times New Roman" pitchFamily="18" charset="0"/>
                          <a:ea typeface="宋体" pitchFamily="2" charset="-122"/>
                        </a:rPr>
                        <a:t>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5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smtClean="0">
                          <a:ln>
                            <a:noFill/>
                          </a:ln>
                          <a:solidFill>
                            <a:srgbClr val="0000FF"/>
                          </a:solidFill>
                          <a:effectLst/>
                          <a:latin typeface="Times New Roman" pitchFamily="18" charset="0"/>
                          <a:ea typeface="宋体" pitchFamily="2" charset="-122"/>
                        </a:rPr>
                        <a:t>不能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5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smtClean="0">
                          <a:ln>
                            <a:noFill/>
                          </a:ln>
                          <a:solidFill>
                            <a:srgbClr val="0000FF"/>
                          </a:solidFill>
                          <a:effectLst/>
                          <a:latin typeface="Times New Roman" pitchFamily="18" charset="0"/>
                          <a:ea typeface="宋体" pitchFamily="2" charset="-122"/>
                        </a:rPr>
                        <a:t>不能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5E6"/>
                    </a:solidFill>
                  </a:tcPr>
                </a:tc>
              </a:tr>
              <a:tr h="4476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dirty="0" smtClean="0">
                          <a:ln>
                            <a:noFill/>
                          </a:ln>
                          <a:solidFill>
                            <a:schemeClr val="tx1"/>
                          </a:solidFill>
                          <a:effectLst/>
                          <a:latin typeface="Times New Roman" pitchFamily="18" charset="0"/>
                          <a:ea typeface="黑体" pitchFamily="49" charset="-122"/>
                        </a:rPr>
                        <a:t>计数信号量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dirty="0" smtClean="0">
                          <a:ln>
                            <a:noFill/>
                          </a:ln>
                          <a:solidFill>
                            <a:srgbClr val="0000FF"/>
                          </a:solidFill>
                          <a:effectLst/>
                          <a:latin typeface="Times New Roman" pitchFamily="18" charset="0"/>
                          <a:ea typeface="宋体" pitchFamily="2" charset="-122"/>
                        </a:rPr>
                        <a:t>0</a:t>
                      </a:r>
                      <a:r>
                        <a:rPr kumimoji="1" lang="zh-CN" altLang="en-US" sz="1600" b="1" i="0" u="none" strike="noStrike" cap="none" normalizeH="0" baseline="0" dirty="0" smtClean="0">
                          <a:ln>
                            <a:noFill/>
                          </a:ln>
                          <a:solidFill>
                            <a:srgbClr val="0000FF"/>
                          </a:solidFill>
                          <a:effectLst/>
                          <a:latin typeface="Times New Roman" pitchFamily="18" charset="0"/>
                          <a:ea typeface="宋体" pitchFamily="2" charset="-122"/>
                        </a:rPr>
                        <a:t>～</a:t>
                      </a:r>
                      <a:r>
                        <a:rPr kumimoji="1" lang="en-US" altLang="zh-CN" sz="1600" b="1" i="0" u="none" strike="noStrike" cap="none" normalizeH="0" baseline="0" dirty="0" smtClean="0">
                          <a:ln>
                            <a:noFill/>
                          </a:ln>
                          <a:solidFill>
                            <a:srgbClr val="0000FF"/>
                          </a:solidFill>
                          <a:effectLst/>
                          <a:latin typeface="Times New Roman" pitchFamily="18" charset="0"/>
                          <a:ea typeface="宋体" pitchFamily="2" charset="-122"/>
                        </a:rPr>
                        <a:t>65535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5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smtClean="0">
                          <a:ln>
                            <a:noFill/>
                          </a:ln>
                          <a:solidFill>
                            <a:srgbClr val="0000FF"/>
                          </a:solidFill>
                          <a:effectLst/>
                          <a:latin typeface="Times New Roman" pitchFamily="18" charset="0"/>
                          <a:ea typeface="宋体" pitchFamily="2" charset="-122"/>
                        </a:rPr>
                        <a:t>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5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smtClean="0">
                          <a:ln>
                            <a:noFill/>
                          </a:ln>
                          <a:solidFill>
                            <a:srgbClr val="0000FF"/>
                          </a:solidFill>
                          <a:effectLst/>
                          <a:latin typeface="Times New Roman" pitchFamily="18" charset="0"/>
                          <a:ea typeface="宋体" pitchFamily="2" charset="-122"/>
                        </a:rPr>
                        <a:t>不能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5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smtClean="0">
                          <a:ln>
                            <a:noFill/>
                          </a:ln>
                          <a:solidFill>
                            <a:srgbClr val="0000FF"/>
                          </a:solidFill>
                          <a:effectLst/>
                          <a:latin typeface="Times New Roman" pitchFamily="18" charset="0"/>
                          <a:ea typeface="宋体" pitchFamily="2" charset="-122"/>
                        </a:rPr>
                        <a:t>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5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dirty="0" smtClean="0">
                          <a:ln>
                            <a:noFill/>
                          </a:ln>
                          <a:solidFill>
                            <a:srgbClr val="0000FF"/>
                          </a:solidFill>
                          <a:effectLst/>
                          <a:latin typeface="Times New Roman" pitchFamily="18" charset="0"/>
                          <a:ea typeface="宋体" pitchFamily="2" charset="-122"/>
                        </a:rPr>
                        <a:t>不能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0D5E6"/>
                    </a:solidFill>
                  </a:tcPr>
                </a:tc>
              </a:tr>
            </a:tbl>
          </a:graphicData>
        </a:graphic>
      </p:graphicFrame>
      <p:sp>
        <p:nvSpPr>
          <p:cNvPr id="7" name="Rectangle 3"/>
          <p:cNvSpPr>
            <a:spLocks noChangeArrowheads="1"/>
          </p:cNvSpPr>
          <p:nvPr/>
        </p:nvSpPr>
        <p:spPr bwMode="auto">
          <a:xfrm>
            <a:off x="309082" y="203008"/>
            <a:ext cx="3384550" cy="358775"/>
          </a:xfrm>
          <a:prstGeom prst="rect">
            <a:avLst/>
          </a:prstGeom>
          <a:noFill/>
          <a:ln w="9525">
            <a:noFill/>
            <a:miter lim="800000"/>
          </a:ln>
          <a:effectLst/>
        </p:spPr>
        <p:txBody>
          <a:bodyPr wrap="none" anchor="ctr"/>
          <a:lstStyle/>
          <a:p>
            <a:pPr eaLnBrk="1" hangingPunct="1"/>
            <a:r>
              <a:rPr lang="zh-CN" altLang="en-US" sz="4000" b="1" dirty="0" smtClean="0">
                <a:solidFill>
                  <a:srgbClr val="006600"/>
                </a:solidFill>
                <a:ea typeface="华文新魏" pitchFamily="2" charset="-122"/>
              </a:rPr>
              <a:t>信号量简介</a:t>
            </a:r>
            <a:r>
              <a:rPr lang="zh-CN" altLang="en-US" sz="3600" b="1" dirty="0" smtClean="0"/>
              <a:t> </a:t>
            </a:r>
            <a:r>
              <a:rPr lang="zh-CN" altLang="en-US" sz="4000" b="1" dirty="0" smtClean="0">
                <a:solidFill>
                  <a:srgbClr val="006600"/>
                </a:solidFill>
                <a:ea typeface="华文新魏" pitchFamily="2" charset="-122"/>
              </a:rPr>
              <a:t>  </a:t>
            </a:r>
            <a:endParaRPr lang="zh-CN" altLang="en-US" sz="4000" b="1" dirty="0">
              <a:solidFill>
                <a:srgbClr val="006600"/>
              </a:solidFill>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9882"/>
                                        </p:tgtEl>
                                        <p:attrNameLst>
                                          <p:attrName>style.visibility</p:attrName>
                                        </p:attrNameLst>
                                      </p:cBhvr>
                                      <p:to>
                                        <p:strVal val="visible"/>
                                      </p:to>
                                    </p:set>
                                    <p:animEffect transition="in" filter="blinds(horizontal)">
                                      <p:cBhvr>
                                        <p:cTn id="7" dur="500"/>
                                        <p:tgtEl>
                                          <p:spTgt spid="11988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0053"/>
                                        </p:tgtEl>
                                        <p:attrNameLst>
                                          <p:attrName>style.visibility</p:attrName>
                                        </p:attrNameLst>
                                      </p:cBhvr>
                                      <p:to>
                                        <p:strVal val="visible"/>
                                      </p:to>
                                    </p:set>
                                    <p:animEffect transition="in" filter="wipe(left)">
                                      <p:cBhvr>
                                        <p:cTn id="11" dur="1000"/>
                                        <p:tgtEl>
                                          <p:spTgt spid="120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8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4" name="Rectangle 6"/>
          <p:cNvSpPr>
            <a:spLocks noChangeArrowheads="1"/>
          </p:cNvSpPr>
          <p:nvPr/>
        </p:nvSpPr>
        <p:spPr bwMode="auto">
          <a:xfrm>
            <a:off x="481903" y="1479780"/>
            <a:ext cx="7777403" cy="1200329"/>
          </a:xfrm>
          <a:prstGeom prst="rect">
            <a:avLst/>
          </a:prstGeom>
          <a:noFill/>
          <a:ln w="9525" algn="ctr">
            <a:noFill/>
            <a:miter lim="800000"/>
          </a:ln>
          <a:effectLst/>
        </p:spPr>
        <p:txBody>
          <a:bodyPr wrap="square" anchor="ctr">
            <a:spAutoFit/>
          </a:bodyPr>
          <a:lstStyle/>
          <a:p>
            <a:pPr algn="just" eaLnBrk="1" hangingPunct="1"/>
            <a:r>
              <a:rPr kumimoji="1" lang="en-US" altLang="zh-CN" b="1" dirty="0">
                <a:ea typeface="华文新魏" pitchFamily="2" charset="-122"/>
              </a:rPr>
              <a:t>      </a:t>
            </a:r>
            <a:r>
              <a:rPr kumimoji="1" lang="zh-CN" altLang="en-US" b="1" dirty="0">
                <a:ea typeface="华文新魏" pitchFamily="2" charset="-122"/>
              </a:rPr>
              <a:t>在实际的应用中，常用信号量实现任务间的同步，</a:t>
            </a:r>
            <a:r>
              <a:rPr kumimoji="1" lang="en-US" altLang="zh-CN" b="1" dirty="0" err="1">
                <a:ea typeface="华文新魏" pitchFamily="2" charset="-122"/>
              </a:rPr>
              <a:t>OSSemPend</a:t>
            </a:r>
            <a:r>
              <a:rPr kumimoji="1" lang="en-US" altLang="zh-CN" b="1" dirty="0">
                <a:ea typeface="华文新魏" pitchFamily="2" charset="-122"/>
              </a:rPr>
              <a:t>()</a:t>
            </a:r>
            <a:r>
              <a:rPr kumimoji="1" lang="zh-CN" altLang="en-US" b="1" dirty="0">
                <a:ea typeface="华文新魏" pitchFamily="2" charset="-122"/>
              </a:rPr>
              <a:t>和</a:t>
            </a:r>
            <a:r>
              <a:rPr kumimoji="1" lang="en-US" altLang="zh-CN" b="1" dirty="0" err="1">
                <a:ea typeface="华文新魏" pitchFamily="2" charset="-122"/>
              </a:rPr>
              <a:t>OSSemPost</a:t>
            </a:r>
            <a:r>
              <a:rPr kumimoji="1" lang="en-US" altLang="zh-CN" b="1" dirty="0">
                <a:ea typeface="华文新魏" pitchFamily="2" charset="-122"/>
              </a:rPr>
              <a:t>()</a:t>
            </a:r>
            <a:r>
              <a:rPr kumimoji="1" lang="zh-CN" altLang="en-US" b="1" dirty="0">
                <a:ea typeface="华文新魏" pitchFamily="2" charset="-122"/>
              </a:rPr>
              <a:t>会出现在不同任务的不同函数中，但不一定成对出现。 </a:t>
            </a:r>
          </a:p>
        </p:txBody>
      </p:sp>
      <p:sp>
        <p:nvSpPr>
          <p:cNvPr id="114821" name="Rectangle 133"/>
          <p:cNvSpPr>
            <a:spLocks noChangeArrowheads="1"/>
          </p:cNvSpPr>
          <p:nvPr/>
        </p:nvSpPr>
        <p:spPr bwMode="auto">
          <a:xfrm>
            <a:off x="539509" y="1009506"/>
            <a:ext cx="3283599" cy="523220"/>
          </a:xfrm>
          <a:prstGeom prst="rect">
            <a:avLst/>
          </a:prstGeom>
          <a:noFill/>
          <a:ln w="9525" algn="ctr">
            <a:noFill/>
            <a:miter lim="800000"/>
          </a:ln>
          <a:effectLst/>
        </p:spPr>
        <p:txBody>
          <a:bodyPr wrap="square">
            <a:spAutoFit/>
          </a:bodyPr>
          <a:lstStyle/>
          <a:p>
            <a:r>
              <a:rPr kumimoji="1" lang="en-US" altLang="zh-CN" sz="2800" b="1" dirty="0">
                <a:ea typeface="华文新魏" pitchFamily="2" charset="-122"/>
              </a:rPr>
              <a:t>1.</a:t>
            </a:r>
            <a:r>
              <a:rPr kumimoji="1" lang="zh-CN" altLang="en-US" sz="2800" b="1" dirty="0">
                <a:ea typeface="华文新魏" pitchFamily="2" charset="-122"/>
              </a:rPr>
              <a:t>任务间同步</a:t>
            </a:r>
          </a:p>
        </p:txBody>
      </p:sp>
      <p:sp>
        <p:nvSpPr>
          <p:cNvPr id="114822" name="Rectangle 134"/>
          <p:cNvSpPr>
            <a:spLocks noChangeArrowheads="1"/>
          </p:cNvSpPr>
          <p:nvPr/>
        </p:nvSpPr>
        <p:spPr bwMode="auto">
          <a:xfrm>
            <a:off x="424296" y="5618066"/>
            <a:ext cx="8410622" cy="1200329"/>
          </a:xfrm>
          <a:prstGeom prst="rect">
            <a:avLst/>
          </a:prstGeom>
          <a:noFill/>
          <a:ln w="9525" algn="ctr">
            <a:noFill/>
            <a:miter lim="800000"/>
          </a:ln>
          <a:effectLst/>
        </p:spPr>
        <p:txBody>
          <a:bodyPr wrap="square" anchor="ctr">
            <a:spAutoFit/>
          </a:bodyPr>
          <a:lstStyle/>
          <a:p>
            <a:pPr eaLnBrk="1" hangingPunct="1"/>
            <a:r>
              <a:rPr kumimoji="1" lang="zh-CN" altLang="en-US" dirty="0">
                <a:ea typeface="黑体" pitchFamily="49" charset="-122"/>
              </a:rPr>
              <a:t>注意：在实际的应用中，还有多对多、一对多信号量操作的情况，但很不常见，建议读者不要设计出这样的操作方式，因为这样会带来很多的麻烦。</a:t>
            </a:r>
            <a:r>
              <a:rPr kumimoji="1" lang="zh-CN" altLang="en-US" b="1" dirty="0">
                <a:ea typeface="黑体" pitchFamily="49" charset="-122"/>
              </a:rPr>
              <a:t> </a:t>
            </a:r>
          </a:p>
        </p:txBody>
      </p:sp>
      <p:grpSp>
        <p:nvGrpSpPr>
          <p:cNvPr id="2" name="Group 160"/>
          <p:cNvGrpSpPr/>
          <p:nvPr/>
        </p:nvGrpSpPr>
        <p:grpSpPr bwMode="auto">
          <a:xfrm>
            <a:off x="6129338" y="4495800"/>
            <a:ext cx="1611312" cy="479425"/>
            <a:chOff x="4161" y="2956"/>
            <a:chExt cx="1015" cy="302"/>
          </a:xfrm>
        </p:grpSpPr>
        <p:sp>
          <p:nvSpPr>
            <p:cNvPr id="114849" name="AutoShape 161"/>
            <p:cNvSpPr>
              <a:spLocks noChangeArrowheads="1"/>
            </p:cNvSpPr>
            <p:nvPr/>
          </p:nvSpPr>
          <p:spPr bwMode="gray">
            <a:xfrm>
              <a:off x="4161" y="2956"/>
              <a:ext cx="1015" cy="302"/>
            </a:xfrm>
            <a:prstGeom prst="roundRect">
              <a:avLst>
                <a:gd name="adj" fmla="val 16667"/>
              </a:avLst>
            </a:prstGeom>
            <a:gradFill rotWithShape="1">
              <a:gsLst>
                <a:gs pos="0">
                  <a:srgbClr val="008000"/>
                </a:gs>
                <a:gs pos="100000">
                  <a:srgbClr val="008000">
                    <a:gamma/>
                    <a:tint val="60392"/>
                    <a:invGamma/>
                  </a:srgbClr>
                </a:gs>
              </a:gsLst>
              <a:lin ang="5400000" scaled="1"/>
            </a:gradFill>
            <a:ln w="9525" algn="ctr">
              <a:noFill/>
              <a:round/>
            </a:ln>
            <a:effectLst/>
          </p:spPr>
          <p:txBody>
            <a:bodyPr wrap="none" anchor="ctr"/>
            <a:lstStyle/>
            <a:p>
              <a:endParaRPr lang="zh-CN" altLang="en-US"/>
            </a:p>
          </p:txBody>
        </p:sp>
        <p:sp>
          <p:nvSpPr>
            <p:cNvPr id="114850" name="Text Box 162"/>
            <p:cNvSpPr txBox="1">
              <a:spLocks noChangeArrowheads="1"/>
            </p:cNvSpPr>
            <p:nvPr/>
          </p:nvSpPr>
          <p:spPr bwMode="gray">
            <a:xfrm>
              <a:off x="4176" y="2995"/>
              <a:ext cx="994" cy="231"/>
            </a:xfrm>
            <a:prstGeom prst="rect">
              <a:avLst/>
            </a:prstGeom>
            <a:noFill/>
            <a:ln w="9525" algn="ctr">
              <a:noFill/>
              <a:miter lim="800000"/>
            </a:ln>
            <a:effectLst/>
          </p:spPr>
          <p:txBody>
            <a:bodyPr wrap="none" anchor="ctr"/>
            <a:lstStyle/>
            <a:p>
              <a:pPr algn="ctr" eaLnBrk="1" hangingPunct="1"/>
              <a:r>
                <a:rPr lang="zh-CN" altLang="en-US" b="1">
                  <a:solidFill>
                    <a:schemeClr val="bg1"/>
                  </a:solidFill>
                </a:rPr>
                <a:t>任务</a:t>
              </a:r>
              <a:r>
                <a:rPr lang="en-US" altLang="zh-CN" b="1">
                  <a:solidFill>
                    <a:schemeClr val="bg1"/>
                  </a:solidFill>
                </a:rPr>
                <a:t>3</a:t>
              </a:r>
            </a:p>
          </p:txBody>
        </p:sp>
      </p:grpSp>
      <p:grpSp>
        <p:nvGrpSpPr>
          <p:cNvPr id="3" name="Group 163"/>
          <p:cNvGrpSpPr/>
          <p:nvPr/>
        </p:nvGrpSpPr>
        <p:grpSpPr bwMode="auto">
          <a:xfrm>
            <a:off x="2700338" y="5016500"/>
            <a:ext cx="1611312" cy="479425"/>
            <a:chOff x="4161" y="2956"/>
            <a:chExt cx="1015" cy="302"/>
          </a:xfrm>
        </p:grpSpPr>
        <p:sp>
          <p:nvSpPr>
            <p:cNvPr id="114852" name="AutoShape 164"/>
            <p:cNvSpPr>
              <a:spLocks noChangeArrowheads="1"/>
            </p:cNvSpPr>
            <p:nvPr/>
          </p:nvSpPr>
          <p:spPr bwMode="gray">
            <a:xfrm>
              <a:off x="4161" y="2956"/>
              <a:ext cx="1015" cy="302"/>
            </a:xfrm>
            <a:prstGeom prst="roundRect">
              <a:avLst>
                <a:gd name="adj" fmla="val 16667"/>
              </a:avLst>
            </a:prstGeom>
            <a:gradFill rotWithShape="1">
              <a:gsLst>
                <a:gs pos="0">
                  <a:srgbClr val="008000"/>
                </a:gs>
                <a:gs pos="100000">
                  <a:srgbClr val="008000">
                    <a:gamma/>
                    <a:tint val="60392"/>
                    <a:invGamma/>
                  </a:srgbClr>
                </a:gs>
              </a:gsLst>
              <a:lin ang="5400000" scaled="1"/>
            </a:gradFill>
            <a:ln w="9525" algn="ctr">
              <a:noFill/>
              <a:round/>
            </a:ln>
            <a:effectLst/>
          </p:spPr>
          <p:txBody>
            <a:bodyPr wrap="none" anchor="ctr"/>
            <a:lstStyle/>
            <a:p>
              <a:endParaRPr lang="zh-CN" altLang="en-US"/>
            </a:p>
          </p:txBody>
        </p:sp>
        <p:sp>
          <p:nvSpPr>
            <p:cNvPr id="114853" name="Text Box 165"/>
            <p:cNvSpPr txBox="1">
              <a:spLocks noChangeArrowheads="1"/>
            </p:cNvSpPr>
            <p:nvPr/>
          </p:nvSpPr>
          <p:spPr bwMode="gray">
            <a:xfrm>
              <a:off x="4176" y="2995"/>
              <a:ext cx="994" cy="231"/>
            </a:xfrm>
            <a:prstGeom prst="rect">
              <a:avLst/>
            </a:prstGeom>
            <a:noFill/>
            <a:ln w="9525" algn="ctr">
              <a:noFill/>
              <a:miter lim="800000"/>
            </a:ln>
            <a:effectLst/>
          </p:spPr>
          <p:txBody>
            <a:bodyPr wrap="none" anchor="ctr"/>
            <a:lstStyle/>
            <a:p>
              <a:pPr algn="ctr" eaLnBrk="1" hangingPunct="1"/>
              <a:r>
                <a:rPr lang="zh-CN" altLang="en-US" b="1">
                  <a:solidFill>
                    <a:schemeClr val="bg1"/>
                  </a:solidFill>
                </a:rPr>
                <a:t>中断</a:t>
              </a:r>
              <a:r>
                <a:rPr lang="en-US" altLang="zh-CN" b="1">
                  <a:solidFill>
                    <a:schemeClr val="bg1"/>
                  </a:solidFill>
                </a:rPr>
                <a:t>1</a:t>
              </a:r>
            </a:p>
          </p:txBody>
        </p:sp>
      </p:grpSp>
      <p:grpSp>
        <p:nvGrpSpPr>
          <p:cNvPr id="4" name="Group 166"/>
          <p:cNvGrpSpPr/>
          <p:nvPr/>
        </p:nvGrpSpPr>
        <p:grpSpPr bwMode="auto">
          <a:xfrm>
            <a:off x="2708275" y="4527550"/>
            <a:ext cx="1611313" cy="479425"/>
            <a:chOff x="4161" y="2956"/>
            <a:chExt cx="1015" cy="302"/>
          </a:xfrm>
        </p:grpSpPr>
        <p:sp>
          <p:nvSpPr>
            <p:cNvPr id="114855" name="AutoShape 167"/>
            <p:cNvSpPr>
              <a:spLocks noChangeArrowheads="1"/>
            </p:cNvSpPr>
            <p:nvPr/>
          </p:nvSpPr>
          <p:spPr bwMode="gray">
            <a:xfrm>
              <a:off x="4161" y="2956"/>
              <a:ext cx="1015" cy="302"/>
            </a:xfrm>
            <a:prstGeom prst="roundRect">
              <a:avLst>
                <a:gd name="adj" fmla="val 16667"/>
              </a:avLst>
            </a:prstGeom>
            <a:gradFill rotWithShape="1">
              <a:gsLst>
                <a:gs pos="0">
                  <a:srgbClr val="008000"/>
                </a:gs>
                <a:gs pos="100000">
                  <a:srgbClr val="008000">
                    <a:gamma/>
                    <a:tint val="60392"/>
                    <a:invGamma/>
                  </a:srgbClr>
                </a:gs>
              </a:gsLst>
              <a:lin ang="5400000" scaled="1"/>
            </a:gradFill>
            <a:ln w="9525" algn="ctr">
              <a:noFill/>
              <a:round/>
            </a:ln>
            <a:effectLst/>
          </p:spPr>
          <p:txBody>
            <a:bodyPr wrap="none" anchor="ctr"/>
            <a:lstStyle/>
            <a:p>
              <a:endParaRPr lang="zh-CN" altLang="en-US"/>
            </a:p>
          </p:txBody>
        </p:sp>
        <p:sp>
          <p:nvSpPr>
            <p:cNvPr id="114856" name="Text Box 168"/>
            <p:cNvSpPr txBox="1">
              <a:spLocks noChangeArrowheads="1"/>
            </p:cNvSpPr>
            <p:nvPr/>
          </p:nvSpPr>
          <p:spPr bwMode="gray">
            <a:xfrm>
              <a:off x="4176" y="2995"/>
              <a:ext cx="994" cy="231"/>
            </a:xfrm>
            <a:prstGeom prst="rect">
              <a:avLst/>
            </a:prstGeom>
            <a:noFill/>
            <a:ln w="9525" algn="ctr">
              <a:noFill/>
              <a:miter lim="800000"/>
            </a:ln>
            <a:effectLst/>
          </p:spPr>
          <p:txBody>
            <a:bodyPr wrap="none" anchor="ctr"/>
            <a:lstStyle/>
            <a:p>
              <a:pPr algn="ctr" eaLnBrk="1" hangingPunct="1"/>
              <a:r>
                <a:rPr lang="zh-CN" altLang="en-US" b="1">
                  <a:solidFill>
                    <a:schemeClr val="bg1"/>
                  </a:solidFill>
                </a:rPr>
                <a:t>任务</a:t>
              </a:r>
              <a:r>
                <a:rPr lang="en-US" altLang="zh-CN" b="1">
                  <a:solidFill>
                    <a:schemeClr val="bg1"/>
                  </a:solidFill>
                </a:rPr>
                <a:t>2</a:t>
              </a:r>
            </a:p>
          </p:txBody>
        </p:sp>
      </p:grpSp>
      <p:grpSp>
        <p:nvGrpSpPr>
          <p:cNvPr id="5" name="Group 169"/>
          <p:cNvGrpSpPr/>
          <p:nvPr/>
        </p:nvGrpSpPr>
        <p:grpSpPr bwMode="auto">
          <a:xfrm>
            <a:off x="2717800" y="4044950"/>
            <a:ext cx="1611313" cy="479425"/>
            <a:chOff x="4161" y="2956"/>
            <a:chExt cx="1015" cy="302"/>
          </a:xfrm>
        </p:grpSpPr>
        <p:sp>
          <p:nvSpPr>
            <p:cNvPr id="114858" name="AutoShape 170"/>
            <p:cNvSpPr>
              <a:spLocks noChangeArrowheads="1"/>
            </p:cNvSpPr>
            <p:nvPr/>
          </p:nvSpPr>
          <p:spPr bwMode="gray">
            <a:xfrm>
              <a:off x="4161" y="2956"/>
              <a:ext cx="1015" cy="302"/>
            </a:xfrm>
            <a:prstGeom prst="roundRect">
              <a:avLst>
                <a:gd name="adj" fmla="val 16667"/>
              </a:avLst>
            </a:prstGeom>
            <a:gradFill rotWithShape="1">
              <a:gsLst>
                <a:gs pos="0">
                  <a:srgbClr val="008000"/>
                </a:gs>
                <a:gs pos="100000">
                  <a:srgbClr val="008000">
                    <a:gamma/>
                    <a:tint val="60392"/>
                    <a:invGamma/>
                  </a:srgbClr>
                </a:gs>
              </a:gsLst>
              <a:lin ang="5400000" scaled="1"/>
            </a:gradFill>
            <a:ln w="9525" algn="ctr">
              <a:noFill/>
              <a:round/>
            </a:ln>
            <a:effectLst/>
          </p:spPr>
          <p:txBody>
            <a:bodyPr wrap="none" anchor="ctr"/>
            <a:lstStyle/>
            <a:p>
              <a:endParaRPr lang="zh-CN" altLang="en-US"/>
            </a:p>
          </p:txBody>
        </p:sp>
        <p:sp>
          <p:nvSpPr>
            <p:cNvPr id="114859" name="Text Box 171"/>
            <p:cNvSpPr txBox="1">
              <a:spLocks noChangeArrowheads="1"/>
            </p:cNvSpPr>
            <p:nvPr/>
          </p:nvSpPr>
          <p:spPr bwMode="gray">
            <a:xfrm>
              <a:off x="4176" y="2995"/>
              <a:ext cx="994" cy="231"/>
            </a:xfrm>
            <a:prstGeom prst="rect">
              <a:avLst/>
            </a:prstGeom>
            <a:noFill/>
            <a:ln w="9525" algn="ctr">
              <a:noFill/>
              <a:miter lim="800000"/>
            </a:ln>
            <a:effectLst/>
          </p:spPr>
          <p:txBody>
            <a:bodyPr wrap="none" anchor="ctr"/>
            <a:lstStyle/>
            <a:p>
              <a:pPr algn="ctr" eaLnBrk="1" hangingPunct="1"/>
              <a:r>
                <a:rPr lang="zh-CN" altLang="en-US" b="1" dirty="0">
                  <a:solidFill>
                    <a:schemeClr val="bg1"/>
                  </a:solidFill>
                </a:rPr>
                <a:t>任务</a:t>
              </a:r>
              <a:r>
                <a:rPr lang="en-US" altLang="zh-CN" b="1" dirty="0">
                  <a:solidFill>
                    <a:schemeClr val="bg1"/>
                  </a:solidFill>
                </a:rPr>
                <a:t>1</a:t>
              </a:r>
            </a:p>
          </p:txBody>
        </p:sp>
      </p:grpSp>
      <p:grpSp>
        <p:nvGrpSpPr>
          <p:cNvPr id="6" name="Group 172"/>
          <p:cNvGrpSpPr/>
          <p:nvPr/>
        </p:nvGrpSpPr>
        <p:grpSpPr bwMode="auto">
          <a:xfrm>
            <a:off x="6129338" y="3065463"/>
            <a:ext cx="1611312" cy="479425"/>
            <a:chOff x="4161" y="2956"/>
            <a:chExt cx="1015" cy="302"/>
          </a:xfrm>
        </p:grpSpPr>
        <p:sp>
          <p:nvSpPr>
            <p:cNvPr id="114861" name="AutoShape 173"/>
            <p:cNvSpPr>
              <a:spLocks noChangeArrowheads="1"/>
            </p:cNvSpPr>
            <p:nvPr/>
          </p:nvSpPr>
          <p:spPr bwMode="gray">
            <a:xfrm>
              <a:off x="4161" y="2956"/>
              <a:ext cx="1015" cy="302"/>
            </a:xfrm>
            <a:prstGeom prst="roundRect">
              <a:avLst>
                <a:gd name="adj" fmla="val 16667"/>
              </a:avLst>
            </a:prstGeom>
            <a:gradFill rotWithShape="1">
              <a:gsLst>
                <a:gs pos="0">
                  <a:srgbClr val="008000"/>
                </a:gs>
                <a:gs pos="100000">
                  <a:srgbClr val="008000">
                    <a:gamma/>
                    <a:tint val="60392"/>
                    <a:invGamma/>
                  </a:srgbClr>
                </a:gs>
              </a:gsLst>
              <a:lin ang="5400000" scaled="1"/>
            </a:gradFill>
            <a:ln w="9525" algn="ctr">
              <a:noFill/>
              <a:round/>
            </a:ln>
            <a:effectLst/>
          </p:spPr>
          <p:txBody>
            <a:bodyPr wrap="none" anchor="ctr"/>
            <a:lstStyle/>
            <a:p>
              <a:endParaRPr lang="zh-CN" altLang="en-US"/>
            </a:p>
          </p:txBody>
        </p:sp>
        <p:sp>
          <p:nvSpPr>
            <p:cNvPr id="114862" name="Text Box 174"/>
            <p:cNvSpPr txBox="1">
              <a:spLocks noChangeArrowheads="1"/>
            </p:cNvSpPr>
            <p:nvPr/>
          </p:nvSpPr>
          <p:spPr bwMode="gray">
            <a:xfrm>
              <a:off x="4176" y="2995"/>
              <a:ext cx="994" cy="231"/>
            </a:xfrm>
            <a:prstGeom prst="rect">
              <a:avLst/>
            </a:prstGeom>
            <a:noFill/>
            <a:ln w="9525" algn="ctr">
              <a:noFill/>
              <a:miter lim="800000"/>
            </a:ln>
            <a:effectLst/>
          </p:spPr>
          <p:txBody>
            <a:bodyPr wrap="none" anchor="ctr"/>
            <a:lstStyle/>
            <a:p>
              <a:pPr algn="ctr" eaLnBrk="1" hangingPunct="1"/>
              <a:r>
                <a:rPr lang="zh-CN" altLang="en-US" b="1">
                  <a:solidFill>
                    <a:schemeClr val="bg1"/>
                  </a:solidFill>
                </a:rPr>
                <a:t>任务</a:t>
              </a:r>
              <a:r>
                <a:rPr lang="en-US" altLang="zh-CN" b="1">
                  <a:solidFill>
                    <a:schemeClr val="bg1"/>
                  </a:solidFill>
                </a:rPr>
                <a:t>2</a:t>
              </a:r>
            </a:p>
          </p:txBody>
        </p:sp>
      </p:grpSp>
      <p:grpSp>
        <p:nvGrpSpPr>
          <p:cNvPr id="7" name="Group 175"/>
          <p:cNvGrpSpPr/>
          <p:nvPr/>
        </p:nvGrpSpPr>
        <p:grpSpPr bwMode="auto">
          <a:xfrm>
            <a:off x="2727325" y="3065463"/>
            <a:ext cx="1611313" cy="479425"/>
            <a:chOff x="4161" y="2956"/>
            <a:chExt cx="1015" cy="302"/>
          </a:xfrm>
        </p:grpSpPr>
        <p:sp>
          <p:nvSpPr>
            <p:cNvPr id="114864" name="AutoShape 176"/>
            <p:cNvSpPr>
              <a:spLocks noChangeArrowheads="1"/>
            </p:cNvSpPr>
            <p:nvPr/>
          </p:nvSpPr>
          <p:spPr bwMode="gray">
            <a:xfrm>
              <a:off x="4161" y="2956"/>
              <a:ext cx="1015" cy="302"/>
            </a:xfrm>
            <a:prstGeom prst="roundRect">
              <a:avLst>
                <a:gd name="adj" fmla="val 16667"/>
              </a:avLst>
            </a:prstGeom>
            <a:gradFill rotWithShape="1">
              <a:gsLst>
                <a:gs pos="0">
                  <a:srgbClr val="008000"/>
                </a:gs>
                <a:gs pos="100000">
                  <a:srgbClr val="008000">
                    <a:gamma/>
                    <a:tint val="60392"/>
                    <a:invGamma/>
                  </a:srgbClr>
                </a:gs>
              </a:gsLst>
              <a:lin ang="5400000" scaled="1"/>
            </a:gradFill>
            <a:ln w="9525" algn="ctr">
              <a:noFill/>
              <a:round/>
            </a:ln>
            <a:effectLst/>
          </p:spPr>
          <p:txBody>
            <a:bodyPr wrap="none" anchor="ctr"/>
            <a:lstStyle/>
            <a:p>
              <a:endParaRPr lang="zh-CN" altLang="en-US"/>
            </a:p>
          </p:txBody>
        </p:sp>
        <p:sp>
          <p:nvSpPr>
            <p:cNvPr id="114865" name="Text Box 177"/>
            <p:cNvSpPr txBox="1">
              <a:spLocks noChangeArrowheads="1"/>
            </p:cNvSpPr>
            <p:nvPr/>
          </p:nvSpPr>
          <p:spPr bwMode="gray">
            <a:xfrm>
              <a:off x="4176" y="2995"/>
              <a:ext cx="994" cy="231"/>
            </a:xfrm>
            <a:prstGeom prst="rect">
              <a:avLst/>
            </a:prstGeom>
            <a:noFill/>
            <a:ln w="9525" algn="ctr">
              <a:noFill/>
              <a:miter lim="800000"/>
            </a:ln>
            <a:effectLst/>
          </p:spPr>
          <p:txBody>
            <a:bodyPr wrap="none" anchor="ctr"/>
            <a:lstStyle/>
            <a:p>
              <a:pPr algn="ctr" eaLnBrk="1" hangingPunct="1"/>
              <a:r>
                <a:rPr lang="zh-CN" altLang="en-US" b="1">
                  <a:solidFill>
                    <a:schemeClr val="bg1"/>
                  </a:solidFill>
                </a:rPr>
                <a:t>任务</a:t>
              </a:r>
              <a:r>
                <a:rPr lang="en-US" altLang="zh-CN" b="1">
                  <a:solidFill>
                    <a:schemeClr val="bg1"/>
                  </a:solidFill>
                </a:rPr>
                <a:t>1</a:t>
              </a:r>
            </a:p>
          </p:txBody>
        </p:sp>
      </p:grpSp>
      <p:sp>
        <p:nvSpPr>
          <p:cNvPr id="114866" name="AutoShape 178"/>
          <p:cNvSpPr>
            <a:spLocks noChangeArrowheads="1"/>
          </p:cNvSpPr>
          <p:nvPr/>
        </p:nvSpPr>
        <p:spPr bwMode="gray">
          <a:xfrm rot="10800000">
            <a:off x="4365625" y="4524375"/>
            <a:ext cx="412750" cy="457200"/>
          </a:xfrm>
          <a:prstGeom prst="leftArrow">
            <a:avLst>
              <a:gd name="adj1" fmla="val 31250"/>
              <a:gd name="adj2" fmla="val 53648"/>
            </a:avLst>
          </a:prstGeom>
          <a:gradFill rotWithShape="1">
            <a:gsLst>
              <a:gs pos="0">
                <a:srgbClr val="666699"/>
              </a:gs>
              <a:gs pos="100000">
                <a:srgbClr val="666699">
                  <a:gamma/>
                  <a:tint val="42353"/>
                  <a:invGamma/>
                </a:srgbClr>
              </a:gs>
            </a:gsLst>
            <a:lin ang="0" scaled="1"/>
          </a:gradFill>
          <a:ln w="9525" algn="ctr">
            <a:noFill/>
            <a:miter lim="800000"/>
          </a:ln>
          <a:effectLst/>
        </p:spPr>
        <p:txBody>
          <a:bodyPr rot="10800000" wrap="none" anchor="ctr"/>
          <a:lstStyle/>
          <a:p>
            <a:pPr algn="ctr"/>
            <a:r>
              <a:rPr lang="en-US" altLang="zh-CN" sz="2400"/>
              <a:t> </a:t>
            </a:r>
          </a:p>
        </p:txBody>
      </p:sp>
      <p:sp>
        <p:nvSpPr>
          <p:cNvPr id="114867" name="AutoShape 179"/>
          <p:cNvSpPr>
            <a:spLocks noChangeArrowheads="1"/>
          </p:cNvSpPr>
          <p:nvPr/>
        </p:nvSpPr>
        <p:spPr bwMode="gray">
          <a:xfrm rot="10800000">
            <a:off x="4383088" y="4238625"/>
            <a:ext cx="668337" cy="217488"/>
          </a:xfrm>
          <a:prstGeom prst="leftArrow">
            <a:avLst>
              <a:gd name="adj1" fmla="val 31250"/>
              <a:gd name="adj2" fmla="val 164860"/>
            </a:avLst>
          </a:prstGeom>
          <a:gradFill rotWithShape="1">
            <a:gsLst>
              <a:gs pos="0">
                <a:srgbClr val="666699"/>
              </a:gs>
              <a:gs pos="100000">
                <a:srgbClr val="666699">
                  <a:gamma/>
                  <a:tint val="42353"/>
                  <a:invGamma/>
                </a:srgbClr>
              </a:gs>
            </a:gsLst>
            <a:lin ang="0" scaled="1"/>
          </a:gradFill>
          <a:ln w="9525" algn="ctr">
            <a:noFill/>
            <a:miter lim="800000"/>
          </a:ln>
          <a:effectLst/>
        </p:spPr>
        <p:txBody>
          <a:bodyPr rot="10800000" wrap="none" anchor="ctr"/>
          <a:lstStyle/>
          <a:p>
            <a:pPr algn="ctr"/>
            <a:r>
              <a:rPr lang="en-US" altLang="zh-CN" sz="2400"/>
              <a:t> </a:t>
            </a:r>
          </a:p>
        </p:txBody>
      </p:sp>
      <p:sp>
        <p:nvSpPr>
          <p:cNvPr id="114868" name="AutoShape 180"/>
          <p:cNvSpPr>
            <a:spLocks noChangeArrowheads="1"/>
          </p:cNvSpPr>
          <p:nvPr/>
        </p:nvSpPr>
        <p:spPr bwMode="gray">
          <a:xfrm rot="10800000">
            <a:off x="4356100" y="5097463"/>
            <a:ext cx="615950" cy="228600"/>
          </a:xfrm>
          <a:prstGeom prst="leftArrow">
            <a:avLst>
              <a:gd name="adj1" fmla="val 31250"/>
              <a:gd name="adj2" fmla="val 144552"/>
            </a:avLst>
          </a:prstGeom>
          <a:gradFill rotWithShape="1">
            <a:gsLst>
              <a:gs pos="0">
                <a:srgbClr val="666699"/>
              </a:gs>
              <a:gs pos="100000">
                <a:srgbClr val="666699">
                  <a:gamma/>
                  <a:tint val="42353"/>
                  <a:invGamma/>
                </a:srgbClr>
              </a:gs>
            </a:gsLst>
            <a:lin ang="0" scaled="1"/>
          </a:gradFill>
          <a:ln w="9525" algn="ctr">
            <a:noFill/>
            <a:miter lim="800000"/>
          </a:ln>
          <a:effectLst/>
        </p:spPr>
        <p:txBody>
          <a:bodyPr rot="10800000" wrap="none" anchor="ctr"/>
          <a:lstStyle/>
          <a:p>
            <a:pPr algn="ctr"/>
            <a:r>
              <a:rPr lang="en-US" altLang="zh-CN" sz="2400"/>
              <a:t> </a:t>
            </a:r>
          </a:p>
        </p:txBody>
      </p:sp>
      <p:sp>
        <p:nvSpPr>
          <p:cNvPr id="114869" name="AutoShape 181"/>
          <p:cNvSpPr>
            <a:spLocks noChangeArrowheads="1"/>
          </p:cNvSpPr>
          <p:nvPr/>
        </p:nvSpPr>
        <p:spPr bwMode="gray">
          <a:xfrm rot="10800000">
            <a:off x="5678488" y="4557713"/>
            <a:ext cx="377825" cy="457200"/>
          </a:xfrm>
          <a:prstGeom prst="leftArrow">
            <a:avLst>
              <a:gd name="adj1" fmla="val 31250"/>
              <a:gd name="adj2" fmla="val 53648"/>
            </a:avLst>
          </a:prstGeom>
          <a:gradFill rotWithShape="1">
            <a:gsLst>
              <a:gs pos="0">
                <a:srgbClr val="666699"/>
              </a:gs>
              <a:gs pos="100000">
                <a:srgbClr val="666699">
                  <a:gamma/>
                  <a:tint val="42353"/>
                  <a:invGamma/>
                </a:srgbClr>
              </a:gs>
            </a:gsLst>
            <a:lin ang="0" scaled="1"/>
          </a:gradFill>
          <a:ln w="9525" algn="ctr">
            <a:noFill/>
            <a:miter lim="800000"/>
          </a:ln>
          <a:effectLst/>
        </p:spPr>
        <p:txBody>
          <a:bodyPr rot="10800000" wrap="none" anchor="ctr"/>
          <a:lstStyle/>
          <a:p>
            <a:pPr algn="ctr"/>
            <a:r>
              <a:rPr lang="en-US" altLang="zh-CN" sz="2400"/>
              <a:t> </a:t>
            </a:r>
          </a:p>
        </p:txBody>
      </p:sp>
      <p:sp>
        <p:nvSpPr>
          <p:cNvPr id="114870" name="AutoShape 182"/>
          <p:cNvSpPr>
            <a:spLocks noChangeArrowheads="1"/>
          </p:cNvSpPr>
          <p:nvPr/>
        </p:nvSpPr>
        <p:spPr bwMode="gray">
          <a:xfrm rot="10800000">
            <a:off x="4402138" y="3044825"/>
            <a:ext cx="482600" cy="457200"/>
          </a:xfrm>
          <a:prstGeom prst="leftArrow">
            <a:avLst>
              <a:gd name="adj1" fmla="val 31250"/>
              <a:gd name="adj2" fmla="val 56629"/>
            </a:avLst>
          </a:prstGeom>
          <a:gradFill rotWithShape="1">
            <a:gsLst>
              <a:gs pos="0">
                <a:srgbClr val="666699"/>
              </a:gs>
              <a:gs pos="100000">
                <a:srgbClr val="666699">
                  <a:gamma/>
                  <a:tint val="42353"/>
                  <a:invGamma/>
                </a:srgbClr>
              </a:gs>
            </a:gsLst>
            <a:lin ang="0" scaled="1"/>
          </a:gradFill>
          <a:ln w="9525" algn="ctr">
            <a:noFill/>
            <a:miter lim="800000"/>
          </a:ln>
          <a:effectLst/>
        </p:spPr>
        <p:txBody>
          <a:bodyPr rot="10800000" wrap="none" anchor="ctr"/>
          <a:lstStyle/>
          <a:p>
            <a:pPr algn="ctr"/>
            <a:r>
              <a:rPr lang="en-US" altLang="zh-CN" sz="2400"/>
              <a:t> </a:t>
            </a:r>
          </a:p>
        </p:txBody>
      </p:sp>
      <p:sp>
        <p:nvSpPr>
          <p:cNvPr id="114871" name="AutoShape 183"/>
          <p:cNvSpPr>
            <a:spLocks noChangeArrowheads="1"/>
          </p:cNvSpPr>
          <p:nvPr/>
        </p:nvSpPr>
        <p:spPr bwMode="gray">
          <a:xfrm rot="10800000">
            <a:off x="5767388" y="3081338"/>
            <a:ext cx="288925" cy="457200"/>
          </a:xfrm>
          <a:prstGeom prst="leftArrow">
            <a:avLst>
              <a:gd name="adj1" fmla="val 31250"/>
              <a:gd name="adj2" fmla="val 53648"/>
            </a:avLst>
          </a:prstGeom>
          <a:gradFill rotWithShape="1">
            <a:gsLst>
              <a:gs pos="0">
                <a:srgbClr val="666699"/>
              </a:gs>
              <a:gs pos="100000">
                <a:srgbClr val="666699">
                  <a:gamma/>
                  <a:tint val="42353"/>
                  <a:invGamma/>
                </a:srgbClr>
              </a:gs>
            </a:gsLst>
            <a:lin ang="0" scaled="1"/>
          </a:gradFill>
          <a:ln w="9525" algn="ctr">
            <a:noFill/>
            <a:miter lim="800000"/>
          </a:ln>
          <a:effectLst/>
        </p:spPr>
        <p:txBody>
          <a:bodyPr rot="10800000" wrap="none" anchor="ctr"/>
          <a:lstStyle/>
          <a:p>
            <a:pPr algn="ctr"/>
            <a:r>
              <a:rPr lang="en-US" altLang="zh-CN" sz="2400"/>
              <a:t> </a:t>
            </a:r>
          </a:p>
        </p:txBody>
      </p:sp>
      <p:grpSp>
        <p:nvGrpSpPr>
          <p:cNvPr id="8" name="Group 184"/>
          <p:cNvGrpSpPr/>
          <p:nvPr/>
        </p:nvGrpSpPr>
        <p:grpSpPr bwMode="auto">
          <a:xfrm>
            <a:off x="4696670" y="4318000"/>
            <a:ext cx="1108519" cy="893763"/>
            <a:chOff x="2116" y="1402"/>
            <a:chExt cx="1004" cy="843"/>
          </a:xfrm>
        </p:grpSpPr>
        <p:grpSp>
          <p:nvGrpSpPr>
            <p:cNvPr id="9" name="Group 185"/>
            <p:cNvGrpSpPr/>
            <p:nvPr/>
          </p:nvGrpSpPr>
          <p:grpSpPr bwMode="auto">
            <a:xfrm>
              <a:off x="2190" y="1402"/>
              <a:ext cx="844" cy="843"/>
              <a:chOff x="2016" y="1920"/>
              <a:chExt cx="1680" cy="1680"/>
            </a:xfrm>
          </p:grpSpPr>
          <p:sp>
            <p:nvSpPr>
              <p:cNvPr id="114874" name="Oval 186"/>
              <p:cNvSpPr>
                <a:spLocks noChangeArrowheads="1"/>
              </p:cNvSpPr>
              <p:nvPr/>
            </p:nvSpPr>
            <p:spPr bwMode="gray">
              <a:xfrm>
                <a:off x="2016" y="1920"/>
                <a:ext cx="1680" cy="1680"/>
              </a:xfrm>
              <a:prstGeom prst="ellipse">
                <a:avLst/>
              </a:prstGeom>
              <a:gradFill rotWithShape="1">
                <a:gsLst>
                  <a:gs pos="0">
                    <a:srgbClr val="F14343"/>
                  </a:gs>
                  <a:gs pos="100000">
                    <a:srgbClr val="F14343">
                      <a:gamma/>
                      <a:shade val="60784"/>
                      <a:invGamma/>
                    </a:srgbClr>
                  </a:gs>
                </a:gsLst>
                <a:lin ang="5400000" scaled="1"/>
              </a:gradFill>
              <a:ln w="25400">
                <a:solidFill>
                  <a:schemeClr val="bg1"/>
                </a:solidFill>
                <a:round/>
              </a:ln>
              <a:effectLst/>
            </p:spPr>
            <p:txBody>
              <a:bodyPr wrap="none" anchor="ctr"/>
              <a:lstStyle/>
              <a:p>
                <a:endParaRPr lang="zh-CN" altLang="en-US"/>
              </a:p>
            </p:txBody>
          </p:sp>
          <p:sp>
            <p:nvSpPr>
              <p:cNvPr id="114875" name="Freeform 187"/>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bg1"/>
                  </a:gs>
                  <a:gs pos="100000">
                    <a:srgbClr val="FF3300"/>
                  </a:gs>
                </a:gsLst>
                <a:lin ang="5400000" scaled="1"/>
              </a:gradFill>
              <a:ln w="0">
                <a:noFill/>
                <a:prstDash val="solid"/>
                <a:round/>
              </a:ln>
            </p:spPr>
            <p:txBody>
              <a:bodyPr/>
              <a:lstStyle/>
              <a:p>
                <a:endParaRPr lang="zh-CN" altLang="en-US"/>
              </a:p>
            </p:txBody>
          </p:sp>
        </p:grpSp>
        <p:sp>
          <p:nvSpPr>
            <p:cNvPr id="114876" name="Text Box 188"/>
            <p:cNvSpPr txBox="1">
              <a:spLocks noChangeArrowheads="1"/>
            </p:cNvSpPr>
            <p:nvPr/>
          </p:nvSpPr>
          <p:spPr bwMode="gray">
            <a:xfrm>
              <a:off x="2116" y="1595"/>
              <a:ext cx="1004" cy="435"/>
            </a:xfrm>
            <a:prstGeom prst="rect">
              <a:avLst/>
            </a:prstGeom>
            <a:noFill/>
            <a:ln w="9525" algn="ctr">
              <a:noFill/>
              <a:miter lim="800000"/>
            </a:ln>
            <a:effectLst/>
          </p:spPr>
          <p:txBody>
            <a:bodyPr wrap="none">
              <a:spAutoFit/>
            </a:bodyPr>
            <a:lstStyle/>
            <a:p>
              <a:pPr algn="ctr"/>
              <a:r>
                <a:rPr lang="zh-CN" altLang="en-US" dirty="0" smtClean="0"/>
                <a:t>信号量</a:t>
              </a:r>
              <a:endParaRPr lang="en-US" altLang="zh-CN" dirty="0"/>
            </a:p>
          </p:txBody>
        </p:sp>
      </p:grpSp>
      <p:grpSp>
        <p:nvGrpSpPr>
          <p:cNvPr id="10" name="Group 189"/>
          <p:cNvGrpSpPr/>
          <p:nvPr/>
        </p:nvGrpSpPr>
        <p:grpSpPr bwMode="auto">
          <a:xfrm>
            <a:off x="3069791" y="4005263"/>
            <a:ext cx="954235" cy="498475"/>
            <a:chOff x="2067" y="1402"/>
            <a:chExt cx="1100" cy="843"/>
          </a:xfrm>
        </p:grpSpPr>
        <p:grpSp>
          <p:nvGrpSpPr>
            <p:cNvPr id="11" name="Group 190"/>
            <p:cNvGrpSpPr/>
            <p:nvPr/>
          </p:nvGrpSpPr>
          <p:grpSpPr bwMode="auto">
            <a:xfrm>
              <a:off x="2190" y="1402"/>
              <a:ext cx="844" cy="843"/>
              <a:chOff x="2016" y="1920"/>
              <a:chExt cx="1680" cy="1680"/>
            </a:xfrm>
          </p:grpSpPr>
          <p:sp>
            <p:nvSpPr>
              <p:cNvPr id="114879" name="Oval 191"/>
              <p:cNvSpPr>
                <a:spLocks noChangeArrowheads="1"/>
              </p:cNvSpPr>
              <p:nvPr/>
            </p:nvSpPr>
            <p:spPr bwMode="gray">
              <a:xfrm>
                <a:off x="2016" y="1920"/>
                <a:ext cx="1680" cy="1680"/>
              </a:xfrm>
              <a:prstGeom prst="ellipse">
                <a:avLst/>
              </a:prstGeom>
              <a:gradFill rotWithShape="1">
                <a:gsLst>
                  <a:gs pos="0">
                    <a:srgbClr val="F14343"/>
                  </a:gs>
                  <a:gs pos="100000">
                    <a:srgbClr val="F14343">
                      <a:gamma/>
                      <a:shade val="60784"/>
                      <a:invGamma/>
                    </a:srgbClr>
                  </a:gs>
                </a:gsLst>
                <a:lin ang="5400000" scaled="1"/>
              </a:gradFill>
              <a:ln w="25400">
                <a:solidFill>
                  <a:schemeClr val="bg1"/>
                </a:solidFill>
                <a:round/>
              </a:ln>
              <a:effectLst/>
            </p:spPr>
            <p:txBody>
              <a:bodyPr wrap="none" anchor="ctr"/>
              <a:lstStyle/>
              <a:p>
                <a:endParaRPr lang="zh-CN" altLang="en-US" sz="2000"/>
              </a:p>
            </p:txBody>
          </p:sp>
          <p:sp>
            <p:nvSpPr>
              <p:cNvPr id="114880" name="Freeform 192"/>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bg1"/>
                  </a:gs>
                  <a:gs pos="100000">
                    <a:srgbClr val="FF3300"/>
                  </a:gs>
                </a:gsLst>
                <a:lin ang="5400000" scaled="1"/>
              </a:gradFill>
              <a:ln w="0">
                <a:noFill/>
                <a:prstDash val="solid"/>
                <a:round/>
              </a:ln>
            </p:spPr>
            <p:txBody>
              <a:bodyPr/>
              <a:lstStyle/>
              <a:p>
                <a:endParaRPr lang="zh-CN" altLang="en-US" sz="2000"/>
              </a:p>
            </p:txBody>
          </p:sp>
        </p:grpSp>
        <p:sp>
          <p:nvSpPr>
            <p:cNvPr id="114881" name="Text Box 193"/>
            <p:cNvSpPr txBox="1">
              <a:spLocks noChangeArrowheads="1"/>
            </p:cNvSpPr>
            <p:nvPr/>
          </p:nvSpPr>
          <p:spPr bwMode="gray">
            <a:xfrm>
              <a:off x="2067" y="1504"/>
              <a:ext cx="1100" cy="677"/>
            </a:xfrm>
            <a:prstGeom prst="rect">
              <a:avLst/>
            </a:prstGeom>
            <a:noFill/>
            <a:ln w="9525" algn="ctr">
              <a:noFill/>
              <a:miter lim="800000"/>
            </a:ln>
            <a:effectLst/>
          </p:spPr>
          <p:txBody>
            <a:bodyPr wrap="none">
              <a:spAutoFit/>
            </a:bodyPr>
            <a:lstStyle/>
            <a:p>
              <a:pPr algn="ctr"/>
              <a:r>
                <a:rPr lang="zh-CN" altLang="en-US" sz="2000" dirty="0"/>
                <a:t>信号量</a:t>
              </a:r>
            </a:p>
          </p:txBody>
        </p:sp>
      </p:grpSp>
      <p:grpSp>
        <p:nvGrpSpPr>
          <p:cNvPr id="12" name="Group 194"/>
          <p:cNvGrpSpPr/>
          <p:nvPr/>
        </p:nvGrpSpPr>
        <p:grpSpPr bwMode="auto">
          <a:xfrm>
            <a:off x="3042804" y="5015862"/>
            <a:ext cx="954235" cy="498475"/>
            <a:chOff x="2067" y="1402"/>
            <a:chExt cx="1100" cy="843"/>
          </a:xfrm>
        </p:grpSpPr>
        <p:grpSp>
          <p:nvGrpSpPr>
            <p:cNvPr id="13" name="Group 195"/>
            <p:cNvGrpSpPr/>
            <p:nvPr/>
          </p:nvGrpSpPr>
          <p:grpSpPr bwMode="auto">
            <a:xfrm>
              <a:off x="2190" y="1402"/>
              <a:ext cx="844" cy="843"/>
              <a:chOff x="2016" y="1920"/>
              <a:chExt cx="1680" cy="1680"/>
            </a:xfrm>
          </p:grpSpPr>
          <p:sp>
            <p:nvSpPr>
              <p:cNvPr id="114884" name="Oval 196"/>
              <p:cNvSpPr>
                <a:spLocks noChangeArrowheads="1"/>
              </p:cNvSpPr>
              <p:nvPr/>
            </p:nvSpPr>
            <p:spPr bwMode="gray">
              <a:xfrm>
                <a:off x="2016" y="1920"/>
                <a:ext cx="1680" cy="1680"/>
              </a:xfrm>
              <a:prstGeom prst="ellipse">
                <a:avLst/>
              </a:prstGeom>
              <a:gradFill rotWithShape="1">
                <a:gsLst>
                  <a:gs pos="0">
                    <a:srgbClr val="F14343"/>
                  </a:gs>
                  <a:gs pos="100000">
                    <a:srgbClr val="F14343">
                      <a:gamma/>
                      <a:shade val="60784"/>
                      <a:invGamma/>
                    </a:srgbClr>
                  </a:gs>
                </a:gsLst>
                <a:lin ang="5400000" scaled="1"/>
              </a:gradFill>
              <a:ln w="25400">
                <a:solidFill>
                  <a:schemeClr val="bg1"/>
                </a:solidFill>
                <a:round/>
              </a:ln>
              <a:effectLst/>
            </p:spPr>
            <p:txBody>
              <a:bodyPr wrap="none" anchor="ctr"/>
              <a:lstStyle/>
              <a:p>
                <a:endParaRPr lang="zh-CN" altLang="en-US" sz="2000"/>
              </a:p>
            </p:txBody>
          </p:sp>
          <p:sp>
            <p:nvSpPr>
              <p:cNvPr id="114885" name="Freeform 197"/>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bg1"/>
                  </a:gs>
                  <a:gs pos="100000">
                    <a:srgbClr val="FF3300"/>
                  </a:gs>
                </a:gsLst>
                <a:lin ang="5400000" scaled="1"/>
              </a:gradFill>
              <a:ln w="0">
                <a:noFill/>
                <a:prstDash val="solid"/>
                <a:round/>
              </a:ln>
            </p:spPr>
            <p:txBody>
              <a:bodyPr/>
              <a:lstStyle/>
              <a:p>
                <a:endParaRPr lang="zh-CN" altLang="en-US" sz="2000"/>
              </a:p>
            </p:txBody>
          </p:sp>
        </p:grpSp>
        <p:sp>
          <p:nvSpPr>
            <p:cNvPr id="114886" name="Text Box 198"/>
            <p:cNvSpPr txBox="1">
              <a:spLocks noChangeArrowheads="1"/>
            </p:cNvSpPr>
            <p:nvPr/>
          </p:nvSpPr>
          <p:spPr bwMode="gray">
            <a:xfrm>
              <a:off x="2067" y="1446"/>
              <a:ext cx="1100" cy="677"/>
            </a:xfrm>
            <a:prstGeom prst="rect">
              <a:avLst/>
            </a:prstGeom>
            <a:noFill/>
            <a:ln w="9525" algn="ctr">
              <a:noFill/>
              <a:miter lim="800000"/>
            </a:ln>
            <a:effectLst/>
          </p:spPr>
          <p:txBody>
            <a:bodyPr wrap="none">
              <a:spAutoFit/>
            </a:bodyPr>
            <a:lstStyle/>
            <a:p>
              <a:pPr algn="ctr"/>
              <a:r>
                <a:rPr lang="zh-CN" altLang="en-US" sz="2000" dirty="0"/>
                <a:t>信号量</a:t>
              </a:r>
            </a:p>
          </p:txBody>
        </p:sp>
      </p:grpSp>
      <p:grpSp>
        <p:nvGrpSpPr>
          <p:cNvPr id="14" name="Group 199"/>
          <p:cNvGrpSpPr/>
          <p:nvPr/>
        </p:nvGrpSpPr>
        <p:grpSpPr bwMode="auto">
          <a:xfrm>
            <a:off x="3042804" y="4516439"/>
            <a:ext cx="954235" cy="498475"/>
            <a:chOff x="2067" y="1402"/>
            <a:chExt cx="1100" cy="843"/>
          </a:xfrm>
        </p:grpSpPr>
        <p:grpSp>
          <p:nvGrpSpPr>
            <p:cNvPr id="15" name="Group 200"/>
            <p:cNvGrpSpPr/>
            <p:nvPr/>
          </p:nvGrpSpPr>
          <p:grpSpPr bwMode="auto">
            <a:xfrm>
              <a:off x="2190" y="1402"/>
              <a:ext cx="844" cy="843"/>
              <a:chOff x="2016" y="1920"/>
              <a:chExt cx="1680" cy="1680"/>
            </a:xfrm>
          </p:grpSpPr>
          <p:sp>
            <p:nvSpPr>
              <p:cNvPr id="114889" name="Oval 201"/>
              <p:cNvSpPr>
                <a:spLocks noChangeArrowheads="1"/>
              </p:cNvSpPr>
              <p:nvPr/>
            </p:nvSpPr>
            <p:spPr bwMode="gray">
              <a:xfrm>
                <a:off x="2016" y="1920"/>
                <a:ext cx="1680" cy="1680"/>
              </a:xfrm>
              <a:prstGeom prst="ellipse">
                <a:avLst/>
              </a:prstGeom>
              <a:gradFill rotWithShape="1">
                <a:gsLst>
                  <a:gs pos="0">
                    <a:srgbClr val="F14343"/>
                  </a:gs>
                  <a:gs pos="100000">
                    <a:srgbClr val="F14343">
                      <a:gamma/>
                      <a:shade val="60784"/>
                      <a:invGamma/>
                    </a:srgbClr>
                  </a:gs>
                </a:gsLst>
                <a:lin ang="5400000" scaled="1"/>
              </a:gradFill>
              <a:ln w="25400">
                <a:solidFill>
                  <a:schemeClr val="bg1"/>
                </a:solidFill>
                <a:round/>
              </a:ln>
              <a:effectLst/>
            </p:spPr>
            <p:txBody>
              <a:bodyPr wrap="none" anchor="ctr"/>
              <a:lstStyle/>
              <a:p>
                <a:endParaRPr lang="zh-CN" altLang="en-US" sz="2000"/>
              </a:p>
            </p:txBody>
          </p:sp>
          <p:sp>
            <p:nvSpPr>
              <p:cNvPr id="114890" name="Freeform 202"/>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bg1"/>
                  </a:gs>
                  <a:gs pos="100000">
                    <a:srgbClr val="FF3300"/>
                  </a:gs>
                </a:gsLst>
                <a:lin ang="5400000" scaled="1"/>
              </a:gradFill>
              <a:ln w="0">
                <a:noFill/>
                <a:prstDash val="solid"/>
                <a:round/>
              </a:ln>
            </p:spPr>
            <p:txBody>
              <a:bodyPr/>
              <a:lstStyle/>
              <a:p>
                <a:endParaRPr lang="zh-CN" altLang="en-US" sz="2000"/>
              </a:p>
            </p:txBody>
          </p:sp>
        </p:grpSp>
        <p:sp>
          <p:nvSpPr>
            <p:cNvPr id="114891" name="Text Box 203"/>
            <p:cNvSpPr txBox="1">
              <a:spLocks noChangeArrowheads="1"/>
            </p:cNvSpPr>
            <p:nvPr/>
          </p:nvSpPr>
          <p:spPr bwMode="gray">
            <a:xfrm>
              <a:off x="2067" y="1511"/>
              <a:ext cx="1100" cy="677"/>
            </a:xfrm>
            <a:prstGeom prst="rect">
              <a:avLst/>
            </a:prstGeom>
            <a:noFill/>
            <a:ln w="9525" algn="ctr">
              <a:noFill/>
              <a:miter lim="800000"/>
            </a:ln>
            <a:effectLst/>
          </p:spPr>
          <p:txBody>
            <a:bodyPr wrap="none">
              <a:spAutoFit/>
            </a:bodyPr>
            <a:lstStyle/>
            <a:p>
              <a:pPr algn="ctr"/>
              <a:r>
                <a:rPr lang="zh-CN" altLang="en-US" sz="2000" dirty="0"/>
                <a:t>信号量</a:t>
              </a:r>
            </a:p>
          </p:txBody>
        </p:sp>
      </p:grpSp>
      <p:grpSp>
        <p:nvGrpSpPr>
          <p:cNvPr id="16" name="Group 204"/>
          <p:cNvGrpSpPr/>
          <p:nvPr/>
        </p:nvGrpSpPr>
        <p:grpSpPr bwMode="auto">
          <a:xfrm>
            <a:off x="4838700" y="4465926"/>
            <a:ext cx="839788" cy="555625"/>
            <a:chOff x="2190" y="1402"/>
            <a:chExt cx="844" cy="843"/>
          </a:xfrm>
        </p:grpSpPr>
        <p:grpSp>
          <p:nvGrpSpPr>
            <p:cNvPr id="17" name="Group 205"/>
            <p:cNvGrpSpPr/>
            <p:nvPr/>
          </p:nvGrpSpPr>
          <p:grpSpPr bwMode="auto">
            <a:xfrm>
              <a:off x="2190" y="1402"/>
              <a:ext cx="844" cy="843"/>
              <a:chOff x="2016" y="1920"/>
              <a:chExt cx="1680" cy="1680"/>
            </a:xfrm>
          </p:grpSpPr>
          <p:sp>
            <p:nvSpPr>
              <p:cNvPr id="114894" name="Oval 206"/>
              <p:cNvSpPr>
                <a:spLocks noChangeArrowheads="1"/>
              </p:cNvSpPr>
              <p:nvPr/>
            </p:nvSpPr>
            <p:spPr bwMode="gray">
              <a:xfrm>
                <a:off x="2016" y="1920"/>
                <a:ext cx="1680" cy="1680"/>
              </a:xfrm>
              <a:prstGeom prst="ellipse">
                <a:avLst/>
              </a:prstGeom>
              <a:gradFill rotWithShape="1">
                <a:gsLst>
                  <a:gs pos="0">
                    <a:srgbClr val="F14343"/>
                  </a:gs>
                  <a:gs pos="100000">
                    <a:srgbClr val="F14343">
                      <a:gamma/>
                      <a:shade val="60784"/>
                      <a:invGamma/>
                    </a:srgbClr>
                  </a:gs>
                </a:gsLst>
                <a:lin ang="5400000" scaled="1"/>
              </a:gradFill>
              <a:ln w="25400">
                <a:solidFill>
                  <a:schemeClr val="bg1"/>
                </a:solidFill>
                <a:round/>
              </a:ln>
              <a:effectLst/>
            </p:spPr>
            <p:txBody>
              <a:bodyPr wrap="none" anchor="ctr"/>
              <a:lstStyle/>
              <a:p>
                <a:endParaRPr lang="zh-CN" altLang="en-US"/>
              </a:p>
            </p:txBody>
          </p:sp>
          <p:sp>
            <p:nvSpPr>
              <p:cNvPr id="114895" name="Freeform 207"/>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bg1"/>
                  </a:gs>
                  <a:gs pos="100000">
                    <a:srgbClr val="FF3300"/>
                  </a:gs>
                </a:gsLst>
                <a:lin ang="5400000" scaled="1"/>
              </a:gradFill>
              <a:ln w="0">
                <a:noFill/>
                <a:prstDash val="solid"/>
                <a:round/>
              </a:ln>
            </p:spPr>
            <p:txBody>
              <a:bodyPr/>
              <a:lstStyle/>
              <a:p>
                <a:endParaRPr lang="zh-CN" altLang="en-US"/>
              </a:p>
            </p:txBody>
          </p:sp>
        </p:grpSp>
        <p:sp>
          <p:nvSpPr>
            <p:cNvPr id="114896" name="Text Box 208"/>
            <p:cNvSpPr txBox="1">
              <a:spLocks noChangeArrowheads="1"/>
            </p:cNvSpPr>
            <p:nvPr/>
          </p:nvSpPr>
          <p:spPr bwMode="gray">
            <a:xfrm>
              <a:off x="2219" y="1643"/>
              <a:ext cx="797" cy="510"/>
            </a:xfrm>
            <a:prstGeom prst="rect">
              <a:avLst/>
            </a:prstGeom>
            <a:noFill/>
            <a:ln w="9525" algn="ctr">
              <a:noFill/>
              <a:miter lim="800000"/>
            </a:ln>
            <a:effectLst/>
          </p:spPr>
          <p:txBody>
            <a:bodyPr wrap="none">
              <a:spAutoFit/>
            </a:bodyPr>
            <a:lstStyle/>
            <a:p>
              <a:pPr algn="ctr"/>
              <a:r>
                <a:rPr lang="zh-CN" altLang="en-US" dirty="0"/>
                <a:t>信号量</a:t>
              </a:r>
            </a:p>
          </p:txBody>
        </p:sp>
      </p:grpSp>
      <p:grpSp>
        <p:nvGrpSpPr>
          <p:cNvPr id="18" name="Group 209"/>
          <p:cNvGrpSpPr/>
          <p:nvPr/>
        </p:nvGrpSpPr>
        <p:grpSpPr bwMode="auto">
          <a:xfrm>
            <a:off x="4820495" y="2852738"/>
            <a:ext cx="1108519" cy="933450"/>
            <a:chOff x="2116" y="1402"/>
            <a:chExt cx="1004" cy="843"/>
          </a:xfrm>
        </p:grpSpPr>
        <p:grpSp>
          <p:nvGrpSpPr>
            <p:cNvPr id="19" name="Group 210"/>
            <p:cNvGrpSpPr/>
            <p:nvPr/>
          </p:nvGrpSpPr>
          <p:grpSpPr bwMode="auto">
            <a:xfrm>
              <a:off x="2190" y="1402"/>
              <a:ext cx="844" cy="843"/>
              <a:chOff x="2016" y="1920"/>
              <a:chExt cx="1680" cy="1680"/>
            </a:xfrm>
          </p:grpSpPr>
          <p:sp>
            <p:nvSpPr>
              <p:cNvPr id="114899" name="Oval 211"/>
              <p:cNvSpPr>
                <a:spLocks noChangeArrowheads="1"/>
              </p:cNvSpPr>
              <p:nvPr/>
            </p:nvSpPr>
            <p:spPr bwMode="gray">
              <a:xfrm>
                <a:off x="2016" y="1920"/>
                <a:ext cx="1680" cy="1680"/>
              </a:xfrm>
              <a:prstGeom prst="ellipse">
                <a:avLst/>
              </a:prstGeom>
              <a:gradFill rotWithShape="1">
                <a:gsLst>
                  <a:gs pos="0">
                    <a:srgbClr val="F14343"/>
                  </a:gs>
                  <a:gs pos="100000">
                    <a:srgbClr val="F14343">
                      <a:gamma/>
                      <a:shade val="60784"/>
                      <a:invGamma/>
                    </a:srgbClr>
                  </a:gs>
                </a:gsLst>
                <a:lin ang="5400000" scaled="1"/>
              </a:gradFill>
              <a:ln w="25400">
                <a:solidFill>
                  <a:schemeClr val="bg1"/>
                </a:solidFill>
                <a:round/>
              </a:ln>
              <a:effectLst/>
            </p:spPr>
            <p:txBody>
              <a:bodyPr wrap="none" anchor="ctr"/>
              <a:lstStyle/>
              <a:p>
                <a:endParaRPr lang="zh-CN" altLang="en-US"/>
              </a:p>
            </p:txBody>
          </p:sp>
          <p:sp>
            <p:nvSpPr>
              <p:cNvPr id="114900" name="Freeform 212"/>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bg1"/>
                  </a:gs>
                  <a:gs pos="100000">
                    <a:srgbClr val="FF3300"/>
                  </a:gs>
                </a:gsLst>
                <a:lin ang="5400000" scaled="1"/>
              </a:gradFill>
              <a:ln w="0">
                <a:noFill/>
                <a:prstDash val="solid"/>
                <a:round/>
              </a:ln>
            </p:spPr>
            <p:txBody>
              <a:bodyPr/>
              <a:lstStyle/>
              <a:p>
                <a:endParaRPr lang="zh-CN" altLang="en-US"/>
              </a:p>
            </p:txBody>
          </p:sp>
        </p:grpSp>
        <p:sp>
          <p:nvSpPr>
            <p:cNvPr id="114901" name="Text Box 213"/>
            <p:cNvSpPr txBox="1">
              <a:spLocks noChangeArrowheads="1"/>
            </p:cNvSpPr>
            <p:nvPr/>
          </p:nvSpPr>
          <p:spPr bwMode="gray">
            <a:xfrm>
              <a:off x="2116" y="1654"/>
              <a:ext cx="1004" cy="417"/>
            </a:xfrm>
            <a:prstGeom prst="rect">
              <a:avLst/>
            </a:prstGeom>
            <a:noFill/>
            <a:ln w="9525" algn="ctr">
              <a:noFill/>
              <a:miter lim="800000"/>
            </a:ln>
            <a:effectLst/>
          </p:spPr>
          <p:txBody>
            <a:bodyPr wrap="none">
              <a:spAutoFit/>
            </a:bodyPr>
            <a:lstStyle/>
            <a:p>
              <a:pPr algn="ctr"/>
              <a:r>
                <a:rPr lang="zh-CN" altLang="en-US" dirty="0" smtClean="0"/>
                <a:t>信号量</a:t>
              </a:r>
              <a:endParaRPr lang="en-US" altLang="zh-CN" dirty="0"/>
            </a:p>
          </p:txBody>
        </p:sp>
      </p:grpSp>
      <p:grpSp>
        <p:nvGrpSpPr>
          <p:cNvPr id="20" name="Group 214"/>
          <p:cNvGrpSpPr/>
          <p:nvPr/>
        </p:nvGrpSpPr>
        <p:grpSpPr bwMode="auto">
          <a:xfrm>
            <a:off x="3084079" y="3057525"/>
            <a:ext cx="954235" cy="498475"/>
            <a:chOff x="2067" y="1402"/>
            <a:chExt cx="1100" cy="843"/>
          </a:xfrm>
        </p:grpSpPr>
        <p:grpSp>
          <p:nvGrpSpPr>
            <p:cNvPr id="21" name="Group 215"/>
            <p:cNvGrpSpPr/>
            <p:nvPr/>
          </p:nvGrpSpPr>
          <p:grpSpPr bwMode="auto">
            <a:xfrm>
              <a:off x="2190" y="1402"/>
              <a:ext cx="844" cy="843"/>
              <a:chOff x="2016" y="1920"/>
              <a:chExt cx="1680" cy="1680"/>
            </a:xfrm>
          </p:grpSpPr>
          <p:sp>
            <p:nvSpPr>
              <p:cNvPr id="114904" name="Oval 216"/>
              <p:cNvSpPr>
                <a:spLocks noChangeArrowheads="1"/>
              </p:cNvSpPr>
              <p:nvPr/>
            </p:nvSpPr>
            <p:spPr bwMode="gray">
              <a:xfrm>
                <a:off x="2016" y="1920"/>
                <a:ext cx="1680" cy="1680"/>
              </a:xfrm>
              <a:prstGeom prst="ellipse">
                <a:avLst/>
              </a:prstGeom>
              <a:gradFill rotWithShape="1">
                <a:gsLst>
                  <a:gs pos="0">
                    <a:srgbClr val="F14343"/>
                  </a:gs>
                  <a:gs pos="100000">
                    <a:srgbClr val="F14343">
                      <a:gamma/>
                      <a:shade val="60784"/>
                      <a:invGamma/>
                    </a:srgbClr>
                  </a:gs>
                </a:gsLst>
                <a:lin ang="5400000" scaled="1"/>
              </a:gradFill>
              <a:ln w="25400">
                <a:solidFill>
                  <a:schemeClr val="bg1"/>
                </a:solidFill>
                <a:round/>
              </a:ln>
              <a:effectLst/>
            </p:spPr>
            <p:txBody>
              <a:bodyPr wrap="none" anchor="ctr"/>
              <a:lstStyle/>
              <a:p>
                <a:endParaRPr lang="zh-CN" altLang="en-US"/>
              </a:p>
            </p:txBody>
          </p:sp>
          <p:sp>
            <p:nvSpPr>
              <p:cNvPr id="114905" name="Freeform 217"/>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bg1"/>
                  </a:gs>
                  <a:gs pos="100000">
                    <a:srgbClr val="FF3300"/>
                  </a:gs>
                </a:gsLst>
                <a:lin ang="5400000" scaled="1"/>
              </a:gradFill>
              <a:ln w="0">
                <a:noFill/>
                <a:prstDash val="solid"/>
                <a:round/>
              </a:ln>
            </p:spPr>
            <p:txBody>
              <a:bodyPr/>
              <a:lstStyle/>
              <a:p>
                <a:endParaRPr lang="zh-CN" altLang="en-US"/>
              </a:p>
            </p:txBody>
          </p:sp>
        </p:grpSp>
        <p:sp>
          <p:nvSpPr>
            <p:cNvPr id="114906" name="Text Box 218"/>
            <p:cNvSpPr txBox="1">
              <a:spLocks noChangeArrowheads="1"/>
            </p:cNvSpPr>
            <p:nvPr/>
          </p:nvSpPr>
          <p:spPr bwMode="gray">
            <a:xfrm>
              <a:off x="2067" y="1543"/>
              <a:ext cx="1100" cy="677"/>
            </a:xfrm>
            <a:prstGeom prst="rect">
              <a:avLst/>
            </a:prstGeom>
            <a:noFill/>
            <a:ln w="9525" algn="ctr">
              <a:noFill/>
              <a:miter lim="800000"/>
            </a:ln>
            <a:effectLst/>
          </p:spPr>
          <p:txBody>
            <a:bodyPr wrap="none">
              <a:spAutoFit/>
            </a:bodyPr>
            <a:lstStyle/>
            <a:p>
              <a:pPr algn="ctr"/>
              <a:r>
                <a:rPr lang="zh-CN" altLang="en-US" sz="2000" dirty="0"/>
                <a:t>信号量</a:t>
              </a:r>
            </a:p>
          </p:txBody>
        </p:sp>
      </p:grpSp>
      <p:grpSp>
        <p:nvGrpSpPr>
          <p:cNvPr id="22" name="Group 219"/>
          <p:cNvGrpSpPr/>
          <p:nvPr/>
        </p:nvGrpSpPr>
        <p:grpSpPr bwMode="auto">
          <a:xfrm>
            <a:off x="4907275" y="3047424"/>
            <a:ext cx="954519" cy="536575"/>
            <a:chOff x="2119" y="1402"/>
            <a:chExt cx="997" cy="843"/>
          </a:xfrm>
        </p:grpSpPr>
        <p:grpSp>
          <p:nvGrpSpPr>
            <p:cNvPr id="23" name="Group 220"/>
            <p:cNvGrpSpPr/>
            <p:nvPr/>
          </p:nvGrpSpPr>
          <p:grpSpPr bwMode="auto">
            <a:xfrm>
              <a:off x="2190" y="1402"/>
              <a:ext cx="844" cy="843"/>
              <a:chOff x="2016" y="1920"/>
              <a:chExt cx="1680" cy="1680"/>
            </a:xfrm>
          </p:grpSpPr>
          <p:sp>
            <p:nvSpPr>
              <p:cNvPr id="114909" name="Oval 221"/>
              <p:cNvSpPr>
                <a:spLocks noChangeArrowheads="1"/>
              </p:cNvSpPr>
              <p:nvPr/>
            </p:nvSpPr>
            <p:spPr bwMode="gray">
              <a:xfrm>
                <a:off x="2016" y="1920"/>
                <a:ext cx="1680" cy="1680"/>
              </a:xfrm>
              <a:prstGeom prst="ellipse">
                <a:avLst/>
              </a:prstGeom>
              <a:gradFill rotWithShape="1">
                <a:gsLst>
                  <a:gs pos="0">
                    <a:srgbClr val="F14343"/>
                  </a:gs>
                  <a:gs pos="100000">
                    <a:srgbClr val="F14343">
                      <a:gamma/>
                      <a:shade val="60784"/>
                      <a:invGamma/>
                    </a:srgbClr>
                  </a:gs>
                </a:gsLst>
                <a:lin ang="5400000" scaled="1"/>
              </a:gradFill>
              <a:ln w="25400">
                <a:solidFill>
                  <a:schemeClr val="bg1"/>
                </a:solidFill>
                <a:round/>
              </a:ln>
              <a:effectLst/>
            </p:spPr>
            <p:txBody>
              <a:bodyPr wrap="none" anchor="ctr"/>
              <a:lstStyle/>
              <a:p>
                <a:endParaRPr lang="zh-CN" altLang="en-US"/>
              </a:p>
            </p:txBody>
          </p:sp>
          <p:sp>
            <p:nvSpPr>
              <p:cNvPr id="114910" name="Freeform 222"/>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bg1"/>
                  </a:gs>
                  <a:gs pos="100000">
                    <a:srgbClr val="FF3300"/>
                  </a:gs>
                </a:gsLst>
                <a:lin ang="5400000" scaled="1"/>
              </a:gradFill>
              <a:ln w="0">
                <a:noFill/>
                <a:prstDash val="solid"/>
                <a:round/>
              </a:ln>
            </p:spPr>
            <p:txBody>
              <a:bodyPr/>
              <a:lstStyle/>
              <a:p>
                <a:endParaRPr lang="zh-CN" altLang="en-US"/>
              </a:p>
            </p:txBody>
          </p:sp>
        </p:grpSp>
        <p:sp>
          <p:nvSpPr>
            <p:cNvPr id="114911" name="Text Box 223"/>
            <p:cNvSpPr txBox="1">
              <a:spLocks noChangeArrowheads="1"/>
            </p:cNvSpPr>
            <p:nvPr/>
          </p:nvSpPr>
          <p:spPr bwMode="gray">
            <a:xfrm>
              <a:off x="2119" y="1458"/>
              <a:ext cx="997" cy="629"/>
            </a:xfrm>
            <a:prstGeom prst="rect">
              <a:avLst/>
            </a:prstGeom>
            <a:noFill/>
            <a:ln w="9525" algn="ctr">
              <a:noFill/>
              <a:miter lim="800000"/>
            </a:ln>
            <a:effectLst/>
          </p:spPr>
          <p:txBody>
            <a:bodyPr wrap="none">
              <a:spAutoFit/>
            </a:bodyPr>
            <a:lstStyle/>
            <a:p>
              <a:pPr algn="ctr"/>
              <a:r>
                <a:rPr lang="zh-CN" altLang="en-US" sz="2000" dirty="0"/>
                <a:t>信号量</a:t>
              </a:r>
            </a:p>
          </p:txBody>
        </p:sp>
      </p:grpSp>
      <p:sp>
        <p:nvSpPr>
          <p:cNvPr id="114912" name="Text Box 224"/>
          <p:cNvSpPr txBox="1">
            <a:spLocks noChangeArrowheads="1"/>
          </p:cNvSpPr>
          <p:nvPr/>
        </p:nvSpPr>
        <p:spPr bwMode="auto">
          <a:xfrm>
            <a:off x="1008063" y="2910537"/>
            <a:ext cx="1331912" cy="830997"/>
          </a:xfrm>
          <a:prstGeom prst="rect">
            <a:avLst/>
          </a:prstGeom>
          <a:noFill/>
          <a:ln w="9525" algn="ctr">
            <a:noFill/>
            <a:miter lim="800000"/>
          </a:ln>
          <a:effectLst/>
        </p:spPr>
        <p:txBody>
          <a:bodyPr wrap="square">
            <a:spAutoFit/>
          </a:bodyPr>
          <a:lstStyle/>
          <a:p>
            <a:pPr>
              <a:spcBef>
                <a:spcPct val="50000"/>
              </a:spcBef>
            </a:pPr>
            <a:r>
              <a:rPr lang="zh-CN" altLang="en-US" b="1" dirty="0"/>
              <a:t>一对一同步</a:t>
            </a:r>
          </a:p>
        </p:txBody>
      </p:sp>
      <p:sp>
        <p:nvSpPr>
          <p:cNvPr id="114913" name="Text Box 225"/>
          <p:cNvSpPr txBox="1">
            <a:spLocks noChangeArrowheads="1"/>
          </p:cNvSpPr>
          <p:nvPr/>
        </p:nvSpPr>
        <p:spPr bwMode="auto">
          <a:xfrm>
            <a:off x="1008063" y="4383820"/>
            <a:ext cx="1331912" cy="830997"/>
          </a:xfrm>
          <a:prstGeom prst="rect">
            <a:avLst/>
          </a:prstGeom>
          <a:noFill/>
          <a:ln w="9525" algn="ctr">
            <a:noFill/>
            <a:miter lim="800000"/>
          </a:ln>
          <a:effectLst/>
        </p:spPr>
        <p:txBody>
          <a:bodyPr wrap="square">
            <a:spAutoFit/>
          </a:bodyPr>
          <a:lstStyle/>
          <a:p>
            <a:pPr>
              <a:spcBef>
                <a:spcPct val="50000"/>
              </a:spcBef>
            </a:pPr>
            <a:r>
              <a:rPr lang="zh-CN" altLang="en-US" b="1" dirty="0"/>
              <a:t>多对一同步</a:t>
            </a:r>
          </a:p>
        </p:txBody>
      </p:sp>
      <p:sp>
        <p:nvSpPr>
          <p:cNvPr id="114914" name="AutoShape 226"/>
          <p:cNvSpPr>
            <a:spLocks noChangeArrowheads="1"/>
          </p:cNvSpPr>
          <p:nvPr/>
        </p:nvSpPr>
        <p:spPr bwMode="auto">
          <a:xfrm>
            <a:off x="971550" y="2744788"/>
            <a:ext cx="7173913" cy="1189037"/>
          </a:xfrm>
          <a:prstGeom prst="roundRect">
            <a:avLst>
              <a:gd name="adj" fmla="val 16667"/>
            </a:avLst>
          </a:prstGeom>
          <a:noFill/>
          <a:ln w="28575" algn="ctr">
            <a:solidFill>
              <a:srgbClr val="007000"/>
            </a:solidFill>
            <a:round/>
          </a:ln>
          <a:effectLst/>
          <a:scene3d>
            <a:camera prst="legacyObliqueBottomRight"/>
            <a:lightRig rig="legacyFlat2" dir="t"/>
          </a:scene3d>
          <a:sp3d extrusionH="36500" prstMaterial="legacyMatte">
            <a:bevelT w="13500" h="13500" prst="angle"/>
            <a:bevelB w="13500" h="13500" prst="angle"/>
            <a:extrusionClr>
              <a:srgbClr val="007000"/>
            </a:extrusionClr>
          </a:sp3d>
        </p:spPr>
        <p:txBody>
          <a:bodyPr wrap="none" anchor="ctr">
            <a:flatTx/>
          </a:bodyPr>
          <a:lstStyle/>
          <a:p>
            <a:endParaRPr lang="zh-CN" altLang="en-US"/>
          </a:p>
        </p:txBody>
      </p:sp>
      <p:sp>
        <p:nvSpPr>
          <p:cNvPr id="114915" name="AutoShape 227"/>
          <p:cNvSpPr>
            <a:spLocks noChangeArrowheads="1"/>
          </p:cNvSpPr>
          <p:nvPr/>
        </p:nvSpPr>
        <p:spPr bwMode="auto">
          <a:xfrm>
            <a:off x="962025" y="3933825"/>
            <a:ext cx="7173913" cy="1727200"/>
          </a:xfrm>
          <a:prstGeom prst="roundRect">
            <a:avLst>
              <a:gd name="adj" fmla="val 16667"/>
            </a:avLst>
          </a:prstGeom>
          <a:noFill/>
          <a:ln w="28575" algn="ctr">
            <a:solidFill>
              <a:srgbClr val="007000"/>
            </a:solidFill>
            <a:round/>
          </a:ln>
          <a:effectLst/>
          <a:scene3d>
            <a:camera prst="legacyObliqueBottomRight"/>
            <a:lightRig rig="legacyFlat2" dir="t"/>
          </a:scene3d>
          <a:sp3d extrusionH="36500" prstMaterial="legacyMatte">
            <a:bevelT w="13500" h="13500" prst="angle"/>
            <a:bevelB w="13500" h="13500" prst="angle"/>
            <a:extrusionClr>
              <a:srgbClr val="007000"/>
            </a:extrusionClr>
          </a:sp3d>
        </p:spPr>
        <p:txBody>
          <a:bodyPr wrap="none" anchor="ctr">
            <a:flatTx/>
          </a:bodyPr>
          <a:lstStyle/>
          <a:p>
            <a:endParaRPr lang="zh-CN" altLang="en-US"/>
          </a:p>
        </p:txBody>
      </p:sp>
      <p:sp>
        <p:nvSpPr>
          <p:cNvPr id="76" name="Rectangle 3"/>
          <p:cNvSpPr>
            <a:spLocks noChangeArrowheads="1"/>
          </p:cNvSpPr>
          <p:nvPr/>
        </p:nvSpPr>
        <p:spPr bwMode="auto">
          <a:xfrm>
            <a:off x="309082" y="203008"/>
            <a:ext cx="3384550" cy="358775"/>
          </a:xfrm>
          <a:prstGeom prst="rect">
            <a:avLst/>
          </a:prstGeom>
          <a:noFill/>
          <a:ln w="9525">
            <a:noFill/>
            <a:miter lim="800000"/>
          </a:ln>
          <a:effectLst/>
        </p:spPr>
        <p:txBody>
          <a:bodyPr wrap="none" anchor="ctr"/>
          <a:lstStyle/>
          <a:p>
            <a:pPr eaLnBrk="1" hangingPunct="1"/>
            <a:r>
              <a:rPr lang="zh-CN" altLang="en-US" sz="4000" b="1" dirty="0" smtClean="0">
                <a:solidFill>
                  <a:srgbClr val="006600"/>
                </a:solidFill>
                <a:ea typeface="华文新魏" pitchFamily="2" charset="-122"/>
              </a:rPr>
              <a:t>信号量的工作方式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4821"/>
                                        </p:tgtEl>
                                        <p:attrNameLst>
                                          <p:attrName>style.visibility</p:attrName>
                                        </p:attrNameLst>
                                      </p:cBhvr>
                                      <p:to>
                                        <p:strVal val="visible"/>
                                      </p:to>
                                    </p:set>
                                    <p:animEffect transition="in" filter="blinds(horizontal)">
                                      <p:cBhvr>
                                        <p:cTn id="7" dur="500"/>
                                        <p:tgtEl>
                                          <p:spTgt spid="114821"/>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4694"/>
                                        </p:tgtEl>
                                        <p:attrNameLst>
                                          <p:attrName>style.visibility</p:attrName>
                                        </p:attrNameLst>
                                      </p:cBhvr>
                                      <p:to>
                                        <p:strVal val="visible"/>
                                      </p:to>
                                    </p:set>
                                    <p:animEffect transition="in" filter="blinds(horizontal)">
                                      <p:cBhvr>
                                        <p:cTn id="11" dur="500"/>
                                        <p:tgtEl>
                                          <p:spTgt spid="114694"/>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114914"/>
                                        </p:tgtEl>
                                        <p:attrNameLst>
                                          <p:attrName>style.visibility</p:attrName>
                                        </p:attrNameLst>
                                      </p:cBhvr>
                                      <p:to>
                                        <p:strVal val="visible"/>
                                      </p:to>
                                    </p:set>
                                    <p:animEffect transition="in" filter="slide(fromBottom)">
                                      <p:cBhvr>
                                        <p:cTn id="16" dur="500"/>
                                        <p:tgtEl>
                                          <p:spTgt spid="114914"/>
                                        </p:tgtEl>
                                      </p:cBhvr>
                                    </p:animEffec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114912"/>
                                        </p:tgtEl>
                                        <p:attrNameLst>
                                          <p:attrName>style.visibility</p:attrName>
                                        </p:attrNameLst>
                                      </p:cBhvr>
                                      <p:to>
                                        <p:strVal val="visible"/>
                                      </p:to>
                                    </p:set>
                                  </p:childTnLst>
                                </p:cTn>
                              </p:par>
                              <p:par>
                                <p:cTn id="20" presetID="27" presetClass="emph" presetSubtype="0" fill="hold" grpId="1" nodeType="withEffect">
                                  <p:stCondLst>
                                    <p:cond delay="0"/>
                                  </p:stCondLst>
                                  <p:childTnLst>
                                    <p:animClr clrSpc="rgb" dir="cw">
                                      <p:cBhvr override="childStyle">
                                        <p:cTn id="21" dur="250" autoRev="1" fill="hold"/>
                                        <p:tgtEl>
                                          <p:spTgt spid="114912"/>
                                        </p:tgtEl>
                                        <p:attrNameLst>
                                          <p:attrName>style.color</p:attrName>
                                        </p:attrNameLst>
                                      </p:cBhvr>
                                      <p:to>
                                        <a:schemeClr val="bg1"/>
                                      </p:to>
                                    </p:animClr>
                                    <p:animClr clrSpc="rgb" dir="cw">
                                      <p:cBhvr>
                                        <p:cTn id="22" dur="250" autoRev="1" fill="hold"/>
                                        <p:tgtEl>
                                          <p:spTgt spid="114912"/>
                                        </p:tgtEl>
                                        <p:attrNameLst>
                                          <p:attrName>fillcolor</p:attrName>
                                        </p:attrNameLst>
                                      </p:cBhvr>
                                      <p:to>
                                        <a:schemeClr val="bg1"/>
                                      </p:to>
                                    </p:animClr>
                                    <p:set>
                                      <p:cBhvr>
                                        <p:cTn id="23" dur="250" autoRev="1" fill="hold"/>
                                        <p:tgtEl>
                                          <p:spTgt spid="114912"/>
                                        </p:tgtEl>
                                        <p:attrNameLst>
                                          <p:attrName>fill.type</p:attrName>
                                        </p:attrNameLst>
                                      </p:cBhvr>
                                      <p:to>
                                        <p:strVal val="solid"/>
                                      </p:to>
                                    </p:set>
                                    <p:set>
                                      <p:cBhvr>
                                        <p:cTn id="24" dur="250" autoRev="1" fill="hold"/>
                                        <p:tgtEl>
                                          <p:spTgt spid="114912"/>
                                        </p:tgtEl>
                                        <p:attrNameLst>
                                          <p:attrName>fill.on</p:attrName>
                                        </p:attrNameLst>
                                      </p:cBhvr>
                                      <p:to>
                                        <p:strVal val="true"/>
                                      </p:to>
                                    </p:set>
                                  </p:childTnLst>
                                </p:cTn>
                              </p:par>
                            </p:childTnLst>
                          </p:cTn>
                        </p:par>
                        <p:par>
                          <p:cTn id="25" fill="hold">
                            <p:stCondLst>
                              <p:cond delay="500"/>
                            </p:stCondLst>
                            <p:childTnLst>
                              <p:par>
                                <p:cTn id="26" presetID="1" presetClass="entr" presetSubtype="0"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1487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1487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childTnLst>
                          </p:cTn>
                        </p:par>
                        <p:par>
                          <p:cTn id="40" fill="hold">
                            <p:stCondLst>
                              <p:cond delay="0"/>
                            </p:stCondLst>
                            <p:childTnLst>
                              <p:par>
                                <p:cTn id="41" presetID="63" presetClass="path" presetSubtype="0" accel="50000" decel="50000" fill="hold" nodeType="afterEffect">
                                  <p:stCondLst>
                                    <p:cond delay="0"/>
                                  </p:stCondLst>
                                  <p:childTnLst>
                                    <p:animMotion origin="layout" path="M -3.05556E-6 -0.00093 L 0.19705 -0.00069 " pathEditMode="relative" rAng="0" ptsTypes="AA">
                                      <p:cBhvr>
                                        <p:cTn id="42" dur="2000" fill="hold"/>
                                        <p:tgtEl>
                                          <p:spTgt spid="20"/>
                                        </p:tgtEl>
                                        <p:attrNameLst>
                                          <p:attrName>ppt_x</p:attrName>
                                          <p:attrName>ppt_y</p:attrName>
                                        </p:attrNameLst>
                                      </p:cBhvr>
                                      <p:rCtr x="98" y="0"/>
                                    </p:animMotion>
                                  </p:childTnLst>
                                </p:cTn>
                              </p:par>
                            </p:childTnLst>
                          </p:cTn>
                        </p:par>
                        <p:par>
                          <p:cTn id="43" fill="hold">
                            <p:stCondLst>
                              <p:cond delay="2000"/>
                            </p:stCondLst>
                            <p:childTnLst>
                              <p:par>
                                <p:cTn id="44" presetID="9" presetClass="exit" presetSubtype="0" fill="hold" nodeType="afterEffect">
                                  <p:stCondLst>
                                    <p:cond delay="0"/>
                                  </p:stCondLst>
                                  <p:childTnLst>
                                    <p:animEffect transition="out" filter="dissolve">
                                      <p:cBhvr>
                                        <p:cTn id="45" dur="500"/>
                                        <p:tgtEl>
                                          <p:spTgt spid="20"/>
                                        </p:tgtEl>
                                      </p:cBhvr>
                                    </p:animEffect>
                                    <p:set>
                                      <p:cBhvr>
                                        <p:cTn id="46" dur="1" fill="hold">
                                          <p:stCondLst>
                                            <p:cond delay="499"/>
                                          </p:stCondLst>
                                        </p:cTn>
                                        <p:tgtEl>
                                          <p:spTgt spid="20"/>
                                        </p:tgtEl>
                                        <p:attrNameLst>
                                          <p:attrName>style.visibility</p:attrName>
                                        </p:attrNameLst>
                                      </p:cBhvr>
                                      <p:to>
                                        <p:strVal val="hidden"/>
                                      </p:to>
                                    </p:set>
                                  </p:childTnLst>
                                </p:cTn>
                              </p:par>
                            </p:childTnLst>
                          </p:cTn>
                        </p:par>
                        <p:par>
                          <p:cTn id="47" fill="hold">
                            <p:stCondLst>
                              <p:cond delay="2500"/>
                            </p:stCondLst>
                            <p:childTnLst>
                              <p:par>
                                <p:cTn id="48" presetID="1" presetClass="entr" presetSubtype="0" fill="hold" nodeType="afterEffect">
                                  <p:stCondLst>
                                    <p:cond delay="0"/>
                                  </p:stCondLst>
                                  <p:childTnLst>
                                    <p:set>
                                      <p:cBhvr>
                                        <p:cTn id="49" dur="1" fill="hold">
                                          <p:stCondLst>
                                            <p:cond delay="0"/>
                                          </p:stCondLst>
                                        </p:cTn>
                                        <p:tgtEl>
                                          <p:spTgt spid="22"/>
                                        </p:tgtEl>
                                        <p:attrNameLst>
                                          <p:attrName>style.visibility</p:attrName>
                                        </p:attrNameLst>
                                      </p:cBhvr>
                                      <p:to>
                                        <p:strVal val="visible"/>
                                      </p:to>
                                    </p:set>
                                  </p:childTnLst>
                                </p:cTn>
                              </p:par>
                            </p:childTnLst>
                          </p:cTn>
                        </p:par>
                        <p:par>
                          <p:cTn id="50" fill="hold">
                            <p:stCondLst>
                              <p:cond delay="2500"/>
                            </p:stCondLst>
                            <p:childTnLst>
                              <p:par>
                                <p:cTn id="51" presetID="35" presetClass="path" presetSubtype="0" accel="50000" decel="50000" fill="hold" nodeType="afterEffect">
                                  <p:stCondLst>
                                    <p:cond delay="0"/>
                                  </p:stCondLst>
                                  <p:childTnLst>
                                    <p:animMotion origin="layout" path="M -1.66667E-6 7.40741E-7 L 0.17014 -0.00023 " pathEditMode="relative" rAng="0" ptsTypes="AA">
                                      <p:cBhvr>
                                        <p:cTn id="52" dur="2000" fill="hold"/>
                                        <p:tgtEl>
                                          <p:spTgt spid="22"/>
                                        </p:tgtEl>
                                        <p:attrNameLst>
                                          <p:attrName>ppt_x</p:attrName>
                                          <p:attrName>ppt_y</p:attrName>
                                        </p:attrNameLst>
                                      </p:cBhvr>
                                      <p:rCtr x="85" y="0"/>
                                    </p:animMotion>
                                  </p:childTnLst>
                                </p:cTn>
                              </p:par>
                            </p:childTnLst>
                          </p:cTn>
                        </p:par>
                        <p:par>
                          <p:cTn id="53" fill="hold">
                            <p:stCondLst>
                              <p:cond delay="4500"/>
                            </p:stCondLst>
                            <p:childTnLst>
                              <p:par>
                                <p:cTn id="54" presetID="9" presetClass="exit" presetSubtype="0" fill="hold" nodeType="afterEffect">
                                  <p:stCondLst>
                                    <p:cond delay="0"/>
                                  </p:stCondLst>
                                  <p:childTnLst>
                                    <p:animEffect transition="out" filter="dissolve">
                                      <p:cBhvr>
                                        <p:cTn id="55" dur="500"/>
                                        <p:tgtEl>
                                          <p:spTgt spid="22"/>
                                        </p:tgtEl>
                                      </p:cBhvr>
                                    </p:animEffect>
                                    <p:set>
                                      <p:cBhvr>
                                        <p:cTn id="56" dur="1" fill="hold">
                                          <p:stCondLst>
                                            <p:cond delay="499"/>
                                          </p:stCondLst>
                                        </p:cTn>
                                        <p:tgtEl>
                                          <p:spTgt spid="2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114915"/>
                                        </p:tgtEl>
                                        <p:attrNameLst>
                                          <p:attrName>style.visibility</p:attrName>
                                        </p:attrNameLst>
                                      </p:cBhvr>
                                      <p:to>
                                        <p:strVal val="visible"/>
                                      </p:to>
                                    </p:set>
                                    <p:animEffect transition="in" filter="slide(fromBottom)">
                                      <p:cBhvr>
                                        <p:cTn id="61" dur="500"/>
                                        <p:tgtEl>
                                          <p:spTgt spid="114915"/>
                                        </p:tgtEl>
                                      </p:cBhvr>
                                    </p:animEffec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114913"/>
                                        </p:tgtEl>
                                        <p:attrNameLst>
                                          <p:attrName>style.visibility</p:attrName>
                                        </p:attrNameLst>
                                      </p:cBhvr>
                                      <p:to>
                                        <p:strVal val="visible"/>
                                      </p:to>
                                    </p:set>
                                  </p:childTnLst>
                                </p:cTn>
                              </p:par>
                              <p:par>
                                <p:cTn id="65" presetID="27" presetClass="emph" presetSubtype="0" fill="hold" grpId="1" nodeType="withEffect">
                                  <p:stCondLst>
                                    <p:cond delay="0"/>
                                  </p:stCondLst>
                                  <p:childTnLst>
                                    <p:animClr clrSpc="rgb" dir="cw">
                                      <p:cBhvr override="childStyle">
                                        <p:cTn id="66" dur="250" autoRev="1" fill="hold"/>
                                        <p:tgtEl>
                                          <p:spTgt spid="114913"/>
                                        </p:tgtEl>
                                        <p:attrNameLst>
                                          <p:attrName>style.color</p:attrName>
                                        </p:attrNameLst>
                                      </p:cBhvr>
                                      <p:to>
                                        <a:schemeClr val="bg1"/>
                                      </p:to>
                                    </p:animClr>
                                    <p:animClr clrSpc="rgb" dir="cw">
                                      <p:cBhvr>
                                        <p:cTn id="67" dur="250" autoRev="1" fill="hold"/>
                                        <p:tgtEl>
                                          <p:spTgt spid="114913"/>
                                        </p:tgtEl>
                                        <p:attrNameLst>
                                          <p:attrName>fillcolor</p:attrName>
                                        </p:attrNameLst>
                                      </p:cBhvr>
                                      <p:to>
                                        <a:schemeClr val="bg1"/>
                                      </p:to>
                                    </p:animClr>
                                    <p:set>
                                      <p:cBhvr>
                                        <p:cTn id="68" dur="250" autoRev="1" fill="hold"/>
                                        <p:tgtEl>
                                          <p:spTgt spid="114913"/>
                                        </p:tgtEl>
                                        <p:attrNameLst>
                                          <p:attrName>fill.type</p:attrName>
                                        </p:attrNameLst>
                                      </p:cBhvr>
                                      <p:to>
                                        <p:strVal val="solid"/>
                                      </p:to>
                                    </p:set>
                                    <p:set>
                                      <p:cBhvr>
                                        <p:cTn id="69" dur="250" autoRev="1" fill="hold"/>
                                        <p:tgtEl>
                                          <p:spTgt spid="114913"/>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8"/>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4"/>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5"/>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14866"/>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114867"/>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114868"/>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114869"/>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10"/>
                                        </p:tgtEl>
                                        <p:attrNameLst>
                                          <p:attrName>style.visibility</p:attrName>
                                        </p:attrNameLst>
                                      </p:cBhvr>
                                      <p:to>
                                        <p:strVal val="visible"/>
                                      </p:to>
                                    </p:set>
                                  </p:childTnLst>
                                </p:cTn>
                              </p:par>
                            </p:childTnLst>
                          </p:cTn>
                        </p:par>
                        <p:par>
                          <p:cTn id="94" fill="hold">
                            <p:stCondLst>
                              <p:cond delay="0"/>
                            </p:stCondLst>
                            <p:childTnLst>
                              <p:par>
                                <p:cTn id="95" presetID="50" presetClass="path" presetSubtype="0" accel="50000" decel="50000" fill="hold" nodeType="afterEffect">
                                  <p:stCondLst>
                                    <p:cond delay="0"/>
                                  </p:stCondLst>
                                  <p:childTnLst>
                                    <p:animMotion origin="layout" path="M -8.33333E-7 -4.44444E-6 L 0.09288 -4.44444E-6 C 0.13455 -4.44444E-6 0.18594 0.02338 0.18594 0.0426 L 0.18594 0.08612 " pathEditMode="relative" rAng="0" ptsTypes="FfFF">
                                      <p:cBhvr>
                                        <p:cTn id="96" dur="2000" fill="hold"/>
                                        <p:tgtEl>
                                          <p:spTgt spid="10"/>
                                        </p:tgtEl>
                                        <p:attrNameLst>
                                          <p:attrName>ppt_x</p:attrName>
                                          <p:attrName>ppt_y</p:attrName>
                                        </p:attrNameLst>
                                      </p:cBhvr>
                                      <p:rCtr x="93" y="43"/>
                                    </p:animMotion>
                                  </p:childTnLst>
                                </p:cTn>
                              </p:par>
                            </p:childTnLst>
                          </p:cTn>
                        </p:par>
                        <p:par>
                          <p:cTn id="97" fill="hold">
                            <p:stCondLst>
                              <p:cond delay="2000"/>
                            </p:stCondLst>
                            <p:childTnLst>
                              <p:par>
                                <p:cTn id="98" presetID="9" presetClass="exit" presetSubtype="0" fill="hold" nodeType="afterEffect">
                                  <p:stCondLst>
                                    <p:cond delay="0"/>
                                  </p:stCondLst>
                                  <p:childTnLst>
                                    <p:animEffect transition="out" filter="dissolve">
                                      <p:cBhvr>
                                        <p:cTn id="99" dur="500"/>
                                        <p:tgtEl>
                                          <p:spTgt spid="10"/>
                                        </p:tgtEl>
                                      </p:cBhvr>
                                    </p:animEffect>
                                    <p:set>
                                      <p:cBhvr>
                                        <p:cTn id="100" dur="1" fill="hold">
                                          <p:stCondLst>
                                            <p:cond delay="499"/>
                                          </p:stCondLst>
                                        </p:cTn>
                                        <p:tgtEl>
                                          <p:spTgt spid="10"/>
                                        </p:tgtEl>
                                        <p:attrNameLst>
                                          <p:attrName>style.visibility</p:attrName>
                                        </p:attrNameLst>
                                      </p:cBhvr>
                                      <p:to>
                                        <p:strVal val="hidden"/>
                                      </p:to>
                                    </p:set>
                                  </p:childTnLst>
                                </p:cTn>
                              </p:par>
                            </p:childTnLst>
                          </p:cTn>
                        </p:par>
                        <p:par>
                          <p:cTn id="101" fill="hold">
                            <p:stCondLst>
                              <p:cond delay="2500"/>
                            </p:stCondLst>
                            <p:childTnLst>
                              <p:par>
                                <p:cTn id="102" presetID="1" presetClass="entr" presetSubtype="0" fill="hold" nodeType="afterEffect">
                                  <p:stCondLst>
                                    <p:cond delay="0"/>
                                  </p:stCondLst>
                                  <p:childTnLst>
                                    <p:set>
                                      <p:cBhvr>
                                        <p:cTn id="103" dur="1" fill="hold">
                                          <p:stCondLst>
                                            <p:cond delay="0"/>
                                          </p:stCondLst>
                                        </p:cTn>
                                        <p:tgtEl>
                                          <p:spTgt spid="14"/>
                                        </p:tgtEl>
                                        <p:attrNameLst>
                                          <p:attrName>style.visibility</p:attrName>
                                        </p:attrNameLst>
                                      </p:cBhvr>
                                      <p:to>
                                        <p:strVal val="visible"/>
                                      </p:to>
                                    </p:set>
                                  </p:childTnLst>
                                </p:cTn>
                              </p:par>
                            </p:childTnLst>
                          </p:cTn>
                        </p:par>
                        <p:par>
                          <p:cTn id="104" fill="hold">
                            <p:stCondLst>
                              <p:cond delay="2500"/>
                            </p:stCondLst>
                            <p:childTnLst>
                              <p:par>
                                <p:cTn id="105" presetID="35" presetClass="path" presetSubtype="0" accel="50000" decel="50000" fill="hold" nodeType="afterEffect">
                                  <p:stCondLst>
                                    <p:cond delay="0"/>
                                  </p:stCondLst>
                                  <p:childTnLst>
                                    <p:animMotion origin="layout" path="M 5.55556E-7 -1.48148E-6 L 0.18993 0.00023 " pathEditMode="relative" rAng="0" ptsTypes="AA">
                                      <p:cBhvr>
                                        <p:cTn id="106" dur="2000" fill="hold"/>
                                        <p:tgtEl>
                                          <p:spTgt spid="14"/>
                                        </p:tgtEl>
                                        <p:attrNameLst>
                                          <p:attrName>ppt_x</p:attrName>
                                          <p:attrName>ppt_y</p:attrName>
                                        </p:attrNameLst>
                                      </p:cBhvr>
                                      <p:rCtr x="95" y="0"/>
                                    </p:animMotion>
                                  </p:childTnLst>
                                </p:cTn>
                              </p:par>
                            </p:childTnLst>
                          </p:cTn>
                        </p:par>
                        <p:par>
                          <p:cTn id="107" fill="hold">
                            <p:stCondLst>
                              <p:cond delay="4500"/>
                            </p:stCondLst>
                            <p:childTnLst>
                              <p:par>
                                <p:cTn id="108" presetID="9" presetClass="exit" presetSubtype="0" fill="hold" nodeType="afterEffect">
                                  <p:stCondLst>
                                    <p:cond delay="0"/>
                                  </p:stCondLst>
                                  <p:childTnLst>
                                    <p:animEffect transition="out" filter="dissolve">
                                      <p:cBhvr>
                                        <p:cTn id="109" dur="500"/>
                                        <p:tgtEl>
                                          <p:spTgt spid="14"/>
                                        </p:tgtEl>
                                      </p:cBhvr>
                                    </p:animEffect>
                                    <p:set>
                                      <p:cBhvr>
                                        <p:cTn id="110" dur="1" fill="hold">
                                          <p:stCondLst>
                                            <p:cond delay="499"/>
                                          </p:stCondLst>
                                        </p:cTn>
                                        <p:tgtEl>
                                          <p:spTgt spid="14"/>
                                        </p:tgtEl>
                                        <p:attrNameLst>
                                          <p:attrName>style.visibility</p:attrName>
                                        </p:attrNameLst>
                                      </p:cBhvr>
                                      <p:to>
                                        <p:strVal val="hidden"/>
                                      </p:to>
                                    </p:set>
                                  </p:childTnLst>
                                </p:cTn>
                              </p:par>
                            </p:childTnLst>
                          </p:cTn>
                        </p:par>
                        <p:par>
                          <p:cTn id="111" fill="hold">
                            <p:stCondLst>
                              <p:cond delay="5000"/>
                            </p:stCondLst>
                            <p:childTnLst>
                              <p:par>
                                <p:cTn id="112" presetID="1" presetClass="entr" presetSubtype="0" fill="hold" nodeType="afterEffect">
                                  <p:stCondLst>
                                    <p:cond delay="0"/>
                                  </p:stCondLst>
                                  <p:childTnLst>
                                    <p:set>
                                      <p:cBhvr>
                                        <p:cTn id="113" dur="1" fill="hold">
                                          <p:stCondLst>
                                            <p:cond delay="0"/>
                                          </p:stCondLst>
                                        </p:cTn>
                                        <p:tgtEl>
                                          <p:spTgt spid="12"/>
                                        </p:tgtEl>
                                        <p:attrNameLst>
                                          <p:attrName>style.visibility</p:attrName>
                                        </p:attrNameLst>
                                      </p:cBhvr>
                                      <p:to>
                                        <p:strVal val="visible"/>
                                      </p:to>
                                    </p:set>
                                  </p:childTnLst>
                                </p:cTn>
                              </p:par>
                            </p:childTnLst>
                          </p:cTn>
                        </p:par>
                        <p:par>
                          <p:cTn id="114" fill="hold">
                            <p:stCondLst>
                              <p:cond delay="5000"/>
                            </p:stCondLst>
                            <p:childTnLst>
                              <p:par>
                                <p:cTn id="115" presetID="50" presetClass="path" presetSubtype="0" accel="50000" decel="50000" fill="hold" nodeType="afterEffect">
                                  <p:stCondLst>
                                    <p:cond delay="0"/>
                                  </p:stCondLst>
                                  <p:childTnLst>
                                    <p:animMotion origin="layout" path="M 5.55556E-7 3.33333E-6 L 0.09392 3.33333E-6 C 0.13611 3.33333E-6 0.18802 -0.02176 0.18802 -0.03936 L 0.18802 -0.07871 " pathEditMode="relative" rAng="0" ptsTypes="FfFF">
                                      <p:cBhvr>
                                        <p:cTn id="116" dur="2000" fill="hold"/>
                                        <p:tgtEl>
                                          <p:spTgt spid="12"/>
                                        </p:tgtEl>
                                        <p:attrNameLst>
                                          <p:attrName>ppt_x</p:attrName>
                                          <p:attrName>ppt_y</p:attrName>
                                        </p:attrNameLst>
                                      </p:cBhvr>
                                      <p:rCtr x="94" y="-39"/>
                                    </p:animMotion>
                                  </p:childTnLst>
                                </p:cTn>
                              </p:par>
                            </p:childTnLst>
                          </p:cTn>
                        </p:par>
                        <p:par>
                          <p:cTn id="117" fill="hold">
                            <p:stCondLst>
                              <p:cond delay="7000"/>
                            </p:stCondLst>
                            <p:childTnLst>
                              <p:par>
                                <p:cTn id="118" presetID="9" presetClass="exit" presetSubtype="0" fill="hold" nodeType="afterEffect">
                                  <p:stCondLst>
                                    <p:cond delay="0"/>
                                  </p:stCondLst>
                                  <p:childTnLst>
                                    <p:animEffect transition="out" filter="dissolve">
                                      <p:cBhvr>
                                        <p:cTn id="119" dur="500"/>
                                        <p:tgtEl>
                                          <p:spTgt spid="12"/>
                                        </p:tgtEl>
                                      </p:cBhvr>
                                    </p:animEffect>
                                    <p:set>
                                      <p:cBhvr>
                                        <p:cTn id="120" dur="1" fill="hold">
                                          <p:stCondLst>
                                            <p:cond delay="499"/>
                                          </p:stCondLst>
                                        </p:cTn>
                                        <p:tgtEl>
                                          <p:spTgt spid="12"/>
                                        </p:tgtEl>
                                        <p:attrNameLst>
                                          <p:attrName>style.visibility</p:attrName>
                                        </p:attrNameLst>
                                      </p:cBhvr>
                                      <p:to>
                                        <p:strVal val="hidden"/>
                                      </p:to>
                                    </p:set>
                                  </p:childTnLst>
                                </p:cTn>
                              </p:par>
                            </p:childTnLst>
                          </p:cTn>
                        </p:par>
                        <p:par>
                          <p:cTn id="121" fill="hold">
                            <p:stCondLst>
                              <p:cond delay="7500"/>
                            </p:stCondLst>
                            <p:childTnLst>
                              <p:par>
                                <p:cTn id="122" presetID="1" presetClass="entr" presetSubtype="0" fill="hold" nodeType="afterEffect">
                                  <p:stCondLst>
                                    <p:cond delay="0"/>
                                  </p:stCondLst>
                                  <p:childTnLst>
                                    <p:set>
                                      <p:cBhvr>
                                        <p:cTn id="123" dur="1" fill="hold">
                                          <p:stCondLst>
                                            <p:cond delay="0"/>
                                          </p:stCondLst>
                                        </p:cTn>
                                        <p:tgtEl>
                                          <p:spTgt spid="16"/>
                                        </p:tgtEl>
                                        <p:attrNameLst>
                                          <p:attrName>style.visibility</p:attrName>
                                        </p:attrNameLst>
                                      </p:cBhvr>
                                      <p:to>
                                        <p:strVal val="visible"/>
                                      </p:to>
                                    </p:set>
                                  </p:childTnLst>
                                </p:cTn>
                              </p:par>
                            </p:childTnLst>
                          </p:cTn>
                        </p:par>
                        <p:par>
                          <p:cTn id="124" fill="hold">
                            <p:stCondLst>
                              <p:cond delay="7500"/>
                            </p:stCondLst>
                            <p:childTnLst>
                              <p:par>
                                <p:cTn id="125" presetID="35" presetClass="path" presetSubtype="0" accel="50000" decel="50000" fill="hold" nodeType="afterEffect">
                                  <p:stCondLst>
                                    <p:cond delay="0"/>
                                  </p:stCondLst>
                                  <p:childTnLst>
                                    <p:animMotion origin="layout" path="M 0.00139 0.0044 L 0.1816 0.0044 " pathEditMode="relative" rAng="0" ptsTypes="AA">
                                      <p:cBhvr>
                                        <p:cTn id="126" dur="2000" fill="hold"/>
                                        <p:tgtEl>
                                          <p:spTgt spid="16"/>
                                        </p:tgtEl>
                                        <p:attrNameLst>
                                          <p:attrName>ppt_x</p:attrName>
                                          <p:attrName>ppt_y</p:attrName>
                                        </p:attrNameLst>
                                      </p:cBhvr>
                                      <p:rCtr x="90" y="0"/>
                                    </p:animMotion>
                                  </p:childTnLst>
                                </p:cTn>
                              </p:par>
                            </p:childTnLst>
                          </p:cTn>
                        </p:par>
                        <p:par>
                          <p:cTn id="127" fill="hold">
                            <p:stCondLst>
                              <p:cond delay="9500"/>
                            </p:stCondLst>
                            <p:childTnLst>
                              <p:par>
                                <p:cTn id="128" presetID="9" presetClass="exit" presetSubtype="0" fill="hold" nodeType="afterEffect">
                                  <p:stCondLst>
                                    <p:cond delay="0"/>
                                  </p:stCondLst>
                                  <p:childTnLst>
                                    <p:animEffect transition="out" filter="dissolve">
                                      <p:cBhvr>
                                        <p:cTn id="129" dur="500"/>
                                        <p:tgtEl>
                                          <p:spTgt spid="16"/>
                                        </p:tgtEl>
                                      </p:cBhvr>
                                    </p:animEffect>
                                    <p:set>
                                      <p:cBhvr>
                                        <p:cTn id="130" dur="1" fill="hold">
                                          <p:stCondLst>
                                            <p:cond delay="499"/>
                                          </p:stCondLst>
                                        </p:cTn>
                                        <p:tgtEl>
                                          <p:spTgt spid="16"/>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14822"/>
                                        </p:tgtEl>
                                        <p:attrNameLst>
                                          <p:attrName>style.visibility</p:attrName>
                                        </p:attrNameLst>
                                      </p:cBhvr>
                                      <p:to>
                                        <p:strVal val="visible"/>
                                      </p:to>
                                    </p:set>
                                  </p:childTnLst>
                                </p:cTn>
                              </p:par>
                              <p:par>
                                <p:cTn id="135" presetID="27" presetClass="emph" presetSubtype="0" fill="hold" grpId="1" nodeType="withEffect">
                                  <p:stCondLst>
                                    <p:cond delay="0"/>
                                  </p:stCondLst>
                                  <p:childTnLst>
                                    <p:animClr clrSpc="rgb" dir="cw">
                                      <p:cBhvr override="childStyle">
                                        <p:cTn id="136" dur="250" autoRev="1" fill="hold"/>
                                        <p:tgtEl>
                                          <p:spTgt spid="114822"/>
                                        </p:tgtEl>
                                        <p:attrNameLst>
                                          <p:attrName>style.color</p:attrName>
                                        </p:attrNameLst>
                                      </p:cBhvr>
                                      <p:to>
                                        <a:schemeClr val="bg1"/>
                                      </p:to>
                                    </p:animClr>
                                    <p:animClr clrSpc="rgb" dir="cw">
                                      <p:cBhvr>
                                        <p:cTn id="137" dur="250" autoRev="1" fill="hold"/>
                                        <p:tgtEl>
                                          <p:spTgt spid="114822"/>
                                        </p:tgtEl>
                                        <p:attrNameLst>
                                          <p:attrName>fillcolor</p:attrName>
                                        </p:attrNameLst>
                                      </p:cBhvr>
                                      <p:to>
                                        <a:schemeClr val="bg1"/>
                                      </p:to>
                                    </p:animClr>
                                    <p:set>
                                      <p:cBhvr>
                                        <p:cTn id="138" dur="250" autoRev="1" fill="hold"/>
                                        <p:tgtEl>
                                          <p:spTgt spid="114822"/>
                                        </p:tgtEl>
                                        <p:attrNameLst>
                                          <p:attrName>fill.type</p:attrName>
                                        </p:attrNameLst>
                                      </p:cBhvr>
                                      <p:to>
                                        <p:strVal val="solid"/>
                                      </p:to>
                                    </p:set>
                                    <p:set>
                                      <p:cBhvr>
                                        <p:cTn id="139" dur="250" autoRev="1" fill="hold"/>
                                        <p:tgtEl>
                                          <p:spTgt spid="11482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4" grpId="0"/>
      <p:bldP spid="114821" grpId="0"/>
      <p:bldP spid="114822" grpId="0"/>
      <p:bldP spid="114822" grpId="1"/>
      <p:bldP spid="114866" grpId="0" animBg="1"/>
      <p:bldP spid="114867" grpId="0" animBg="1"/>
      <p:bldP spid="114868" grpId="0" animBg="1"/>
      <p:bldP spid="114869" grpId="0" animBg="1"/>
      <p:bldP spid="114870" grpId="0" animBg="1"/>
      <p:bldP spid="114871" grpId="0" animBg="1"/>
      <p:bldP spid="114912" grpId="0"/>
      <p:bldP spid="114913" grpId="0"/>
      <p:bldP spid="114913" grpId="1"/>
      <p:bldP spid="114914" grpId="0" animBg="1"/>
      <p:bldP spid="1149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24" name="Rectangle 92"/>
          <p:cNvSpPr>
            <a:spLocks noChangeArrowheads="1"/>
          </p:cNvSpPr>
          <p:nvPr/>
        </p:nvSpPr>
        <p:spPr bwMode="auto">
          <a:xfrm>
            <a:off x="539510" y="2334467"/>
            <a:ext cx="7949766" cy="2554545"/>
          </a:xfrm>
          <a:prstGeom prst="rect">
            <a:avLst/>
          </a:prstGeom>
          <a:noFill/>
          <a:ln w="9525" algn="ctr">
            <a:noFill/>
            <a:miter lim="800000"/>
          </a:ln>
          <a:effectLst/>
        </p:spPr>
        <p:txBody>
          <a:bodyPr wrap="square" anchor="ctr">
            <a:spAutoFit/>
          </a:bodyPr>
          <a:lstStyle/>
          <a:p>
            <a:pPr algn="just"/>
            <a:r>
              <a:rPr kumimoji="1" lang="en-US" altLang="zh-CN" sz="3200" b="1" dirty="0">
                <a:ea typeface="华文新魏" pitchFamily="2" charset="-122"/>
              </a:rPr>
              <a:t>      </a:t>
            </a:r>
            <a:r>
              <a:rPr kumimoji="1" lang="zh-CN" altLang="en-US" sz="3200" b="1" dirty="0">
                <a:ea typeface="华文新魏" pitchFamily="2" charset="-122"/>
              </a:rPr>
              <a:t>在嵌入式系统中，经常使用信号量访问共享资源来实现资源同步。在使用时，注意发送信号量函数</a:t>
            </a:r>
            <a:r>
              <a:rPr kumimoji="1" lang="en-US" altLang="zh-CN" sz="3200" b="1" dirty="0" err="1">
                <a:ea typeface="华文新魏" pitchFamily="2" charset="-122"/>
              </a:rPr>
              <a:t>OSSemPost</a:t>
            </a:r>
            <a:r>
              <a:rPr kumimoji="1" lang="en-US" altLang="zh-CN" sz="3200" b="1" dirty="0">
                <a:ea typeface="华文新魏" pitchFamily="2" charset="-122"/>
              </a:rPr>
              <a:t>()</a:t>
            </a:r>
            <a:r>
              <a:rPr kumimoji="1" lang="zh-CN" altLang="en-US" sz="3200" b="1" dirty="0">
                <a:ea typeface="华文新魏" pitchFamily="2" charset="-122"/>
              </a:rPr>
              <a:t>与等待信号量函数</a:t>
            </a:r>
            <a:r>
              <a:rPr kumimoji="1" lang="en-US" altLang="zh-CN" sz="3200" b="1" dirty="0" err="1">
                <a:ea typeface="华文新魏" pitchFamily="2" charset="-122"/>
              </a:rPr>
              <a:t>OSSemPend</a:t>
            </a:r>
            <a:r>
              <a:rPr kumimoji="1" lang="en-US" altLang="zh-CN" sz="3200" b="1" dirty="0">
                <a:ea typeface="华文新魏" pitchFamily="2" charset="-122"/>
              </a:rPr>
              <a:t>()</a:t>
            </a:r>
            <a:r>
              <a:rPr kumimoji="1" lang="zh-CN" altLang="en-US" sz="3200" b="1" dirty="0">
                <a:ea typeface="华文新魏" pitchFamily="2" charset="-122"/>
              </a:rPr>
              <a:t>必须成对出现在同一个任务调用的函数中，才能实现资源同步。</a:t>
            </a:r>
          </a:p>
        </p:txBody>
      </p:sp>
      <p:sp>
        <p:nvSpPr>
          <p:cNvPr id="120925" name="Rectangle 93"/>
          <p:cNvSpPr>
            <a:spLocks noChangeArrowheads="1"/>
          </p:cNvSpPr>
          <p:nvPr/>
        </p:nvSpPr>
        <p:spPr bwMode="auto">
          <a:xfrm>
            <a:off x="900113" y="1484313"/>
            <a:ext cx="2133918" cy="584775"/>
          </a:xfrm>
          <a:prstGeom prst="rect">
            <a:avLst/>
          </a:prstGeom>
          <a:noFill/>
          <a:ln w="9525" algn="ctr">
            <a:noFill/>
            <a:miter lim="800000"/>
          </a:ln>
          <a:effectLst/>
        </p:spPr>
        <p:txBody>
          <a:bodyPr wrap="none">
            <a:spAutoFit/>
          </a:bodyPr>
          <a:lstStyle/>
          <a:p>
            <a:r>
              <a:rPr kumimoji="1" lang="en-US" altLang="zh-CN" sz="3200" b="1">
                <a:ea typeface="华文新魏" pitchFamily="2" charset="-122"/>
              </a:rPr>
              <a:t>2.</a:t>
            </a:r>
            <a:r>
              <a:rPr kumimoji="1" lang="zh-CN" altLang="en-US" sz="3200" b="1">
                <a:ea typeface="华文新魏" pitchFamily="2" charset="-122"/>
              </a:rPr>
              <a:t>资源同步</a:t>
            </a:r>
          </a:p>
        </p:txBody>
      </p:sp>
      <p:sp>
        <p:nvSpPr>
          <p:cNvPr id="7" name="Rectangle 3"/>
          <p:cNvSpPr>
            <a:spLocks noChangeArrowheads="1"/>
          </p:cNvSpPr>
          <p:nvPr/>
        </p:nvSpPr>
        <p:spPr bwMode="auto">
          <a:xfrm>
            <a:off x="309082" y="203008"/>
            <a:ext cx="3384550" cy="358775"/>
          </a:xfrm>
          <a:prstGeom prst="rect">
            <a:avLst/>
          </a:prstGeom>
          <a:noFill/>
          <a:ln w="9525">
            <a:noFill/>
            <a:miter lim="800000"/>
          </a:ln>
          <a:effectLst/>
        </p:spPr>
        <p:txBody>
          <a:bodyPr wrap="none" anchor="ctr"/>
          <a:lstStyle/>
          <a:p>
            <a:pPr eaLnBrk="1" hangingPunct="1"/>
            <a:r>
              <a:rPr lang="zh-CN" altLang="en-US" sz="4000" b="1" dirty="0" smtClean="0">
                <a:solidFill>
                  <a:schemeClr val="tx1">
                    <a:lumMod val="95000"/>
                    <a:lumOff val="5000"/>
                  </a:schemeClr>
                </a:solidFill>
                <a:ea typeface="华文新魏" pitchFamily="2" charset="-122"/>
              </a:rPr>
              <a:t>信号量的工作方式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0925"/>
                                        </p:tgtEl>
                                        <p:attrNameLst>
                                          <p:attrName>style.visibility</p:attrName>
                                        </p:attrNameLst>
                                      </p:cBhvr>
                                      <p:to>
                                        <p:strVal val="visible"/>
                                      </p:to>
                                    </p:set>
                                    <p:animEffect transition="in" filter="blinds(horizontal)">
                                      <p:cBhvr>
                                        <p:cTn id="7" dur="500"/>
                                        <p:tgtEl>
                                          <p:spTgt spid="12092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20924"/>
                                        </p:tgtEl>
                                        <p:attrNameLst>
                                          <p:attrName>style.visibility</p:attrName>
                                        </p:attrNameLst>
                                      </p:cBhvr>
                                      <p:to>
                                        <p:strVal val="visible"/>
                                      </p:to>
                                    </p:set>
                                    <p:animEffect transition="in" filter="blinds(horizontal)">
                                      <p:cBhvr>
                                        <p:cTn id="11" dur="500"/>
                                        <p:tgtEl>
                                          <p:spTgt spid="120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24" grpId="0"/>
      <p:bldP spid="1209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40" name="Picture 4"/>
          <p:cNvPicPr>
            <a:picLocks noChangeAspect="1" noChangeArrowheads="1"/>
          </p:cNvPicPr>
          <p:nvPr/>
        </p:nvPicPr>
        <p:blipFill>
          <a:blip r:embed="rId1" cstate="print"/>
          <a:srcRect/>
          <a:stretch>
            <a:fillRect/>
          </a:stretch>
        </p:blipFill>
        <p:spPr bwMode="auto">
          <a:xfrm>
            <a:off x="3563938" y="765175"/>
            <a:ext cx="5808662" cy="5619750"/>
          </a:xfrm>
          <a:prstGeom prst="rect">
            <a:avLst/>
          </a:prstGeom>
          <a:noFill/>
          <a:ln w="9525">
            <a:noFill/>
            <a:miter lim="800000"/>
            <a:headEnd/>
            <a:tailEnd/>
          </a:ln>
          <a:effectLst/>
        </p:spPr>
      </p:pic>
      <p:sp>
        <p:nvSpPr>
          <p:cNvPr id="116741" name="Text Box 5" descr="信纸"/>
          <p:cNvSpPr txBox="1">
            <a:spLocks noChangeArrowheads="1"/>
          </p:cNvSpPr>
          <p:nvPr/>
        </p:nvSpPr>
        <p:spPr bwMode="auto">
          <a:xfrm>
            <a:off x="2411413" y="2781300"/>
            <a:ext cx="4249737" cy="900113"/>
          </a:xfrm>
          <a:prstGeom prst="rect">
            <a:avLst/>
          </a:prstGeom>
          <a:blipFill dpi="0" rotWithShape="0">
            <a:blip r:embed="rId2" cstate="print"/>
            <a:srcRect/>
            <a:tile tx="0" ty="0" sx="100000" sy="100000" flip="none" algn="tl"/>
          </a:blipFill>
          <a:ln w="76200" cmpd="tri">
            <a:solidFill>
              <a:schemeClr val="tx1"/>
            </a:solidFill>
            <a:miter lim="800000"/>
          </a:ln>
          <a:effectLst/>
        </p:spPr>
        <p:txBody>
          <a:bodyPr>
            <a:spAutoFit/>
          </a:bodyPr>
          <a:lstStyle/>
          <a:p>
            <a:pPr algn="ctr"/>
            <a:r>
              <a:rPr kumimoji="1" lang="zh-CN" altLang="en-US" sz="4800">
                <a:latin typeface="黑体" pitchFamily="49" charset="-122"/>
                <a:ea typeface="黑体" pitchFamily="49" charset="-122"/>
              </a:rPr>
              <a:t>事件控制块</a:t>
            </a:r>
            <a:r>
              <a:rPr kumimoji="1" lang="zh-CN" altLang="en-US" sz="2400">
                <a:latin typeface="Times New Roman" pitchFamily="18" charset="0"/>
              </a:rPr>
              <a:t> </a:t>
            </a:r>
          </a:p>
        </p:txBody>
      </p:sp>
      <p:pic>
        <p:nvPicPr>
          <p:cNvPr id="116742" name="Picture 6"/>
          <p:cNvPicPr>
            <a:picLocks noChangeAspect="1" noChangeArrowheads="1"/>
          </p:cNvPicPr>
          <p:nvPr/>
        </p:nvPicPr>
        <p:blipFill>
          <a:blip r:embed="rId3" cstate="print"/>
          <a:srcRect/>
          <a:stretch>
            <a:fillRect/>
          </a:stretch>
        </p:blipFill>
        <p:spPr bwMode="auto">
          <a:xfrm>
            <a:off x="0" y="1052513"/>
            <a:ext cx="4305300" cy="2752725"/>
          </a:xfrm>
          <a:prstGeom prst="rect">
            <a:avLst/>
          </a:prstGeom>
          <a:noFill/>
          <a:ln w="9525">
            <a:noFill/>
            <a:miter lim="800000"/>
            <a:headEnd/>
            <a:tailEnd/>
          </a:ln>
          <a:effectLst/>
        </p:spPr>
      </p:pic>
      <p:sp>
        <p:nvSpPr>
          <p:cNvPr id="116743" name="AutoShape 7"/>
          <p:cNvSpPr>
            <a:spLocks noChangeArrowheads="1"/>
          </p:cNvSpPr>
          <p:nvPr/>
        </p:nvSpPr>
        <p:spPr bwMode="auto">
          <a:xfrm>
            <a:off x="2916238" y="836613"/>
            <a:ext cx="1871662" cy="431800"/>
          </a:xfrm>
          <a:prstGeom prst="wedgeRoundRectCallout">
            <a:avLst>
              <a:gd name="adj1" fmla="val 83588"/>
              <a:gd name="adj2" fmla="val 101838"/>
              <a:gd name="adj3" fmla="val 16667"/>
            </a:avLst>
          </a:prstGeom>
          <a:solidFill>
            <a:schemeClr val="accent1"/>
          </a:solidFill>
          <a:ln w="9525">
            <a:solidFill>
              <a:schemeClr val="tx1"/>
            </a:solidFill>
            <a:miter lim="800000"/>
          </a:ln>
          <a:effectLst/>
        </p:spPr>
        <p:txBody>
          <a:bodyPr/>
          <a:lstStyle/>
          <a:p>
            <a:pPr algn="ctr"/>
            <a:r>
              <a:rPr lang="zh-CN" altLang="en-US"/>
              <a:t>事件类型</a:t>
            </a:r>
          </a:p>
        </p:txBody>
      </p:sp>
      <p:pic>
        <p:nvPicPr>
          <p:cNvPr id="116745" name="Picture 9"/>
          <p:cNvPicPr>
            <a:picLocks noChangeAspect="1" noChangeArrowheads="1"/>
          </p:cNvPicPr>
          <p:nvPr/>
        </p:nvPicPr>
        <p:blipFill>
          <a:blip r:embed="rId4" cstate="print"/>
          <a:srcRect/>
          <a:stretch>
            <a:fillRect/>
          </a:stretch>
        </p:blipFill>
        <p:spPr bwMode="auto">
          <a:xfrm>
            <a:off x="539750" y="4508500"/>
            <a:ext cx="3895725" cy="1162050"/>
          </a:xfrm>
          <a:prstGeom prst="rect">
            <a:avLst/>
          </a:prstGeom>
          <a:noFill/>
          <a:ln w="9525">
            <a:noFill/>
            <a:miter lim="800000"/>
            <a:headEnd/>
            <a:tailEnd/>
          </a:ln>
          <a:effectLst/>
        </p:spPr>
      </p:pic>
      <p:sp>
        <p:nvSpPr>
          <p:cNvPr id="116746" name="AutoShape 10"/>
          <p:cNvSpPr>
            <a:spLocks noChangeArrowheads="1"/>
          </p:cNvSpPr>
          <p:nvPr/>
        </p:nvSpPr>
        <p:spPr bwMode="auto">
          <a:xfrm>
            <a:off x="2916238" y="1412875"/>
            <a:ext cx="1871662" cy="431800"/>
          </a:xfrm>
          <a:prstGeom prst="wedgeRoundRectCallout">
            <a:avLst>
              <a:gd name="adj1" fmla="val 82907"/>
              <a:gd name="adj2" fmla="val 84926"/>
              <a:gd name="adj3" fmla="val 16667"/>
            </a:avLst>
          </a:prstGeom>
          <a:solidFill>
            <a:schemeClr val="accent1"/>
          </a:solidFill>
          <a:ln w="9525">
            <a:solidFill>
              <a:schemeClr val="tx1"/>
            </a:solidFill>
            <a:miter lim="800000"/>
          </a:ln>
          <a:effectLst/>
        </p:spPr>
        <p:txBody>
          <a:bodyPr/>
          <a:lstStyle/>
          <a:p>
            <a:pPr algn="ctr"/>
            <a:r>
              <a:rPr lang="zh-CN" altLang="en-US"/>
              <a:t>信号量计数</a:t>
            </a:r>
          </a:p>
        </p:txBody>
      </p:sp>
      <p:sp>
        <p:nvSpPr>
          <p:cNvPr id="116747" name="AutoShape 11"/>
          <p:cNvSpPr>
            <a:spLocks noChangeArrowheads="1"/>
          </p:cNvSpPr>
          <p:nvPr/>
        </p:nvSpPr>
        <p:spPr bwMode="auto">
          <a:xfrm>
            <a:off x="1331913" y="1916113"/>
            <a:ext cx="3240087" cy="431800"/>
          </a:xfrm>
          <a:prstGeom prst="wedgeRoundRectCallout">
            <a:avLst>
              <a:gd name="adj1" fmla="val 62153"/>
              <a:gd name="adj2" fmla="val 56616"/>
              <a:gd name="adj3" fmla="val 16667"/>
            </a:avLst>
          </a:prstGeom>
          <a:solidFill>
            <a:schemeClr val="accent1"/>
          </a:solidFill>
          <a:ln w="9525">
            <a:solidFill>
              <a:schemeClr val="tx1"/>
            </a:solidFill>
            <a:miter lim="800000"/>
          </a:ln>
          <a:effectLst/>
        </p:spPr>
        <p:txBody>
          <a:bodyPr/>
          <a:lstStyle/>
          <a:p>
            <a:pPr algn="ctr"/>
            <a:r>
              <a:rPr lang="zh-CN" altLang="en-US"/>
              <a:t>只有邮箱和队列用</a:t>
            </a:r>
          </a:p>
        </p:txBody>
      </p:sp>
      <p:sp>
        <p:nvSpPr>
          <p:cNvPr id="116750" name="AutoShape 14"/>
          <p:cNvSpPr>
            <a:spLocks noChangeArrowheads="1"/>
          </p:cNvSpPr>
          <p:nvPr/>
        </p:nvSpPr>
        <p:spPr bwMode="auto">
          <a:xfrm>
            <a:off x="1057973" y="3789363"/>
            <a:ext cx="3585465" cy="431800"/>
          </a:xfrm>
          <a:prstGeom prst="wedgeRoundRectCallout">
            <a:avLst>
              <a:gd name="adj1" fmla="val 62153"/>
              <a:gd name="adj2" fmla="val 56616"/>
              <a:gd name="adj3" fmla="val 16667"/>
            </a:avLst>
          </a:prstGeom>
          <a:solidFill>
            <a:schemeClr val="accent1"/>
          </a:solidFill>
          <a:ln w="9525">
            <a:solidFill>
              <a:schemeClr val="tx1"/>
            </a:solidFill>
            <a:miter lim="800000"/>
          </a:ln>
          <a:effectLst/>
        </p:spPr>
        <p:txBody>
          <a:bodyPr/>
          <a:lstStyle/>
          <a:p>
            <a:pPr algn="ctr"/>
            <a:r>
              <a:rPr lang="zh-CN" altLang="en-US" dirty="0"/>
              <a:t>相当于任务就绪表的作用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0  L -0.25 0  E" pathEditMode="relative" ptsTypes="">
                                      <p:cBhvr>
                                        <p:cTn id="6" dur="1000" fill="hold"/>
                                        <p:tgtEl>
                                          <p:spTgt spid="116741"/>
                                        </p:tgtEl>
                                        <p:attrNameLst>
                                          <p:attrName>ppt_x</p:attrName>
                                          <p:attrName>ppt_y</p:attrName>
                                        </p:attrNameLst>
                                      </p:cBhvr>
                                    </p:animMotion>
                                  </p:childTnLst>
                                </p:cTn>
                              </p:par>
                              <p:par>
                                <p:cTn id="7" presetID="2" presetClass="entr" presetSubtype="2" fill="hold" nodeType="withEffect">
                                  <p:stCondLst>
                                    <p:cond delay="0"/>
                                  </p:stCondLst>
                                  <p:childTnLst>
                                    <p:set>
                                      <p:cBhvr>
                                        <p:cTn id="8" dur="1" fill="hold">
                                          <p:stCondLst>
                                            <p:cond delay="0"/>
                                          </p:stCondLst>
                                        </p:cTn>
                                        <p:tgtEl>
                                          <p:spTgt spid="116740"/>
                                        </p:tgtEl>
                                        <p:attrNameLst>
                                          <p:attrName>style.visibility</p:attrName>
                                        </p:attrNameLst>
                                      </p:cBhvr>
                                      <p:to>
                                        <p:strVal val="visible"/>
                                      </p:to>
                                    </p:set>
                                    <p:anim calcmode="lin" valueType="num">
                                      <p:cBhvr additive="base">
                                        <p:cTn id="9" dur="1000" fill="hold"/>
                                        <p:tgtEl>
                                          <p:spTgt spid="116740"/>
                                        </p:tgtEl>
                                        <p:attrNameLst>
                                          <p:attrName>ppt_x</p:attrName>
                                        </p:attrNameLst>
                                      </p:cBhvr>
                                      <p:tavLst>
                                        <p:tav tm="0">
                                          <p:val>
                                            <p:strVal val="1+#ppt_w/2"/>
                                          </p:val>
                                        </p:tav>
                                        <p:tav tm="100000">
                                          <p:val>
                                            <p:strVal val="#ppt_x"/>
                                          </p:val>
                                        </p:tav>
                                      </p:tavLst>
                                    </p:anim>
                                    <p:anim calcmode="lin" valueType="num">
                                      <p:cBhvr additive="base">
                                        <p:cTn id="10" dur="1000" fill="hold"/>
                                        <p:tgtEl>
                                          <p:spTgt spid="116740"/>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nodeType="clickEffect">
                                  <p:stCondLst>
                                    <p:cond delay="0"/>
                                  </p:stCondLst>
                                  <p:childTnLst>
                                    <p:set>
                                      <p:cBhvr>
                                        <p:cTn id="14" dur="1" fill="hold">
                                          <p:stCondLst>
                                            <p:cond delay="0"/>
                                          </p:stCondLst>
                                        </p:cTn>
                                        <p:tgtEl>
                                          <p:spTgt spid="116742"/>
                                        </p:tgtEl>
                                        <p:attrNameLst>
                                          <p:attrName>style.visibility</p:attrName>
                                        </p:attrNameLst>
                                      </p:cBhvr>
                                      <p:to>
                                        <p:strVal val="visible"/>
                                      </p:to>
                                    </p:set>
                                    <p:anim calcmode="lin" valueType="num">
                                      <p:cBhvr additive="base">
                                        <p:cTn id="15" dur="500" fill="hold"/>
                                        <p:tgtEl>
                                          <p:spTgt spid="116742"/>
                                        </p:tgtEl>
                                        <p:attrNameLst>
                                          <p:attrName>ppt_x</p:attrName>
                                        </p:attrNameLst>
                                      </p:cBhvr>
                                      <p:tavLst>
                                        <p:tav tm="0">
                                          <p:val>
                                            <p:strVal val="#ppt_x"/>
                                          </p:val>
                                        </p:tav>
                                        <p:tav tm="100000">
                                          <p:val>
                                            <p:strVal val="#ppt_x"/>
                                          </p:val>
                                        </p:tav>
                                      </p:tavLst>
                                    </p:anim>
                                    <p:anim calcmode="lin" valueType="num">
                                      <p:cBhvr additive="base">
                                        <p:cTn id="16" dur="500" fill="hold"/>
                                        <p:tgtEl>
                                          <p:spTgt spid="116742"/>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6743"/>
                                        </p:tgtEl>
                                        <p:attrNameLst>
                                          <p:attrName>style.visibility</p:attrName>
                                        </p:attrNameLst>
                                      </p:cBhvr>
                                      <p:to>
                                        <p:strVal val="visible"/>
                                      </p:to>
                                    </p:set>
                                  </p:childTnLst>
                                </p:cTn>
                              </p:par>
                              <p:par>
                                <p:cTn id="21" presetID="2" presetClass="entr" presetSubtype="4" fill="hold" nodeType="withEffect">
                                  <p:stCondLst>
                                    <p:cond delay="0"/>
                                  </p:stCondLst>
                                  <p:childTnLst>
                                    <p:set>
                                      <p:cBhvr>
                                        <p:cTn id="22" dur="1" fill="hold">
                                          <p:stCondLst>
                                            <p:cond delay="0"/>
                                          </p:stCondLst>
                                        </p:cTn>
                                        <p:tgtEl>
                                          <p:spTgt spid="116745"/>
                                        </p:tgtEl>
                                        <p:attrNameLst>
                                          <p:attrName>style.visibility</p:attrName>
                                        </p:attrNameLst>
                                      </p:cBhvr>
                                      <p:to>
                                        <p:strVal val="visible"/>
                                      </p:to>
                                    </p:set>
                                    <p:anim calcmode="lin" valueType="num">
                                      <p:cBhvr additive="base">
                                        <p:cTn id="23" dur="500" fill="hold"/>
                                        <p:tgtEl>
                                          <p:spTgt spid="116745"/>
                                        </p:tgtEl>
                                        <p:attrNameLst>
                                          <p:attrName>ppt_x</p:attrName>
                                        </p:attrNameLst>
                                      </p:cBhvr>
                                      <p:tavLst>
                                        <p:tav tm="0">
                                          <p:val>
                                            <p:strVal val="#ppt_x"/>
                                          </p:val>
                                        </p:tav>
                                        <p:tav tm="100000">
                                          <p:val>
                                            <p:strVal val="#ppt_x"/>
                                          </p:val>
                                        </p:tav>
                                      </p:tavLst>
                                    </p:anim>
                                    <p:anim calcmode="lin" valueType="num">
                                      <p:cBhvr additive="base">
                                        <p:cTn id="24" dur="500" fill="hold"/>
                                        <p:tgtEl>
                                          <p:spTgt spid="11674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67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674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6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1" grpId="0" animBg="1"/>
      <p:bldP spid="116743" grpId="0" animBg="1"/>
      <p:bldP spid="116746" grpId="0" animBg="1"/>
      <p:bldP spid="116747" grpId="0" animBg="1"/>
      <p:bldP spid="11675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7" name="Rectangle 5"/>
          <p:cNvSpPr>
            <a:spLocks noChangeArrowheads="1"/>
          </p:cNvSpPr>
          <p:nvPr/>
        </p:nvSpPr>
        <p:spPr bwMode="auto">
          <a:xfrm>
            <a:off x="193868" y="888767"/>
            <a:ext cx="8410622" cy="1557020"/>
          </a:xfrm>
          <a:prstGeom prst="rect">
            <a:avLst/>
          </a:prstGeom>
          <a:noFill/>
          <a:ln w="9525" algn="ctr">
            <a:noFill/>
            <a:miter lim="800000"/>
          </a:ln>
          <a:effectLst/>
        </p:spPr>
        <p:txBody>
          <a:bodyPr wrap="square" anchor="ctr">
            <a:spAutoFit/>
          </a:bodyPr>
          <a:lstStyle/>
          <a:p>
            <a:pPr algn="just"/>
            <a:r>
              <a:rPr kumimoji="1" lang="en-US" altLang="zh-CN" b="1" dirty="0">
                <a:ea typeface="华文新魏" pitchFamily="2" charset="-122"/>
              </a:rPr>
              <a:t>    </a:t>
            </a:r>
            <a:r>
              <a:rPr kumimoji="1" lang="zh-CN" altLang="en-US" b="1" dirty="0">
                <a:ea typeface="华文新魏" pitchFamily="2" charset="-122"/>
              </a:rPr>
              <a:t>下面以示例来说明如何</a:t>
            </a:r>
            <a:r>
              <a:rPr kumimoji="1" lang="x-none" altLang="zh-CN" b="1" dirty="0">
                <a:ea typeface="华文新魏" pitchFamily="2" charset="-122"/>
              </a:rPr>
              <a:t>实现</a:t>
            </a:r>
            <a:r>
              <a:rPr kumimoji="1" lang="en-US" altLang="zh-CN" b="1" dirty="0" err="1">
                <a:ea typeface="华文新魏" pitchFamily="2" charset="-122"/>
              </a:rPr>
              <a:t>ISR</a:t>
            </a:r>
            <a:r>
              <a:rPr kumimoji="1" lang="x-none" altLang="en-US" b="1" dirty="0" err="1">
                <a:ea typeface="华文新魏" pitchFamily="2" charset="-122"/>
              </a:rPr>
              <a:t>（Interrupt Service Routines）</a:t>
            </a:r>
            <a:r>
              <a:rPr kumimoji="1" lang="zh-CN" altLang="en-US" b="1" dirty="0">
                <a:ea typeface="华文新魏" pitchFamily="2" charset="-122"/>
              </a:rPr>
              <a:t>与任务间同步。假设定时器</a:t>
            </a:r>
            <a:r>
              <a:rPr kumimoji="1" lang="en-US" altLang="zh-CN" b="1" dirty="0">
                <a:ea typeface="华文新魏" pitchFamily="2" charset="-122"/>
              </a:rPr>
              <a:t>1</a:t>
            </a:r>
            <a:r>
              <a:rPr kumimoji="1" lang="zh-CN" altLang="en-US" b="1" dirty="0">
                <a:ea typeface="华文新魏" pitchFamily="2" charset="-122"/>
              </a:rPr>
              <a:t>中断服务程序发送信号量，任务完成了信号量的创建并在接收到信号量后让蜂鸣器响一声。处理流程</a:t>
            </a:r>
            <a:r>
              <a:rPr kumimoji="1" lang="zh-CN" altLang="en-US" b="1" dirty="0" smtClean="0">
                <a:ea typeface="华文新魏" pitchFamily="2" charset="-122"/>
              </a:rPr>
              <a:t>如下：</a:t>
            </a:r>
            <a:endParaRPr kumimoji="1" lang="zh-CN" altLang="en-US" b="1" dirty="0">
              <a:ea typeface="华文新魏" pitchFamily="2" charset="-122"/>
            </a:endParaRPr>
          </a:p>
        </p:txBody>
      </p:sp>
      <p:sp>
        <p:nvSpPr>
          <p:cNvPr id="115719" name="Rectangle 7"/>
          <p:cNvSpPr>
            <a:spLocks noChangeArrowheads="1"/>
          </p:cNvSpPr>
          <p:nvPr/>
        </p:nvSpPr>
        <p:spPr bwMode="auto">
          <a:xfrm>
            <a:off x="324595" y="2566988"/>
            <a:ext cx="9144000" cy="0"/>
          </a:xfrm>
          <a:prstGeom prst="rect">
            <a:avLst/>
          </a:prstGeom>
          <a:noFill/>
          <a:ln w="9525" algn="ctr">
            <a:noFill/>
            <a:miter lim="800000"/>
          </a:ln>
          <a:effectLst/>
        </p:spPr>
        <p:txBody>
          <a:bodyPr wrap="none" anchor="ctr">
            <a:spAutoFit/>
          </a:bodyPr>
          <a:lstStyle/>
          <a:p>
            <a:endParaRPr lang="zh-CN" altLang="en-US"/>
          </a:p>
        </p:txBody>
      </p:sp>
      <p:graphicFrame>
        <p:nvGraphicFramePr>
          <p:cNvPr id="115718" name="Object 6"/>
          <p:cNvGraphicFramePr>
            <a:graphicFrameLocks noChangeAspect="1"/>
          </p:cNvGraphicFramePr>
          <p:nvPr/>
        </p:nvGraphicFramePr>
        <p:xfrm>
          <a:off x="2016245" y="2644146"/>
          <a:ext cx="2789863" cy="3780418"/>
        </p:xfrm>
        <a:graphic>
          <a:graphicData uri="http://schemas.openxmlformats.org/presentationml/2006/ole">
            <mc:AlternateContent xmlns:mc="http://schemas.openxmlformats.org/markup-compatibility/2006">
              <mc:Choice xmlns:v="urn:schemas-microsoft-com:vml" Requires="v">
                <p:oleObj spid="_x0000_s1025" name="Visio" r:id="rId1" imgW="10429875" imgH="17230725" progId="Visio.Drawing.11">
                  <p:embed/>
                </p:oleObj>
              </mc:Choice>
              <mc:Fallback>
                <p:oleObj name="Visio" r:id="rId1" imgW="10429875" imgH="17230725" progId="Visio.Drawing.11">
                  <p:embed/>
                  <p:pic>
                    <p:nvPicPr>
                      <p:cNvPr id="0" name="图片 1024"/>
                      <p:cNvPicPr>
                        <a:picLocks noChangeAspect="1"/>
                      </p:cNvPicPr>
                      <p:nvPr/>
                    </p:nvPicPr>
                    <p:blipFill>
                      <a:blip r:embed="rId2"/>
                      <a:stretch>
                        <a:fillRect/>
                      </a:stretch>
                    </p:blipFill>
                    <p:spPr>
                      <a:xfrm>
                        <a:off x="2016245" y="2644146"/>
                        <a:ext cx="2789863" cy="3780418"/>
                      </a:xfrm>
                      <a:prstGeom prst="rect">
                        <a:avLst/>
                      </a:prstGeom>
                      <a:noFill/>
                      <a:ln w="9525">
                        <a:noFill/>
                        <a:miter/>
                      </a:ln>
                    </p:spPr>
                  </p:pic>
                </p:oleObj>
              </mc:Fallback>
            </mc:AlternateContent>
          </a:graphicData>
        </a:graphic>
      </p:graphicFrame>
      <p:graphicFrame>
        <p:nvGraphicFramePr>
          <p:cNvPr id="115720" name="Object 8"/>
          <p:cNvGraphicFramePr>
            <a:graphicFrameLocks noChangeAspect="1"/>
          </p:cNvGraphicFramePr>
          <p:nvPr/>
        </p:nvGraphicFramePr>
        <p:xfrm>
          <a:off x="5085508" y="3111500"/>
          <a:ext cx="2943225" cy="2765425"/>
        </p:xfrm>
        <a:graphic>
          <a:graphicData uri="http://schemas.openxmlformats.org/presentationml/2006/ole">
            <mc:AlternateContent xmlns:mc="http://schemas.openxmlformats.org/markup-compatibility/2006">
              <mc:Choice xmlns:v="urn:schemas-microsoft-com:vml" Requires="v">
                <p:oleObj spid="_x0000_s1026" name="Visio" r:id="rId3" imgW="1689100" imgH="1587500" progId="Visio.Drawing.11">
                  <p:embed/>
                </p:oleObj>
              </mc:Choice>
              <mc:Fallback>
                <p:oleObj name="Visio" r:id="rId3" imgW="1689100" imgH="1587500" progId="Visio.Drawing.11">
                  <p:embed/>
                  <p:pic>
                    <p:nvPicPr>
                      <p:cNvPr id="0" name="图片 1025"/>
                      <p:cNvPicPr>
                        <a:picLocks noChangeAspect="1"/>
                      </p:cNvPicPr>
                      <p:nvPr/>
                    </p:nvPicPr>
                    <p:blipFill>
                      <a:blip r:embed="rId4"/>
                      <a:stretch>
                        <a:fillRect/>
                      </a:stretch>
                    </p:blipFill>
                    <p:spPr>
                      <a:xfrm>
                        <a:off x="5085508" y="3111500"/>
                        <a:ext cx="2943225" cy="2765425"/>
                      </a:xfrm>
                      <a:prstGeom prst="rect">
                        <a:avLst/>
                      </a:prstGeom>
                      <a:noFill/>
                      <a:ln w="9525">
                        <a:noFill/>
                        <a:miter/>
                      </a:ln>
                    </p:spPr>
                  </p:pic>
                </p:oleObj>
              </mc:Fallback>
            </mc:AlternateContent>
          </a:graphicData>
        </a:graphic>
      </p:graphicFrame>
      <p:sp>
        <p:nvSpPr>
          <p:cNvPr id="115723" name="AutoShape 11"/>
          <p:cNvSpPr>
            <a:spLocks noChangeArrowheads="1"/>
          </p:cNvSpPr>
          <p:nvPr/>
        </p:nvSpPr>
        <p:spPr bwMode="auto">
          <a:xfrm>
            <a:off x="1259633" y="2544763"/>
            <a:ext cx="7237412" cy="3937408"/>
          </a:xfrm>
          <a:prstGeom prst="roundRect">
            <a:avLst>
              <a:gd name="adj" fmla="val 16667"/>
            </a:avLst>
          </a:prstGeom>
          <a:noFill/>
          <a:ln w="28575" algn="ctr">
            <a:solidFill>
              <a:srgbClr val="007000"/>
            </a:solidFill>
            <a:round/>
          </a:ln>
          <a:effectLst/>
          <a:scene3d>
            <a:camera prst="legacyObliqueBottomRight"/>
            <a:lightRig rig="legacyFlat2" dir="t"/>
          </a:scene3d>
          <a:sp3d extrusionH="36500" prstMaterial="legacyMatte">
            <a:bevelT w="13500" h="13500" prst="angle"/>
            <a:bevelB w="13500" h="13500" prst="angle"/>
            <a:extrusionClr>
              <a:srgbClr val="007000"/>
            </a:extrusionClr>
          </a:sp3d>
        </p:spPr>
        <p:txBody>
          <a:bodyPr wrap="none" anchor="ctr">
            <a:flatTx/>
          </a:bodyPr>
          <a:lstStyle/>
          <a:p>
            <a:endParaRPr lang="zh-CN" altLang="en-US"/>
          </a:p>
        </p:txBody>
      </p:sp>
      <p:sp>
        <p:nvSpPr>
          <p:cNvPr id="10" name="Rectangle 3"/>
          <p:cNvSpPr>
            <a:spLocks noChangeArrowheads="1"/>
          </p:cNvSpPr>
          <p:nvPr/>
        </p:nvSpPr>
        <p:spPr bwMode="auto">
          <a:xfrm>
            <a:off x="309082" y="203008"/>
            <a:ext cx="5760700" cy="576070"/>
          </a:xfrm>
          <a:prstGeom prst="rect">
            <a:avLst/>
          </a:prstGeom>
          <a:noFill/>
          <a:ln w="9525">
            <a:noFill/>
            <a:miter lim="800000"/>
          </a:ln>
          <a:effectLst/>
        </p:spPr>
        <p:txBody>
          <a:bodyPr wrap="none" anchor="ctr"/>
          <a:lstStyle/>
          <a:p>
            <a:pPr eaLnBrk="1" hangingPunct="1"/>
            <a:r>
              <a:rPr lang="en-US" altLang="zh-CN" sz="4000" b="1" dirty="0" err="1" smtClean="0">
                <a:solidFill>
                  <a:schemeClr val="tx1">
                    <a:lumMod val="95000"/>
                    <a:lumOff val="5000"/>
                  </a:schemeClr>
                </a:solidFill>
              </a:rPr>
              <a:t>Eg1</a:t>
            </a:r>
            <a:r>
              <a:rPr lang="en-US" altLang="zh-CN" sz="4000" b="1" dirty="0" smtClean="0">
                <a:solidFill>
                  <a:schemeClr val="tx1">
                    <a:lumMod val="95000"/>
                    <a:lumOff val="5000"/>
                  </a:schemeClr>
                </a:solidFill>
              </a:rPr>
              <a:t>: </a:t>
            </a:r>
            <a:r>
              <a:rPr lang="en-US" altLang="zh-CN" sz="4000" b="1" dirty="0" err="1" smtClean="0">
                <a:solidFill>
                  <a:schemeClr val="tx1">
                    <a:lumMod val="95000"/>
                    <a:lumOff val="5000"/>
                  </a:schemeClr>
                </a:solidFill>
              </a:rPr>
              <a:t>ISR</a:t>
            </a:r>
            <a:r>
              <a:rPr lang="zh-CN" altLang="en-US" sz="4000" b="1" dirty="0" smtClean="0">
                <a:solidFill>
                  <a:schemeClr val="tx1">
                    <a:lumMod val="95000"/>
                    <a:lumOff val="5000"/>
                  </a:schemeClr>
                </a:solidFill>
              </a:rPr>
              <a:t>与任务同步</a:t>
            </a:r>
            <a:r>
              <a:rPr lang="zh-CN" altLang="en-US" sz="3600" dirty="0" smtClean="0">
                <a:solidFill>
                  <a:schemeClr val="tx1">
                    <a:lumMod val="95000"/>
                    <a:lumOff val="5000"/>
                  </a:schemeClr>
                </a:solidFill>
                <a:ea typeface="华文新魏" pitchFamily="2" charset="-122"/>
              </a:rPr>
              <a:t> </a:t>
            </a:r>
            <a:endParaRPr lang="zh-CN" altLang="en-US" sz="3600" dirty="0">
              <a:solidFill>
                <a:schemeClr val="tx1">
                  <a:lumMod val="95000"/>
                  <a:lumOff val="5000"/>
                </a:schemeClr>
              </a:solidFill>
              <a:ea typeface="华文新魏" pitchFamily="2" charset="-122"/>
            </a:endParaRPr>
          </a:p>
        </p:txBody>
      </p:sp>
      <p:sp>
        <p:nvSpPr>
          <p:cNvPr id="11" name="矩形 10"/>
          <p:cNvSpPr/>
          <p:nvPr/>
        </p:nvSpPr>
        <p:spPr>
          <a:xfrm>
            <a:off x="115214" y="3659428"/>
            <a:ext cx="1576436" cy="1323439"/>
          </a:xfrm>
          <a:prstGeom prst="rect">
            <a:avLst/>
          </a:prstGeom>
        </p:spPr>
        <p:txBody>
          <a:bodyPr wrap="square">
            <a:spAutoFit/>
          </a:bodyPr>
          <a:lstStyle/>
          <a:p>
            <a:r>
              <a:rPr lang="en-US" altLang="zh-CN" sz="1600" b="1" dirty="0" smtClean="0"/>
              <a:t>Vector Interrupt Controller</a:t>
            </a:r>
            <a:endParaRPr lang="en-US" altLang="zh-CN" sz="1600" b="1" dirty="0" smtClean="0"/>
          </a:p>
          <a:p>
            <a:r>
              <a:rPr lang="zh-CN" altLang="en-US" sz="1600" b="1" dirty="0" smtClean="0"/>
              <a:t>向量中断</a:t>
            </a:r>
            <a:endParaRPr lang="en-US" altLang="zh-CN" sz="1600" b="1" dirty="0" smtClean="0"/>
          </a:p>
          <a:p>
            <a:r>
              <a:rPr lang="zh-CN" altLang="en-US" sz="1600" b="1" dirty="0" smtClean="0"/>
              <a:t>控制器</a:t>
            </a:r>
            <a:endParaRPr lang="zh-CN" altLang="en-US"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5717"/>
                                        </p:tgtEl>
                                        <p:attrNameLst>
                                          <p:attrName>style.visibility</p:attrName>
                                        </p:attrNameLst>
                                      </p:cBhvr>
                                      <p:to>
                                        <p:strVal val="visible"/>
                                      </p:to>
                                    </p:set>
                                    <p:animEffect transition="in" filter="blinds(horizontal)">
                                      <p:cBhvr>
                                        <p:cTn id="7" dur="500"/>
                                        <p:tgtEl>
                                          <p:spTgt spid="115717"/>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15723"/>
                                        </p:tgtEl>
                                        <p:attrNameLst>
                                          <p:attrName>style.visibility</p:attrName>
                                        </p:attrNameLst>
                                      </p:cBhvr>
                                      <p:to>
                                        <p:strVal val="visible"/>
                                      </p:to>
                                    </p:set>
                                    <p:animEffect transition="in" filter="slide(fromBottom)">
                                      <p:cBhvr>
                                        <p:cTn id="11" dur="500"/>
                                        <p:tgtEl>
                                          <p:spTgt spid="115723"/>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1157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5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7" grpId="0" bldLvl="0" animBg="1"/>
      <p:bldP spid="1157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Rectangle 5"/>
          <p:cNvSpPr>
            <a:spLocks noChangeArrowheads="1"/>
          </p:cNvSpPr>
          <p:nvPr/>
        </p:nvSpPr>
        <p:spPr bwMode="auto">
          <a:xfrm>
            <a:off x="1258888" y="2103388"/>
            <a:ext cx="4810894" cy="2308324"/>
          </a:xfrm>
          <a:prstGeom prst="rect">
            <a:avLst/>
          </a:prstGeom>
          <a:solidFill>
            <a:schemeClr val="bg1"/>
          </a:solidFill>
          <a:ln w="9525" algn="ctr">
            <a:solidFill>
              <a:schemeClr val="tx1"/>
            </a:solidFill>
            <a:miter lim="800000"/>
          </a:ln>
          <a:effectLst/>
        </p:spPr>
        <p:txBody>
          <a:bodyPr wrap="square" anchor="ctr">
            <a:spAutoFit/>
          </a:bodyPr>
          <a:lstStyle/>
          <a:p>
            <a:pPr marL="171450" indent="-171450" defTabSz="-635">
              <a:tabLst>
                <a:tab pos="1885950" algn="l"/>
              </a:tabLst>
            </a:pPr>
            <a:r>
              <a:rPr kumimoji="1" lang="en-US" altLang="zh-CN" dirty="0"/>
              <a:t>void  </a:t>
            </a:r>
            <a:r>
              <a:rPr kumimoji="1" lang="en-US" altLang="zh-CN" dirty="0" err="1"/>
              <a:t>Timer1_Exception</a:t>
            </a:r>
            <a:r>
              <a:rPr kumimoji="1" lang="en-US" altLang="zh-CN" dirty="0"/>
              <a:t> (void)</a:t>
            </a:r>
            <a:endParaRPr kumimoji="1" lang="en-US" altLang="zh-CN" dirty="0"/>
          </a:p>
          <a:p>
            <a:pPr marL="171450" indent="-171450" defTabSz="-635">
              <a:tabLst>
                <a:tab pos="1885950" algn="l"/>
              </a:tabLst>
            </a:pPr>
            <a:r>
              <a:rPr kumimoji="1" lang="en-US" altLang="zh-CN" dirty="0">
                <a:ea typeface="华文新魏" pitchFamily="2" charset="-122"/>
              </a:rPr>
              <a:t>{</a:t>
            </a:r>
            <a:endParaRPr kumimoji="1" lang="en-US" altLang="zh-CN" dirty="0">
              <a:ea typeface="华文新魏" pitchFamily="2" charset="-122"/>
            </a:endParaRPr>
          </a:p>
          <a:p>
            <a:pPr marL="171450" indent="-171450" defTabSz="-635">
              <a:tabLst>
                <a:tab pos="1885950" algn="l"/>
              </a:tabLst>
            </a:pPr>
            <a:r>
              <a:rPr kumimoji="1" lang="en-US" altLang="zh-CN" dirty="0">
                <a:ea typeface="华文新魏" pitchFamily="2" charset="-122"/>
              </a:rPr>
              <a:t>    </a:t>
            </a:r>
            <a:r>
              <a:rPr kumimoji="1" lang="en-US" altLang="zh-CN" dirty="0" err="1"/>
              <a:t>T1IR</a:t>
            </a:r>
            <a:r>
              <a:rPr kumimoji="1" lang="en-US" altLang="zh-CN" dirty="0"/>
              <a:t> = </a:t>
            </a:r>
            <a:r>
              <a:rPr kumimoji="1" lang="en-US" altLang="zh-CN" dirty="0" err="1"/>
              <a:t>0x01</a:t>
            </a:r>
            <a:r>
              <a:rPr kumimoji="1" lang="en-US" altLang="zh-CN" dirty="0"/>
              <a:t>;</a:t>
            </a:r>
            <a:endParaRPr kumimoji="1" lang="en-US" altLang="zh-CN" dirty="0">
              <a:ea typeface="华文新魏" pitchFamily="2" charset="-122"/>
            </a:endParaRPr>
          </a:p>
          <a:p>
            <a:pPr marL="171450" indent="-171450" defTabSz="-635">
              <a:tabLst>
                <a:tab pos="1885950" algn="l"/>
              </a:tabLst>
            </a:pPr>
            <a:r>
              <a:rPr kumimoji="1" lang="en-US" altLang="zh-CN" dirty="0">
                <a:ea typeface="华文新魏" pitchFamily="2" charset="-122"/>
              </a:rPr>
              <a:t>    </a:t>
            </a:r>
            <a:r>
              <a:rPr kumimoji="1" lang="en-US" altLang="zh-CN" dirty="0" err="1"/>
              <a:t>VICVectAddr</a:t>
            </a:r>
            <a:r>
              <a:rPr kumimoji="1" lang="en-US" altLang="zh-CN" dirty="0"/>
              <a:t> = 0;</a:t>
            </a:r>
            <a:endParaRPr kumimoji="1" lang="en-US" altLang="zh-CN" dirty="0">
              <a:ea typeface="华文新魏" pitchFamily="2" charset="-122"/>
            </a:endParaRPr>
          </a:p>
          <a:p>
            <a:pPr marL="171450" indent="-171450" defTabSz="-635">
              <a:tabLst>
                <a:tab pos="1885950" algn="l"/>
              </a:tabLst>
            </a:pPr>
            <a:r>
              <a:rPr kumimoji="1" lang="en-US" altLang="zh-CN" dirty="0"/>
              <a:t>    </a:t>
            </a:r>
            <a:r>
              <a:rPr kumimoji="1" lang="en-US" altLang="zh-CN" dirty="0" err="1"/>
              <a:t>OSSemPost</a:t>
            </a:r>
            <a:r>
              <a:rPr kumimoji="1" lang="en-US" altLang="zh-CN" dirty="0"/>
              <a:t> (</a:t>
            </a:r>
            <a:r>
              <a:rPr kumimoji="1" lang="en-US" altLang="zh-CN" dirty="0" err="1"/>
              <a:t>sem</a:t>
            </a:r>
            <a:r>
              <a:rPr kumimoji="1" lang="en-US" altLang="zh-CN" dirty="0"/>
              <a:t>);</a:t>
            </a:r>
            <a:endParaRPr kumimoji="1" lang="en-US" altLang="zh-CN" dirty="0"/>
          </a:p>
          <a:p>
            <a:pPr marL="171450" indent="-171450" defTabSz="-635">
              <a:tabLst>
                <a:tab pos="1885950" algn="l"/>
              </a:tabLst>
            </a:pPr>
            <a:r>
              <a:rPr kumimoji="1" lang="en-US" altLang="zh-CN" dirty="0">
                <a:ea typeface="华文新魏" pitchFamily="2" charset="-122"/>
              </a:rPr>
              <a:t>}</a:t>
            </a:r>
          </a:p>
        </p:txBody>
      </p:sp>
      <p:grpSp>
        <p:nvGrpSpPr>
          <p:cNvPr id="2" name="Group 6"/>
          <p:cNvGrpSpPr/>
          <p:nvPr/>
        </p:nvGrpSpPr>
        <p:grpSpPr bwMode="auto">
          <a:xfrm>
            <a:off x="3938323" y="3140965"/>
            <a:ext cx="3306040" cy="451764"/>
            <a:chOff x="3636" y="1760"/>
            <a:chExt cx="1559" cy="212"/>
          </a:xfrm>
        </p:grpSpPr>
        <p:grpSp>
          <p:nvGrpSpPr>
            <p:cNvPr id="3" name="Group 7"/>
            <p:cNvGrpSpPr/>
            <p:nvPr/>
          </p:nvGrpSpPr>
          <p:grpSpPr bwMode="auto">
            <a:xfrm>
              <a:off x="3883" y="1760"/>
              <a:ext cx="1312" cy="212"/>
              <a:chOff x="2645" y="1815"/>
              <a:chExt cx="944" cy="679"/>
            </a:xfrm>
          </p:grpSpPr>
          <p:sp>
            <p:nvSpPr>
              <p:cNvPr id="122888" name="Rectangle 8"/>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pPr eaLnBrk="1" hangingPunct="1"/>
                <a:r>
                  <a:rPr kumimoji="1" lang="zh-CN" altLang="en-US"/>
                  <a:t>更新中断优先级</a:t>
                </a:r>
              </a:p>
            </p:txBody>
          </p:sp>
          <p:sp>
            <p:nvSpPr>
              <p:cNvPr id="122889" name="AutoShape 9"/>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2890" name="Freeform 10"/>
            <p:cNvSpPr/>
            <p:nvPr/>
          </p:nvSpPr>
          <p:spPr bwMode="auto">
            <a:xfrm rot="5400000">
              <a:off x="3746" y="1756"/>
              <a:ext cx="36" cy="255"/>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4" name="Group 12"/>
          <p:cNvGrpSpPr/>
          <p:nvPr/>
        </p:nvGrpSpPr>
        <p:grpSpPr bwMode="auto">
          <a:xfrm>
            <a:off x="3535074" y="2680109"/>
            <a:ext cx="3306040" cy="336550"/>
            <a:chOff x="2656" y="2709"/>
            <a:chExt cx="1559" cy="212"/>
          </a:xfrm>
        </p:grpSpPr>
        <p:grpSp>
          <p:nvGrpSpPr>
            <p:cNvPr id="5" name="Group 13"/>
            <p:cNvGrpSpPr/>
            <p:nvPr/>
          </p:nvGrpSpPr>
          <p:grpSpPr bwMode="auto">
            <a:xfrm>
              <a:off x="2908" y="2709"/>
              <a:ext cx="1307" cy="212"/>
              <a:chOff x="2645" y="1815"/>
              <a:chExt cx="944" cy="679"/>
            </a:xfrm>
          </p:grpSpPr>
          <p:sp>
            <p:nvSpPr>
              <p:cNvPr id="122894" name="Rectangle 14"/>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r>
                  <a:rPr kumimoji="1" lang="zh-CN" altLang="en-US"/>
                  <a:t>清除中断标志</a:t>
                </a:r>
              </a:p>
            </p:txBody>
          </p:sp>
          <p:sp>
            <p:nvSpPr>
              <p:cNvPr id="122895" name="AutoShape 15"/>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2896" name="Freeform 16"/>
            <p:cNvSpPr/>
            <p:nvPr/>
          </p:nvSpPr>
          <p:spPr bwMode="auto">
            <a:xfrm rot="5400000">
              <a:off x="2729" y="2742"/>
              <a:ext cx="106"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6" name="Group 62"/>
          <p:cNvGrpSpPr/>
          <p:nvPr/>
        </p:nvGrpSpPr>
        <p:grpSpPr bwMode="auto">
          <a:xfrm>
            <a:off x="4053537" y="3726127"/>
            <a:ext cx="3306040" cy="509371"/>
            <a:chOff x="2548" y="1789"/>
            <a:chExt cx="1559" cy="212"/>
          </a:xfrm>
        </p:grpSpPr>
        <p:grpSp>
          <p:nvGrpSpPr>
            <p:cNvPr id="7" name="Group 47"/>
            <p:cNvGrpSpPr/>
            <p:nvPr/>
          </p:nvGrpSpPr>
          <p:grpSpPr bwMode="auto">
            <a:xfrm>
              <a:off x="2800" y="1789"/>
              <a:ext cx="1307" cy="212"/>
              <a:chOff x="2645" y="1815"/>
              <a:chExt cx="944" cy="679"/>
            </a:xfrm>
          </p:grpSpPr>
          <p:sp>
            <p:nvSpPr>
              <p:cNvPr id="122928" name="Rectangle 48"/>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r>
                  <a:rPr kumimoji="1" lang="zh-CN" altLang="en-US" dirty="0"/>
                  <a:t>发送信号量</a:t>
                </a:r>
              </a:p>
            </p:txBody>
          </p:sp>
          <p:sp>
            <p:nvSpPr>
              <p:cNvPr id="122929" name="AutoShape 49"/>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2930" name="Freeform 50"/>
            <p:cNvSpPr/>
            <p:nvPr/>
          </p:nvSpPr>
          <p:spPr bwMode="auto">
            <a:xfrm rot="16200000" flipV="1">
              <a:off x="2659" y="1754"/>
              <a:ext cx="30"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sp>
        <p:nvSpPr>
          <p:cNvPr id="122944" name="Text Box 64"/>
          <p:cNvSpPr txBox="1">
            <a:spLocks noChangeArrowheads="1"/>
          </p:cNvSpPr>
          <p:nvPr/>
        </p:nvSpPr>
        <p:spPr bwMode="auto">
          <a:xfrm>
            <a:off x="481904" y="1182327"/>
            <a:ext cx="8004872" cy="461665"/>
          </a:xfrm>
          <a:prstGeom prst="rect">
            <a:avLst/>
          </a:prstGeom>
          <a:noFill/>
          <a:ln w="9525" algn="ctr">
            <a:noFill/>
            <a:miter lim="800000"/>
          </a:ln>
          <a:effectLst/>
        </p:spPr>
        <p:txBody>
          <a:bodyPr wrap="square">
            <a:spAutoFit/>
          </a:bodyPr>
          <a:lstStyle/>
          <a:p>
            <a:pPr>
              <a:spcBef>
                <a:spcPct val="50000"/>
              </a:spcBef>
            </a:pPr>
            <a:r>
              <a:rPr lang="en-US" altLang="zh-CN" b="1">
                <a:ea typeface="华文新魏" pitchFamily="2" charset="-122"/>
              </a:rPr>
              <a:t>    </a:t>
            </a:r>
            <a:r>
              <a:rPr lang="zh-CN" altLang="en-US" b="1">
                <a:ea typeface="华文新魏" pitchFamily="2" charset="-122"/>
              </a:rPr>
              <a:t>中断服务程序</a:t>
            </a:r>
            <a:r>
              <a:rPr lang="en-US" altLang="zh-CN" b="1">
                <a:ea typeface="华文新魏" pitchFamily="2" charset="-122"/>
              </a:rPr>
              <a:t>ISR</a:t>
            </a:r>
            <a:r>
              <a:rPr lang="zh-CN" altLang="en-US" b="1">
                <a:ea typeface="华文新魏" pitchFamily="2" charset="-122"/>
              </a:rPr>
              <a:t>示例代码如下。</a:t>
            </a:r>
          </a:p>
        </p:txBody>
      </p:sp>
      <p:sp>
        <p:nvSpPr>
          <p:cNvPr id="26" name="Rectangle 3"/>
          <p:cNvSpPr>
            <a:spLocks noChangeArrowheads="1"/>
          </p:cNvSpPr>
          <p:nvPr/>
        </p:nvSpPr>
        <p:spPr bwMode="auto">
          <a:xfrm>
            <a:off x="309082" y="203008"/>
            <a:ext cx="4493346" cy="576070"/>
          </a:xfrm>
          <a:prstGeom prst="rect">
            <a:avLst/>
          </a:prstGeom>
          <a:noFill/>
          <a:ln w="9525">
            <a:noFill/>
            <a:miter lim="800000"/>
          </a:ln>
          <a:effectLst/>
        </p:spPr>
        <p:txBody>
          <a:bodyPr wrap="none" anchor="ctr"/>
          <a:lstStyle/>
          <a:p>
            <a:pPr eaLnBrk="1" hangingPunct="1"/>
            <a:r>
              <a:rPr lang="en-US" altLang="zh-CN" sz="4000" b="1" dirty="0" err="1" smtClean="0">
                <a:solidFill>
                  <a:schemeClr val="tx1">
                    <a:lumMod val="95000"/>
                    <a:lumOff val="5000"/>
                  </a:schemeClr>
                </a:solidFill>
              </a:rPr>
              <a:t>Eg1</a:t>
            </a:r>
            <a:r>
              <a:rPr lang="en-US" altLang="zh-CN" sz="4000" b="1" dirty="0" smtClean="0">
                <a:solidFill>
                  <a:schemeClr val="tx1">
                    <a:lumMod val="95000"/>
                    <a:lumOff val="5000"/>
                  </a:schemeClr>
                </a:solidFill>
              </a:rPr>
              <a:t>: </a:t>
            </a:r>
            <a:r>
              <a:rPr lang="en-US" altLang="zh-CN" sz="4000" b="1" dirty="0" err="1" smtClean="0">
                <a:solidFill>
                  <a:schemeClr val="tx1">
                    <a:lumMod val="95000"/>
                    <a:lumOff val="5000"/>
                  </a:schemeClr>
                </a:solidFill>
              </a:rPr>
              <a:t>ISR</a:t>
            </a:r>
            <a:r>
              <a:rPr lang="zh-CN" altLang="en-US" sz="4000" b="1" dirty="0" smtClean="0">
                <a:solidFill>
                  <a:schemeClr val="tx1">
                    <a:lumMod val="95000"/>
                    <a:lumOff val="5000"/>
                  </a:schemeClr>
                </a:solidFill>
              </a:rPr>
              <a:t>与任务同步</a:t>
            </a:r>
            <a:r>
              <a:rPr lang="zh-CN" altLang="en-US" sz="3600" dirty="0" smtClean="0">
                <a:solidFill>
                  <a:schemeClr val="tx1">
                    <a:lumMod val="95000"/>
                    <a:lumOff val="5000"/>
                  </a:schemeClr>
                </a:solidFill>
                <a:ea typeface="华文新魏" pitchFamily="2" charset="-122"/>
              </a:rPr>
              <a:t> </a:t>
            </a:r>
            <a:endParaRPr lang="zh-CN" altLang="en-US" sz="3600" dirty="0">
              <a:solidFill>
                <a:schemeClr val="tx1">
                  <a:lumMod val="95000"/>
                  <a:lumOff val="5000"/>
                </a:schemeClr>
              </a:solidFill>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2944"/>
                                        </p:tgtEl>
                                        <p:attrNameLst>
                                          <p:attrName>style.visibility</p:attrName>
                                        </p:attrNameLst>
                                      </p:cBhvr>
                                      <p:to>
                                        <p:strVal val="visible"/>
                                      </p:to>
                                    </p:set>
                                    <p:animEffect transition="in" filter="blinds(horizontal)">
                                      <p:cBhvr>
                                        <p:cTn id="7" dur="500"/>
                                        <p:tgtEl>
                                          <p:spTgt spid="12294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2885"/>
                                        </p:tgtEl>
                                        <p:attrNameLst>
                                          <p:attrName>style.visibility</p:attrName>
                                        </p:attrNameLst>
                                      </p:cBhvr>
                                      <p:to>
                                        <p:strVal val="visible"/>
                                      </p:to>
                                    </p:se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animBg="1"/>
      <p:bldP spid="12294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6" name="Rectangle 10"/>
          <p:cNvSpPr>
            <a:spLocks noChangeArrowheads="1"/>
          </p:cNvSpPr>
          <p:nvPr/>
        </p:nvSpPr>
        <p:spPr bwMode="auto">
          <a:xfrm>
            <a:off x="921712" y="1384116"/>
            <a:ext cx="5666533" cy="5386090"/>
          </a:xfrm>
          <a:prstGeom prst="rect">
            <a:avLst/>
          </a:prstGeom>
          <a:solidFill>
            <a:schemeClr val="bg1"/>
          </a:solidFill>
          <a:ln w="9525" algn="ctr">
            <a:solidFill>
              <a:schemeClr val="tx1"/>
            </a:solidFill>
            <a:miter lim="800000"/>
          </a:ln>
          <a:effectLst/>
        </p:spPr>
        <p:txBody>
          <a:bodyPr wrap="square" anchor="ctr">
            <a:spAutoFit/>
          </a:bodyPr>
          <a:lstStyle/>
          <a:p>
            <a:pPr marL="171450" indent="-171450" defTabSz="-635">
              <a:tabLst>
                <a:tab pos="1885950" algn="l"/>
              </a:tabLst>
            </a:pPr>
            <a:r>
              <a:rPr kumimoji="1" lang="en-US" altLang="zh-CN" sz="2000" b="1" dirty="0">
                <a:ea typeface="华文新魏" pitchFamily="2" charset="-122"/>
              </a:rPr>
              <a:t>void  </a:t>
            </a:r>
            <a:r>
              <a:rPr kumimoji="1" lang="en-US" altLang="zh-CN" sz="2000" b="1" dirty="0" err="1"/>
              <a:t>TaskBeep</a:t>
            </a:r>
            <a:r>
              <a:rPr kumimoji="1" lang="en-US" altLang="zh-CN" sz="2000" b="1" dirty="0"/>
              <a:t> </a:t>
            </a:r>
            <a:r>
              <a:rPr kumimoji="1" lang="en-US" altLang="zh-CN" sz="2000" b="1" dirty="0">
                <a:ea typeface="华文新魏" pitchFamily="2" charset="-122"/>
              </a:rPr>
              <a:t>(void  *</a:t>
            </a:r>
            <a:r>
              <a:rPr kumimoji="1" lang="en-US" altLang="zh-CN" sz="2000" b="1" dirty="0" err="1">
                <a:ea typeface="华文新魏" pitchFamily="2" charset="-122"/>
              </a:rPr>
              <a:t>pdata</a:t>
            </a:r>
            <a:r>
              <a:rPr kumimoji="1" lang="en-US" altLang="zh-CN" sz="2000" b="1" dirty="0">
                <a:ea typeface="华文新魏" pitchFamily="2" charset="-122"/>
              </a:rPr>
              <a:t>)</a:t>
            </a:r>
            <a:endParaRPr kumimoji="1" lang="en-US" altLang="zh-CN" sz="2000" b="1" dirty="0">
              <a:ea typeface="华文新魏" pitchFamily="2" charset="-122"/>
            </a:endParaRPr>
          </a:p>
          <a:p>
            <a:pPr marL="171450" indent="-171450" defTabSz="-635">
              <a:tabLst>
                <a:tab pos="1885950" algn="l"/>
              </a:tabLst>
            </a:pPr>
            <a:r>
              <a:rPr kumimoji="1" lang="en-US" altLang="zh-CN" sz="2000" b="1" dirty="0">
                <a:ea typeface="华文新魏" pitchFamily="2" charset="-122"/>
              </a:rPr>
              <a:t>{</a:t>
            </a:r>
            <a:endParaRPr kumimoji="1" lang="en-US" altLang="zh-CN" sz="2000" b="1" dirty="0">
              <a:ea typeface="华文新魏" pitchFamily="2" charset="-122"/>
            </a:endParaRPr>
          </a:p>
          <a:p>
            <a:pPr marL="171450" indent="-171450" defTabSz="-635">
              <a:tabLst>
                <a:tab pos="1885950" algn="l"/>
              </a:tabLst>
            </a:pPr>
            <a:r>
              <a:rPr kumimoji="1" lang="en-US" altLang="zh-CN" sz="2000" b="1" dirty="0">
                <a:ea typeface="华文新魏" pitchFamily="2" charset="-122"/>
              </a:rPr>
              <a:t>     ……</a:t>
            </a:r>
            <a:endParaRPr kumimoji="1" lang="en-US" altLang="zh-CN" sz="2000" b="1" dirty="0">
              <a:ea typeface="华文新魏" pitchFamily="2" charset="-122"/>
            </a:endParaRPr>
          </a:p>
          <a:p>
            <a:pPr marL="171450" indent="-171450" defTabSz="-635">
              <a:tabLst>
                <a:tab pos="1885950" algn="l"/>
              </a:tabLst>
            </a:pPr>
            <a:r>
              <a:rPr kumimoji="1" lang="en-US" altLang="zh-CN" sz="2000" b="1" dirty="0"/>
              <a:t>    </a:t>
            </a:r>
            <a:r>
              <a:rPr kumimoji="1" lang="en-US" altLang="zh-CN" sz="2000" b="1" dirty="0" err="1"/>
              <a:t>sem</a:t>
            </a:r>
            <a:r>
              <a:rPr kumimoji="1" lang="en-US" altLang="zh-CN" sz="2000" b="1" dirty="0"/>
              <a:t> = </a:t>
            </a:r>
            <a:r>
              <a:rPr kumimoji="1" lang="en-US" altLang="zh-CN" sz="2000" b="1" dirty="0" err="1"/>
              <a:t>OSSemCreate</a:t>
            </a:r>
            <a:r>
              <a:rPr kumimoji="1" lang="en-US" altLang="zh-CN" sz="2000" b="1" dirty="0"/>
              <a:t>(0); </a:t>
            </a:r>
            <a:endParaRPr kumimoji="1" lang="en-US" altLang="zh-CN" sz="2000" b="1" dirty="0"/>
          </a:p>
          <a:p>
            <a:pPr marL="171450" indent="-171450" defTabSz="-635">
              <a:tabLst>
                <a:tab pos="1885950" algn="l"/>
              </a:tabLst>
            </a:pPr>
            <a:r>
              <a:rPr kumimoji="1" lang="en-US" altLang="zh-CN" sz="2000" b="1" dirty="0"/>
              <a:t>    </a:t>
            </a:r>
            <a:r>
              <a:rPr kumimoji="1" lang="en-US" altLang="zh-CN" sz="2000" b="1" dirty="0" err="1"/>
              <a:t>OS_ENTER_CRITICAL</a:t>
            </a:r>
            <a:r>
              <a:rPr kumimoji="1" lang="en-US" altLang="zh-CN" sz="2000" b="1" dirty="0"/>
              <a:t>(); 	</a:t>
            </a:r>
            <a:endParaRPr kumimoji="1" lang="en-US" altLang="zh-CN" sz="2000" b="1" dirty="0"/>
          </a:p>
          <a:p>
            <a:pPr marL="171450" indent="-171450" defTabSz="-635">
              <a:tabLst>
                <a:tab pos="1885950" algn="l"/>
              </a:tabLst>
            </a:pPr>
            <a:r>
              <a:rPr kumimoji="1" lang="en-US" altLang="zh-CN" sz="2000" b="1" dirty="0"/>
              <a:t>    /* </a:t>
            </a:r>
            <a:r>
              <a:rPr kumimoji="1" lang="zh-CN" altLang="en-US" sz="2000" b="1" dirty="0"/>
              <a:t>初始化</a:t>
            </a:r>
            <a:r>
              <a:rPr kumimoji="1" lang="en-US" altLang="zh-CN" sz="2000" b="1" dirty="0"/>
              <a:t>VIC(</a:t>
            </a:r>
            <a:r>
              <a:rPr kumimoji="1" lang="zh-CN" altLang="en-US" sz="2000" b="1" dirty="0"/>
              <a:t>省略</a:t>
            </a:r>
            <a:r>
              <a:rPr kumimoji="1" lang="en-US" altLang="zh-CN" sz="2000" b="1" dirty="0"/>
              <a:t>)	         */</a:t>
            </a:r>
            <a:endParaRPr kumimoji="1" lang="en-US" altLang="zh-CN" sz="2000" b="1" dirty="0"/>
          </a:p>
          <a:p>
            <a:pPr marL="171450" indent="-171450" defTabSz="-635">
              <a:tabLst>
                <a:tab pos="1885950" algn="l"/>
              </a:tabLst>
            </a:pPr>
            <a:r>
              <a:rPr kumimoji="1" lang="en-US" altLang="zh-CN" sz="2000" b="1" dirty="0"/>
              <a:t>    /* </a:t>
            </a:r>
            <a:r>
              <a:rPr kumimoji="1" lang="zh-CN" altLang="en-US" sz="2000" b="1" dirty="0"/>
              <a:t>初始化定时器</a:t>
            </a:r>
            <a:r>
              <a:rPr kumimoji="1" lang="en-US" altLang="zh-CN" sz="2000" b="1" dirty="0"/>
              <a:t>1(</a:t>
            </a:r>
            <a:r>
              <a:rPr kumimoji="1" lang="zh-CN" altLang="en-US" sz="2000" b="1" dirty="0"/>
              <a:t>省略</a:t>
            </a:r>
            <a:r>
              <a:rPr kumimoji="1" lang="en-US" altLang="zh-CN" sz="2000" b="1" dirty="0"/>
              <a:t>) 	         */</a:t>
            </a:r>
            <a:endParaRPr kumimoji="1" lang="en-US" altLang="zh-CN" sz="2000" b="1" dirty="0"/>
          </a:p>
          <a:p>
            <a:pPr marL="171450" indent="-171450" defTabSz="-635">
              <a:tabLst>
                <a:tab pos="1885950" algn="l"/>
              </a:tabLst>
            </a:pPr>
            <a:r>
              <a:rPr kumimoji="1" lang="en-US" altLang="zh-CN" sz="2000" b="1" dirty="0"/>
              <a:t>    /* </a:t>
            </a:r>
            <a:r>
              <a:rPr kumimoji="1" lang="zh-CN" altLang="en-US" sz="2000" b="1" dirty="0"/>
              <a:t>目标板初始化</a:t>
            </a:r>
            <a:r>
              <a:rPr kumimoji="1" lang="en-US" altLang="zh-CN" sz="2000" b="1" dirty="0" err="1"/>
              <a:t>TargeInit</a:t>
            </a:r>
            <a:r>
              <a:rPr kumimoji="1" lang="en-US" altLang="zh-CN" sz="2000" b="1" dirty="0"/>
              <a:t>() (</a:t>
            </a:r>
            <a:r>
              <a:rPr kumimoji="1" lang="zh-CN" altLang="en-US" sz="2000" b="1" dirty="0"/>
              <a:t>省略</a:t>
            </a:r>
            <a:r>
              <a:rPr kumimoji="1" lang="en-US" altLang="zh-CN" sz="2000" b="1" dirty="0"/>
              <a:t>) */</a:t>
            </a:r>
            <a:endParaRPr kumimoji="1" lang="en-US" altLang="zh-CN" sz="2000" b="1" dirty="0"/>
          </a:p>
          <a:p>
            <a:pPr marL="171450" indent="-171450" defTabSz="-635">
              <a:tabLst>
                <a:tab pos="1885950" algn="l"/>
              </a:tabLst>
            </a:pPr>
            <a:r>
              <a:rPr kumimoji="1" lang="en-US" altLang="zh-CN" sz="2000" b="1" dirty="0"/>
              <a:t>    </a:t>
            </a:r>
            <a:r>
              <a:rPr kumimoji="1" lang="en-US" altLang="zh-CN" sz="2000" b="1" dirty="0" err="1"/>
              <a:t>OS_EXIT_CRITICAL</a:t>
            </a:r>
            <a:r>
              <a:rPr kumimoji="1" lang="en-US" altLang="zh-CN" sz="2000" b="1" dirty="0"/>
              <a:t>();</a:t>
            </a:r>
            <a:endParaRPr kumimoji="1" lang="en-US" altLang="zh-CN" sz="2000" b="1" dirty="0"/>
          </a:p>
          <a:p>
            <a:pPr marL="171450" indent="-171450" defTabSz="-635">
              <a:tabLst>
                <a:tab pos="1885950" algn="l"/>
              </a:tabLst>
            </a:pPr>
            <a:r>
              <a:rPr kumimoji="1" lang="en-US" altLang="zh-CN" sz="2000" b="1" dirty="0">
                <a:ea typeface="华文新魏" pitchFamily="2" charset="-122"/>
              </a:rPr>
              <a:t>    while (1) {</a:t>
            </a:r>
            <a:endParaRPr kumimoji="1" lang="en-US" altLang="zh-CN" sz="2000" b="1" dirty="0">
              <a:ea typeface="华文新魏" pitchFamily="2" charset="-122"/>
            </a:endParaRPr>
          </a:p>
          <a:p>
            <a:pPr marL="171450" indent="-171450" defTabSz="-635">
              <a:tabLst>
                <a:tab pos="1885950" algn="l"/>
              </a:tabLst>
            </a:pPr>
            <a:r>
              <a:rPr kumimoji="1" lang="en-US" altLang="zh-CN" sz="2000" b="1" dirty="0"/>
              <a:t>        </a:t>
            </a:r>
            <a:r>
              <a:rPr kumimoji="1" lang="en-US" altLang="zh-CN" sz="2000" b="1" dirty="0" err="1"/>
              <a:t>OSSemPend</a:t>
            </a:r>
            <a:r>
              <a:rPr kumimoji="1" lang="en-US" altLang="zh-CN" sz="2000" b="1" dirty="0"/>
              <a:t>(</a:t>
            </a:r>
            <a:r>
              <a:rPr kumimoji="1" lang="en-US" altLang="zh-CN" sz="2000" b="1" dirty="0" err="1"/>
              <a:t>sem</a:t>
            </a:r>
            <a:r>
              <a:rPr kumimoji="1" lang="en-US" altLang="zh-CN" sz="2000" b="1" dirty="0"/>
              <a:t>, 0, &amp;err); </a:t>
            </a:r>
            <a:endParaRPr kumimoji="1" lang="en-US" altLang="zh-CN" sz="2000" b="1" dirty="0"/>
          </a:p>
          <a:p>
            <a:pPr marL="171450" indent="-171450" defTabSz="-635">
              <a:tabLst>
                <a:tab pos="1885950" algn="l"/>
              </a:tabLst>
            </a:pPr>
            <a:r>
              <a:rPr kumimoji="1" lang="en-US" altLang="zh-CN" sz="2000" b="1" dirty="0"/>
              <a:t>        </a:t>
            </a:r>
            <a:r>
              <a:rPr kumimoji="1" lang="en-US" altLang="zh-CN" sz="2000" b="1" dirty="0" err="1"/>
              <a:t>IO0CLR</a:t>
            </a:r>
            <a:r>
              <a:rPr kumimoji="1" lang="en-US" altLang="zh-CN" sz="2000" b="1" dirty="0"/>
              <a:t> = BEEP; </a:t>
            </a:r>
            <a:endParaRPr kumimoji="1" lang="en-US" altLang="zh-CN" sz="2000" b="1" dirty="0"/>
          </a:p>
          <a:p>
            <a:pPr marL="171450" indent="-171450" defTabSz="-635">
              <a:tabLst>
                <a:tab pos="1885950" algn="l"/>
              </a:tabLst>
            </a:pPr>
            <a:r>
              <a:rPr kumimoji="1" lang="en-US" altLang="zh-CN" sz="2000" b="1" dirty="0"/>
              <a:t>        </a:t>
            </a:r>
            <a:r>
              <a:rPr kumimoji="1" lang="en-US" altLang="zh-CN" sz="2000" b="1" dirty="0" err="1"/>
              <a:t>OSTimeDly</a:t>
            </a:r>
            <a:r>
              <a:rPr kumimoji="1" lang="en-US" altLang="zh-CN" sz="2000" b="1" dirty="0"/>
              <a:t>(60);</a:t>
            </a:r>
            <a:endParaRPr kumimoji="1" lang="en-US" altLang="zh-CN" sz="2000" b="1" dirty="0"/>
          </a:p>
          <a:p>
            <a:pPr marL="171450" indent="-171450" defTabSz="-635">
              <a:tabLst>
                <a:tab pos="1885950" algn="l"/>
              </a:tabLst>
            </a:pPr>
            <a:r>
              <a:rPr kumimoji="1" lang="en-US" altLang="zh-CN" sz="2000" b="1" dirty="0"/>
              <a:t>        </a:t>
            </a:r>
            <a:r>
              <a:rPr kumimoji="1" lang="en-US" altLang="zh-CN" sz="2000" b="1" dirty="0" err="1"/>
              <a:t>IO0SET</a:t>
            </a:r>
            <a:r>
              <a:rPr kumimoji="1" lang="en-US" altLang="zh-CN" sz="2000" b="1" dirty="0"/>
              <a:t> = BEEP;</a:t>
            </a:r>
            <a:endParaRPr kumimoji="1" lang="en-US" altLang="zh-CN" sz="2000" b="1" dirty="0"/>
          </a:p>
          <a:p>
            <a:pPr marL="171450" indent="-171450" defTabSz="-635">
              <a:tabLst>
                <a:tab pos="1885950" algn="l"/>
              </a:tabLst>
            </a:pPr>
            <a:r>
              <a:rPr kumimoji="1" lang="en-US" altLang="zh-CN" sz="2000" b="1" dirty="0"/>
              <a:t>        </a:t>
            </a:r>
            <a:r>
              <a:rPr kumimoji="1" lang="en-US" altLang="zh-CN" sz="2000" b="1" dirty="0" err="1"/>
              <a:t>OSTimeDly</a:t>
            </a:r>
            <a:r>
              <a:rPr kumimoji="1" lang="en-US" altLang="zh-CN" sz="2000" b="1" dirty="0"/>
              <a:t>(60); </a:t>
            </a:r>
            <a:r>
              <a:rPr kumimoji="1" lang="en-US" altLang="zh-CN" sz="2000" b="1" dirty="0">
                <a:ea typeface="华文新魏" pitchFamily="2" charset="-122"/>
              </a:rPr>
              <a:t>	</a:t>
            </a:r>
            <a:endParaRPr kumimoji="1" lang="en-US" altLang="zh-CN" sz="2000" b="1" dirty="0">
              <a:ea typeface="华文新魏" pitchFamily="2" charset="-122"/>
            </a:endParaRPr>
          </a:p>
          <a:p>
            <a:pPr marL="171450" indent="-171450" defTabSz="-635">
              <a:tabLst>
                <a:tab pos="1885950" algn="l"/>
              </a:tabLst>
            </a:pPr>
            <a:r>
              <a:rPr kumimoji="1" lang="en-US" altLang="zh-CN" sz="2000" b="1" dirty="0">
                <a:ea typeface="华文新魏" pitchFamily="2" charset="-122"/>
              </a:rPr>
              <a:t>    }</a:t>
            </a:r>
            <a:endParaRPr kumimoji="1" lang="en-US" altLang="zh-CN" sz="2000" b="1" dirty="0">
              <a:ea typeface="华文新魏" pitchFamily="2" charset="-122"/>
            </a:endParaRPr>
          </a:p>
          <a:p>
            <a:pPr marL="171450" indent="-171450" defTabSz="-635">
              <a:tabLst>
                <a:tab pos="1885950" algn="l"/>
              </a:tabLst>
            </a:pPr>
            <a:r>
              <a:rPr kumimoji="1" lang="en-US" altLang="zh-CN" sz="2000" b="1" dirty="0">
                <a:ea typeface="华文新魏" pitchFamily="2" charset="-122"/>
              </a:rPr>
              <a:t>}</a:t>
            </a:r>
          </a:p>
        </p:txBody>
      </p:sp>
      <p:grpSp>
        <p:nvGrpSpPr>
          <p:cNvPr id="2" name="Group 12"/>
          <p:cNvGrpSpPr/>
          <p:nvPr/>
        </p:nvGrpSpPr>
        <p:grpSpPr bwMode="auto">
          <a:xfrm>
            <a:off x="4053537" y="2276860"/>
            <a:ext cx="2474912" cy="336550"/>
            <a:chOff x="3636" y="1760"/>
            <a:chExt cx="1559" cy="212"/>
          </a:xfrm>
        </p:grpSpPr>
        <p:grpSp>
          <p:nvGrpSpPr>
            <p:cNvPr id="3" name="Group 13"/>
            <p:cNvGrpSpPr/>
            <p:nvPr/>
          </p:nvGrpSpPr>
          <p:grpSpPr bwMode="auto">
            <a:xfrm>
              <a:off x="3883" y="1760"/>
              <a:ext cx="1312" cy="212"/>
              <a:chOff x="2645" y="1815"/>
              <a:chExt cx="944" cy="679"/>
            </a:xfrm>
          </p:grpSpPr>
          <p:sp>
            <p:nvSpPr>
              <p:cNvPr id="121870" name="Rectangle 14"/>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pPr eaLnBrk="1" hangingPunct="1"/>
                <a:r>
                  <a:rPr kumimoji="1" lang="zh-CN" altLang="en-US"/>
                  <a:t>创建信号量</a:t>
                </a:r>
              </a:p>
            </p:txBody>
          </p:sp>
          <p:sp>
            <p:nvSpPr>
              <p:cNvPr id="121871" name="AutoShape 15"/>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1872" name="Freeform 16"/>
            <p:cNvSpPr/>
            <p:nvPr/>
          </p:nvSpPr>
          <p:spPr bwMode="auto">
            <a:xfrm rot="5400000">
              <a:off x="3746" y="1756"/>
              <a:ext cx="36" cy="255"/>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4" name="Group 18"/>
          <p:cNvGrpSpPr/>
          <p:nvPr/>
        </p:nvGrpSpPr>
        <p:grpSpPr bwMode="auto">
          <a:xfrm>
            <a:off x="1922078" y="1882703"/>
            <a:ext cx="2474912" cy="336550"/>
            <a:chOff x="2656" y="2709"/>
            <a:chExt cx="1559" cy="212"/>
          </a:xfrm>
        </p:grpSpPr>
        <p:grpSp>
          <p:nvGrpSpPr>
            <p:cNvPr id="5" name="Group 19"/>
            <p:cNvGrpSpPr/>
            <p:nvPr/>
          </p:nvGrpSpPr>
          <p:grpSpPr bwMode="auto">
            <a:xfrm>
              <a:off x="2908" y="2709"/>
              <a:ext cx="1307" cy="212"/>
              <a:chOff x="2645" y="1815"/>
              <a:chExt cx="944" cy="679"/>
            </a:xfrm>
          </p:grpSpPr>
          <p:sp>
            <p:nvSpPr>
              <p:cNvPr id="121876" name="Rectangle 20"/>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r>
                  <a:rPr kumimoji="1" lang="zh-CN" altLang="en-US"/>
                  <a:t>初始化工作</a:t>
                </a:r>
              </a:p>
            </p:txBody>
          </p:sp>
          <p:sp>
            <p:nvSpPr>
              <p:cNvPr id="121877" name="AutoShape 21"/>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1878" name="Freeform 22"/>
            <p:cNvSpPr/>
            <p:nvPr/>
          </p:nvSpPr>
          <p:spPr bwMode="auto">
            <a:xfrm rot="5400000">
              <a:off x="2729" y="2742"/>
              <a:ext cx="106"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6" name="Group 29"/>
          <p:cNvGrpSpPr/>
          <p:nvPr/>
        </p:nvGrpSpPr>
        <p:grpSpPr bwMode="auto">
          <a:xfrm>
            <a:off x="3650288" y="4832350"/>
            <a:ext cx="2474912" cy="336550"/>
            <a:chOff x="3491" y="2129"/>
            <a:chExt cx="1559" cy="212"/>
          </a:xfrm>
        </p:grpSpPr>
        <p:grpSp>
          <p:nvGrpSpPr>
            <p:cNvPr id="7" name="Group 30"/>
            <p:cNvGrpSpPr/>
            <p:nvPr/>
          </p:nvGrpSpPr>
          <p:grpSpPr bwMode="auto">
            <a:xfrm>
              <a:off x="3743" y="2129"/>
              <a:ext cx="1307" cy="212"/>
              <a:chOff x="2645" y="1815"/>
              <a:chExt cx="944" cy="679"/>
            </a:xfrm>
          </p:grpSpPr>
          <p:sp>
            <p:nvSpPr>
              <p:cNvPr id="121887" name="Rectangle 31"/>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r>
                  <a:rPr kumimoji="1" lang="zh-CN" altLang="en-US" dirty="0"/>
                  <a:t>蜂鸣器响</a:t>
                </a:r>
              </a:p>
            </p:txBody>
          </p:sp>
          <p:sp>
            <p:nvSpPr>
              <p:cNvPr id="121888" name="AutoShape 32"/>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1889" name="Freeform 33"/>
            <p:cNvSpPr/>
            <p:nvPr/>
          </p:nvSpPr>
          <p:spPr bwMode="auto">
            <a:xfrm rot="16200000" flipV="1">
              <a:off x="3584" y="2078"/>
              <a:ext cx="57" cy="244"/>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8" name="Group 38"/>
          <p:cNvGrpSpPr/>
          <p:nvPr/>
        </p:nvGrpSpPr>
        <p:grpSpPr bwMode="auto">
          <a:xfrm>
            <a:off x="3765502" y="5223909"/>
            <a:ext cx="2776705" cy="336550"/>
            <a:chOff x="3491" y="2129"/>
            <a:chExt cx="1559" cy="212"/>
          </a:xfrm>
        </p:grpSpPr>
        <p:grpSp>
          <p:nvGrpSpPr>
            <p:cNvPr id="9" name="Group 39"/>
            <p:cNvGrpSpPr/>
            <p:nvPr/>
          </p:nvGrpSpPr>
          <p:grpSpPr bwMode="auto">
            <a:xfrm>
              <a:off x="3743" y="2129"/>
              <a:ext cx="1307" cy="212"/>
              <a:chOff x="2645" y="1815"/>
              <a:chExt cx="944" cy="679"/>
            </a:xfrm>
          </p:grpSpPr>
          <p:sp>
            <p:nvSpPr>
              <p:cNvPr id="121896" name="Rectangle 40"/>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r>
                  <a:rPr kumimoji="1" lang="zh-CN" altLang="en-US"/>
                  <a:t>延时</a:t>
                </a:r>
                <a:r>
                  <a:rPr kumimoji="1" lang="en-US" altLang="zh-CN"/>
                  <a:t>60</a:t>
                </a:r>
                <a:r>
                  <a:rPr kumimoji="1" lang="zh-CN" altLang="en-US"/>
                  <a:t>个节拍</a:t>
                </a:r>
              </a:p>
            </p:txBody>
          </p:sp>
          <p:sp>
            <p:nvSpPr>
              <p:cNvPr id="121897" name="AutoShape 41"/>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1898" name="Freeform 42"/>
            <p:cNvSpPr/>
            <p:nvPr/>
          </p:nvSpPr>
          <p:spPr bwMode="auto">
            <a:xfrm rot="16200000" flipV="1">
              <a:off x="3584" y="2078"/>
              <a:ext cx="57" cy="244"/>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10" name="Group 43"/>
          <p:cNvGrpSpPr/>
          <p:nvPr/>
        </p:nvGrpSpPr>
        <p:grpSpPr bwMode="auto">
          <a:xfrm>
            <a:off x="3650288" y="5569551"/>
            <a:ext cx="2474912" cy="336550"/>
            <a:chOff x="3491" y="2129"/>
            <a:chExt cx="1559" cy="212"/>
          </a:xfrm>
        </p:grpSpPr>
        <p:grpSp>
          <p:nvGrpSpPr>
            <p:cNvPr id="11" name="Group 44"/>
            <p:cNvGrpSpPr/>
            <p:nvPr/>
          </p:nvGrpSpPr>
          <p:grpSpPr bwMode="auto">
            <a:xfrm>
              <a:off x="3743" y="2129"/>
              <a:ext cx="1307" cy="212"/>
              <a:chOff x="2645" y="1815"/>
              <a:chExt cx="944" cy="679"/>
            </a:xfrm>
          </p:grpSpPr>
          <p:sp>
            <p:nvSpPr>
              <p:cNvPr id="121901" name="Rectangle 45"/>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r>
                  <a:rPr kumimoji="1" lang="zh-CN" altLang="en-US"/>
                  <a:t>蜂鸣器灭</a:t>
                </a:r>
              </a:p>
            </p:txBody>
          </p:sp>
          <p:sp>
            <p:nvSpPr>
              <p:cNvPr id="121902" name="AutoShape 46"/>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1903" name="Freeform 47"/>
            <p:cNvSpPr/>
            <p:nvPr/>
          </p:nvSpPr>
          <p:spPr bwMode="auto">
            <a:xfrm rot="16200000" flipV="1">
              <a:off x="3584" y="2078"/>
              <a:ext cx="57" cy="244"/>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12" name="Group 48"/>
          <p:cNvGrpSpPr/>
          <p:nvPr/>
        </p:nvGrpSpPr>
        <p:grpSpPr bwMode="auto">
          <a:xfrm>
            <a:off x="3419860" y="5915193"/>
            <a:ext cx="2789405" cy="336550"/>
            <a:chOff x="3491" y="2129"/>
            <a:chExt cx="1559" cy="212"/>
          </a:xfrm>
        </p:grpSpPr>
        <p:grpSp>
          <p:nvGrpSpPr>
            <p:cNvPr id="13" name="Group 49"/>
            <p:cNvGrpSpPr/>
            <p:nvPr/>
          </p:nvGrpSpPr>
          <p:grpSpPr bwMode="auto">
            <a:xfrm>
              <a:off x="3743" y="2129"/>
              <a:ext cx="1307" cy="212"/>
              <a:chOff x="2645" y="1815"/>
              <a:chExt cx="944" cy="679"/>
            </a:xfrm>
          </p:grpSpPr>
          <p:sp>
            <p:nvSpPr>
              <p:cNvPr id="121906" name="Rectangle 50"/>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r>
                  <a:rPr kumimoji="1" lang="zh-CN" altLang="en-US"/>
                  <a:t>延时</a:t>
                </a:r>
                <a:r>
                  <a:rPr kumimoji="1" lang="en-US" altLang="zh-CN"/>
                  <a:t>60</a:t>
                </a:r>
                <a:r>
                  <a:rPr kumimoji="1" lang="zh-CN" altLang="en-US"/>
                  <a:t>个节拍</a:t>
                </a:r>
              </a:p>
            </p:txBody>
          </p:sp>
          <p:sp>
            <p:nvSpPr>
              <p:cNvPr id="121907" name="AutoShape 51"/>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1908" name="Freeform 52"/>
            <p:cNvSpPr/>
            <p:nvPr/>
          </p:nvSpPr>
          <p:spPr bwMode="auto">
            <a:xfrm rot="16200000" flipV="1">
              <a:off x="3584" y="2078"/>
              <a:ext cx="57" cy="244"/>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14" name="Group 61"/>
          <p:cNvGrpSpPr/>
          <p:nvPr/>
        </p:nvGrpSpPr>
        <p:grpSpPr bwMode="auto">
          <a:xfrm>
            <a:off x="4168751" y="2689201"/>
            <a:ext cx="2478086" cy="336550"/>
            <a:chOff x="2656" y="2709"/>
            <a:chExt cx="1561" cy="212"/>
          </a:xfrm>
        </p:grpSpPr>
        <p:grpSp>
          <p:nvGrpSpPr>
            <p:cNvPr id="15" name="Group 62"/>
            <p:cNvGrpSpPr/>
            <p:nvPr/>
          </p:nvGrpSpPr>
          <p:grpSpPr bwMode="auto">
            <a:xfrm>
              <a:off x="2908" y="2709"/>
              <a:ext cx="1309" cy="212"/>
              <a:chOff x="2644" y="1815"/>
              <a:chExt cx="945" cy="679"/>
            </a:xfrm>
          </p:grpSpPr>
          <p:sp>
            <p:nvSpPr>
              <p:cNvPr id="121919" name="Rectangle 63"/>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r>
                  <a:rPr kumimoji="1" lang="zh-CN" altLang="en-US" dirty="0"/>
                  <a:t>进入临界段</a:t>
                </a:r>
              </a:p>
            </p:txBody>
          </p:sp>
          <p:sp>
            <p:nvSpPr>
              <p:cNvPr id="121920" name="AutoShape 64"/>
              <p:cNvSpPr>
                <a:spLocks noChangeArrowheads="1"/>
              </p:cNvSpPr>
              <p:nvPr/>
            </p:nvSpPr>
            <p:spPr bwMode="auto">
              <a:xfrm>
                <a:off x="2644" y="1898"/>
                <a:ext cx="944" cy="578"/>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1921" name="Freeform 65"/>
            <p:cNvSpPr/>
            <p:nvPr/>
          </p:nvSpPr>
          <p:spPr bwMode="auto">
            <a:xfrm rot="5400000">
              <a:off x="2729" y="2742"/>
              <a:ext cx="106"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16" name="Group 66"/>
          <p:cNvGrpSpPr/>
          <p:nvPr/>
        </p:nvGrpSpPr>
        <p:grpSpPr bwMode="auto">
          <a:xfrm>
            <a:off x="4226358" y="3832249"/>
            <a:ext cx="2474912" cy="336550"/>
            <a:chOff x="2656" y="2709"/>
            <a:chExt cx="1559" cy="212"/>
          </a:xfrm>
        </p:grpSpPr>
        <p:grpSp>
          <p:nvGrpSpPr>
            <p:cNvPr id="17" name="Group 67"/>
            <p:cNvGrpSpPr/>
            <p:nvPr/>
          </p:nvGrpSpPr>
          <p:grpSpPr bwMode="auto">
            <a:xfrm>
              <a:off x="2908" y="2709"/>
              <a:ext cx="1307" cy="212"/>
              <a:chOff x="2645" y="1815"/>
              <a:chExt cx="944" cy="679"/>
            </a:xfrm>
          </p:grpSpPr>
          <p:sp>
            <p:nvSpPr>
              <p:cNvPr id="121924" name="Rectangle 68"/>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r>
                  <a:rPr kumimoji="1" lang="zh-CN" altLang="en-US"/>
                  <a:t>退出临界段</a:t>
                </a:r>
              </a:p>
            </p:txBody>
          </p:sp>
          <p:sp>
            <p:nvSpPr>
              <p:cNvPr id="121925" name="AutoShape 69"/>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1926" name="Freeform 70"/>
            <p:cNvSpPr/>
            <p:nvPr/>
          </p:nvSpPr>
          <p:spPr bwMode="auto">
            <a:xfrm rot="5400000">
              <a:off x="2729" y="2742"/>
              <a:ext cx="106"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18" name="Group 71"/>
          <p:cNvGrpSpPr/>
          <p:nvPr/>
        </p:nvGrpSpPr>
        <p:grpSpPr bwMode="auto">
          <a:xfrm>
            <a:off x="4605338" y="4417411"/>
            <a:ext cx="2474912" cy="336550"/>
            <a:chOff x="2656" y="2709"/>
            <a:chExt cx="1559" cy="212"/>
          </a:xfrm>
        </p:grpSpPr>
        <p:grpSp>
          <p:nvGrpSpPr>
            <p:cNvPr id="19" name="Group 72"/>
            <p:cNvGrpSpPr/>
            <p:nvPr/>
          </p:nvGrpSpPr>
          <p:grpSpPr bwMode="auto">
            <a:xfrm>
              <a:off x="2908" y="2709"/>
              <a:ext cx="1307" cy="212"/>
              <a:chOff x="2645" y="1815"/>
              <a:chExt cx="944" cy="679"/>
            </a:xfrm>
          </p:grpSpPr>
          <p:sp>
            <p:nvSpPr>
              <p:cNvPr id="121929" name="Rectangle 73"/>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r>
                  <a:rPr kumimoji="1" lang="zh-CN" altLang="en-US"/>
                  <a:t>等待信号量</a:t>
                </a:r>
              </a:p>
            </p:txBody>
          </p:sp>
          <p:sp>
            <p:nvSpPr>
              <p:cNvPr id="121930" name="AutoShape 74"/>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1931" name="Freeform 75"/>
            <p:cNvSpPr/>
            <p:nvPr/>
          </p:nvSpPr>
          <p:spPr bwMode="auto">
            <a:xfrm rot="5400000">
              <a:off x="2729" y="2742"/>
              <a:ext cx="106"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sp>
        <p:nvSpPr>
          <p:cNvPr id="121944" name="Text Box 88"/>
          <p:cNvSpPr txBox="1">
            <a:spLocks noChangeArrowheads="1"/>
          </p:cNvSpPr>
          <p:nvPr/>
        </p:nvSpPr>
        <p:spPr bwMode="auto">
          <a:xfrm>
            <a:off x="366689" y="951899"/>
            <a:ext cx="7572375" cy="461665"/>
          </a:xfrm>
          <a:prstGeom prst="rect">
            <a:avLst/>
          </a:prstGeom>
          <a:noFill/>
          <a:ln w="9525" algn="ctr">
            <a:noFill/>
            <a:miter lim="800000"/>
          </a:ln>
          <a:effectLst/>
        </p:spPr>
        <p:txBody>
          <a:bodyPr>
            <a:spAutoFit/>
          </a:bodyPr>
          <a:lstStyle/>
          <a:p>
            <a:pPr>
              <a:spcBef>
                <a:spcPct val="50000"/>
              </a:spcBef>
            </a:pPr>
            <a:r>
              <a:rPr lang="en-US" altLang="zh-CN" b="1" dirty="0">
                <a:ea typeface="华文新魏" pitchFamily="2" charset="-122"/>
              </a:rPr>
              <a:t>    </a:t>
            </a:r>
            <a:r>
              <a:rPr lang="zh-CN" altLang="en-US" b="1" dirty="0">
                <a:ea typeface="华文新魏" pitchFamily="2" charset="-122"/>
              </a:rPr>
              <a:t>蜂鸣器报警任务示例代码如下。</a:t>
            </a:r>
          </a:p>
        </p:txBody>
      </p:sp>
      <p:sp>
        <p:nvSpPr>
          <p:cNvPr id="66" name="Rectangle 3"/>
          <p:cNvSpPr>
            <a:spLocks noChangeArrowheads="1"/>
          </p:cNvSpPr>
          <p:nvPr/>
        </p:nvSpPr>
        <p:spPr bwMode="auto">
          <a:xfrm>
            <a:off x="309082" y="203008"/>
            <a:ext cx="4493346" cy="576070"/>
          </a:xfrm>
          <a:prstGeom prst="rect">
            <a:avLst/>
          </a:prstGeom>
          <a:noFill/>
          <a:ln w="9525">
            <a:noFill/>
            <a:miter lim="800000"/>
          </a:ln>
          <a:effectLst/>
        </p:spPr>
        <p:txBody>
          <a:bodyPr wrap="none" anchor="ctr"/>
          <a:lstStyle/>
          <a:p>
            <a:pPr eaLnBrk="1" hangingPunct="1"/>
            <a:r>
              <a:rPr lang="en-US" altLang="zh-CN" sz="4000" b="1" dirty="0" err="1" smtClean="0">
                <a:solidFill>
                  <a:schemeClr val="tx1">
                    <a:lumMod val="95000"/>
                    <a:lumOff val="5000"/>
                  </a:schemeClr>
                </a:solidFill>
              </a:rPr>
              <a:t>Eg1</a:t>
            </a:r>
            <a:r>
              <a:rPr lang="en-US" altLang="zh-CN" sz="4000" b="1" dirty="0" smtClean="0">
                <a:solidFill>
                  <a:schemeClr val="tx1">
                    <a:lumMod val="95000"/>
                    <a:lumOff val="5000"/>
                  </a:schemeClr>
                </a:solidFill>
              </a:rPr>
              <a:t>: </a:t>
            </a:r>
            <a:r>
              <a:rPr lang="en-US" altLang="zh-CN" sz="4000" b="1" dirty="0" err="1" smtClean="0">
                <a:solidFill>
                  <a:schemeClr val="tx1">
                    <a:lumMod val="95000"/>
                    <a:lumOff val="5000"/>
                  </a:schemeClr>
                </a:solidFill>
              </a:rPr>
              <a:t>ISR</a:t>
            </a:r>
            <a:r>
              <a:rPr lang="zh-CN" altLang="en-US" sz="4000" b="1" dirty="0" smtClean="0">
                <a:solidFill>
                  <a:schemeClr val="tx1">
                    <a:lumMod val="95000"/>
                    <a:lumOff val="5000"/>
                  </a:schemeClr>
                </a:solidFill>
              </a:rPr>
              <a:t>与任务同步</a:t>
            </a:r>
            <a:r>
              <a:rPr lang="zh-CN" altLang="en-US" sz="3600" dirty="0" smtClean="0">
                <a:solidFill>
                  <a:schemeClr val="tx1">
                    <a:lumMod val="95000"/>
                    <a:lumOff val="5000"/>
                  </a:schemeClr>
                </a:solidFill>
                <a:ea typeface="华文新魏" pitchFamily="2" charset="-122"/>
              </a:rPr>
              <a:t> </a:t>
            </a:r>
            <a:endParaRPr lang="zh-CN" altLang="en-US" sz="3600" dirty="0">
              <a:solidFill>
                <a:schemeClr val="tx1">
                  <a:lumMod val="95000"/>
                  <a:lumOff val="5000"/>
                </a:schemeClr>
              </a:solidFill>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1944"/>
                                        </p:tgtEl>
                                        <p:attrNameLst>
                                          <p:attrName>style.visibility</p:attrName>
                                        </p:attrNameLst>
                                      </p:cBhvr>
                                      <p:to>
                                        <p:strVal val="visible"/>
                                      </p:to>
                                    </p:set>
                                    <p:animEffect transition="in" filter="blinds(horizontal)">
                                      <p:cBhvr>
                                        <p:cTn id="7" dur="500"/>
                                        <p:tgtEl>
                                          <p:spTgt spid="12194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18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left)">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left)">
                                      <p:cBhvr>
                                        <p:cTn id="5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6" grpId="0" animBg="1"/>
      <p:bldP spid="12194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4"/>
          <p:cNvGrpSpPr/>
          <p:nvPr/>
        </p:nvGrpSpPr>
        <p:grpSpPr bwMode="auto">
          <a:xfrm>
            <a:off x="1979685" y="4604832"/>
            <a:ext cx="2073203" cy="665163"/>
            <a:chOff x="1151" y="1877"/>
            <a:chExt cx="1028" cy="476"/>
          </a:xfrm>
        </p:grpSpPr>
        <p:sp>
          <p:nvSpPr>
            <p:cNvPr id="116781" name="Rectangle 45"/>
            <p:cNvSpPr>
              <a:spLocks noChangeArrowheads="1"/>
            </p:cNvSpPr>
            <p:nvPr/>
          </p:nvSpPr>
          <p:spPr bwMode="gray">
            <a:xfrm>
              <a:off x="1151" y="1877"/>
              <a:ext cx="1028" cy="476"/>
            </a:xfrm>
            <a:prstGeom prst="rect">
              <a:avLst/>
            </a:prstGeom>
            <a:gradFill rotWithShape="1">
              <a:gsLst>
                <a:gs pos="0">
                  <a:srgbClr val="99FFCC">
                    <a:gamma/>
                    <a:shade val="26275"/>
                    <a:invGamma/>
                    <a:alpha val="89999"/>
                  </a:srgbClr>
                </a:gs>
                <a:gs pos="50000">
                  <a:srgbClr val="99FFCC">
                    <a:alpha val="45000"/>
                  </a:srgbClr>
                </a:gs>
                <a:gs pos="100000">
                  <a:srgbClr val="99FFCC">
                    <a:gamma/>
                    <a:shade val="26275"/>
                    <a:invGamma/>
                    <a:alpha val="89999"/>
                  </a:srgbClr>
                </a:gs>
              </a:gsLst>
              <a:lin ang="5400000" scaled="1"/>
            </a:gradFill>
            <a:ln w="9525" algn="ctr">
              <a:noFill/>
              <a:miter lim="800000"/>
            </a:ln>
            <a:effectLst/>
          </p:spPr>
          <p:txBody>
            <a:bodyPr wrap="none" anchor="ctr"/>
            <a:lstStyle/>
            <a:p>
              <a:endParaRPr lang="zh-CN" altLang="en-US" b="1"/>
            </a:p>
          </p:txBody>
        </p:sp>
        <p:sp>
          <p:nvSpPr>
            <p:cNvPr id="116782" name="Text Box 46"/>
            <p:cNvSpPr txBox="1">
              <a:spLocks noChangeArrowheads="1"/>
            </p:cNvSpPr>
            <p:nvPr/>
          </p:nvSpPr>
          <p:spPr bwMode="auto">
            <a:xfrm>
              <a:off x="1157" y="1905"/>
              <a:ext cx="1022" cy="263"/>
            </a:xfrm>
            <a:prstGeom prst="rect">
              <a:avLst/>
            </a:prstGeom>
            <a:noFill/>
            <a:ln w="9525" algn="ctr">
              <a:noFill/>
              <a:miter lim="800000"/>
            </a:ln>
            <a:effectLst/>
          </p:spPr>
          <p:txBody>
            <a:bodyPr>
              <a:spAutoFit/>
            </a:bodyPr>
            <a:lstStyle/>
            <a:p>
              <a:pPr algn="ctr">
                <a:spcBef>
                  <a:spcPct val="50000"/>
                </a:spcBef>
              </a:pPr>
              <a:r>
                <a:rPr lang="zh-CN" altLang="en-US" sz="1800" b="1"/>
                <a:t>发送信号量</a:t>
              </a:r>
              <a:endParaRPr lang="zh-CN" altLang="en-US" sz="1400" b="1"/>
            </a:p>
          </p:txBody>
        </p:sp>
      </p:grpSp>
      <p:grpSp>
        <p:nvGrpSpPr>
          <p:cNvPr id="3" name="Group 5"/>
          <p:cNvGrpSpPr>
            <a:grpSpLocks noChangeAspect="1"/>
          </p:cNvGrpSpPr>
          <p:nvPr/>
        </p:nvGrpSpPr>
        <p:grpSpPr bwMode="auto">
          <a:xfrm>
            <a:off x="2418302" y="4377820"/>
            <a:ext cx="1175271" cy="1146175"/>
            <a:chOff x="2277" y="1826"/>
            <a:chExt cx="1105" cy="1078"/>
          </a:xfrm>
        </p:grpSpPr>
        <p:pic>
          <p:nvPicPr>
            <p:cNvPr id="116742" name="Picture 6" descr="light_shadow"/>
            <p:cNvPicPr>
              <a:picLocks noChangeAspect="1" noChangeArrowheads="1"/>
            </p:cNvPicPr>
            <p:nvPr/>
          </p:nvPicPr>
          <p:blipFill>
            <a:blip r:embed="rId1" cstate="print">
              <a:lum bright="-78000" contrast="-78000"/>
            </a:blip>
            <a:srcRect/>
            <a:stretch>
              <a:fillRect/>
            </a:stretch>
          </p:blipFill>
          <p:spPr bwMode="gray">
            <a:xfrm>
              <a:off x="2416" y="2685"/>
              <a:ext cx="766" cy="219"/>
            </a:xfrm>
            <a:prstGeom prst="rect">
              <a:avLst/>
            </a:prstGeom>
            <a:noFill/>
          </p:spPr>
        </p:pic>
        <p:sp>
          <p:nvSpPr>
            <p:cNvPr id="116743" name="Oval 7"/>
            <p:cNvSpPr>
              <a:spLocks noChangeAspect="1" noChangeArrowheads="1"/>
            </p:cNvSpPr>
            <p:nvPr/>
          </p:nvSpPr>
          <p:spPr bwMode="gray">
            <a:xfrm>
              <a:off x="2321" y="1826"/>
              <a:ext cx="1006" cy="997"/>
            </a:xfrm>
            <a:prstGeom prst="ellipse">
              <a:avLst/>
            </a:prstGeom>
            <a:gradFill rotWithShape="1">
              <a:gsLst>
                <a:gs pos="0">
                  <a:srgbClr val="DDDDDD"/>
                </a:gs>
                <a:gs pos="50000">
                  <a:srgbClr val="DDDDDD">
                    <a:gamma/>
                    <a:tint val="26667"/>
                    <a:invGamma/>
                  </a:srgbClr>
                </a:gs>
                <a:gs pos="100000">
                  <a:srgbClr val="DDDDDD"/>
                </a:gs>
              </a:gsLst>
              <a:lin ang="5400000" scaled="1"/>
            </a:gradFill>
            <a:ln w="19050" algn="ctr">
              <a:noFill/>
              <a:round/>
            </a:ln>
            <a:effectLst/>
          </p:spPr>
          <p:txBody>
            <a:bodyPr wrap="none" anchor="ctr"/>
            <a:lstStyle/>
            <a:p>
              <a:endParaRPr lang="zh-CN" altLang="en-US" b="1"/>
            </a:p>
          </p:txBody>
        </p:sp>
        <p:pic>
          <p:nvPicPr>
            <p:cNvPr id="116744" name="Picture 8" descr="circuler_1"/>
            <p:cNvPicPr>
              <a:picLocks noChangeAspect="1" noChangeArrowheads="1"/>
            </p:cNvPicPr>
            <p:nvPr/>
          </p:nvPicPr>
          <p:blipFill>
            <a:blip r:embed="rId2" cstate="print"/>
            <a:srcRect/>
            <a:stretch>
              <a:fillRect/>
            </a:stretch>
          </p:blipFill>
          <p:spPr bwMode="gray">
            <a:xfrm>
              <a:off x="2358" y="1862"/>
              <a:ext cx="939" cy="918"/>
            </a:xfrm>
            <a:prstGeom prst="rect">
              <a:avLst/>
            </a:prstGeom>
            <a:noFill/>
          </p:spPr>
        </p:pic>
        <p:sp>
          <p:nvSpPr>
            <p:cNvPr id="116745" name="Oval 9"/>
            <p:cNvSpPr>
              <a:spLocks noChangeAspect="1" noChangeArrowheads="1"/>
            </p:cNvSpPr>
            <p:nvPr/>
          </p:nvSpPr>
          <p:spPr bwMode="gray">
            <a:xfrm>
              <a:off x="2358" y="1862"/>
              <a:ext cx="933" cy="920"/>
            </a:xfrm>
            <a:prstGeom prst="ellipse">
              <a:avLst/>
            </a:prstGeom>
            <a:gradFill rotWithShape="1">
              <a:gsLst>
                <a:gs pos="0">
                  <a:srgbClr val="99FFCC">
                    <a:gamma/>
                    <a:shade val="26275"/>
                    <a:invGamma/>
                    <a:alpha val="89999"/>
                  </a:srgbClr>
                </a:gs>
                <a:gs pos="50000">
                  <a:srgbClr val="99FFCC">
                    <a:alpha val="45000"/>
                  </a:srgbClr>
                </a:gs>
                <a:gs pos="100000">
                  <a:srgbClr val="99FFCC">
                    <a:gamma/>
                    <a:shade val="26275"/>
                    <a:invGamma/>
                    <a:alpha val="89999"/>
                  </a:srgbClr>
                </a:gs>
              </a:gsLst>
              <a:lin ang="5400000" scaled="1"/>
            </a:gradFill>
            <a:ln w="9525" algn="ctr">
              <a:noFill/>
              <a:round/>
            </a:ln>
            <a:effectLst/>
          </p:spPr>
          <p:txBody>
            <a:bodyPr wrap="none" anchor="ctr"/>
            <a:lstStyle/>
            <a:p>
              <a:endParaRPr lang="zh-CN" altLang="en-US" b="1"/>
            </a:p>
          </p:txBody>
        </p:sp>
        <p:sp>
          <p:nvSpPr>
            <p:cNvPr id="116746" name="Freeform 10"/>
            <p:cNvSpPr>
              <a:spLocks noChangeAspect="1"/>
            </p:cNvSpPr>
            <p:nvPr/>
          </p:nvSpPr>
          <p:spPr bwMode="gray">
            <a:xfrm>
              <a:off x="2454" y="1880"/>
              <a:ext cx="733" cy="320"/>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99FFCC">
                    <a:alpha val="17999"/>
                  </a:srgbClr>
                </a:gs>
              </a:gsLst>
              <a:lin ang="5400000" scaled="1"/>
            </a:gradFill>
            <a:ln w="0">
              <a:noFill/>
              <a:prstDash val="solid"/>
              <a:round/>
            </a:ln>
          </p:spPr>
          <p:txBody>
            <a:bodyPr/>
            <a:lstStyle/>
            <a:p>
              <a:endParaRPr lang="zh-CN" altLang="en-US" b="1"/>
            </a:p>
          </p:txBody>
        </p:sp>
        <p:grpSp>
          <p:nvGrpSpPr>
            <p:cNvPr id="4" name="Group 11"/>
            <p:cNvGrpSpPr>
              <a:grpSpLocks noChangeAspect="1"/>
            </p:cNvGrpSpPr>
            <p:nvPr/>
          </p:nvGrpSpPr>
          <p:grpSpPr bwMode="auto">
            <a:xfrm rot="-1297425" flipH="1" flipV="1">
              <a:off x="2429" y="2580"/>
              <a:ext cx="815" cy="195"/>
              <a:chOff x="2532" y="1051"/>
              <a:chExt cx="893" cy="246"/>
            </a:xfrm>
          </p:grpSpPr>
          <p:grpSp>
            <p:nvGrpSpPr>
              <p:cNvPr id="5" name="Group 12"/>
              <p:cNvGrpSpPr>
                <a:grpSpLocks noChangeAspect="1"/>
              </p:cNvGrpSpPr>
              <p:nvPr/>
            </p:nvGrpSpPr>
            <p:grpSpPr bwMode="auto">
              <a:xfrm>
                <a:off x="2532" y="1051"/>
                <a:ext cx="743" cy="185"/>
                <a:chOff x="1565" y="2568"/>
                <a:chExt cx="1118" cy="279"/>
              </a:xfrm>
            </p:grpSpPr>
            <p:sp>
              <p:nvSpPr>
                <p:cNvPr id="116749" name="AutoShape 13"/>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ln>
                <a:effectLst/>
              </p:spPr>
              <p:txBody>
                <a:bodyPr wrap="none" anchor="ctr"/>
                <a:lstStyle/>
                <a:p>
                  <a:endParaRPr lang="zh-CN" altLang="en-US" b="1"/>
                </a:p>
              </p:txBody>
            </p:sp>
            <p:sp>
              <p:nvSpPr>
                <p:cNvPr id="116750" name="AutoShape 14"/>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ln>
                <a:effectLst/>
              </p:spPr>
              <p:txBody>
                <a:bodyPr wrap="none" anchor="ctr"/>
                <a:lstStyle/>
                <a:p>
                  <a:endParaRPr lang="zh-CN" altLang="en-US" b="1"/>
                </a:p>
              </p:txBody>
            </p:sp>
            <p:sp>
              <p:nvSpPr>
                <p:cNvPr id="116751" name="AutoShape 15"/>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ln>
                <a:effectLst/>
              </p:spPr>
              <p:txBody>
                <a:bodyPr wrap="none" anchor="ctr"/>
                <a:lstStyle/>
                <a:p>
                  <a:endParaRPr lang="zh-CN" altLang="en-US" b="1"/>
                </a:p>
              </p:txBody>
            </p:sp>
            <p:sp>
              <p:nvSpPr>
                <p:cNvPr id="116752" name="AutoShape 16"/>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ln>
                <a:effectLst/>
              </p:spPr>
              <p:txBody>
                <a:bodyPr wrap="none" anchor="ctr"/>
                <a:lstStyle/>
                <a:p>
                  <a:endParaRPr lang="zh-CN" altLang="en-US" b="1"/>
                </a:p>
              </p:txBody>
            </p:sp>
          </p:grpSp>
          <p:grpSp>
            <p:nvGrpSpPr>
              <p:cNvPr id="6" name="Group 17"/>
              <p:cNvGrpSpPr>
                <a:grpSpLocks noChangeAspect="1"/>
              </p:cNvGrpSpPr>
              <p:nvPr/>
            </p:nvGrpSpPr>
            <p:grpSpPr bwMode="auto">
              <a:xfrm rot="1353540">
                <a:off x="2682" y="1111"/>
                <a:ext cx="743" cy="186"/>
                <a:chOff x="1565" y="2568"/>
                <a:chExt cx="1118" cy="279"/>
              </a:xfrm>
            </p:grpSpPr>
            <p:sp>
              <p:nvSpPr>
                <p:cNvPr id="116754" name="AutoShape 18"/>
                <p:cNvSpPr>
                  <a:spLocks noChangeAspect="1"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ln>
                <a:effectLst/>
              </p:spPr>
              <p:txBody>
                <a:bodyPr wrap="none" anchor="ctr"/>
                <a:lstStyle/>
                <a:p>
                  <a:endParaRPr lang="zh-CN" altLang="en-US" b="1"/>
                </a:p>
              </p:txBody>
            </p:sp>
            <p:sp>
              <p:nvSpPr>
                <p:cNvPr id="116755" name="AutoShape 19"/>
                <p:cNvSpPr>
                  <a:spLocks noChangeAspect="1"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ln>
                <a:effectLst/>
              </p:spPr>
              <p:txBody>
                <a:bodyPr wrap="none" anchor="ctr"/>
                <a:lstStyle/>
                <a:p>
                  <a:endParaRPr lang="zh-CN" altLang="en-US" b="1"/>
                </a:p>
              </p:txBody>
            </p:sp>
            <p:sp>
              <p:nvSpPr>
                <p:cNvPr id="116756" name="AutoShape 20"/>
                <p:cNvSpPr>
                  <a:spLocks noChangeAspect="1"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ln>
                <a:effectLst/>
              </p:spPr>
              <p:txBody>
                <a:bodyPr wrap="none" anchor="ctr"/>
                <a:lstStyle/>
                <a:p>
                  <a:endParaRPr lang="zh-CN" altLang="en-US" b="1"/>
                </a:p>
              </p:txBody>
            </p:sp>
            <p:sp>
              <p:nvSpPr>
                <p:cNvPr id="116757" name="AutoShape 21"/>
                <p:cNvSpPr>
                  <a:spLocks noChangeAspect="1"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ln>
                <a:effectLst/>
              </p:spPr>
              <p:txBody>
                <a:bodyPr wrap="none" anchor="ctr"/>
                <a:lstStyle/>
                <a:p>
                  <a:endParaRPr lang="zh-CN" altLang="en-US" b="1"/>
                </a:p>
              </p:txBody>
            </p:sp>
          </p:grpSp>
        </p:grpSp>
        <p:sp>
          <p:nvSpPr>
            <p:cNvPr id="116758" name="Rectangle 22"/>
            <p:cNvSpPr>
              <a:spLocks noChangeAspect="1" noChangeArrowheads="1"/>
            </p:cNvSpPr>
            <p:nvPr/>
          </p:nvSpPr>
          <p:spPr bwMode="black">
            <a:xfrm>
              <a:off x="2277" y="2126"/>
              <a:ext cx="1105" cy="434"/>
            </a:xfrm>
            <a:prstGeom prst="rect">
              <a:avLst/>
            </a:prstGeom>
            <a:noFill/>
            <a:ln w="9525" algn="ctr">
              <a:noFill/>
              <a:miter lim="800000"/>
            </a:ln>
            <a:effectLst/>
          </p:spPr>
          <p:txBody>
            <a:bodyPr wrap="square">
              <a:spAutoFit/>
            </a:bodyPr>
            <a:lstStyle/>
            <a:p>
              <a:pPr algn="ctr" eaLnBrk="1" hangingPunct="1"/>
              <a:r>
                <a:rPr lang="zh-CN" altLang="en-US" b="1" dirty="0">
                  <a:solidFill>
                    <a:srgbClr val="1C1C1C"/>
                  </a:solidFill>
                  <a:ea typeface="黑体" pitchFamily="49" charset="-122"/>
                </a:rPr>
                <a:t>信号量</a:t>
              </a:r>
            </a:p>
          </p:txBody>
        </p:sp>
      </p:grpSp>
      <p:grpSp>
        <p:nvGrpSpPr>
          <p:cNvPr id="7" name="Group 23"/>
          <p:cNvGrpSpPr/>
          <p:nvPr/>
        </p:nvGrpSpPr>
        <p:grpSpPr bwMode="auto">
          <a:xfrm>
            <a:off x="4956175" y="4604832"/>
            <a:ext cx="1631950" cy="755650"/>
            <a:chOff x="3440" y="2350"/>
            <a:chExt cx="1028" cy="476"/>
          </a:xfrm>
        </p:grpSpPr>
        <p:sp>
          <p:nvSpPr>
            <p:cNvPr id="116760" name="Rectangle 24"/>
            <p:cNvSpPr>
              <a:spLocks noChangeArrowheads="1"/>
            </p:cNvSpPr>
            <p:nvPr/>
          </p:nvSpPr>
          <p:spPr bwMode="gray">
            <a:xfrm>
              <a:off x="3440" y="2350"/>
              <a:ext cx="1028" cy="476"/>
            </a:xfrm>
            <a:prstGeom prst="rect">
              <a:avLst/>
            </a:prstGeom>
            <a:gradFill rotWithShape="1">
              <a:gsLst>
                <a:gs pos="0">
                  <a:srgbClr val="99FFCC">
                    <a:gamma/>
                    <a:shade val="26275"/>
                    <a:invGamma/>
                    <a:alpha val="89999"/>
                  </a:srgbClr>
                </a:gs>
                <a:gs pos="50000">
                  <a:srgbClr val="99FFCC">
                    <a:alpha val="45000"/>
                  </a:srgbClr>
                </a:gs>
                <a:gs pos="100000">
                  <a:srgbClr val="99FFCC">
                    <a:gamma/>
                    <a:shade val="26275"/>
                    <a:invGamma/>
                    <a:alpha val="89999"/>
                  </a:srgbClr>
                </a:gs>
              </a:gsLst>
              <a:lin ang="5400000" scaled="1"/>
            </a:gradFill>
            <a:ln w="9525" algn="ctr">
              <a:noFill/>
              <a:miter lim="800000"/>
            </a:ln>
            <a:effectLst/>
          </p:spPr>
          <p:txBody>
            <a:bodyPr wrap="none" anchor="ctr"/>
            <a:lstStyle/>
            <a:p>
              <a:endParaRPr lang="zh-CN" altLang="en-US" b="1"/>
            </a:p>
          </p:txBody>
        </p:sp>
        <p:sp>
          <p:nvSpPr>
            <p:cNvPr id="116761" name="Text Box 25"/>
            <p:cNvSpPr txBox="1">
              <a:spLocks noChangeArrowheads="1"/>
            </p:cNvSpPr>
            <p:nvPr/>
          </p:nvSpPr>
          <p:spPr bwMode="auto">
            <a:xfrm>
              <a:off x="3447" y="2503"/>
              <a:ext cx="1021" cy="231"/>
            </a:xfrm>
            <a:prstGeom prst="rect">
              <a:avLst/>
            </a:prstGeom>
            <a:noFill/>
            <a:ln w="9525" algn="ctr">
              <a:noFill/>
              <a:miter lim="800000"/>
            </a:ln>
            <a:effectLst/>
          </p:spPr>
          <p:txBody>
            <a:bodyPr>
              <a:spAutoFit/>
            </a:bodyPr>
            <a:lstStyle/>
            <a:p>
              <a:pPr algn="ctr"/>
              <a:r>
                <a:rPr lang="zh-CN" altLang="en-US" sz="1800" b="1" dirty="0"/>
                <a:t>收到信号量</a:t>
              </a:r>
            </a:p>
          </p:txBody>
        </p:sp>
      </p:grpSp>
      <p:grpSp>
        <p:nvGrpSpPr>
          <p:cNvPr id="8" name="Group 26"/>
          <p:cNvGrpSpPr/>
          <p:nvPr/>
        </p:nvGrpSpPr>
        <p:grpSpPr bwMode="auto">
          <a:xfrm>
            <a:off x="1979685" y="5254120"/>
            <a:ext cx="2073203" cy="679450"/>
            <a:chOff x="1157" y="2358"/>
            <a:chExt cx="1022" cy="709"/>
          </a:xfrm>
        </p:grpSpPr>
        <p:sp>
          <p:nvSpPr>
            <p:cNvPr id="116763" name="Rectangle 27"/>
            <p:cNvSpPr>
              <a:spLocks noChangeArrowheads="1"/>
            </p:cNvSpPr>
            <p:nvPr/>
          </p:nvSpPr>
          <p:spPr bwMode="auto">
            <a:xfrm>
              <a:off x="1157" y="2358"/>
              <a:ext cx="1022" cy="709"/>
            </a:xfrm>
            <a:prstGeom prst="rect">
              <a:avLst/>
            </a:prstGeom>
            <a:gradFill rotWithShape="1">
              <a:gsLst>
                <a:gs pos="0">
                  <a:srgbClr val="009900"/>
                </a:gs>
                <a:gs pos="100000">
                  <a:srgbClr val="009900">
                    <a:gamma/>
                    <a:tint val="63529"/>
                    <a:invGamma/>
                  </a:srgbClr>
                </a:gs>
              </a:gsLst>
              <a:lin ang="5400000" scaled="1"/>
            </a:gradFill>
            <a:ln w="9525" algn="ctr">
              <a:noFill/>
              <a:miter lim="800000"/>
            </a:ln>
            <a:effectLst/>
          </p:spPr>
          <p:txBody>
            <a:bodyPr wrap="none" anchor="ctr"/>
            <a:lstStyle/>
            <a:p>
              <a:endParaRPr lang="zh-CN" altLang="en-US" b="1"/>
            </a:p>
          </p:txBody>
        </p:sp>
        <p:sp>
          <p:nvSpPr>
            <p:cNvPr id="116764" name="Text Box 28"/>
            <p:cNvSpPr txBox="1">
              <a:spLocks noChangeArrowheads="1"/>
            </p:cNvSpPr>
            <p:nvPr/>
          </p:nvSpPr>
          <p:spPr bwMode="auto">
            <a:xfrm>
              <a:off x="1264" y="2517"/>
              <a:ext cx="754" cy="380"/>
            </a:xfrm>
            <a:prstGeom prst="rect">
              <a:avLst/>
            </a:prstGeom>
            <a:solidFill>
              <a:schemeClr val="bg1">
                <a:alpha val="0"/>
              </a:schemeClr>
            </a:solidFill>
            <a:ln w="9525" algn="ctr">
              <a:noFill/>
              <a:miter lim="800000"/>
            </a:ln>
            <a:effectLst/>
          </p:spPr>
          <p:txBody>
            <a:bodyPr wrap="none" anchor="ctr"/>
            <a:lstStyle/>
            <a:p>
              <a:pPr algn="ctr">
                <a:lnSpc>
                  <a:spcPct val="20000"/>
                </a:lnSpc>
                <a:spcBef>
                  <a:spcPct val="40000"/>
                </a:spcBef>
              </a:pPr>
              <a:r>
                <a:rPr lang="en-US" altLang="zh-CN" sz="2400" b="1">
                  <a:ea typeface="华文新魏" pitchFamily="2" charset="-122"/>
                </a:rPr>
                <a:t>.</a:t>
              </a:r>
              <a:endParaRPr lang="en-US" altLang="zh-CN" sz="2400" b="1">
                <a:ea typeface="华文新魏" pitchFamily="2" charset="-122"/>
              </a:endParaRPr>
            </a:p>
            <a:p>
              <a:pPr algn="ctr">
                <a:lnSpc>
                  <a:spcPct val="20000"/>
                </a:lnSpc>
                <a:spcBef>
                  <a:spcPct val="40000"/>
                </a:spcBef>
              </a:pPr>
              <a:r>
                <a:rPr lang="en-US" altLang="zh-CN" sz="2400" b="1">
                  <a:ea typeface="华文新魏" pitchFamily="2" charset="-122"/>
                </a:rPr>
                <a:t>.</a:t>
              </a:r>
              <a:endParaRPr lang="en-US" altLang="zh-CN" sz="2400" b="1">
                <a:ea typeface="华文新魏" pitchFamily="2" charset="-122"/>
              </a:endParaRPr>
            </a:p>
            <a:p>
              <a:pPr algn="ctr">
                <a:lnSpc>
                  <a:spcPct val="20000"/>
                </a:lnSpc>
                <a:spcBef>
                  <a:spcPct val="40000"/>
                </a:spcBef>
              </a:pPr>
              <a:r>
                <a:rPr lang="en-US" altLang="zh-CN" sz="2400" b="1">
                  <a:ea typeface="华文新魏" pitchFamily="2" charset="-122"/>
                </a:rPr>
                <a:t>.</a:t>
              </a:r>
            </a:p>
          </p:txBody>
        </p:sp>
      </p:grpSp>
      <p:grpSp>
        <p:nvGrpSpPr>
          <p:cNvPr id="9" name="Group 29"/>
          <p:cNvGrpSpPr/>
          <p:nvPr/>
        </p:nvGrpSpPr>
        <p:grpSpPr bwMode="auto">
          <a:xfrm>
            <a:off x="1979685" y="3815845"/>
            <a:ext cx="2073203" cy="788987"/>
            <a:chOff x="1157" y="1366"/>
            <a:chExt cx="1022" cy="312"/>
          </a:xfrm>
        </p:grpSpPr>
        <p:sp>
          <p:nvSpPr>
            <p:cNvPr id="116766" name="Rectangle 30"/>
            <p:cNvSpPr>
              <a:spLocks noChangeArrowheads="1"/>
            </p:cNvSpPr>
            <p:nvPr/>
          </p:nvSpPr>
          <p:spPr bwMode="auto">
            <a:xfrm>
              <a:off x="1157" y="1366"/>
              <a:ext cx="1022" cy="312"/>
            </a:xfrm>
            <a:prstGeom prst="rect">
              <a:avLst/>
            </a:prstGeom>
            <a:gradFill rotWithShape="1">
              <a:gsLst>
                <a:gs pos="0">
                  <a:srgbClr val="009900"/>
                </a:gs>
                <a:gs pos="100000">
                  <a:srgbClr val="009900">
                    <a:gamma/>
                    <a:tint val="63922"/>
                    <a:invGamma/>
                  </a:srgbClr>
                </a:gs>
              </a:gsLst>
              <a:lin ang="5400000" scaled="1"/>
            </a:gradFill>
            <a:ln w="9525" algn="ctr">
              <a:noFill/>
              <a:miter lim="800000"/>
            </a:ln>
            <a:effectLst/>
          </p:spPr>
          <p:txBody>
            <a:bodyPr wrap="none" anchor="ctr"/>
            <a:lstStyle/>
            <a:p>
              <a:endParaRPr lang="zh-CN" altLang="en-US" b="1"/>
            </a:p>
          </p:txBody>
        </p:sp>
        <p:sp>
          <p:nvSpPr>
            <p:cNvPr id="116767" name="Text Box 31"/>
            <p:cNvSpPr txBox="1">
              <a:spLocks noChangeArrowheads="1"/>
            </p:cNvSpPr>
            <p:nvPr/>
          </p:nvSpPr>
          <p:spPr bwMode="auto">
            <a:xfrm>
              <a:off x="1276" y="1408"/>
              <a:ext cx="754" cy="175"/>
            </a:xfrm>
            <a:prstGeom prst="rect">
              <a:avLst/>
            </a:prstGeom>
            <a:noFill/>
            <a:ln w="9525" algn="ctr">
              <a:noFill/>
              <a:miter lim="800000"/>
            </a:ln>
            <a:effectLst/>
          </p:spPr>
          <p:txBody>
            <a:bodyPr>
              <a:spAutoFit/>
            </a:bodyPr>
            <a:lstStyle/>
            <a:p>
              <a:pPr algn="ctr">
                <a:lnSpc>
                  <a:spcPct val="20000"/>
                </a:lnSpc>
                <a:spcBef>
                  <a:spcPct val="40000"/>
                </a:spcBef>
              </a:pPr>
              <a:r>
                <a:rPr lang="en-US" altLang="zh-CN" sz="2400" b="1">
                  <a:ea typeface="华文新魏" pitchFamily="2" charset="-122"/>
                </a:rPr>
                <a:t>.</a:t>
              </a:r>
              <a:endParaRPr lang="en-US" altLang="zh-CN" sz="2400" b="1">
                <a:ea typeface="华文新魏" pitchFamily="2" charset="-122"/>
              </a:endParaRPr>
            </a:p>
            <a:p>
              <a:pPr algn="ctr">
                <a:lnSpc>
                  <a:spcPct val="20000"/>
                </a:lnSpc>
                <a:spcBef>
                  <a:spcPct val="40000"/>
                </a:spcBef>
              </a:pPr>
              <a:r>
                <a:rPr lang="en-US" altLang="zh-CN" sz="2400" b="1">
                  <a:ea typeface="华文新魏" pitchFamily="2" charset="-122"/>
                </a:rPr>
                <a:t>.</a:t>
              </a:r>
            </a:p>
          </p:txBody>
        </p:sp>
      </p:grpSp>
      <p:grpSp>
        <p:nvGrpSpPr>
          <p:cNvPr id="10" name="Group 32"/>
          <p:cNvGrpSpPr/>
          <p:nvPr/>
        </p:nvGrpSpPr>
        <p:grpSpPr bwMode="auto">
          <a:xfrm>
            <a:off x="4941888" y="3815845"/>
            <a:ext cx="1633537" cy="831850"/>
            <a:chOff x="3552" y="1691"/>
            <a:chExt cx="1029" cy="524"/>
          </a:xfrm>
        </p:grpSpPr>
        <p:grpSp>
          <p:nvGrpSpPr>
            <p:cNvPr id="11" name="Group 33"/>
            <p:cNvGrpSpPr/>
            <p:nvPr/>
          </p:nvGrpSpPr>
          <p:grpSpPr bwMode="auto">
            <a:xfrm>
              <a:off x="3553" y="1971"/>
              <a:ext cx="1028" cy="244"/>
              <a:chOff x="1151" y="1877"/>
              <a:chExt cx="1028" cy="529"/>
            </a:xfrm>
          </p:grpSpPr>
          <p:sp>
            <p:nvSpPr>
              <p:cNvPr id="116770" name="Rectangle 34"/>
              <p:cNvSpPr>
                <a:spLocks noChangeArrowheads="1"/>
              </p:cNvSpPr>
              <p:nvPr/>
            </p:nvSpPr>
            <p:spPr bwMode="gray">
              <a:xfrm>
                <a:off x="1151" y="1877"/>
                <a:ext cx="1028" cy="476"/>
              </a:xfrm>
              <a:prstGeom prst="rect">
                <a:avLst/>
              </a:prstGeom>
              <a:gradFill rotWithShape="1">
                <a:gsLst>
                  <a:gs pos="0">
                    <a:srgbClr val="BCC4DC">
                      <a:gamma/>
                      <a:tint val="73725"/>
                      <a:invGamma/>
                      <a:alpha val="89999"/>
                    </a:srgbClr>
                  </a:gs>
                  <a:gs pos="50000">
                    <a:srgbClr val="BCC4DC">
                      <a:alpha val="45000"/>
                    </a:srgbClr>
                  </a:gs>
                  <a:gs pos="100000">
                    <a:srgbClr val="BCC4DC">
                      <a:gamma/>
                      <a:tint val="73725"/>
                      <a:invGamma/>
                      <a:alpha val="89999"/>
                    </a:srgbClr>
                  </a:gs>
                </a:gsLst>
                <a:lin ang="5400000" scaled="1"/>
              </a:gradFill>
              <a:ln w="9525" algn="ctr">
                <a:noFill/>
                <a:miter lim="800000"/>
              </a:ln>
              <a:effectLst/>
            </p:spPr>
            <p:txBody>
              <a:bodyPr wrap="none" anchor="ctr"/>
              <a:lstStyle/>
              <a:p>
                <a:endParaRPr lang="zh-CN" altLang="en-US" b="1"/>
              </a:p>
            </p:txBody>
          </p:sp>
          <p:sp>
            <p:nvSpPr>
              <p:cNvPr id="116771" name="Text Box 35"/>
              <p:cNvSpPr txBox="1">
                <a:spLocks noChangeArrowheads="1"/>
              </p:cNvSpPr>
              <p:nvPr/>
            </p:nvSpPr>
            <p:spPr bwMode="auto">
              <a:xfrm>
                <a:off x="1157" y="1905"/>
                <a:ext cx="1022" cy="501"/>
              </a:xfrm>
              <a:prstGeom prst="rect">
                <a:avLst/>
              </a:prstGeom>
              <a:noFill/>
              <a:ln w="9525" algn="ctr">
                <a:noFill/>
                <a:miter lim="800000"/>
              </a:ln>
              <a:effectLst/>
            </p:spPr>
            <p:txBody>
              <a:bodyPr>
                <a:spAutoFit/>
              </a:bodyPr>
              <a:lstStyle/>
              <a:p>
                <a:pPr algn="ctr">
                  <a:spcBef>
                    <a:spcPct val="50000"/>
                  </a:spcBef>
                </a:pPr>
                <a:r>
                  <a:rPr lang="zh-CN" altLang="en-US" sz="1800" b="1"/>
                  <a:t>等待信号量</a:t>
                </a:r>
              </a:p>
            </p:txBody>
          </p:sp>
        </p:grpSp>
        <p:grpSp>
          <p:nvGrpSpPr>
            <p:cNvPr id="12" name="Group 36"/>
            <p:cNvGrpSpPr/>
            <p:nvPr/>
          </p:nvGrpSpPr>
          <p:grpSpPr bwMode="auto">
            <a:xfrm>
              <a:off x="3552" y="1691"/>
              <a:ext cx="1029" cy="316"/>
              <a:chOff x="1157" y="1366"/>
              <a:chExt cx="1022" cy="352"/>
            </a:xfrm>
          </p:grpSpPr>
          <p:sp>
            <p:nvSpPr>
              <p:cNvPr id="116773" name="Rectangle 37"/>
              <p:cNvSpPr>
                <a:spLocks noChangeArrowheads="1"/>
              </p:cNvSpPr>
              <p:nvPr/>
            </p:nvSpPr>
            <p:spPr bwMode="auto">
              <a:xfrm>
                <a:off x="1157" y="1366"/>
                <a:ext cx="1022" cy="312"/>
              </a:xfrm>
              <a:prstGeom prst="rect">
                <a:avLst/>
              </a:prstGeom>
              <a:gradFill rotWithShape="1">
                <a:gsLst>
                  <a:gs pos="0">
                    <a:srgbClr val="009900"/>
                  </a:gs>
                  <a:gs pos="100000">
                    <a:srgbClr val="009900">
                      <a:gamma/>
                      <a:tint val="63529"/>
                      <a:invGamma/>
                    </a:srgbClr>
                  </a:gs>
                </a:gsLst>
                <a:lin ang="5400000" scaled="1"/>
              </a:gradFill>
              <a:ln w="9525" algn="ctr">
                <a:noFill/>
                <a:miter lim="800000"/>
              </a:ln>
              <a:effectLst/>
            </p:spPr>
            <p:txBody>
              <a:bodyPr wrap="none" anchor="ctr"/>
              <a:lstStyle/>
              <a:p>
                <a:endParaRPr lang="zh-CN" altLang="en-US" b="1"/>
              </a:p>
            </p:txBody>
          </p:sp>
          <p:sp>
            <p:nvSpPr>
              <p:cNvPr id="116774" name="Text Box 38"/>
              <p:cNvSpPr txBox="1">
                <a:spLocks noChangeArrowheads="1"/>
              </p:cNvSpPr>
              <p:nvPr/>
            </p:nvSpPr>
            <p:spPr bwMode="auto">
              <a:xfrm>
                <a:off x="1276" y="1408"/>
                <a:ext cx="754" cy="310"/>
              </a:xfrm>
              <a:prstGeom prst="rect">
                <a:avLst/>
              </a:prstGeom>
              <a:noFill/>
              <a:ln w="9525" algn="ctr">
                <a:noFill/>
                <a:miter lim="800000"/>
              </a:ln>
              <a:effectLst/>
            </p:spPr>
            <p:txBody>
              <a:bodyPr>
                <a:spAutoFit/>
              </a:bodyPr>
              <a:lstStyle/>
              <a:p>
                <a:pPr algn="ctr">
                  <a:lnSpc>
                    <a:spcPct val="20000"/>
                  </a:lnSpc>
                  <a:spcBef>
                    <a:spcPct val="40000"/>
                  </a:spcBef>
                </a:pPr>
                <a:r>
                  <a:rPr lang="en-US" altLang="zh-CN" sz="2400" b="1">
                    <a:ea typeface="华文新魏" pitchFamily="2" charset="-122"/>
                  </a:rPr>
                  <a:t>.</a:t>
                </a:r>
                <a:endParaRPr lang="en-US" altLang="zh-CN" sz="2400" b="1">
                  <a:ea typeface="华文新魏" pitchFamily="2" charset="-122"/>
                </a:endParaRPr>
              </a:p>
              <a:p>
                <a:pPr algn="ctr">
                  <a:lnSpc>
                    <a:spcPct val="20000"/>
                  </a:lnSpc>
                  <a:spcBef>
                    <a:spcPct val="40000"/>
                  </a:spcBef>
                </a:pPr>
                <a:r>
                  <a:rPr lang="en-US" altLang="zh-CN" sz="2400" b="1">
                    <a:ea typeface="华文新魏" pitchFamily="2" charset="-122"/>
                  </a:rPr>
                  <a:t>.</a:t>
                </a:r>
              </a:p>
            </p:txBody>
          </p:sp>
        </p:grpSp>
      </p:grpSp>
      <p:grpSp>
        <p:nvGrpSpPr>
          <p:cNvPr id="13" name="Group 39"/>
          <p:cNvGrpSpPr/>
          <p:nvPr/>
        </p:nvGrpSpPr>
        <p:grpSpPr bwMode="auto">
          <a:xfrm>
            <a:off x="4954588" y="5325557"/>
            <a:ext cx="1633537" cy="608013"/>
            <a:chOff x="1157" y="2358"/>
            <a:chExt cx="1022" cy="709"/>
          </a:xfrm>
        </p:grpSpPr>
        <p:sp>
          <p:nvSpPr>
            <p:cNvPr id="116776" name="Rectangle 40"/>
            <p:cNvSpPr>
              <a:spLocks noChangeArrowheads="1"/>
            </p:cNvSpPr>
            <p:nvPr/>
          </p:nvSpPr>
          <p:spPr bwMode="auto">
            <a:xfrm>
              <a:off x="1157" y="2358"/>
              <a:ext cx="1022" cy="709"/>
            </a:xfrm>
            <a:prstGeom prst="rect">
              <a:avLst/>
            </a:prstGeom>
            <a:gradFill rotWithShape="1">
              <a:gsLst>
                <a:gs pos="0">
                  <a:srgbClr val="009900"/>
                </a:gs>
                <a:gs pos="100000">
                  <a:srgbClr val="009900">
                    <a:gamma/>
                    <a:tint val="63529"/>
                    <a:invGamma/>
                  </a:srgbClr>
                </a:gs>
              </a:gsLst>
              <a:lin ang="5400000" scaled="1"/>
            </a:gradFill>
            <a:ln w="9525" algn="ctr">
              <a:noFill/>
              <a:miter lim="800000"/>
            </a:ln>
            <a:effectLst/>
          </p:spPr>
          <p:txBody>
            <a:bodyPr wrap="none" anchor="ctr"/>
            <a:lstStyle/>
            <a:p>
              <a:endParaRPr lang="zh-CN" altLang="en-US" b="1"/>
            </a:p>
          </p:txBody>
        </p:sp>
        <p:sp>
          <p:nvSpPr>
            <p:cNvPr id="116777" name="Text Box 41"/>
            <p:cNvSpPr txBox="1">
              <a:spLocks noChangeArrowheads="1"/>
            </p:cNvSpPr>
            <p:nvPr/>
          </p:nvSpPr>
          <p:spPr bwMode="auto">
            <a:xfrm>
              <a:off x="1264" y="2517"/>
              <a:ext cx="754" cy="380"/>
            </a:xfrm>
            <a:prstGeom prst="rect">
              <a:avLst/>
            </a:prstGeom>
            <a:solidFill>
              <a:schemeClr val="bg1">
                <a:alpha val="0"/>
              </a:schemeClr>
            </a:solidFill>
            <a:ln w="9525" algn="ctr">
              <a:noFill/>
              <a:miter lim="800000"/>
            </a:ln>
            <a:effectLst/>
          </p:spPr>
          <p:txBody>
            <a:bodyPr wrap="none" anchor="ctr"/>
            <a:lstStyle/>
            <a:p>
              <a:pPr algn="ctr">
                <a:lnSpc>
                  <a:spcPct val="20000"/>
                </a:lnSpc>
                <a:spcBef>
                  <a:spcPct val="40000"/>
                </a:spcBef>
              </a:pPr>
              <a:r>
                <a:rPr lang="en-US" altLang="zh-CN" sz="2400" b="1">
                  <a:ea typeface="华文新魏" pitchFamily="2" charset="-122"/>
                </a:rPr>
                <a:t>.</a:t>
              </a:r>
              <a:endParaRPr lang="en-US" altLang="zh-CN" sz="2400" b="1">
                <a:ea typeface="华文新魏" pitchFamily="2" charset="-122"/>
              </a:endParaRPr>
            </a:p>
            <a:p>
              <a:pPr algn="ctr">
                <a:lnSpc>
                  <a:spcPct val="20000"/>
                </a:lnSpc>
                <a:spcBef>
                  <a:spcPct val="40000"/>
                </a:spcBef>
              </a:pPr>
              <a:r>
                <a:rPr lang="en-US" altLang="zh-CN" sz="2400" b="1">
                  <a:ea typeface="华文新魏" pitchFamily="2" charset="-122"/>
                </a:rPr>
                <a:t>.</a:t>
              </a:r>
              <a:endParaRPr lang="en-US" altLang="zh-CN" sz="2400" b="1">
                <a:ea typeface="华文新魏" pitchFamily="2" charset="-122"/>
              </a:endParaRPr>
            </a:p>
            <a:p>
              <a:pPr algn="ctr">
                <a:lnSpc>
                  <a:spcPct val="20000"/>
                </a:lnSpc>
                <a:spcBef>
                  <a:spcPct val="40000"/>
                </a:spcBef>
              </a:pPr>
              <a:r>
                <a:rPr lang="en-US" altLang="zh-CN" sz="2400" b="1">
                  <a:ea typeface="华文新魏" pitchFamily="2" charset="-122"/>
                </a:rPr>
                <a:t>.</a:t>
              </a:r>
            </a:p>
          </p:txBody>
        </p:sp>
      </p:grpSp>
      <p:sp>
        <p:nvSpPr>
          <p:cNvPr id="116778" name="Text Box 42"/>
          <p:cNvSpPr txBox="1">
            <a:spLocks noChangeArrowheads="1"/>
          </p:cNvSpPr>
          <p:nvPr/>
        </p:nvSpPr>
        <p:spPr bwMode="auto">
          <a:xfrm>
            <a:off x="2600325" y="3228470"/>
            <a:ext cx="1216025" cy="396875"/>
          </a:xfrm>
          <a:prstGeom prst="rect">
            <a:avLst/>
          </a:prstGeom>
          <a:noFill/>
          <a:ln w="9525" algn="ctr">
            <a:noFill/>
            <a:miter lim="800000"/>
          </a:ln>
          <a:effectLst/>
        </p:spPr>
        <p:txBody>
          <a:bodyPr>
            <a:spAutoFit/>
          </a:bodyPr>
          <a:lstStyle/>
          <a:p>
            <a:pPr algn="ctr">
              <a:spcBef>
                <a:spcPct val="50000"/>
              </a:spcBef>
            </a:pPr>
            <a:r>
              <a:rPr lang="zh-CN" altLang="en-US" sz="2000" b="1">
                <a:ea typeface="华文新魏" pitchFamily="2" charset="-122"/>
              </a:rPr>
              <a:t>任务</a:t>
            </a:r>
            <a:r>
              <a:rPr lang="en-US" altLang="zh-CN" sz="2000" b="1">
                <a:ea typeface="华文新魏" pitchFamily="2" charset="-122"/>
              </a:rPr>
              <a:t>1</a:t>
            </a:r>
          </a:p>
        </p:txBody>
      </p:sp>
      <p:sp>
        <p:nvSpPr>
          <p:cNvPr id="116779" name="Text Box 43"/>
          <p:cNvSpPr txBox="1">
            <a:spLocks noChangeArrowheads="1"/>
          </p:cNvSpPr>
          <p:nvPr/>
        </p:nvSpPr>
        <p:spPr bwMode="auto">
          <a:xfrm>
            <a:off x="5130800" y="3228470"/>
            <a:ext cx="1216025" cy="396875"/>
          </a:xfrm>
          <a:prstGeom prst="rect">
            <a:avLst/>
          </a:prstGeom>
          <a:noFill/>
          <a:ln w="9525" algn="ctr">
            <a:noFill/>
            <a:miter lim="800000"/>
          </a:ln>
          <a:effectLst/>
        </p:spPr>
        <p:txBody>
          <a:bodyPr>
            <a:spAutoFit/>
          </a:bodyPr>
          <a:lstStyle/>
          <a:p>
            <a:pPr algn="ctr">
              <a:spcBef>
                <a:spcPct val="50000"/>
              </a:spcBef>
            </a:pPr>
            <a:r>
              <a:rPr lang="zh-CN" altLang="en-US" sz="2000" b="1">
                <a:ea typeface="华文新魏" pitchFamily="2" charset="-122"/>
              </a:rPr>
              <a:t>任务</a:t>
            </a:r>
            <a:r>
              <a:rPr lang="en-US" altLang="zh-CN" sz="2000" b="1">
                <a:ea typeface="华文新魏" pitchFamily="2" charset="-122"/>
              </a:rPr>
              <a:t>2</a:t>
            </a:r>
          </a:p>
        </p:txBody>
      </p:sp>
      <p:sp>
        <p:nvSpPr>
          <p:cNvPr id="116783" name="Text Box 47"/>
          <p:cNvSpPr txBox="1">
            <a:spLocks noChangeArrowheads="1"/>
          </p:cNvSpPr>
          <p:nvPr/>
        </p:nvSpPr>
        <p:spPr bwMode="gray">
          <a:xfrm>
            <a:off x="4983163" y="5319207"/>
            <a:ext cx="1573212" cy="274638"/>
          </a:xfrm>
          <a:prstGeom prst="rect">
            <a:avLst/>
          </a:prstGeom>
          <a:gradFill rotWithShape="1">
            <a:gsLst>
              <a:gs pos="0">
                <a:srgbClr val="CC0000"/>
              </a:gs>
              <a:gs pos="100000">
                <a:srgbClr val="CC0000">
                  <a:gamma/>
                  <a:tint val="38039"/>
                  <a:invGamma/>
                </a:srgbClr>
              </a:gs>
            </a:gsLst>
            <a:lin ang="2700000" scaled="1"/>
          </a:gradFill>
          <a:ln w="38100" algn="ctr">
            <a:noFill/>
            <a:miter lim="800000"/>
          </a:ln>
          <a:effectLst/>
        </p:spPr>
        <p:txBody>
          <a:bodyPr anchor="ctr">
            <a:spAutoFit/>
          </a:bodyPr>
          <a:lstStyle/>
          <a:p>
            <a:pPr algn="ctr" eaLnBrk="1" hangingPunct="1"/>
            <a:r>
              <a:rPr lang="zh-CN" altLang="en-US" sz="1200" b="1" dirty="0"/>
              <a:t>任务优先级足够高</a:t>
            </a:r>
          </a:p>
        </p:txBody>
      </p:sp>
      <p:grpSp>
        <p:nvGrpSpPr>
          <p:cNvPr id="14" name="Group 53"/>
          <p:cNvGrpSpPr/>
          <p:nvPr/>
        </p:nvGrpSpPr>
        <p:grpSpPr bwMode="auto">
          <a:xfrm rot="5400000">
            <a:off x="4225132" y="4561753"/>
            <a:ext cx="585787" cy="739775"/>
            <a:chOff x="3014" y="806"/>
            <a:chExt cx="1304" cy="1104"/>
          </a:xfrm>
        </p:grpSpPr>
        <p:sp>
          <p:nvSpPr>
            <p:cNvPr id="116790" name="AutoShape 54"/>
            <p:cNvSpPr>
              <a:spLocks noChangeArrowheads="1"/>
            </p:cNvSpPr>
            <p:nvPr/>
          </p:nvSpPr>
          <p:spPr bwMode="gray">
            <a:xfrm>
              <a:off x="3014" y="806"/>
              <a:ext cx="1304" cy="1104"/>
            </a:xfrm>
            <a:prstGeom prst="upArrow">
              <a:avLst>
                <a:gd name="adj1" fmla="val 39880"/>
                <a:gd name="adj2" fmla="val 54074"/>
              </a:avLst>
            </a:prstGeom>
            <a:noFill/>
            <a:ln w="76200" algn="ctr">
              <a:solidFill>
                <a:srgbClr val="CC0000">
                  <a:alpha val="50000"/>
                </a:srgbClr>
              </a:solidFill>
              <a:miter lim="800000"/>
            </a:ln>
            <a:effectLst/>
          </p:spPr>
          <p:txBody>
            <a:bodyPr wrap="none" anchor="ctr"/>
            <a:lstStyle/>
            <a:p>
              <a:endParaRPr lang="zh-CN" altLang="en-US" b="1"/>
            </a:p>
          </p:txBody>
        </p:sp>
        <p:sp>
          <p:nvSpPr>
            <p:cNvPr id="116791" name="AutoShape 55"/>
            <p:cNvSpPr>
              <a:spLocks noChangeArrowheads="1"/>
            </p:cNvSpPr>
            <p:nvPr/>
          </p:nvSpPr>
          <p:spPr bwMode="gray">
            <a:xfrm>
              <a:off x="3243" y="942"/>
              <a:ext cx="847" cy="868"/>
            </a:xfrm>
            <a:prstGeom prst="upArrow">
              <a:avLst>
                <a:gd name="adj1" fmla="val 40731"/>
                <a:gd name="adj2" fmla="val 44038"/>
              </a:avLst>
            </a:prstGeom>
            <a:gradFill rotWithShape="1">
              <a:gsLst>
                <a:gs pos="0">
                  <a:srgbClr val="CC0000"/>
                </a:gs>
                <a:gs pos="100000">
                  <a:srgbClr val="CC0000">
                    <a:gamma/>
                    <a:tint val="38039"/>
                    <a:invGamma/>
                  </a:srgbClr>
                </a:gs>
              </a:gsLst>
              <a:lin ang="5400000" scaled="1"/>
            </a:gradFill>
            <a:ln w="9525" algn="ctr">
              <a:noFill/>
              <a:miter lim="800000"/>
            </a:ln>
            <a:effectLst/>
          </p:spPr>
          <p:txBody>
            <a:bodyPr wrap="none" anchor="ctr"/>
            <a:lstStyle/>
            <a:p>
              <a:endParaRPr lang="zh-CN" altLang="en-US" b="1"/>
            </a:p>
          </p:txBody>
        </p:sp>
      </p:grpSp>
      <p:sp>
        <p:nvSpPr>
          <p:cNvPr id="116792" name="Rectangle 56"/>
          <p:cNvSpPr>
            <a:spLocks noChangeArrowheads="1"/>
          </p:cNvSpPr>
          <p:nvPr/>
        </p:nvSpPr>
        <p:spPr bwMode="auto">
          <a:xfrm>
            <a:off x="3783121" y="4234945"/>
            <a:ext cx="1422184" cy="461665"/>
          </a:xfrm>
          <a:prstGeom prst="rect">
            <a:avLst/>
          </a:prstGeom>
          <a:gradFill rotWithShape="1">
            <a:gsLst>
              <a:gs pos="0">
                <a:srgbClr val="CC0000"/>
              </a:gs>
              <a:gs pos="100000">
                <a:srgbClr val="CC0000">
                  <a:gamma/>
                  <a:tint val="72941"/>
                  <a:invGamma/>
                </a:srgbClr>
              </a:gs>
            </a:gsLst>
            <a:lin ang="5400000" scaled="1"/>
          </a:gradFill>
          <a:ln w="9525" algn="ctr">
            <a:noFill/>
            <a:miter lim="800000"/>
          </a:ln>
          <a:effectLst/>
        </p:spPr>
        <p:txBody>
          <a:bodyPr wrap="none">
            <a:spAutoFit/>
          </a:bodyPr>
          <a:lstStyle/>
          <a:p>
            <a:pPr algn="ctr"/>
            <a:r>
              <a:rPr kumimoji="1" lang="zh-CN" altLang="en-US" b="1">
                <a:ea typeface="黑体" pitchFamily="49" charset="-122"/>
              </a:rPr>
              <a:t>任务同步</a:t>
            </a:r>
          </a:p>
        </p:txBody>
      </p:sp>
      <p:sp>
        <p:nvSpPr>
          <p:cNvPr id="116798" name="Rectangle 62"/>
          <p:cNvSpPr>
            <a:spLocks noChangeArrowheads="1"/>
          </p:cNvSpPr>
          <p:nvPr/>
        </p:nvSpPr>
        <p:spPr bwMode="auto">
          <a:xfrm>
            <a:off x="172821" y="1037048"/>
            <a:ext cx="8662097" cy="1815882"/>
          </a:xfrm>
          <a:prstGeom prst="rect">
            <a:avLst/>
          </a:prstGeom>
          <a:noFill/>
          <a:ln w="9525" algn="ctr">
            <a:noFill/>
            <a:miter lim="800000"/>
          </a:ln>
          <a:effectLst/>
        </p:spPr>
        <p:txBody>
          <a:bodyPr wrap="square" anchor="ctr">
            <a:spAutoFit/>
          </a:bodyPr>
          <a:lstStyle/>
          <a:p>
            <a:pPr algn="just"/>
            <a:r>
              <a:rPr kumimoji="1" lang="en-US" altLang="zh-CN" sz="2800" b="1" dirty="0">
                <a:ea typeface="华文新魏" pitchFamily="2" charset="-122"/>
              </a:rPr>
              <a:t>      </a:t>
            </a:r>
            <a:r>
              <a:rPr kumimoji="1" lang="zh-CN" altLang="en-US" sz="2800" b="1" dirty="0">
                <a:ea typeface="华文新魏" pitchFamily="2" charset="-122"/>
              </a:rPr>
              <a:t>在嵌入式系统中，经常使用信号量来实现多个任务之间的同步。而用来实现任务间同步的信号量在创建时初始值可以为</a:t>
            </a:r>
            <a:r>
              <a:rPr kumimoji="1" lang="en-US" altLang="zh-CN" sz="2800" b="1" dirty="0">
                <a:ea typeface="华文新魏" pitchFamily="2" charset="-122"/>
              </a:rPr>
              <a:t>0</a:t>
            </a:r>
            <a:r>
              <a:rPr kumimoji="1" lang="zh-CN" altLang="en-US" sz="2800" b="1" dirty="0">
                <a:ea typeface="华文新魏" pitchFamily="2" charset="-122"/>
              </a:rPr>
              <a:t>或者</a:t>
            </a:r>
            <a:r>
              <a:rPr kumimoji="1" lang="en-US" altLang="zh-CN" sz="2800" b="1" dirty="0">
                <a:ea typeface="华文新魏" pitchFamily="2" charset="-122"/>
              </a:rPr>
              <a:t>1</a:t>
            </a:r>
            <a:r>
              <a:rPr kumimoji="1" lang="zh-CN" altLang="en-US" sz="2800" b="1" dirty="0">
                <a:ea typeface="华文新魏" pitchFamily="2" charset="-122"/>
              </a:rPr>
              <a:t>，这是由</a:t>
            </a:r>
            <a:r>
              <a:rPr kumimoji="1" lang="en-US" altLang="zh-CN" sz="2800" b="1" dirty="0" err="1">
                <a:ea typeface="华文新魏" pitchFamily="2" charset="-122"/>
              </a:rPr>
              <a:t>OSSemCreate</a:t>
            </a:r>
            <a:r>
              <a:rPr kumimoji="1" lang="en-US" altLang="zh-CN" sz="2800" b="1" dirty="0">
                <a:ea typeface="华文新魏" pitchFamily="2" charset="-122"/>
              </a:rPr>
              <a:t>()</a:t>
            </a:r>
            <a:r>
              <a:rPr kumimoji="1" lang="zh-CN" altLang="en-US" sz="2800" b="1" dirty="0">
                <a:ea typeface="华文新魏" pitchFamily="2" charset="-122"/>
              </a:rPr>
              <a:t>函数来实现的。</a:t>
            </a:r>
          </a:p>
        </p:txBody>
      </p:sp>
      <p:sp>
        <p:nvSpPr>
          <p:cNvPr id="116800" name="AutoShape 64"/>
          <p:cNvSpPr>
            <a:spLocks noChangeArrowheads="1"/>
          </p:cNvSpPr>
          <p:nvPr/>
        </p:nvSpPr>
        <p:spPr bwMode="auto">
          <a:xfrm>
            <a:off x="1008063" y="3053845"/>
            <a:ext cx="6985000" cy="3313112"/>
          </a:xfrm>
          <a:prstGeom prst="roundRect">
            <a:avLst>
              <a:gd name="adj" fmla="val 16667"/>
            </a:avLst>
          </a:prstGeom>
          <a:noFill/>
          <a:ln w="28575" algn="ctr">
            <a:solidFill>
              <a:srgbClr val="007000"/>
            </a:solidFill>
            <a:round/>
          </a:ln>
          <a:effectLst/>
          <a:scene3d>
            <a:camera prst="legacyObliqueBottomRight"/>
            <a:lightRig rig="legacyFlat2" dir="t"/>
          </a:scene3d>
          <a:sp3d extrusionH="36500" prstMaterial="legacyMatte">
            <a:bevelT w="13500" h="13500" prst="angle"/>
            <a:bevelB w="13500" h="13500" prst="angle"/>
            <a:extrusionClr>
              <a:srgbClr val="007000"/>
            </a:extrusionClr>
          </a:sp3d>
        </p:spPr>
        <p:txBody>
          <a:bodyPr wrap="none" anchor="ctr">
            <a:flatTx/>
          </a:bodyPr>
          <a:lstStyle/>
          <a:p>
            <a:endParaRPr lang="zh-CN" altLang="en-US" b="1"/>
          </a:p>
        </p:txBody>
      </p:sp>
      <p:sp>
        <p:nvSpPr>
          <p:cNvPr id="54" name="Rectangle 3"/>
          <p:cNvSpPr>
            <a:spLocks noChangeArrowheads="1"/>
          </p:cNvSpPr>
          <p:nvPr/>
        </p:nvSpPr>
        <p:spPr bwMode="auto">
          <a:xfrm>
            <a:off x="309082" y="203008"/>
            <a:ext cx="4493346" cy="576070"/>
          </a:xfrm>
          <a:prstGeom prst="rect">
            <a:avLst/>
          </a:prstGeom>
          <a:noFill/>
          <a:ln w="9525">
            <a:noFill/>
            <a:miter lim="800000"/>
          </a:ln>
          <a:effectLst/>
        </p:spPr>
        <p:txBody>
          <a:bodyPr wrap="none" anchor="ctr"/>
          <a:lstStyle/>
          <a:p>
            <a:pPr eaLnBrk="1" hangingPunct="1"/>
            <a:r>
              <a:rPr lang="zh-CN" altLang="en-US" sz="4000" b="1" dirty="0" smtClean="0">
                <a:solidFill>
                  <a:schemeClr val="tx1">
                    <a:lumMod val="95000"/>
                    <a:lumOff val="5000"/>
                  </a:schemeClr>
                </a:solidFill>
              </a:rPr>
              <a:t>任务间同步</a:t>
            </a:r>
            <a:r>
              <a:rPr lang="zh-CN" altLang="en-US" sz="3600" dirty="0" smtClean="0">
                <a:solidFill>
                  <a:schemeClr val="tx1">
                    <a:lumMod val="95000"/>
                    <a:lumOff val="5000"/>
                  </a:schemeClr>
                </a:solidFill>
                <a:ea typeface="华文新魏" pitchFamily="2" charset="-122"/>
              </a:rPr>
              <a:t> </a:t>
            </a:r>
            <a:endParaRPr lang="zh-CN" altLang="en-US" sz="3600" dirty="0">
              <a:solidFill>
                <a:schemeClr val="tx1">
                  <a:lumMod val="95000"/>
                  <a:lumOff val="5000"/>
                </a:schemeClr>
              </a:solidFill>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6798"/>
                                        </p:tgtEl>
                                        <p:attrNameLst>
                                          <p:attrName>style.visibility</p:attrName>
                                        </p:attrNameLst>
                                      </p:cBhvr>
                                      <p:to>
                                        <p:strVal val="visible"/>
                                      </p:to>
                                    </p:set>
                                    <p:animEffect transition="in" filter="blinds(horizontal)">
                                      <p:cBhvr>
                                        <p:cTn id="7" dur="500"/>
                                        <p:tgtEl>
                                          <p:spTgt spid="116798"/>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16800"/>
                                        </p:tgtEl>
                                        <p:attrNameLst>
                                          <p:attrName>style.visibility</p:attrName>
                                        </p:attrNameLst>
                                      </p:cBhvr>
                                      <p:to>
                                        <p:strVal val="visible"/>
                                      </p:to>
                                    </p:set>
                                    <p:animEffect transition="in" filter="slide(fromBottom)">
                                      <p:cBhvr>
                                        <p:cTn id="11" dur="500"/>
                                        <p:tgtEl>
                                          <p:spTgt spid="11680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16778"/>
                                        </p:tgtEl>
                                        <p:attrNameLst>
                                          <p:attrName>style.visibility</p:attrName>
                                        </p:attrNameLst>
                                      </p:cBhvr>
                                      <p:to>
                                        <p:strVal val="visible"/>
                                      </p:to>
                                    </p:set>
                                    <p:animEffect transition="in" filter="blinds(horizontal)">
                                      <p:cBhvr>
                                        <p:cTn id="16" dur="500"/>
                                        <p:tgtEl>
                                          <p:spTgt spid="11677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6779"/>
                                        </p:tgtEl>
                                        <p:attrNameLst>
                                          <p:attrName>style.visibility</p:attrName>
                                        </p:attrNameLst>
                                      </p:cBhvr>
                                      <p:to>
                                        <p:strVal val="visible"/>
                                      </p:to>
                                    </p:set>
                                    <p:animEffect transition="in" filter="blinds(horizontal)">
                                      <p:cBhvr>
                                        <p:cTn id="19" dur="500"/>
                                        <p:tgtEl>
                                          <p:spTgt spid="116779"/>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par>
                                <p:cTn id="24" presetID="22" presetClass="entr" presetSubtype="1"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up)">
                                      <p:cBhvr>
                                        <p:cTn id="31" dur="500"/>
                                        <p:tgtEl>
                                          <p:spTgt spid="2"/>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par>
                          <p:cTn id="35" fill="hold">
                            <p:stCondLst>
                              <p:cond delay="500"/>
                            </p:stCondLst>
                            <p:childTnLst>
                              <p:par>
                                <p:cTn id="36" presetID="63" presetClass="path" presetSubtype="0" accel="50000" decel="50000" fill="hold" nodeType="afterEffect">
                                  <p:stCondLst>
                                    <p:cond delay="0"/>
                                  </p:stCondLst>
                                  <p:childTnLst>
                                    <p:animMotion origin="layout" path="M -1.94444E-6 -1.15607E-6 L 0.27969 -1.15607E-6 " pathEditMode="relative" rAng="0" ptsTypes="AA">
                                      <p:cBhvr>
                                        <p:cTn id="37" dur="2000" fill="hold"/>
                                        <p:tgtEl>
                                          <p:spTgt spid="3"/>
                                        </p:tgtEl>
                                        <p:attrNameLst>
                                          <p:attrName>ppt_x</p:attrName>
                                          <p:attrName>ppt_y</p:attrName>
                                        </p:attrNameLst>
                                      </p:cBhvr>
                                      <p:rCtr x="140" y="0"/>
                                    </p:animMotion>
                                  </p:childTnLst>
                                </p:cTn>
                              </p:par>
                              <p:par>
                                <p:cTn id="38" presetID="22" presetClass="entr" presetSubtype="1" fill="hold" nodeType="withEffect">
                                  <p:stCondLst>
                                    <p:cond delay="1000"/>
                                  </p:stCondLst>
                                  <p:childTnLst>
                                    <p:set>
                                      <p:cBhvr>
                                        <p:cTn id="39" dur="1" fill="hold">
                                          <p:stCondLst>
                                            <p:cond delay="0"/>
                                          </p:stCondLst>
                                        </p:cTn>
                                        <p:tgtEl>
                                          <p:spTgt spid="7"/>
                                        </p:tgtEl>
                                        <p:attrNameLst>
                                          <p:attrName>style.visibility</p:attrName>
                                        </p:attrNameLst>
                                      </p:cBhvr>
                                      <p:to>
                                        <p:strVal val="visible"/>
                                      </p:to>
                                    </p:set>
                                    <p:animEffect transition="in" filter="wipe(up)">
                                      <p:cBhvr>
                                        <p:cTn id="40" dur="500"/>
                                        <p:tgtEl>
                                          <p:spTgt spid="7"/>
                                        </p:tgtEl>
                                      </p:cBhvr>
                                    </p:animEffect>
                                  </p:childTnLst>
                                </p:cTn>
                              </p:par>
                              <p:par>
                                <p:cTn id="41" presetID="9" presetClass="exit" presetSubtype="0" fill="hold" nodeType="withEffect">
                                  <p:stCondLst>
                                    <p:cond delay="1500"/>
                                  </p:stCondLst>
                                  <p:childTnLst>
                                    <p:animEffect transition="out" filter="dissolve">
                                      <p:cBhvr>
                                        <p:cTn id="42" dur="500"/>
                                        <p:tgtEl>
                                          <p:spTgt spid="3"/>
                                        </p:tgtEl>
                                      </p:cBhvr>
                                    </p:animEffect>
                                    <p:set>
                                      <p:cBhvr>
                                        <p:cTn id="43" dur="1" fill="hold">
                                          <p:stCondLst>
                                            <p:cond delay="499"/>
                                          </p:stCondLst>
                                        </p:cTn>
                                        <p:tgtEl>
                                          <p:spTgt spid="3"/>
                                        </p:tgtEl>
                                        <p:attrNameLst>
                                          <p:attrName>style.visibility</p:attrName>
                                        </p:attrNameLst>
                                      </p:cBhvr>
                                      <p:to>
                                        <p:strVal val="hidden"/>
                                      </p:to>
                                    </p:set>
                                  </p:childTnLst>
                                </p:cTn>
                              </p:par>
                              <p:par>
                                <p:cTn id="44" presetID="22" presetClass="entr" presetSubtype="1"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up)">
                                      <p:cBhvr>
                                        <p:cTn id="46" dur="500"/>
                                        <p:tgtEl>
                                          <p:spTgt spid="8"/>
                                        </p:tgtEl>
                                      </p:cBhvr>
                                    </p:animEffect>
                                  </p:childTnLst>
                                </p:cTn>
                              </p:par>
                            </p:childTnLst>
                          </p:cTn>
                        </p:par>
                        <p:par>
                          <p:cTn id="47" fill="hold">
                            <p:stCondLst>
                              <p:cond delay="2500"/>
                            </p:stCondLst>
                            <p:childTnLst>
                              <p:par>
                                <p:cTn id="48" presetID="1" presetClass="entr" presetSubtype="0" fill="hold" grpId="0" nodeType="afterEffect">
                                  <p:stCondLst>
                                    <p:cond delay="0"/>
                                  </p:stCondLst>
                                  <p:childTnLst>
                                    <p:set>
                                      <p:cBhvr>
                                        <p:cTn id="49" dur="1" fill="hold">
                                          <p:stCondLst>
                                            <p:cond delay="0"/>
                                          </p:stCondLst>
                                        </p:cTn>
                                        <p:tgtEl>
                                          <p:spTgt spid="116783"/>
                                        </p:tgtEl>
                                        <p:attrNameLst>
                                          <p:attrName>style.visibility</p:attrName>
                                        </p:attrNameLst>
                                      </p:cBhvr>
                                      <p:to>
                                        <p:strVal val="visible"/>
                                      </p:to>
                                    </p:set>
                                  </p:childTnLst>
                                </p:cTn>
                              </p:par>
                            </p:childTnLst>
                          </p:cTn>
                        </p:par>
                        <p:par>
                          <p:cTn id="50" fill="hold">
                            <p:stCondLst>
                              <p:cond delay="2500"/>
                            </p:stCondLst>
                            <p:childTnLst>
                              <p:par>
                                <p:cTn id="51" presetID="26" presetClass="emph" presetSubtype="0" fill="hold" grpId="1" nodeType="afterEffect">
                                  <p:stCondLst>
                                    <p:cond delay="0"/>
                                  </p:stCondLst>
                                  <p:childTnLst>
                                    <p:animEffect transition="out" filter="fade">
                                      <p:cBhvr>
                                        <p:cTn id="52" dur="500" tmFilter="0, 0; .2, .5; .8, .5; 1, 0"/>
                                        <p:tgtEl>
                                          <p:spTgt spid="116783"/>
                                        </p:tgtEl>
                                      </p:cBhvr>
                                    </p:animEffect>
                                    <p:animScale>
                                      <p:cBhvr>
                                        <p:cTn id="53" dur="250" autoRev="1" fill="hold"/>
                                        <p:tgtEl>
                                          <p:spTgt spid="116783"/>
                                        </p:tgtEl>
                                      </p:cBhvr>
                                      <p:by x="105000" y="105000"/>
                                    </p:animScale>
                                  </p:childTnLst>
                                </p:cTn>
                              </p:par>
                            </p:childTnLst>
                          </p:cTn>
                        </p:par>
                        <p:par>
                          <p:cTn id="54" fill="hold">
                            <p:stCondLst>
                              <p:cond delay="3000"/>
                            </p:stCondLst>
                            <p:childTnLst>
                              <p:par>
                                <p:cTn id="55" presetID="9" presetClass="exit" presetSubtype="0" fill="hold" grpId="2" nodeType="afterEffect">
                                  <p:stCondLst>
                                    <p:cond delay="0"/>
                                  </p:stCondLst>
                                  <p:childTnLst>
                                    <p:animEffect transition="out" filter="dissolve">
                                      <p:cBhvr>
                                        <p:cTn id="56" dur="500"/>
                                        <p:tgtEl>
                                          <p:spTgt spid="116783"/>
                                        </p:tgtEl>
                                      </p:cBhvr>
                                    </p:animEffect>
                                    <p:set>
                                      <p:cBhvr>
                                        <p:cTn id="57" dur="1" fill="hold">
                                          <p:stCondLst>
                                            <p:cond delay="499"/>
                                          </p:stCondLst>
                                        </p:cTn>
                                        <p:tgtEl>
                                          <p:spTgt spid="116783"/>
                                        </p:tgtEl>
                                        <p:attrNameLst>
                                          <p:attrName>style.visibility</p:attrName>
                                        </p:attrNameLst>
                                      </p:cBhvr>
                                      <p:to>
                                        <p:strVal val="hidden"/>
                                      </p:to>
                                    </p:set>
                                  </p:childTnLst>
                                </p:cTn>
                              </p:par>
                            </p:childTnLst>
                          </p:cTn>
                        </p:par>
                        <p:par>
                          <p:cTn id="58" fill="hold">
                            <p:stCondLst>
                              <p:cond delay="3500"/>
                            </p:stCondLst>
                            <p:childTnLst>
                              <p:par>
                                <p:cTn id="59" presetID="22" presetClass="entr" presetSubtype="1" fill="hold"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up)">
                                      <p:cBhvr>
                                        <p:cTn id="61" dur="500"/>
                                        <p:tgtEl>
                                          <p:spTgt spid="13"/>
                                        </p:tgtEl>
                                      </p:cBhvr>
                                    </p:animEffect>
                                  </p:childTnLst>
                                </p:cTn>
                              </p:par>
                            </p:childTnLst>
                          </p:cTn>
                        </p:par>
                        <p:par>
                          <p:cTn id="62" fill="hold">
                            <p:stCondLst>
                              <p:cond delay="4000"/>
                            </p:stCondLst>
                            <p:childTnLst>
                              <p:par>
                                <p:cTn id="63" presetID="22" presetClass="entr" presetSubtype="8" fill="hold" nodeType="after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wipe(left)">
                                      <p:cBhvr>
                                        <p:cTn id="65" dur="500"/>
                                        <p:tgtEl>
                                          <p:spTgt spid="14"/>
                                        </p:tgtEl>
                                      </p:cBhvr>
                                    </p:animEffect>
                                  </p:childTnLst>
                                </p:cTn>
                              </p:par>
                            </p:childTnLst>
                          </p:cTn>
                        </p:par>
                        <p:par>
                          <p:cTn id="66" fill="hold">
                            <p:stCondLst>
                              <p:cond delay="4500"/>
                            </p:stCondLst>
                            <p:childTnLst>
                              <p:par>
                                <p:cTn id="67" presetID="1" presetClass="entr" presetSubtype="0" fill="hold" grpId="0" nodeType="afterEffect">
                                  <p:stCondLst>
                                    <p:cond delay="0"/>
                                  </p:stCondLst>
                                  <p:childTnLst>
                                    <p:set>
                                      <p:cBhvr>
                                        <p:cTn id="68" dur="1" fill="hold">
                                          <p:stCondLst>
                                            <p:cond delay="0"/>
                                          </p:stCondLst>
                                        </p:cTn>
                                        <p:tgtEl>
                                          <p:spTgt spid="116792"/>
                                        </p:tgtEl>
                                        <p:attrNameLst>
                                          <p:attrName>style.visibility</p:attrName>
                                        </p:attrNameLst>
                                      </p:cBhvr>
                                      <p:to>
                                        <p:strVal val="visible"/>
                                      </p:to>
                                    </p:set>
                                  </p:childTnLst>
                                </p:cTn>
                              </p:par>
                            </p:childTnLst>
                          </p:cTn>
                        </p:par>
                        <p:par>
                          <p:cTn id="69" fill="hold">
                            <p:stCondLst>
                              <p:cond delay="4500"/>
                            </p:stCondLst>
                            <p:childTnLst>
                              <p:par>
                                <p:cTn id="70" presetID="35" presetClass="emph" presetSubtype="0" repeatCount="2000" fill="hold" grpId="1" nodeType="afterEffect">
                                  <p:stCondLst>
                                    <p:cond delay="0"/>
                                  </p:stCondLst>
                                  <p:childTnLst>
                                    <p:anim calcmode="discrete" valueType="str">
                                      <p:cBhvr>
                                        <p:cTn id="71" dur="1000" fill="hold"/>
                                        <p:tgtEl>
                                          <p:spTgt spid="11679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78" grpId="0"/>
      <p:bldP spid="116779" grpId="0"/>
      <p:bldP spid="116783" grpId="0" animBg="1"/>
      <p:bldP spid="116783" grpId="1" animBg="1"/>
      <p:bldP spid="116783" grpId="2" animBg="1"/>
      <p:bldP spid="116792" grpId="0" animBg="1"/>
      <p:bldP spid="116792" grpId="1" animBg="1"/>
      <p:bldP spid="116798" grpId="0"/>
      <p:bldP spid="11680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57" name="Rectangle 53"/>
          <p:cNvSpPr>
            <a:spLocks noChangeArrowheads="1"/>
          </p:cNvSpPr>
          <p:nvPr/>
        </p:nvSpPr>
        <p:spPr bwMode="auto">
          <a:xfrm>
            <a:off x="769938" y="1044685"/>
            <a:ext cx="7586663" cy="1815882"/>
          </a:xfrm>
          <a:prstGeom prst="rect">
            <a:avLst/>
          </a:prstGeom>
          <a:noFill/>
          <a:ln w="9525" algn="ctr">
            <a:noFill/>
            <a:miter lim="800000"/>
          </a:ln>
          <a:effectLst/>
        </p:spPr>
        <p:txBody>
          <a:bodyPr anchor="ctr">
            <a:spAutoFit/>
          </a:bodyPr>
          <a:lstStyle/>
          <a:p>
            <a:pPr algn="just" eaLnBrk="1" hangingPunct="1"/>
            <a:r>
              <a:rPr kumimoji="1" lang="en-US" altLang="zh-CN" sz="2800" b="1" dirty="0">
                <a:ea typeface="华文新魏" pitchFamily="2" charset="-122"/>
              </a:rPr>
              <a:t>      </a:t>
            </a:r>
            <a:r>
              <a:rPr kumimoji="1" lang="zh-CN" altLang="en-US" sz="2800" b="1" dirty="0">
                <a:ea typeface="华文新魏" pitchFamily="2" charset="-122"/>
              </a:rPr>
              <a:t>让一个</a:t>
            </a:r>
            <a:r>
              <a:rPr kumimoji="1" lang="en-US" altLang="zh-CN" sz="2800" b="1" dirty="0">
                <a:ea typeface="华文新魏" pitchFamily="2" charset="-122"/>
              </a:rPr>
              <a:t>LED</a:t>
            </a:r>
            <a:r>
              <a:rPr kumimoji="1" lang="zh-CN" altLang="en-US" sz="2800" b="1" dirty="0">
                <a:ea typeface="华文新魏" pitchFamily="2" charset="-122"/>
              </a:rPr>
              <a:t>以</a:t>
            </a:r>
            <a:r>
              <a:rPr kumimoji="1" lang="en-US" altLang="zh-CN" sz="2800" b="1" dirty="0" err="1">
                <a:ea typeface="华文新魏" pitchFamily="2" charset="-122"/>
              </a:rPr>
              <a:t>0.5Hz</a:t>
            </a:r>
            <a:r>
              <a:rPr kumimoji="1" lang="zh-CN" altLang="en-US" sz="2800" b="1" dirty="0">
                <a:ea typeface="华文新魏" pitchFamily="2" charset="-122"/>
              </a:rPr>
              <a:t>的频率闪耀，每按键一次，</a:t>
            </a:r>
            <a:r>
              <a:rPr kumimoji="1" lang="en-US" altLang="zh-CN" sz="2800" b="1" dirty="0">
                <a:ea typeface="华文新魏" pitchFamily="2" charset="-122"/>
              </a:rPr>
              <a:t>LED</a:t>
            </a:r>
            <a:r>
              <a:rPr kumimoji="1" lang="zh-CN" altLang="en-US" sz="2800" b="1" dirty="0">
                <a:ea typeface="华文新魏" pitchFamily="2" charset="-122"/>
              </a:rPr>
              <a:t>闪耀一次。我们通过此例来说明如何使用信号量实现任务间同步，假设</a:t>
            </a:r>
            <a:r>
              <a:rPr kumimoji="1" lang="en-US" altLang="zh-CN" sz="2800" b="1" dirty="0" err="1">
                <a:ea typeface="华文新魏" pitchFamily="2" charset="-122"/>
              </a:rPr>
              <a:t>TaskLED</a:t>
            </a:r>
            <a:r>
              <a:rPr kumimoji="1" lang="zh-CN" altLang="en-US" sz="2800" b="1" dirty="0">
                <a:ea typeface="华文新魏" pitchFamily="2" charset="-122"/>
              </a:rPr>
              <a:t>为高优先级的任务。两个任务处理流程如下。</a:t>
            </a:r>
          </a:p>
        </p:txBody>
      </p:sp>
      <p:graphicFrame>
        <p:nvGraphicFramePr>
          <p:cNvPr id="123959" name="Object 55"/>
          <p:cNvGraphicFramePr>
            <a:graphicFrameLocks noChangeAspect="1"/>
          </p:cNvGraphicFramePr>
          <p:nvPr/>
        </p:nvGraphicFramePr>
        <p:xfrm>
          <a:off x="971550" y="3225800"/>
          <a:ext cx="4497388" cy="3276600"/>
        </p:xfrm>
        <a:graphic>
          <a:graphicData uri="http://schemas.openxmlformats.org/presentationml/2006/ole">
            <mc:AlternateContent xmlns:mc="http://schemas.openxmlformats.org/markup-compatibility/2006">
              <mc:Choice xmlns:v="urn:schemas-microsoft-com:vml" Requires="v">
                <p:oleObj spid="_x0000_s2049" name="Visio" r:id="rId1" imgW="3454400" imgH="2463800" progId="Visio.Drawing.11">
                  <p:embed/>
                </p:oleObj>
              </mc:Choice>
              <mc:Fallback>
                <p:oleObj name="Visio" r:id="rId1" imgW="3454400" imgH="2463800" progId="Visio.Drawing.11">
                  <p:embed/>
                  <p:pic>
                    <p:nvPicPr>
                      <p:cNvPr id="0" name="图片 2048"/>
                      <p:cNvPicPr>
                        <a:picLocks noChangeAspect="1"/>
                      </p:cNvPicPr>
                      <p:nvPr/>
                    </p:nvPicPr>
                    <p:blipFill>
                      <a:blip r:embed="rId2"/>
                      <a:stretch>
                        <a:fillRect/>
                      </a:stretch>
                    </p:blipFill>
                    <p:spPr>
                      <a:xfrm>
                        <a:off x="971550" y="3225800"/>
                        <a:ext cx="4497388" cy="3276600"/>
                      </a:xfrm>
                      <a:prstGeom prst="rect">
                        <a:avLst/>
                      </a:prstGeom>
                      <a:noFill/>
                      <a:ln w="9525">
                        <a:noFill/>
                        <a:miter/>
                      </a:ln>
                    </p:spPr>
                  </p:pic>
                </p:oleObj>
              </mc:Fallback>
            </mc:AlternateContent>
          </a:graphicData>
        </a:graphic>
      </p:graphicFrame>
      <p:graphicFrame>
        <p:nvGraphicFramePr>
          <p:cNvPr id="123960" name="Object 56"/>
          <p:cNvGraphicFramePr>
            <a:graphicFrameLocks noChangeAspect="1"/>
          </p:cNvGraphicFramePr>
          <p:nvPr/>
        </p:nvGraphicFramePr>
        <p:xfrm>
          <a:off x="5648325" y="3232150"/>
          <a:ext cx="2530475" cy="3138488"/>
        </p:xfrm>
        <a:graphic>
          <a:graphicData uri="http://schemas.openxmlformats.org/presentationml/2006/ole">
            <mc:AlternateContent xmlns:mc="http://schemas.openxmlformats.org/markup-compatibility/2006">
              <mc:Choice xmlns:v="urn:schemas-microsoft-com:vml" Requires="v">
                <p:oleObj spid="_x0000_s2050" name="Visio" r:id="rId3" imgW="1727200" imgH="2146300" progId="Visio.Drawing.11">
                  <p:embed/>
                </p:oleObj>
              </mc:Choice>
              <mc:Fallback>
                <p:oleObj name="Visio" r:id="rId3" imgW="1727200" imgH="2146300" progId="Visio.Drawing.11">
                  <p:embed/>
                  <p:pic>
                    <p:nvPicPr>
                      <p:cNvPr id="0" name="图片 2049"/>
                      <p:cNvPicPr>
                        <a:picLocks noChangeAspect="1"/>
                      </p:cNvPicPr>
                      <p:nvPr/>
                    </p:nvPicPr>
                    <p:blipFill>
                      <a:blip r:embed="rId4"/>
                      <a:stretch>
                        <a:fillRect/>
                      </a:stretch>
                    </p:blipFill>
                    <p:spPr>
                      <a:xfrm>
                        <a:off x="5648325" y="3232150"/>
                        <a:ext cx="2530475" cy="3138488"/>
                      </a:xfrm>
                      <a:prstGeom prst="rect">
                        <a:avLst/>
                      </a:prstGeom>
                      <a:noFill/>
                      <a:ln w="9525">
                        <a:noFill/>
                        <a:miter/>
                      </a:ln>
                    </p:spPr>
                  </p:pic>
                </p:oleObj>
              </mc:Fallback>
            </mc:AlternateContent>
          </a:graphicData>
        </a:graphic>
      </p:graphicFrame>
      <p:sp>
        <p:nvSpPr>
          <p:cNvPr id="123961" name="AutoShape 57"/>
          <p:cNvSpPr>
            <a:spLocks noChangeArrowheads="1"/>
          </p:cNvSpPr>
          <p:nvPr/>
        </p:nvSpPr>
        <p:spPr bwMode="auto">
          <a:xfrm>
            <a:off x="827088" y="2910537"/>
            <a:ext cx="7453312" cy="3709988"/>
          </a:xfrm>
          <a:prstGeom prst="roundRect">
            <a:avLst>
              <a:gd name="adj" fmla="val 16667"/>
            </a:avLst>
          </a:prstGeom>
          <a:noFill/>
          <a:ln w="28575" algn="ctr">
            <a:solidFill>
              <a:srgbClr val="007000"/>
            </a:solidFill>
            <a:round/>
          </a:ln>
          <a:effectLst/>
          <a:scene3d>
            <a:camera prst="legacyObliqueBottomRight"/>
            <a:lightRig rig="legacyFlat2" dir="t"/>
          </a:scene3d>
          <a:sp3d extrusionH="36500" prstMaterial="legacyMatte">
            <a:bevelT w="13500" h="13500" prst="angle"/>
            <a:bevelB w="13500" h="13500" prst="angle"/>
            <a:extrusionClr>
              <a:srgbClr val="007000"/>
            </a:extrusionClr>
          </a:sp3d>
        </p:spPr>
        <p:txBody>
          <a:bodyPr wrap="none" anchor="ctr">
            <a:flatTx/>
          </a:bodyPr>
          <a:lstStyle/>
          <a:p>
            <a:endParaRPr lang="zh-CN" altLang="en-US"/>
          </a:p>
        </p:txBody>
      </p:sp>
      <p:sp>
        <p:nvSpPr>
          <p:cNvPr id="9" name="Rectangle 3"/>
          <p:cNvSpPr>
            <a:spLocks noChangeArrowheads="1"/>
          </p:cNvSpPr>
          <p:nvPr/>
        </p:nvSpPr>
        <p:spPr bwMode="auto">
          <a:xfrm>
            <a:off x="309082" y="203008"/>
            <a:ext cx="4493346" cy="576070"/>
          </a:xfrm>
          <a:prstGeom prst="rect">
            <a:avLst/>
          </a:prstGeom>
          <a:noFill/>
          <a:ln w="9525">
            <a:noFill/>
            <a:miter lim="800000"/>
          </a:ln>
          <a:effectLst/>
        </p:spPr>
        <p:txBody>
          <a:bodyPr wrap="none" anchor="ctr"/>
          <a:lstStyle/>
          <a:p>
            <a:pPr eaLnBrk="1" hangingPunct="1"/>
            <a:r>
              <a:rPr lang="en-US" altLang="zh-CN" sz="4000" b="1" dirty="0" err="1" smtClean="0">
                <a:solidFill>
                  <a:schemeClr val="tx1">
                    <a:lumMod val="95000"/>
                    <a:lumOff val="5000"/>
                  </a:schemeClr>
                </a:solidFill>
              </a:rPr>
              <a:t>Eg2</a:t>
            </a:r>
            <a:r>
              <a:rPr lang="en-US" altLang="zh-CN" sz="4000" b="1" dirty="0" smtClean="0">
                <a:solidFill>
                  <a:schemeClr val="tx1">
                    <a:lumMod val="95000"/>
                    <a:lumOff val="5000"/>
                  </a:schemeClr>
                </a:solidFill>
              </a:rPr>
              <a:t>: </a:t>
            </a:r>
            <a:r>
              <a:rPr lang="zh-CN" altLang="en-US" sz="4000" b="1" dirty="0" smtClean="0">
                <a:solidFill>
                  <a:schemeClr val="tx1">
                    <a:lumMod val="95000"/>
                    <a:lumOff val="5000"/>
                  </a:schemeClr>
                </a:solidFill>
              </a:rPr>
              <a:t>任务间同步</a:t>
            </a:r>
            <a:r>
              <a:rPr lang="zh-CN" altLang="en-US" sz="3600" dirty="0" smtClean="0">
                <a:solidFill>
                  <a:schemeClr val="tx1">
                    <a:lumMod val="95000"/>
                    <a:lumOff val="5000"/>
                  </a:schemeClr>
                </a:solidFill>
                <a:ea typeface="华文新魏" pitchFamily="2" charset="-122"/>
              </a:rPr>
              <a:t> </a:t>
            </a:r>
            <a:endParaRPr lang="zh-CN" altLang="en-US" sz="3600" dirty="0">
              <a:solidFill>
                <a:schemeClr val="tx1">
                  <a:lumMod val="95000"/>
                  <a:lumOff val="5000"/>
                </a:schemeClr>
              </a:solidFill>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3957"/>
                                        </p:tgtEl>
                                        <p:attrNameLst>
                                          <p:attrName>style.visibility</p:attrName>
                                        </p:attrNameLst>
                                      </p:cBhvr>
                                      <p:to>
                                        <p:strVal val="visible"/>
                                      </p:to>
                                    </p:set>
                                    <p:animEffect transition="in" filter="blinds(horizontal)">
                                      <p:cBhvr>
                                        <p:cTn id="7" dur="500"/>
                                        <p:tgtEl>
                                          <p:spTgt spid="123957"/>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23961"/>
                                        </p:tgtEl>
                                        <p:attrNameLst>
                                          <p:attrName>style.visibility</p:attrName>
                                        </p:attrNameLst>
                                      </p:cBhvr>
                                      <p:to>
                                        <p:strVal val="visible"/>
                                      </p:to>
                                    </p:set>
                                    <p:animEffect transition="in" filter="slide(fromBottom)">
                                      <p:cBhvr>
                                        <p:cTn id="10" dur="500"/>
                                        <p:tgtEl>
                                          <p:spTgt spid="12396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95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39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57" grpId="0"/>
      <p:bldP spid="12396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7" name="Rectangle 9"/>
          <p:cNvSpPr>
            <a:spLocks noChangeArrowheads="1"/>
          </p:cNvSpPr>
          <p:nvPr/>
        </p:nvSpPr>
        <p:spPr bwMode="auto">
          <a:xfrm>
            <a:off x="366689" y="1062356"/>
            <a:ext cx="7353300" cy="523220"/>
          </a:xfrm>
          <a:prstGeom prst="rect">
            <a:avLst/>
          </a:prstGeom>
          <a:noFill/>
          <a:ln w="9525" algn="ctr">
            <a:noFill/>
            <a:miter lim="800000"/>
          </a:ln>
          <a:effectLst/>
        </p:spPr>
        <p:txBody>
          <a:bodyPr anchor="ctr">
            <a:spAutoFit/>
          </a:bodyPr>
          <a:lstStyle/>
          <a:p>
            <a:pPr algn="just"/>
            <a:r>
              <a:rPr kumimoji="1" lang="en-US" altLang="zh-CN" sz="2800" b="1" dirty="0">
                <a:ea typeface="华文新魏" pitchFamily="2" charset="-122"/>
              </a:rPr>
              <a:t>    </a:t>
            </a:r>
            <a:r>
              <a:rPr kumimoji="1" lang="en-US" altLang="zh-CN" sz="2800" b="1" dirty="0" err="1">
                <a:ea typeface="华文新魏" pitchFamily="2" charset="-122"/>
              </a:rPr>
              <a:t>Task</a:t>
            </a:r>
            <a:r>
              <a:rPr kumimoji="1" lang="en-US" altLang="zh-CN" sz="2800" b="1" dirty="0" err="1"/>
              <a:t>KEY</a:t>
            </a:r>
            <a:r>
              <a:rPr kumimoji="1" lang="zh-CN" altLang="en-US" sz="2800" b="1" dirty="0">
                <a:ea typeface="华文新魏" pitchFamily="2" charset="-122"/>
              </a:rPr>
              <a:t>任务主要代码</a:t>
            </a:r>
            <a:r>
              <a:rPr kumimoji="1" lang="zh-CN" altLang="en-US" sz="2800" b="1" dirty="0" smtClean="0">
                <a:ea typeface="华文新魏" pitchFamily="2" charset="-122"/>
              </a:rPr>
              <a:t>如下</a:t>
            </a:r>
            <a:r>
              <a:rPr kumimoji="1" lang="en-US" altLang="zh-CN" sz="2800" b="1" dirty="0" smtClean="0">
                <a:ea typeface="华文新魏" pitchFamily="2" charset="-122"/>
              </a:rPr>
              <a:t>:</a:t>
            </a:r>
            <a:endParaRPr kumimoji="1" lang="zh-CN" altLang="en-US" sz="2800" b="1" dirty="0">
              <a:ea typeface="华文新魏" pitchFamily="2" charset="-122"/>
            </a:endParaRPr>
          </a:p>
        </p:txBody>
      </p:sp>
      <p:sp>
        <p:nvSpPr>
          <p:cNvPr id="124938" name="Rectangle 10"/>
          <p:cNvSpPr>
            <a:spLocks noChangeArrowheads="1"/>
          </p:cNvSpPr>
          <p:nvPr/>
        </p:nvSpPr>
        <p:spPr bwMode="auto">
          <a:xfrm>
            <a:off x="597117" y="1818952"/>
            <a:ext cx="5760700" cy="4893647"/>
          </a:xfrm>
          <a:prstGeom prst="rect">
            <a:avLst/>
          </a:prstGeom>
          <a:solidFill>
            <a:schemeClr val="bg1"/>
          </a:solidFill>
          <a:ln w="9525" algn="ctr">
            <a:solidFill>
              <a:schemeClr val="tx1"/>
            </a:solidFill>
            <a:miter lim="800000"/>
          </a:ln>
          <a:effectLst/>
        </p:spPr>
        <p:txBody>
          <a:bodyPr wrap="square" anchor="ctr">
            <a:spAutoFit/>
          </a:bodyPr>
          <a:lstStyle/>
          <a:p>
            <a:pPr algn="just"/>
            <a:r>
              <a:rPr kumimoji="1" lang="en-US" altLang="zh-CN" b="1" dirty="0"/>
              <a:t>void  </a:t>
            </a:r>
            <a:r>
              <a:rPr kumimoji="1" lang="en-US" altLang="zh-CN" b="1" dirty="0" err="1"/>
              <a:t>TaskKEY</a:t>
            </a:r>
            <a:r>
              <a:rPr kumimoji="1" lang="en-US" altLang="zh-CN" b="1" dirty="0"/>
              <a:t> (void  *</a:t>
            </a:r>
            <a:r>
              <a:rPr kumimoji="1" lang="en-US" altLang="zh-CN" b="1" dirty="0" err="1"/>
              <a:t>pdata</a:t>
            </a:r>
            <a:r>
              <a:rPr kumimoji="1" lang="en-US" altLang="zh-CN" b="1" dirty="0"/>
              <a:t>)</a:t>
            </a:r>
            <a:endParaRPr kumimoji="1" lang="en-US" altLang="zh-CN" b="1" dirty="0"/>
          </a:p>
          <a:p>
            <a:pPr algn="just"/>
            <a:r>
              <a:rPr kumimoji="1" lang="en-US" altLang="zh-CN" b="1" dirty="0"/>
              <a:t>{</a:t>
            </a:r>
            <a:endParaRPr kumimoji="1" lang="en-US" altLang="zh-CN" b="1" dirty="0"/>
          </a:p>
          <a:p>
            <a:pPr algn="just"/>
            <a:r>
              <a:rPr kumimoji="1" lang="en-US" altLang="zh-CN" b="1" dirty="0"/>
              <a:t>      ……</a:t>
            </a:r>
            <a:endParaRPr kumimoji="1" lang="en-US" altLang="zh-CN" b="1" dirty="0"/>
          </a:p>
          <a:p>
            <a:pPr algn="just"/>
            <a:r>
              <a:rPr kumimoji="1" lang="en-US" altLang="zh-CN" b="1" dirty="0"/>
              <a:t>      while (1) {</a:t>
            </a:r>
            <a:endParaRPr kumimoji="1" lang="en-US" altLang="zh-CN" b="1" dirty="0"/>
          </a:p>
          <a:p>
            <a:pPr algn="just"/>
            <a:r>
              <a:rPr kumimoji="1" lang="en-US" altLang="zh-CN" b="1" dirty="0"/>
              <a:t>            while ((</a:t>
            </a:r>
            <a:r>
              <a:rPr kumimoji="1" lang="en-US" altLang="zh-CN" b="1" dirty="0" err="1"/>
              <a:t>IO0PIN</a:t>
            </a:r>
            <a:r>
              <a:rPr kumimoji="1" lang="en-US" altLang="zh-CN" b="1" dirty="0"/>
              <a:t> &amp; </a:t>
            </a:r>
            <a:r>
              <a:rPr kumimoji="1" lang="en-US" altLang="zh-CN" b="1" dirty="0" err="1"/>
              <a:t>KEY1</a:t>
            </a:r>
            <a:r>
              <a:rPr kumimoji="1" lang="en-US" altLang="zh-CN" b="1" dirty="0"/>
              <a:t>) != 0) {</a:t>
            </a:r>
            <a:endParaRPr kumimoji="1" lang="en-US" altLang="zh-CN" b="1" dirty="0"/>
          </a:p>
          <a:p>
            <a:pPr algn="just"/>
            <a:r>
              <a:rPr kumimoji="1" lang="en-US" altLang="zh-CN" b="1" dirty="0"/>
              <a:t>	    </a:t>
            </a:r>
            <a:r>
              <a:rPr kumimoji="1" lang="en-US" altLang="zh-CN" b="1" dirty="0" err="1"/>
              <a:t>OSTimeDly</a:t>
            </a:r>
            <a:r>
              <a:rPr kumimoji="1" lang="en-US" altLang="zh-CN" b="1" dirty="0"/>
              <a:t>(1); </a:t>
            </a:r>
            <a:endParaRPr kumimoji="1" lang="en-US" altLang="zh-CN" b="1" dirty="0"/>
          </a:p>
          <a:p>
            <a:pPr algn="just"/>
            <a:r>
              <a:rPr kumimoji="1" lang="en-US" altLang="zh-CN" b="1" dirty="0"/>
              <a:t>             }</a:t>
            </a:r>
            <a:endParaRPr kumimoji="1" lang="en-US" altLang="zh-CN" b="1" dirty="0"/>
          </a:p>
          <a:p>
            <a:pPr algn="just"/>
            <a:r>
              <a:rPr kumimoji="1" lang="en-US" altLang="zh-CN" b="1" dirty="0"/>
              <a:t>             </a:t>
            </a:r>
            <a:r>
              <a:rPr kumimoji="1" lang="en-US" altLang="zh-CN" b="1" dirty="0" err="1"/>
              <a:t>OSSemPost</a:t>
            </a:r>
            <a:r>
              <a:rPr kumimoji="1" lang="en-US" altLang="zh-CN" b="1" dirty="0"/>
              <a:t> (</a:t>
            </a:r>
            <a:r>
              <a:rPr kumimoji="1" lang="en-US" altLang="zh-CN" b="1" dirty="0" err="1"/>
              <a:t>sem</a:t>
            </a:r>
            <a:r>
              <a:rPr kumimoji="1" lang="en-US" altLang="zh-CN" b="1" dirty="0"/>
              <a:t>);</a:t>
            </a:r>
            <a:endParaRPr kumimoji="1" lang="en-US" altLang="zh-CN" b="1" dirty="0"/>
          </a:p>
          <a:p>
            <a:pPr algn="just"/>
            <a:r>
              <a:rPr kumimoji="1" lang="en-US" altLang="zh-CN" b="1" dirty="0"/>
              <a:t>             while ((</a:t>
            </a:r>
            <a:r>
              <a:rPr kumimoji="1" lang="en-US" altLang="zh-CN" b="1" dirty="0" err="1"/>
              <a:t>IO0PIN</a:t>
            </a:r>
            <a:r>
              <a:rPr kumimoji="1" lang="en-US" altLang="zh-CN" b="1" dirty="0"/>
              <a:t> &amp; </a:t>
            </a:r>
            <a:r>
              <a:rPr kumimoji="1" lang="en-US" altLang="zh-CN" b="1" dirty="0" err="1"/>
              <a:t>KEY1</a:t>
            </a:r>
            <a:r>
              <a:rPr kumimoji="1" lang="en-US" altLang="zh-CN" b="1" dirty="0"/>
              <a:t>) == 0) {</a:t>
            </a:r>
            <a:endParaRPr kumimoji="1" lang="en-US" altLang="zh-CN" b="1" dirty="0"/>
          </a:p>
          <a:p>
            <a:pPr algn="just"/>
            <a:r>
              <a:rPr kumimoji="1" lang="en-US" altLang="zh-CN" b="1" dirty="0"/>
              <a:t>                     </a:t>
            </a:r>
            <a:r>
              <a:rPr kumimoji="1" lang="en-US" altLang="zh-CN" b="1" dirty="0" err="1"/>
              <a:t>OSTimeDly</a:t>
            </a:r>
            <a:r>
              <a:rPr kumimoji="1" lang="en-US" altLang="zh-CN" b="1" dirty="0"/>
              <a:t>(1);</a:t>
            </a:r>
            <a:endParaRPr kumimoji="1" lang="en-US" altLang="zh-CN" b="1" dirty="0"/>
          </a:p>
          <a:p>
            <a:pPr algn="just"/>
            <a:r>
              <a:rPr kumimoji="1" lang="en-US" altLang="zh-CN" b="1" dirty="0"/>
              <a:t>             }</a:t>
            </a:r>
            <a:endParaRPr kumimoji="1" lang="en-US" altLang="zh-CN" b="1" dirty="0"/>
          </a:p>
          <a:p>
            <a:pPr algn="just"/>
            <a:r>
              <a:rPr kumimoji="1" lang="en-US" altLang="zh-CN" b="1" dirty="0"/>
              <a:t>       }</a:t>
            </a:r>
            <a:endParaRPr kumimoji="1" lang="en-US" altLang="zh-CN" b="1" dirty="0"/>
          </a:p>
          <a:p>
            <a:pPr algn="just"/>
            <a:r>
              <a:rPr kumimoji="1" lang="en-US" altLang="zh-CN" b="1" dirty="0"/>
              <a:t>}</a:t>
            </a:r>
          </a:p>
        </p:txBody>
      </p:sp>
      <p:grpSp>
        <p:nvGrpSpPr>
          <p:cNvPr id="2" name="Group 12"/>
          <p:cNvGrpSpPr/>
          <p:nvPr/>
        </p:nvGrpSpPr>
        <p:grpSpPr bwMode="auto">
          <a:xfrm>
            <a:off x="4057794" y="3774642"/>
            <a:ext cx="5086206" cy="336550"/>
            <a:chOff x="3317" y="2119"/>
            <a:chExt cx="2300" cy="182"/>
          </a:xfrm>
        </p:grpSpPr>
        <p:grpSp>
          <p:nvGrpSpPr>
            <p:cNvPr id="3" name="Group 13"/>
            <p:cNvGrpSpPr/>
            <p:nvPr/>
          </p:nvGrpSpPr>
          <p:grpSpPr bwMode="auto">
            <a:xfrm>
              <a:off x="3569" y="2119"/>
              <a:ext cx="2048" cy="182"/>
              <a:chOff x="2645" y="1834"/>
              <a:chExt cx="944" cy="644"/>
            </a:xfrm>
          </p:grpSpPr>
          <p:sp>
            <p:nvSpPr>
              <p:cNvPr id="124942" name="Rectangle 14"/>
              <p:cNvSpPr>
                <a:spLocks noChangeArrowheads="1"/>
              </p:cNvSpPr>
              <p:nvPr/>
            </p:nvSpPr>
            <p:spPr bwMode="auto">
              <a:xfrm>
                <a:off x="2705" y="1834"/>
                <a:ext cx="884" cy="644"/>
              </a:xfrm>
              <a:prstGeom prst="rect">
                <a:avLst/>
              </a:prstGeom>
              <a:noFill/>
              <a:ln w="9525" algn="ctr">
                <a:noFill/>
                <a:miter lim="800000"/>
              </a:ln>
              <a:effectLst/>
            </p:spPr>
            <p:txBody>
              <a:bodyPr anchor="ctr">
                <a:spAutoFit/>
              </a:bodyPr>
              <a:lstStyle/>
              <a:p>
                <a:pPr eaLnBrk="1" hangingPunct="1"/>
                <a:r>
                  <a:rPr kumimoji="1" lang="zh-CN" altLang="en-US" dirty="0"/>
                  <a:t>延时</a:t>
                </a:r>
                <a:r>
                  <a:rPr kumimoji="1" lang="en-US" altLang="zh-CN" dirty="0"/>
                  <a:t>1</a:t>
                </a:r>
                <a:r>
                  <a:rPr kumimoji="1" lang="zh-CN" altLang="en-US" dirty="0"/>
                  <a:t>个节拍，用于任务切换</a:t>
                </a:r>
              </a:p>
            </p:txBody>
          </p:sp>
          <p:sp>
            <p:nvSpPr>
              <p:cNvPr id="124943" name="AutoShape 15"/>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4944" name="Freeform 16"/>
            <p:cNvSpPr/>
            <p:nvPr/>
          </p:nvSpPr>
          <p:spPr bwMode="auto">
            <a:xfrm rot="5400000">
              <a:off x="3408" y="2108"/>
              <a:ext cx="69"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4" name="Group 17"/>
          <p:cNvGrpSpPr/>
          <p:nvPr/>
        </p:nvGrpSpPr>
        <p:grpSpPr bwMode="auto">
          <a:xfrm>
            <a:off x="4341571" y="5212104"/>
            <a:ext cx="4802429" cy="461963"/>
            <a:chOff x="3067" y="2943"/>
            <a:chExt cx="2279" cy="291"/>
          </a:xfrm>
        </p:grpSpPr>
        <p:grpSp>
          <p:nvGrpSpPr>
            <p:cNvPr id="5" name="Group 18"/>
            <p:cNvGrpSpPr/>
            <p:nvPr/>
          </p:nvGrpSpPr>
          <p:grpSpPr bwMode="auto">
            <a:xfrm>
              <a:off x="3330" y="2943"/>
              <a:ext cx="2016" cy="291"/>
              <a:chOff x="2645" y="1770"/>
              <a:chExt cx="944" cy="769"/>
            </a:xfrm>
          </p:grpSpPr>
          <p:sp>
            <p:nvSpPr>
              <p:cNvPr id="124947" name="Rectangle 19"/>
              <p:cNvSpPr>
                <a:spLocks noChangeArrowheads="1"/>
              </p:cNvSpPr>
              <p:nvPr/>
            </p:nvSpPr>
            <p:spPr bwMode="auto">
              <a:xfrm>
                <a:off x="2657" y="1770"/>
                <a:ext cx="932" cy="769"/>
              </a:xfrm>
              <a:prstGeom prst="rect">
                <a:avLst/>
              </a:prstGeom>
              <a:noFill/>
              <a:ln w="9525" algn="ctr">
                <a:noFill/>
                <a:miter lim="800000"/>
              </a:ln>
              <a:effectLst/>
            </p:spPr>
            <p:txBody>
              <a:bodyPr wrap="square" anchor="ctr">
                <a:spAutoFit/>
              </a:bodyPr>
              <a:lstStyle/>
              <a:p>
                <a:pPr eaLnBrk="1" hangingPunct="1"/>
                <a:r>
                  <a:rPr kumimoji="1" lang="zh-CN" altLang="en-US" dirty="0"/>
                  <a:t>延时</a:t>
                </a:r>
                <a:r>
                  <a:rPr kumimoji="1" lang="en-US" altLang="zh-CN" dirty="0"/>
                  <a:t>1</a:t>
                </a:r>
                <a:r>
                  <a:rPr kumimoji="1" lang="zh-CN" altLang="en-US" dirty="0"/>
                  <a:t>个节拍，用于任务切换</a:t>
                </a:r>
              </a:p>
            </p:txBody>
          </p:sp>
          <p:sp>
            <p:nvSpPr>
              <p:cNvPr id="124948" name="AutoShape 20"/>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4949" name="Freeform 21"/>
            <p:cNvSpPr/>
            <p:nvPr/>
          </p:nvSpPr>
          <p:spPr bwMode="auto">
            <a:xfrm rot="16200000" flipV="1">
              <a:off x="3188" y="2944"/>
              <a:ext cx="22" cy="263"/>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6" name="Group 24"/>
          <p:cNvGrpSpPr/>
          <p:nvPr/>
        </p:nvGrpSpPr>
        <p:grpSpPr bwMode="auto">
          <a:xfrm>
            <a:off x="5724140" y="3198572"/>
            <a:ext cx="3168385" cy="347065"/>
            <a:chOff x="2823" y="2182"/>
            <a:chExt cx="1559" cy="181"/>
          </a:xfrm>
        </p:grpSpPr>
        <p:grpSp>
          <p:nvGrpSpPr>
            <p:cNvPr id="7" name="Group 25"/>
            <p:cNvGrpSpPr/>
            <p:nvPr/>
          </p:nvGrpSpPr>
          <p:grpSpPr bwMode="auto">
            <a:xfrm>
              <a:off x="3075" y="2182"/>
              <a:ext cx="1307" cy="178"/>
              <a:chOff x="2645" y="1844"/>
              <a:chExt cx="944" cy="628"/>
            </a:xfrm>
          </p:grpSpPr>
          <p:sp>
            <p:nvSpPr>
              <p:cNvPr id="124954" name="Rectangle 26"/>
              <p:cNvSpPr>
                <a:spLocks noChangeArrowheads="1"/>
              </p:cNvSpPr>
              <p:nvPr/>
            </p:nvSpPr>
            <p:spPr bwMode="auto">
              <a:xfrm>
                <a:off x="2705" y="1844"/>
                <a:ext cx="884" cy="621"/>
              </a:xfrm>
              <a:prstGeom prst="rect">
                <a:avLst/>
              </a:prstGeom>
              <a:noFill/>
              <a:ln w="9525" algn="ctr">
                <a:noFill/>
                <a:miter lim="800000"/>
              </a:ln>
              <a:effectLst/>
            </p:spPr>
            <p:txBody>
              <a:bodyPr anchor="ctr">
                <a:spAutoFit/>
              </a:bodyPr>
              <a:lstStyle/>
              <a:p>
                <a:pPr eaLnBrk="1" hangingPunct="1"/>
                <a:r>
                  <a:rPr kumimoji="1" lang="zh-CN" altLang="en-US"/>
                  <a:t>等待按键按下</a:t>
                </a:r>
              </a:p>
            </p:txBody>
          </p:sp>
          <p:sp>
            <p:nvSpPr>
              <p:cNvPr id="124955" name="AutoShape 27"/>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pPr algn="ctr"/>
                <a:endParaRPr lang="zh-CN" altLang="zh-CN" sz="2000">
                  <a:ea typeface="华文新魏" pitchFamily="2" charset="-122"/>
                </a:endParaRPr>
              </a:p>
            </p:txBody>
          </p:sp>
        </p:grpSp>
        <p:sp>
          <p:nvSpPr>
            <p:cNvPr id="124956" name="Freeform 28"/>
            <p:cNvSpPr/>
            <p:nvPr/>
          </p:nvSpPr>
          <p:spPr bwMode="auto">
            <a:xfrm rot="5400000">
              <a:off x="2898" y="2186"/>
              <a:ext cx="102"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8" name="Group 29"/>
          <p:cNvGrpSpPr/>
          <p:nvPr/>
        </p:nvGrpSpPr>
        <p:grpSpPr bwMode="auto">
          <a:xfrm>
            <a:off x="6033223" y="4811568"/>
            <a:ext cx="2916909" cy="358775"/>
            <a:chOff x="2951" y="2781"/>
            <a:chExt cx="1573" cy="170"/>
          </a:xfrm>
        </p:grpSpPr>
        <p:grpSp>
          <p:nvGrpSpPr>
            <p:cNvPr id="9" name="Group 30"/>
            <p:cNvGrpSpPr/>
            <p:nvPr/>
          </p:nvGrpSpPr>
          <p:grpSpPr bwMode="auto">
            <a:xfrm>
              <a:off x="3217" y="2781"/>
              <a:ext cx="1307" cy="170"/>
              <a:chOff x="2645" y="1871"/>
              <a:chExt cx="944" cy="601"/>
            </a:xfrm>
          </p:grpSpPr>
          <p:sp>
            <p:nvSpPr>
              <p:cNvPr id="124959" name="Rectangle 31"/>
              <p:cNvSpPr>
                <a:spLocks noChangeArrowheads="1"/>
              </p:cNvSpPr>
              <p:nvPr/>
            </p:nvSpPr>
            <p:spPr bwMode="auto">
              <a:xfrm>
                <a:off x="2705" y="1871"/>
                <a:ext cx="884" cy="565"/>
              </a:xfrm>
              <a:prstGeom prst="rect">
                <a:avLst/>
              </a:prstGeom>
              <a:noFill/>
              <a:ln w="9525" algn="ctr">
                <a:noFill/>
                <a:miter lim="800000"/>
              </a:ln>
              <a:effectLst/>
            </p:spPr>
            <p:txBody>
              <a:bodyPr anchor="ctr">
                <a:spAutoFit/>
              </a:bodyPr>
              <a:lstStyle/>
              <a:p>
                <a:pPr eaLnBrk="1" hangingPunct="1"/>
                <a:r>
                  <a:rPr kumimoji="1" lang="zh-CN" altLang="en-US" dirty="0"/>
                  <a:t>等待按键释放</a:t>
                </a:r>
              </a:p>
            </p:txBody>
          </p:sp>
          <p:sp>
            <p:nvSpPr>
              <p:cNvPr id="124960" name="AutoShape 32"/>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4961" name="Freeform 33"/>
            <p:cNvSpPr/>
            <p:nvPr/>
          </p:nvSpPr>
          <p:spPr bwMode="auto">
            <a:xfrm rot="5400000">
              <a:off x="3067" y="2752"/>
              <a:ext cx="33" cy="266"/>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10" name="Group 54"/>
          <p:cNvGrpSpPr/>
          <p:nvPr/>
        </p:nvGrpSpPr>
        <p:grpSpPr bwMode="auto">
          <a:xfrm>
            <a:off x="2094899" y="2449681"/>
            <a:ext cx="2474913" cy="371475"/>
            <a:chOff x="2956" y="1586"/>
            <a:chExt cx="1559" cy="234"/>
          </a:xfrm>
        </p:grpSpPr>
        <p:grpSp>
          <p:nvGrpSpPr>
            <p:cNvPr id="11" name="Group 41"/>
            <p:cNvGrpSpPr/>
            <p:nvPr/>
          </p:nvGrpSpPr>
          <p:grpSpPr bwMode="auto">
            <a:xfrm>
              <a:off x="3208" y="1586"/>
              <a:ext cx="1307" cy="234"/>
              <a:chOff x="2645" y="1890"/>
              <a:chExt cx="944" cy="582"/>
            </a:xfrm>
          </p:grpSpPr>
          <p:sp>
            <p:nvSpPr>
              <p:cNvPr id="124970" name="Rectangle 42"/>
              <p:cNvSpPr>
                <a:spLocks noChangeArrowheads="1"/>
              </p:cNvSpPr>
              <p:nvPr/>
            </p:nvSpPr>
            <p:spPr bwMode="auto">
              <a:xfrm>
                <a:off x="2705" y="1890"/>
                <a:ext cx="884" cy="529"/>
              </a:xfrm>
              <a:prstGeom prst="rect">
                <a:avLst/>
              </a:prstGeom>
              <a:noFill/>
              <a:ln w="9525" algn="ctr">
                <a:noFill/>
                <a:miter lim="800000"/>
              </a:ln>
              <a:effectLst/>
            </p:spPr>
            <p:txBody>
              <a:bodyPr anchor="ctr">
                <a:spAutoFit/>
              </a:bodyPr>
              <a:lstStyle/>
              <a:p>
                <a:pPr eaLnBrk="1" hangingPunct="1"/>
                <a:r>
                  <a:rPr kumimoji="1" lang="zh-CN" altLang="en-US"/>
                  <a:t>初始化代码</a:t>
                </a:r>
              </a:p>
            </p:txBody>
          </p:sp>
          <p:sp>
            <p:nvSpPr>
              <p:cNvPr id="124971" name="AutoShape 43"/>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4972" name="Freeform 44"/>
            <p:cNvSpPr/>
            <p:nvPr/>
          </p:nvSpPr>
          <p:spPr bwMode="auto">
            <a:xfrm rot="5400000">
              <a:off x="3030" y="1616"/>
              <a:ext cx="104"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12" name="Group 48"/>
          <p:cNvGrpSpPr/>
          <p:nvPr/>
        </p:nvGrpSpPr>
        <p:grpSpPr bwMode="auto">
          <a:xfrm>
            <a:off x="4168751" y="4350712"/>
            <a:ext cx="3714913" cy="358775"/>
            <a:chOff x="2951" y="2781"/>
            <a:chExt cx="1573" cy="170"/>
          </a:xfrm>
        </p:grpSpPr>
        <p:grpSp>
          <p:nvGrpSpPr>
            <p:cNvPr id="13" name="Group 49"/>
            <p:cNvGrpSpPr/>
            <p:nvPr/>
          </p:nvGrpSpPr>
          <p:grpSpPr bwMode="auto">
            <a:xfrm>
              <a:off x="3217" y="2781"/>
              <a:ext cx="1307" cy="170"/>
              <a:chOff x="2645" y="1871"/>
              <a:chExt cx="944" cy="601"/>
            </a:xfrm>
          </p:grpSpPr>
          <p:sp>
            <p:nvSpPr>
              <p:cNvPr id="124978" name="Rectangle 50"/>
              <p:cNvSpPr>
                <a:spLocks noChangeArrowheads="1"/>
              </p:cNvSpPr>
              <p:nvPr/>
            </p:nvSpPr>
            <p:spPr bwMode="auto">
              <a:xfrm>
                <a:off x="2705" y="1871"/>
                <a:ext cx="884" cy="565"/>
              </a:xfrm>
              <a:prstGeom prst="rect">
                <a:avLst/>
              </a:prstGeom>
              <a:noFill/>
              <a:ln w="9525" algn="ctr">
                <a:noFill/>
                <a:miter lim="800000"/>
              </a:ln>
              <a:effectLst/>
            </p:spPr>
            <p:txBody>
              <a:bodyPr anchor="ctr">
                <a:spAutoFit/>
              </a:bodyPr>
              <a:lstStyle/>
              <a:p>
                <a:pPr eaLnBrk="1" hangingPunct="1"/>
                <a:r>
                  <a:rPr kumimoji="1" lang="zh-CN" altLang="en-US"/>
                  <a:t>发送信号量</a:t>
                </a:r>
              </a:p>
            </p:txBody>
          </p:sp>
          <p:sp>
            <p:nvSpPr>
              <p:cNvPr id="124979" name="AutoShape 51"/>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4980" name="Freeform 52"/>
            <p:cNvSpPr/>
            <p:nvPr/>
          </p:nvSpPr>
          <p:spPr bwMode="auto">
            <a:xfrm rot="5400000">
              <a:off x="3067" y="2752"/>
              <a:ext cx="33" cy="266"/>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sp>
        <p:nvSpPr>
          <p:cNvPr id="44" name="Rectangle 3"/>
          <p:cNvSpPr>
            <a:spLocks noChangeArrowheads="1"/>
          </p:cNvSpPr>
          <p:nvPr/>
        </p:nvSpPr>
        <p:spPr bwMode="auto">
          <a:xfrm>
            <a:off x="309082" y="203008"/>
            <a:ext cx="4493346" cy="576070"/>
          </a:xfrm>
          <a:prstGeom prst="rect">
            <a:avLst/>
          </a:prstGeom>
          <a:noFill/>
          <a:ln w="9525">
            <a:noFill/>
            <a:miter lim="800000"/>
          </a:ln>
          <a:effectLst/>
        </p:spPr>
        <p:txBody>
          <a:bodyPr wrap="none" anchor="ctr"/>
          <a:lstStyle/>
          <a:p>
            <a:pPr eaLnBrk="1" hangingPunct="1"/>
            <a:r>
              <a:rPr lang="en-US" altLang="zh-CN" sz="4000" b="1" dirty="0" err="1" smtClean="0">
                <a:solidFill>
                  <a:schemeClr val="tx1">
                    <a:lumMod val="95000"/>
                    <a:lumOff val="5000"/>
                  </a:schemeClr>
                </a:solidFill>
              </a:rPr>
              <a:t>Eg2</a:t>
            </a:r>
            <a:r>
              <a:rPr lang="en-US" altLang="zh-CN" sz="4000" b="1" dirty="0" smtClean="0">
                <a:solidFill>
                  <a:schemeClr val="tx1">
                    <a:lumMod val="95000"/>
                    <a:lumOff val="5000"/>
                  </a:schemeClr>
                </a:solidFill>
              </a:rPr>
              <a:t>: </a:t>
            </a:r>
            <a:r>
              <a:rPr lang="zh-CN" altLang="en-US" sz="4000" b="1" dirty="0" smtClean="0">
                <a:solidFill>
                  <a:schemeClr val="tx1">
                    <a:lumMod val="95000"/>
                    <a:lumOff val="5000"/>
                  </a:schemeClr>
                </a:solidFill>
              </a:rPr>
              <a:t>任务间同步</a:t>
            </a:r>
            <a:r>
              <a:rPr lang="zh-CN" altLang="en-US" sz="3600" dirty="0" smtClean="0">
                <a:solidFill>
                  <a:schemeClr val="tx1">
                    <a:lumMod val="95000"/>
                    <a:lumOff val="5000"/>
                  </a:schemeClr>
                </a:solidFill>
                <a:ea typeface="华文新魏" pitchFamily="2" charset="-122"/>
              </a:rPr>
              <a:t> </a:t>
            </a:r>
            <a:endParaRPr lang="zh-CN" altLang="en-US" sz="3600" dirty="0">
              <a:solidFill>
                <a:schemeClr val="tx1">
                  <a:lumMod val="95000"/>
                  <a:lumOff val="5000"/>
                </a:schemeClr>
              </a:solidFill>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4937"/>
                                        </p:tgtEl>
                                        <p:attrNameLst>
                                          <p:attrName>style.visibility</p:attrName>
                                        </p:attrNameLst>
                                      </p:cBhvr>
                                      <p:to>
                                        <p:strVal val="visible"/>
                                      </p:to>
                                    </p:set>
                                    <p:animEffect transition="in" filter="blinds(horizontal)">
                                      <p:cBhvr>
                                        <p:cTn id="7" dur="500"/>
                                        <p:tgtEl>
                                          <p:spTgt spid="12493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2493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7" grpId="0"/>
      <p:bldP spid="12493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95" name="Rectangle 43"/>
          <p:cNvSpPr>
            <a:spLocks noChangeArrowheads="1"/>
          </p:cNvSpPr>
          <p:nvPr/>
        </p:nvSpPr>
        <p:spPr bwMode="auto">
          <a:xfrm>
            <a:off x="827545" y="1873611"/>
            <a:ext cx="6595557" cy="4524315"/>
          </a:xfrm>
          <a:prstGeom prst="rect">
            <a:avLst/>
          </a:prstGeom>
          <a:solidFill>
            <a:schemeClr val="bg1"/>
          </a:solidFill>
          <a:ln w="9525" algn="ctr">
            <a:solidFill>
              <a:schemeClr val="tx1"/>
            </a:solidFill>
            <a:miter lim="800000"/>
          </a:ln>
          <a:effectLst/>
        </p:spPr>
        <p:txBody>
          <a:bodyPr wrap="square" anchor="ctr">
            <a:spAutoFit/>
          </a:bodyPr>
          <a:lstStyle/>
          <a:p>
            <a:pPr marL="171450" indent="-171450" algn="just" defTabSz="-635">
              <a:tabLst>
                <a:tab pos="1885950" algn="l"/>
              </a:tabLst>
            </a:pPr>
            <a:r>
              <a:rPr kumimoji="1" lang="en-US" altLang="zh-CN" b="1" dirty="0">
                <a:ea typeface="华文新魏" pitchFamily="2" charset="-122"/>
              </a:rPr>
              <a:t>void  </a:t>
            </a:r>
            <a:r>
              <a:rPr kumimoji="1" lang="en-US" altLang="zh-CN" b="1" dirty="0" err="1">
                <a:ea typeface="华文新魏" pitchFamily="2" charset="-122"/>
              </a:rPr>
              <a:t>TaskLED</a:t>
            </a:r>
            <a:r>
              <a:rPr kumimoji="1" lang="en-US" altLang="zh-CN" b="1" dirty="0">
                <a:ea typeface="华文新魏" pitchFamily="2" charset="-122"/>
              </a:rPr>
              <a:t> (void  *</a:t>
            </a:r>
            <a:r>
              <a:rPr kumimoji="1" lang="en-US" altLang="zh-CN" b="1" dirty="0" err="1">
                <a:ea typeface="华文新魏" pitchFamily="2" charset="-122"/>
              </a:rPr>
              <a:t>pdata</a:t>
            </a:r>
            <a:r>
              <a:rPr kumimoji="1" lang="en-US" altLang="zh-CN" b="1" dirty="0">
                <a:ea typeface="华文新魏" pitchFamily="2" charset="-122"/>
              </a:rPr>
              <a:t>)</a:t>
            </a:r>
            <a:endParaRPr kumimoji="1"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a:t>
            </a:r>
            <a:endParaRPr kumimoji="1"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     ……</a:t>
            </a:r>
            <a:endParaRPr kumimoji="1" lang="en-US" altLang="zh-CN" b="1" dirty="0">
              <a:ea typeface="华文新魏" pitchFamily="2" charset="-122"/>
            </a:endParaRPr>
          </a:p>
          <a:p>
            <a:pPr marL="171450" indent="-171450" algn="just" defTabSz="-635">
              <a:tabLst>
                <a:tab pos="1885950" algn="l"/>
              </a:tabLst>
            </a:pPr>
            <a:r>
              <a:rPr kumimoji="1" lang="en-US" altLang="zh-CN" b="1" dirty="0"/>
              <a:t>    </a:t>
            </a:r>
            <a:r>
              <a:rPr kumimoji="1" lang="en-US" altLang="zh-CN" b="1" dirty="0" err="1"/>
              <a:t>sem</a:t>
            </a:r>
            <a:r>
              <a:rPr kumimoji="1" lang="en-US" altLang="zh-CN" b="1" dirty="0"/>
              <a:t> = </a:t>
            </a:r>
            <a:r>
              <a:rPr kumimoji="1" lang="en-US" altLang="zh-CN" b="1" dirty="0" err="1"/>
              <a:t>OSSemCreate</a:t>
            </a:r>
            <a:r>
              <a:rPr kumimoji="1" lang="en-US" altLang="zh-CN" b="1" dirty="0"/>
              <a:t>(0);</a:t>
            </a:r>
            <a:endParaRPr kumimoji="1"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    while (1) {</a:t>
            </a:r>
            <a:endParaRPr kumimoji="1"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         </a:t>
            </a:r>
            <a:r>
              <a:rPr kumimoji="1" lang="de-DE" altLang="zh-CN" b="1" dirty="0"/>
              <a:t>OSSemPend(sem, 0, &amp;err);</a:t>
            </a:r>
            <a:r>
              <a:rPr kumimoji="1" lang="en-US" altLang="zh-CN" b="1" dirty="0"/>
              <a:t> </a:t>
            </a:r>
            <a:endParaRPr kumimoji="1" lang="en-US" altLang="zh-CN" b="1" dirty="0"/>
          </a:p>
          <a:p>
            <a:pPr marL="171450" indent="-171450" algn="just" defTabSz="-635">
              <a:tabLst>
                <a:tab pos="1885950" algn="l"/>
              </a:tabLst>
            </a:pPr>
            <a:r>
              <a:rPr kumimoji="1" lang="en-US" altLang="zh-CN" b="1" dirty="0">
                <a:ea typeface="华文新魏" pitchFamily="2" charset="-122"/>
              </a:rPr>
              <a:t>         </a:t>
            </a:r>
            <a:r>
              <a:rPr kumimoji="1" lang="en-US" altLang="zh-CN" b="1" dirty="0" err="1"/>
              <a:t>IO0CLR</a:t>
            </a:r>
            <a:r>
              <a:rPr kumimoji="1" lang="en-US" altLang="zh-CN" b="1" dirty="0"/>
              <a:t> = </a:t>
            </a:r>
            <a:r>
              <a:rPr kumimoji="1" lang="en-US" altLang="zh-CN" b="1" dirty="0" err="1"/>
              <a:t>LED1</a:t>
            </a:r>
            <a:r>
              <a:rPr kumimoji="1" lang="en-US" altLang="zh-CN" b="1" dirty="0"/>
              <a:t>;</a:t>
            </a:r>
            <a:endParaRPr kumimoji="1" lang="en-US" altLang="zh-CN" b="1" dirty="0"/>
          </a:p>
          <a:p>
            <a:pPr marL="171450" indent="-171450" algn="just" defTabSz="-635">
              <a:tabLst>
                <a:tab pos="1885950" algn="l"/>
              </a:tabLst>
            </a:pPr>
            <a:r>
              <a:rPr kumimoji="1" lang="en-US" altLang="zh-CN" b="1" dirty="0"/>
              <a:t>         </a:t>
            </a:r>
            <a:r>
              <a:rPr kumimoji="1" lang="en-US" altLang="zh-CN" b="1" dirty="0" err="1"/>
              <a:t>OSTimeDly</a:t>
            </a:r>
            <a:r>
              <a:rPr kumimoji="1" lang="en-US" altLang="zh-CN" b="1" dirty="0"/>
              <a:t>(</a:t>
            </a:r>
            <a:r>
              <a:rPr kumimoji="1" lang="en-US" altLang="zh-CN" b="1" dirty="0" err="1"/>
              <a:t>OS_TICKS_PER_SEC</a:t>
            </a:r>
            <a:r>
              <a:rPr kumimoji="1" lang="en-US" altLang="zh-CN" b="1" dirty="0"/>
              <a:t>); </a:t>
            </a:r>
            <a:endParaRPr kumimoji="1" lang="en-US" altLang="zh-CN" b="1" dirty="0"/>
          </a:p>
          <a:p>
            <a:pPr marL="171450" indent="-171450" algn="just" defTabSz="-635">
              <a:tabLst>
                <a:tab pos="1885950" algn="l"/>
              </a:tabLst>
            </a:pPr>
            <a:r>
              <a:rPr kumimoji="1" lang="en-US" altLang="zh-CN" b="1" dirty="0"/>
              <a:t>         </a:t>
            </a:r>
            <a:r>
              <a:rPr kumimoji="1" lang="en-US" altLang="zh-CN" b="1" dirty="0" err="1"/>
              <a:t>IO0SET</a:t>
            </a:r>
            <a:r>
              <a:rPr kumimoji="1" lang="en-US" altLang="zh-CN" b="1" dirty="0"/>
              <a:t> = </a:t>
            </a:r>
            <a:r>
              <a:rPr kumimoji="1" lang="en-US" altLang="zh-CN" b="1" dirty="0" err="1"/>
              <a:t>LED1</a:t>
            </a:r>
            <a:r>
              <a:rPr kumimoji="1" lang="en-US" altLang="zh-CN" b="1" dirty="0"/>
              <a:t>; </a:t>
            </a:r>
            <a:endParaRPr kumimoji="1" lang="en-US" altLang="zh-CN" b="1" dirty="0"/>
          </a:p>
          <a:p>
            <a:pPr marL="171450" indent="-171450" algn="just" defTabSz="-635">
              <a:tabLst>
                <a:tab pos="1885950" algn="l"/>
              </a:tabLst>
            </a:pPr>
            <a:r>
              <a:rPr kumimoji="1" lang="en-US" altLang="zh-CN" b="1" dirty="0"/>
              <a:t>         </a:t>
            </a:r>
            <a:r>
              <a:rPr kumimoji="1" lang="en-US" altLang="zh-CN" b="1" dirty="0" err="1"/>
              <a:t>OSTimeDly</a:t>
            </a:r>
            <a:r>
              <a:rPr kumimoji="1" lang="en-US" altLang="zh-CN" b="1" dirty="0"/>
              <a:t>(</a:t>
            </a:r>
            <a:r>
              <a:rPr kumimoji="1" lang="en-US" altLang="zh-CN" b="1" dirty="0" err="1"/>
              <a:t>OS_TICKS_PER_SEC</a:t>
            </a:r>
            <a:r>
              <a:rPr kumimoji="1" lang="en-US" altLang="zh-CN" b="1" dirty="0"/>
              <a:t>); </a:t>
            </a:r>
            <a:endParaRPr kumimoji="1"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    }</a:t>
            </a:r>
            <a:endParaRPr kumimoji="1"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a:t>
            </a:r>
          </a:p>
        </p:txBody>
      </p:sp>
      <p:grpSp>
        <p:nvGrpSpPr>
          <p:cNvPr id="2" name="Group 95"/>
          <p:cNvGrpSpPr/>
          <p:nvPr/>
        </p:nvGrpSpPr>
        <p:grpSpPr bwMode="auto">
          <a:xfrm>
            <a:off x="4341572" y="2968144"/>
            <a:ext cx="4320525" cy="336550"/>
            <a:chOff x="3657" y="1971"/>
            <a:chExt cx="1871" cy="212"/>
          </a:xfrm>
        </p:grpSpPr>
        <p:grpSp>
          <p:nvGrpSpPr>
            <p:cNvPr id="3" name="Group 46"/>
            <p:cNvGrpSpPr/>
            <p:nvPr/>
          </p:nvGrpSpPr>
          <p:grpSpPr bwMode="auto">
            <a:xfrm>
              <a:off x="3911" y="1971"/>
              <a:ext cx="1617" cy="212"/>
              <a:chOff x="2645" y="1815"/>
              <a:chExt cx="944" cy="679"/>
            </a:xfrm>
          </p:grpSpPr>
          <p:sp>
            <p:nvSpPr>
              <p:cNvPr id="125999" name="Rectangle 47"/>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pPr eaLnBrk="1" hangingPunct="1"/>
                <a:r>
                  <a:rPr kumimoji="1" lang="zh-CN" altLang="en-US" dirty="0"/>
                  <a:t>创建信号量，初始化为</a:t>
                </a:r>
                <a:r>
                  <a:rPr kumimoji="1" lang="en-US" altLang="zh-CN" dirty="0"/>
                  <a:t>0</a:t>
                </a:r>
              </a:p>
            </p:txBody>
          </p:sp>
          <p:sp>
            <p:nvSpPr>
              <p:cNvPr id="126000" name="AutoShape 48"/>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6001" name="Freeform 49"/>
            <p:cNvSpPr/>
            <p:nvPr/>
          </p:nvSpPr>
          <p:spPr bwMode="auto">
            <a:xfrm rot="5400000">
              <a:off x="3766" y="1968"/>
              <a:ext cx="36" cy="254"/>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4" name="Group 51"/>
          <p:cNvGrpSpPr/>
          <p:nvPr/>
        </p:nvGrpSpPr>
        <p:grpSpPr bwMode="auto">
          <a:xfrm>
            <a:off x="2037292" y="2622502"/>
            <a:ext cx="2474913" cy="336550"/>
            <a:chOff x="2656" y="2709"/>
            <a:chExt cx="1559" cy="212"/>
          </a:xfrm>
        </p:grpSpPr>
        <p:grpSp>
          <p:nvGrpSpPr>
            <p:cNvPr id="5" name="Group 52"/>
            <p:cNvGrpSpPr/>
            <p:nvPr/>
          </p:nvGrpSpPr>
          <p:grpSpPr bwMode="auto">
            <a:xfrm>
              <a:off x="2908" y="2709"/>
              <a:ext cx="1307" cy="212"/>
              <a:chOff x="2645" y="1815"/>
              <a:chExt cx="944" cy="679"/>
            </a:xfrm>
          </p:grpSpPr>
          <p:sp>
            <p:nvSpPr>
              <p:cNvPr id="126005" name="Rectangle 53"/>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r>
                  <a:rPr kumimoji="1" lang="zh-CN" altLang="en-US"/>
                  <a:t>初始化工作</a:t>
                </a:r>
              </a:p>
            </p:txBody>
          </p:sp>
          <p:sp>
            <p:nvSpPr>
              <p:cNvPr id="126006" name="AutoShape 54"/>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6007" name="Freeform 55"/>
            <p:cNvSpPr/>
            <p:nvPr/>
          </p:nvSpPr>
          <p:spPr bwMode="auto">
            <a:xfrm rot="5400000">
              <a:off x="2729" y="2742"/>
              <a:ext cx="106"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6" name="Group 62"/>
          <p:cNvGrpSpPr/>
          <p:nvPr/>
        </p:nvGrpSpPr>
        <p:grpSpPr bwMode="auto">
          <a:xfrm>
            <a:off x="3995930" y="4235498"/>
            <a:ext cx="2474913" cy="336550"/>
            <a:chOff x="3491" y="2129"/>
            <a:chExt cx="1559" cy="212"/>
          </a:xfrm>
        </p:grpSpPr>
        <p:grpSp>
          <p:nvGrpSpPr>
            <p:cNvPr id="7" name="Group 63"/>
            <p:cNvGrpSpPr/>
            <p:nvPr/>
          </p:nvGrpSpPr>
          <p:grpSpPr bwMode="auto">
            <a:xfrm>
              <a:off x="3743" y="2129"/>
              <a:ext cx="1307" cy="212"/>
              <a:chOff x="2645" y="1815"/>
              <a:chExt cx="944" cy="679"/>
            </a:xfrm>
          </p:grpSpPr>
          <p:sp>
            <p:nvSpPr>
              <p:cNvPr id="126016" name="Rectangle 64"/>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r>
                  <a:rPr kumimoji="1" lang="en-US" altLang="zh-CN"/>
                  <a:t>LED</a:t>
                </a:r>
                <a:r>
                  <a:rPr kumimoji="1" lang="zh-CN" altLang="en-US"/>
                  <a:t>亮</a:t>
                </a:r>
              </a:p>
            </p:txBody>
          </p:sp>
          <p:sp>
            <p:nvSpPr>
              <p:cNvPr id="126017" name="AutoShape 65"/>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6018" name="Freeform 66"/>
            <p:cNvSpPr/>
            <p:nvPr/>
          </p:nvSpPr>
          <p:spPr bwMode="auto">
            <a:xfrm rot="16200000" flipV="1">
              <a:off x="3584" y="2078"/>
              <a:ext cx="57" cy="244"/>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8" name="Group 71"/>
          <p:cNvGrpSpPr/>
          <p:nvPr/>
        </p:nvGrpSpPr>
        <p:grpSpPr bwMode="auto">
          <a:xfrm>
            <a:off x="6415424" y="4523533"/>
            <a:ext cx="2474913" cy="336550"/>
            <a:chOff x="3491" y="2129"/>
            <a:chExt cx="1559" cy="212"/>
          </a:xfrm>
        </p:grpSpPr>
        <p:grpSp>
          <p:nvGrpSpPr>
            <p:cNvPr id="9" name="Group 72"/>
            <p:cNvGrpSpPr/>
            <p:nvPr/>
          </p:nvGrpSpPr>
          <p:grpSpPr bwMode="auto">
            <a:xfrm>
              <a:off x="3743" y="2129"/>
              <a:ext cx="1307" cy="212"/>
              <a:chOff x="2645" y="1815"/>
              <a:chExt cx="944" cy="679"/>
            </a:xfrm>
          </p:grpSpPr>
          <p:sp>
            <p:nvSpPr>
              <p:cNvPr id="126025" name="Rectangle 73"/>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r>
                  <a:rPr kumimoji="1" lang="zh-CN" altLang="en-US"/>
                  <a:t>延时</a:t>
                </a:r>
                <a:r>
                  <a:rPr kumimoji="1" lang="en-US" altLang="zh-CN"/>
                  <a:t>1s</a:t>
                </a:r>
              </a:p>
            </p:txBody>
          </p:sp>
          <p:sp>
            <p:nvSpPr>
              <p:cNvPr id="126026" name="AutoShape 74"/>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6027" name="Freeform 75"/>
            <p:cNvSpPr/>
            <p:nvPr/>
          </p:nvSpPr>
          <p:spPr bwMode="auto">
            <a:xfrm rot="16200000" flipV="1">
              <a:off x="3584" y="2078"/>
              <a:ext cx="57" cy="244"/>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10" name="Group 76"/>
          <p:cNvGrpSpPr/>
          <p:nvPr/>
        </p:nvGrpSpPr>
        <p:grpSpPr bwMode="auto">
          <a:xfrm>
            <a:off x="4226358" y="4926782"/>
            <a:ext cx="2474913" cy="336550"/>
            <a:chOff x="3491" y="2129"/>
            <a:chExt cx="1559" cy="212"/>
          </a:xfrm>
        </p:grpSpPr>
        <p:grpSp>
          <p:nvGrpSpPr>
            <p:cNvPr id="11" name="Group 77"/>
            <p:cNvGrpSpPr/>
            <p:nvPr/>
          </p:nvGrpSpPr>
          <p:grpSpPr bwMode="auto">
            <a:xfrm>
              <a:off x="3743" y="2129"/>
              <a:ext cx="1307" cy="212"/>
              <a:chOff x="2645" y="1815"/>
              <a:chExt cx="944" cy="679"/>
            </a:xfrm>
          </p:grpSpPr>
          <p:sp>
            <p:nvSpPr>
              <p:cNvPr id="126030" name="Rectangle 78"/>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r>
                  <a:rPr kumimoji="1" lang="en-US" altLang="zh-CN"/>
                  <a:t>LED</a:t>
                </a:r>
                <a:r>
                  <a:rPr kumimoji="1" lang="zh-CN" altLang="en-US"/>
                  <a:t>灭</a:t>
                </a:r>
              </a:p>
            </p:txBody>
          </p:sp>
          <p:sp>
            <p:nvSpPr>
              <p:cNvPr id="126031" name="AutoShape 79"/>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6032" name="Freeform 80"/>
            <p:cNvSpPr/>
            <p:nvPr/>
          </p:nvSpPr>
          <p:spPr bwMode="auto">
            <a:xfrm rot="16200000" flipV="1">
              <a:off x="3584" y="2078"/>
              <a:ext cx="57" cy="244"/>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12" name="Group 81"/>
          <p:cNvGrpSpPr/>
          <p:nvPr/>
        </p:nvGrpSpPr>
        <p:grpSpPr bwMode="auto">
          <a:xfrm>
            <a:off x="6669087" y="5330031"/>
            <a:ext cx="2165831" cy="336550"/>
            <a:chOff x="3491" y="2129"/>
            <a:chExt cx="1559" cy="212"/>
          </a:xfrm>
        </p:grpSpPr>
        <p:grpSp>
          <p:nvGrpSpPr>
            <p:cNvPr id="13" name="Group 82"/>
            <p:cNvGrpSpPr/>
            <p:nvPr/>
          </p:nvGrpSpPr>
          <p:grpSpPr bwMode="auto">
            <a:xfrm>
              <a:off x="3743" y="2129"/>
              <a:ext cx="1307" cy="212"/>
              <a:chOff x="2645" y="1815"/>
              <a:chExt cx="944" cy="679"/>
            </a:xfrm>
          </p:grpSpPr>
          <p:sp>
            <p:nvSpPr>
              <p:cNvPr id="126035" name="Rectangle 83"/>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r>
                  <a:rPr kumimoji="1" lang="zh-CN" altLang="en-US"/>
                  <a:t>延时</a:t>
                </a:r>
                <a:r>
                  <a:rPr kumimoji="1" lang="en-US" altLang="zh-CN"/>
                  <a:t>1s</a:t>
                </a:r>
              </a:p>
            </p:txBody>
          </p:sp>
          <p:sp>
            <p:nvSpPr>
              <p:cNvPr id="126036" name="AutoShape 84"/>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6037" name="Freeform 85"/>
            <p:cNvSpPr/>
            <p:nvPr/>
          </p:nvSpPr>
          <p:spPr bwMode="auto">
            <a:xfrm rot="16200000" flipV="1">
              <a:off x="3584" y="2078"/>
              <a:ext cx="57" cy="244"/>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sp>
        <p:nvSpPr>
          <p:cNvPr id="126038" name="Rectangle 86"/>
          <p:cNvSpPr>
            <a:spLocks noChangeArrowheads="1"/>
          </p:cNvSpPr>
          <p:nvPr/>
        </p:nvSpPr>
        <p:spPr bwMode="auto">
          <a:xfrm>
            <a:off x="366689" y="973164"/>
            <a:ext cx="7353300" cy="584775"/>
          </a:xfrm>
          <a:prstGeom prst="rect">
            <a:avLst/>
          </a:prstGeom>
          <a:noFill/>
          <a:ln w="9525" algn="ctr">
            <a:noFill/>
            <a:miter lim="800000"/>
          </a:ln>
          <a:effectLst/>
        </p:spPr>
        <p:txBody>
          <a:bodyPr anchor="ctr">
            <a:spAutoFit/>
          </a:bodyPr>
          <a:lstStyle/>
          <a:p>
            <a:pPr algn="just"/>
            <a:r>
              <a:rPr kumimoji="1" lang="en-US" altLang="zh-CN" sz="3200" b="1" dirty="0">
                <a:ea typeface="华文新魏" pitchFamily="2" charset="-122"/>
              </a:rPr>
              <a:t>    </a:t>
            </a:r>
            <a:r>
              <a:rPr kumimoji="1" lang="en-US" altLang="zh-CN" sz="3200" b="1" dirty="0" err="1">
                <a:ea typeface="华文新魏" pitchFamily="2" charset="-122"/>
              </a:rPr>
              <a:t>TaskLED</a:t>
            </a:r>
            <a:r>
              <a:rPr kumimoji="1" lang="zh-CN" altLang="en-US" sz="3200" b="1" dirty="0">
                <a:ea typeface="华文新魏" pitchFamily="2" charset="-122"/>
              </a:rPr>
              <a:t>任务主要代码</a:t>
            </a:r>
            <a:r>
              <a:rPr kumimoji="1" lang="zh-CN" altLang="en-US" sz="3200" b="1" dirty="0" smtClean="0">
                <a:ea typeface="华文新魏" pitchFamily="2" charset="-122"/>
              </a:rPr>
              <a:t>如下</a:t>
            </a:r>
            <a:r>
              <a:rPr kumimoji="1" lang="en-US" altLang="zh-CN" sz="3200" b="1" dirty="0" smtClean="0">
                <a:ea typeface="华文新魏" pitchFamily="2" charset="-122"/>
              </a:rPr>
              <a:t>:</a:t>
            </a:r>
            <a:endParaRPr kumimoji="1" lang="zh-CN" altLang="en-US" sz="3200" b="1" dirty="0">
              <a:ea typeface="华文新魏" pitchFamily="2" charset="-122"/>
            </a:endParaRPr>
          </a:p>
        </p:txBody>
      </p:sp>
      <p:grpSp>
        <p:nvGrpSpPr>
          <p:cNvPr id="14" name="Group 96"/>
          <p:cNvGrpSpPr/>
          <p:nvPr/>
        </p:nvGrpSpPr>
        <p:grpSpPr bwMode="auto">
          <a:xfrm>
            <a:off x="5205677" y="3889856"/>
            <a:ext cx="2474913" cy="336550"/>
            <a:chOff x="3284" y="2155"/>
            <a:chExt cx="1559" cy="212"/>
          </a:xfrm>
        </p:grpSpPr>
        <p:grpSp>
          <p:nvGrpSpPr>
            <p:cNvPr id="15" name="Group 91"/>
            <p:cNvGrpSpPr/>
            <p:nvPr/>
          </p:nvGrpSpPr>
          <p:grpSpPr bwMode="auto">
            <a:xfrm>
              <a:off x="3536" y="2155"/>
              <a:ext cx="1307" cy="212"/>
              <a:chOff x="2645" y="1815"/>
              <a:chExt cx="944" cy="679"/>
            </a:xfrm>
          </p:grpSpPr>
          <p:sp>
            <p:nvSpPr>
              <p:cNvPr id="126044" name="Rectangle 92"/>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r>
                  <a:rPr kumimoji="1" lang="zh-CN" altLang="en-US"/>
                  <a:t>等待消息</a:t>
                </a:r>
              </a:p>
            </p:txBody>
          </p:sp>
          <p:sp>
            <p:nvSpPr>
              <p:cNvPr id="126045" name="AutoShape 93"/>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6046" name="Freeform 94"/>
            <p:cNvSpPr/>
            <p:nvPr/>
          </p:nvSpPr>
          <p:spPr bwMode="auto">
            <a:xfrm rot="16200000" flipV="1">
              <a:off x="3385" y="2150"/>
              <a:ext cx="49"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sp>
        <p:nvSpPr>
          <p:cNvPr id="50" name="Rectangle 3"/>
          <p:cNvSpPr>
            <a:spLocks noChangeArrowheads="1"/>
          </p:cNvSpPr>
          <p:nvPr/>
        </p:nvSpPr>
        <p:spPr bwMode="auto">
          <a:xfrm>
            <a:off x="309082" y="203008"/>
            <a:ext cx="4493346" cy="576070"/>
          </a:xfrm>
          <a:prstGeom prst="rect">
            <a:avLst/>
          </a:prstGeom>
          <a:noFill/>
          <a:ln w="9525">
            <a:noFill/>
            <a:miter lim="800000"/>
          </a:ln>
          <a:effectLst/>
        </p:spPr>
        <p:txBody>
          <a:bodyPr wrap="none" anchor="ctr"/>
          <a:lstStyle/>
          <a:p>
            <a:pPr eaLnBrk="1" hangingPunct="1"/>
            <a:r>
              <a:rPr lang="en-US" altLang="zh-CN" sz="4000" b="1" dirty="0" err="1" smtClean="0">
                <a:solidFill>
                  <a:schemeClr val="tx1">
                    <a:lumMod val="95000"/>
                    <a:lumOff val="5000"/>
                  </a:schemeClr>
                </a:solidFill>
              </a:rPr>
              <a:t>Eg2</a:t>
            </a:r>
            <a:r>
              <a:rPr lang="en-US" altLang="zh-CN" sz="4000" b="1" dirty="0" smtClean="0">
                <a:solidFill>
                  <a:schemeClr val="tx1">
                    <a:lumMod val="95000"/>
                    <a:lumOff val="5000"/>
                  </a:schemeClr>
                </a:solidFill>
              </a:rPr>
              <a:t>: </a:t>
            </a:r>
            <a:r>
              <a:rPr lang="zh-CN" altLang="en-US" sz="4000" b="1" dirty="0" smtClean="0">
                <a:solidFill>
                  <a:schemeClr val="tx1">
                    <a:lumMod val="95000"/>
                    <a:lumOff val="5000"/>
                  </a:schemeClr>
                </a:solidFill>
              </a:rPr>
              <a:t>任务间同步</a:t>
            </a:r>
            <a:r>
              <a:rPr lang="zh-CN" altLang="en-US" sz="3600" dirty="0" smtClean="0">
                <a:solidFill>
                  <a:schemeClr val="tx1">
                    <a:lumMod val="95000"/>
                    <a:lumOff val="5000"/>
                  </a:schemeClr>
                </a:solidFill>
                <a:ea typeface="华文新魏" pitchFamily="2" charset="-122"/>
              </a:rPr>
              <a:t> </a:t>
            </a:r>
            <a:endParaRPr lang="zh-CN" altLang="en-US" sz="3600" dirty="0">
              <a:solidFill>
                <a:schemeClr val="tx1">
                  <a:lumMod val="95000"/>
                  <a:lumOff val="5000"/>
                </a:schemeClr>
              </a:solidFill>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6038"/>
                                        </p:tgtEl>
                                        <p:attrNameLst>
                                          <p:attrName>style.visibility</p:attrName>
                                        </p:attrNameLst>
                                      </p:cBhvr>
                                      <p:to>
                                        <p:strVal val="visible"/>
                                      </p:to>
                                    </p:set>
                                    <p:animEffect transition="in" filter="blinds(horizontal)">
                                      <p:cBhvr>
                                        <p:cTn id="7" dur="500"/>
                                        <p:tgtEl>
                                          <p:spTgt spid="12603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59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95" grpId="0" animBg="1"/>
      <p:bldP spid="12603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812" name="Object 52"/>
          <p:cNvGraphicFramePr>
            <a:graphicFrameLocks noChangeAspect="1"/>
          </p:cNvGraphicFramePr>
          <p:nvPr/>
        </p:nvGraphicFramePr>
        <p:xfrm>
          <a:off x="2670969" y="3198572"/>
          <a:ext cx="3924300" cy="3378200"/>
        </p:xfrm>
        <a:graphic>
          <a:graphicData uri="http://schemas.openxmlformats.org/presentationml/2006/ole">
            <mc:AlternateContent xmlns:mc="http://schemas.openxmlformats.org/markup-compatibility/2006">
              <mc:Choice xmlns:v="urn:schemas-microsoft-com:vml" Requires="v">
                <p:oleObj spid="_x0000_s3073" name="Visio" r:id="rId1" imgW="2921000" imgH="2514600" progId="Visio.Drawing.11">
                  <p:embed/>
                </p:oleObj>
              </mc:Choice>
              <mc:Fallback>
                <p:oleObj name="Visio" r:id="rId1" imgW="2921000" imgH="2514600" progId="Visio.Drawing.11">
                  <p:embed/>
                  <p:pic>
                    <p:nvPicPr>
                      <p:cNvPr id="0" name="图片 3072"/>
                      <p:cNvPicPr>
                        <a:picLocks noChangeAspect="1"/>
                      </p:cNvPicPr>
                      <p:nvPr/>
                    </p:nvPicPr>
                    <p:blipFill>
                      <a:blip r:embed="rId2"/>
                      <a:stretch>
                        <a:fillRect/>
                      </a:stretch>
                    </p:blipFill>
                    <p:spPr>
                      <a:xfrm>
                        <a:off x="2670969" y="3198572"/>
                        <a:ext cx="3924300" cy="3378200"/>
                      </a:xfrm>
                      <a:prstGeom prst="rect">
                        <a:avLst/>
                      </a:prstGeom>
                      <a:noFill/>
                      <a:ln w="9525">
                        <a:noFill/>
                        <a:miter/>
                      </a:ln>
                    </p:spPr>
                  </p:pic>
                </p:oleObj>
              </mc:Fallback>
            </mc:AlternateContent>
          </a:graphicData>
        </a:graphic>
      </p:graphicFrame>
      <p:sp>
        <p:nvSpPr>
          <p:cNvPr id="117813" name="Rectangle 53"/>
          <p:cNvSpPr>
            <a:spLocks noChangeArrowheads="1"/>
          </p:cNvSpPr>
          <p:nvPr/>
        </p:nvSpPr>
        <p:spPr bwMode="auto">
          <a:xfrm>
            <a:off x="193868" y="1239934"/>
            <a:ext cx="8410622" cy="1569660"/>
          </a:xfrm>
          <a:prstGeom prst="rect">
            <a:avLst/>
          </a:prstGeom>
          <a:noFill/>
          <a:ln w="9525" algn="ctr">
            <a:noFill/>
            <a:miter lim="800000"/>
          </a:ln>
          <a:effectLst/>
        </p:spPr>
        <p:txBody>
          <a:bodyPr wrap="square" anchor="ctr">
            <a:spAutoFit/>
          </a:bodyPr>
          <a:lstStyle/>
          <a:p>
            <a:pPr algn="just"/>
            <a:r>
              <a:rPr kumimoji="1" lang="en-US" altLang="zh-CN" b="1" dirty="0">
                <a:ea typeface="华文新魏" pitchFamily="2" charset="-122"/>
              </a:rPr>
              <a:t>       </a:t>
            </a:r>
            <a:r>
              <a:rPr kumimoji="1" lang="zh-CN" altLang="en-US" b="1" dirty="0">
                <a:ea typeface="华文新魏" pitchFamily="2" charset="-122"/>
              </a:rPr>
              <a:t>为了说明使用信号量访问共享资源实现资源同步，设计两个任务，它们以不同的频率让</a:t>
            </a:r>
            <a:r>
              <a:rPr kumimoji="1" lang="en-US" altLang="zh-CN" b="1" dirty="0">
                <a:ea typeface="华文新魏" pitchFamily="2" charset="-122"/>
              </a:rPr>
              <a:t>LED</a:t>
            </a:r>
            <a:r>
              <a:rPr kumimoji="1" lang="zh-CN" altLang="en-US" b="1" dirty="0">
                <a:ea typeface="华文新魏" pitchFamily="2" charset="-122"/>
              </a:rPr>
              <a:t>点亮</a:t>
            </a:r>
            <a:r>
              <a:rPr kumimoji="1" lang="en-US" altLang="zh-CN" b="1" dirty="0">
                <a:ea typeface="华文新魏" pitchFamily="2" charset="-122"/>
              </a:rPr>
              <a:t>30</a:t>
            </a:r>
            <a:r>
              <a:rPr kumimoji="1" lang="zh-CN" altLang="en-US" b="1" dirty="0">
                <a:ea typeface="华文新魏" pitchFamily="2" charset="-122"/>
              </a:rPr>
              <a:t>个时钟节拍，然后熄灭</a:t>
            </a:r>
            <a:r>
              <a:rPr kumimoji="1" lang="en-US" altLang="zh-CN" b="1" dirty="0">
                <a:ea typeface="华文新魏" pitchFamily="2" charset="-122"/>
              </a:rPr>
              <a:t>60</a:t>
            </a:r>
            <a:r>
              <a:rPr kumimoji="1" lang="zh-CN" altLang="en-US" b="1" dirty="0">
                <a:ea typeface="华文新魏" pitchFamily="2" charset="-122"/>
              </a:rPr>
              <a:t>个时钟节拍，要求这两个任务不会互相干扰。假设</a:t>
            </a:r>
            <a:r>
              <a:rPr kumimoji="1" lang="en-US" altLang="zh-CN" b="1" dirty="0" err="1">
                <a:ea typeface="华文新魏" pitchFamily="2" charset="-122"/>
              </a:rPr>
              <a:t>TaskLED0</a:t>
            </a:r>
            <a:r>
              <a:rPr kumimoji="1" lang="zh-CN" altLang="en-US" b="1" dirty="0">
                <a:ea typeface="华文新魏" pitchFamily="2" charset="-122"/>
              </a:rPr>
              <a:t>为高优先级任务，下面是两个任务的处理流程。</a:t>
            </a:r>
          </a:p>
        </p:txBody>
      </p:sp>
      <p:sp>
        <p:nvSpPr>
          <p:cNvPr id="117814" name="AutoShape 54"/>
          <p:cNvSpPr>
            <a:spLocks noChangeArrowheads="1"/>
          </p:cNvSpPr>
          <p:nvPr/>
        </p:nvSpPr>
        <p:spPr bwMode="auto">
          <a:xfrm>
            <a:off x="885152" y="3083358"/>
            <a:ext cx="7245350" cy="3630612"/>
          </a:xfrm>
          <a:prstGeom prst="roundRect">
            <a:avLst>
              <a:gd name="adj" fmla="val 16667"/>
            </a:avLst>
          </a:prstGeom>
          <a:noFill/>
          <a:ln w="28575" algn="ctr">
            <a:solidFill>
              <a:srgbClr val="007000"/>
            </a:solidFill>
            <a:round/>
          </a:ln>
          <a:effectLst/>
          <a:scene3d>
            <a:camera prst="legacyObliqueBottomRight"/>
            <a:lightRig rig="legacyFlat2" dir="t"/>
          </a:scene3d>
          <a:sp3d extrusionH="36500" prstMaterial="legacyMatte">
            <a:bevelT w="13500" h="13500" prst="angle"/>
            <a:bevelB w="13500" h="13500" prst="angle"/>
            <a:extrusionClr>
              <a:srgbClr val="007000"/>
            </a:extrusionClr>
          </a:sp3d>
        </p:spPr>
        <p:txBody>
          <a:bodyPr wrap="none" anchor="ctr">
            <a:flatTx/>
          </a:bodyPr>
          <a:lstStyle/>
          <a:p>
            <a:endParaRPr lang="zh-CN" altLang="en-US"/>
          </a:p>
        </p:txBody>
      </p:sp>
      <p:sp>
        <p:nvSpPr>
          <p:cNvPr id="8" name="Rectangle 3"/>
          <p:cNvSpPr>
            <a:spLocks noChangeArrowheads="1"/>
          </p:cNvSpPr>
          <p:nvPr/>
        </p:nvSpPr>
        <p:spPr bwMode="auto">
          <a:xfrm>
            <a:off x="309082" y="203008"/>
            <a:ext cx="4493346" cy="576070"/>
          </a:xfrm>
          <a:prstGeom prst="rect">
            <a:avLst/>
          </a:prstGeom>
          <a:noFill/>
          <a:ln w="9525">
            <a:noFill/>
            <a:miter lim="800000"/>
          </a:ln>
          <a:effectLst/>
        </p:spPr>
        <p:txBody>
          <a:bodyPr wrap="none" anchor="ctr"/>
          <a:lstStyle/>
          <a:p>
            <a:pPr eaLnBrk="1" hangingPunct="1"/>
            <a:r>
              <a:rPr lang="en-US" altLang="zh-CN" sz="4000" b="1" dirty="0" err="1" smtClean="0">
                <a:solidFill>
                  <a:schemeClr val="tx1">
                    <a:lumMod val="95000"/>
                    <a:lumOff val="5000"/>
                  </a:schemeClr>
                </a:solidFill>
              </a:rPr>
              <a:t>Eg3</a:t>
            </a:r>
            <a:r>
              <a:rPr lang="en-US" altLang="zh-CN" sz="4000" b="1" dirty="0" smtClean="0">
                <a:solidFill>
                  <a:schemeClr val="tx1">
                    <a:lumMod val="95000"/>
                    <a:lumOff val="5000"/>
                  </a:schemeClr>
                </a:solidFill>
              </a:rPr>
              <a:t>: </a:t>
            </a:r>
            <a:r>
              <a:rPr lang="zh-CN" altLang="en-US" sz="4000" b="1" dirty="0" smtClean="0">
                <a:solidFill>
                  <a:schemeClr val="tx1">
                    <a:lumMod val="95000"/>
                    <a:lumOff val="5000"/>
                  </a:schemeClr>
                </a:solidFill>
              </a:rPr>
              <a:t>资源同步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7813"/>
                                        </p:tgtEl>
                                        <p:attrNameLst>
                                          <p:attrName>style.visibility</p:attrName>
                                        </p:attrNameLst>
                                      </p:cBhvr>
                                      <p:to>
                                        <p:strVal val="visible"/>
                                      </p:to>
                                    </p:set>
                                    <p:animEffect transition="in" filter="blinds(horizontal)">
                                      <p:cBhvr>
                                        <p:cTn id="7" dur="500"/>
                                        <p:tgtEl>
                                          <p:spTgt spid="117813"/>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17814"/>
                                        </p:tgtEl>
                                        <p:attrNameLst>
                                          <p:attrName>style.visibility</p:attrName>
                                        </p:attrNameLst>
                                      </p:cBhvr>
                                      <p:to>
                                        <p:strVal val="visible"/>
                                      </p:to>
                                    </p:set>
                                    <p:animEffect transition="in" filter="slide(fromBottom)">
                                      <p:cBhvr>
                                        <p:cTn id="10" dur="500"/>
                                        <p:tgtEl>
                                          <p:spTgt spid="117814"/>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178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13" grpId="0"/>
      <p:bldP spid="1178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539510" y="1697246"/>
            <a:ext cx="8237801" cy="2585323"/>
          </a:xfrm>
          <a:prstGeom prst="rect">
            <a:avLst/>
          </a:prstGeom>
          <a:solidFill>
            <a:schemeClr val="bg1"/>
          </a:solidFill>
          <a:ln w="9525" algn="ctr">
            <a:solidFill>
              <a:schemeClr val="tx1"/>
            </a:solidFill>
            <a:miter lim="800000"/>
          </a:ln>
          <a:effectLst/>
        </p:spPr>
        <p:txBody>
          <a:bodyPr wrap="square" anchor="ctr">
            <a:spAutoFit/>
          </a:bodyPr>
          <a:lstStyle/>
          <a:p>
            <a:pPr marL="171450" indent="-171450" algn="just" defTabSz="-635">
              <a:tabLst>
                <a:tab pos="1885950" algn="l"/>
              </a:tabLst>
            </a:pPr>
            <a:r>
              <a:rPr kumimoji="1" lang="en-US" altLang="zh-CN" sz="1800" b="1" dirty="0">
                <a:ea typeface="华文新魏" pitchFamily="2" charset="-122"/>
              </a:rPr>
              <a:t>void  </a:t>
            </a:r>
            <a:r>
              <a:rPr kumimoji="1" lang="en-US" altLang="zh-CN" sz="1800" b="1" dirty="0" err="1">
                <a:ea typeface="华文新魏" pitchFamily="2" charset="-122"/>
              </a:rPr>
              <a:t>TaskLED0</a:t>
            </a:r>
            <a:r>
              <a:rPr kumimoji="1" lang="en-US" altLang="zh-CN" sz="1800" b="1" dirty="0">
                <a:ea typeface="华文新魏" pitchFamily="2" charset="-122"/>
              </a:rPr>
              <a:t> (void  *</a:t>
            </a:r>
            <a:r>
              <a:rPr kumimoji="1" lang="en-US" altLang="zh-CN" sz="1800" b="1" dirty="0" err="1">
                <a:ea typeface="华文新魏" pitchFamily="2" charset="-122"/>
              </a:rPr>
              <a:t>pdata</a:t>
            </a:r>
            <a:r>
              <a:rPr kumimoji="1" lang="en-US" altLang="zh-CN" sz="1800" b="1" dirty="0">
                <a:ea typeface="华文新魏" pitchFamily="2" charset="-122"/>
              </a:rPr>
              <a:t>)</a:t>
            </a:r>
            <a:endParaRPr kumimoji="1" lang="en-US" altLang="zh-CN" sz="1800" b="1" dirty="0">
              <a:ea typeface="华文新魏" pitchFamily="2" charset="-122"/>
            </a:endParaRPr>
          </a:p>
          <a:p>
            <a:pPr marL="171450" indent="-171450" algn="just" defTabSz="-635">
              <a:tabLst>
                <a:tab pos="1885950" algn="l"/>
              </a:tabLst>
            </a:pPr>
            <a:r>
              <a:rPr kumimoji="1" lang="en-US" altLang="zh-CN" sz="1800" b="1" dirty="0">
                <a:ea typeface="华文新魏" pitchFamily="2" charset="-122"/>
              </a:rPr>
              <a:t>{</a:t>
            </a:r>
            <a:endParaRPr kumimoji="1" lang="en-US" altLang="zh-CN" sz="1800" b="1" dirty="0">
              <a:ea typeface="华文新魏" pitchFamily="2" charset="-122"/>
            </a:endParaRPr>
          </a:p>
          <a:p>
            <a:pPr marL="171450" indent="-171450" algn="just" defTabSz="-635">
              <a:tabLst>
                <a:tab pos="1885950" algn="l"/>
              </a:tabLst>
            </a:pPr>
            <a:r>
              <a:rPr kumimoji="1" lang="en-US" altLang="zh-CN" sz="1800" b="1" dirty="0">
                <a:ea typeface="华文新魏" pitchFamily="2" charset="-122"/>
              </a:rPr>
              <a:t>    ……</a:t>
            </a:r>
            <a:endParaRPr kumimoji="1" lang="en-US" altLang="zh-CN" sz="1800" b="1" dirty="0">
              <a:ea typeface="华文新魏" pitchFamily="2" charset="-122"/>
            </a:endParaRPr>
          </a:p>
          <a:p>
            <a:pPr marL="171450" indent="-171450" algn="just" defTabSz="-635">
              <a:tabLst>
                <a:tab pos="1885950" algn="l"/>
              </a:tabLst>
            </a:pPr>
            <a:r>
              <a:rPr kumimoji="1" lang="en-US" altLang="zh-CN" sz="1800" b="1" dirty="0">
                <a:ea typeface="华文新魏" pitchFamily="2" charset="-122"/>
              </a:rPr>
              <a:t>    </a:t>
            </a:r>
            <a:r>
              <a:rPr kumimoji="1" lang="en-US" altLang="zh-CN" sz="1800" b="1" dirty="0" err="1">
                <a:ea typeface="华文新魏" pitchFamily="2" charset="-122"/>
              </a:rPr>
              <a:t>sem</a:t>
            </a:r>
            <a:r>
              <a:rPr kumimoji="1" lang="en-US" altLang="zh-CN" sz="1800" b="1" dirty="0">
                <a:ea typeface="华文新魏" pitchFamily="2" charset="-122"/>
              </a:rPr>
              <a:t> = </a:t>
            </a:r>
            <a:r>
              <a:rPr kumimoji="1" lang="en-US" altLang="zh-CN" sz="1800" b="1" dirty="0" err="1">
                <a:ea typeface="华文新魏" pitchFamily="2" charset="-122"/>
              </a:rPr>
              <a:t>OSSemCreate</a:t>
            </a:r>
            <a:r>
              <a:rPr kumimoji="1" lang="en-US" altLang="zh-CN" sz="1800" b="1" dirty="0">
                <a:ea typeface="华文新魏" pitchFamily="2" charset="-122"/>
              </a:rPr>
              <a:t>(1); </a:t>
            </a:r>
            <a:endParaRPr kumimoji="1" lang="en-US" altLang="zh-CN" sz="1800" b="1" dirty="0">
              <a:ea typeface="华文新魏" pitchFamily="2" charset="-122"/>
            </a:endParaRPr>
          </a:p>
          <a:p>
            <a:pPr marL="171450" indent="-171450" algn="just" defTabSz="-635">
              <a:tabLst>
                <a:tab pos="1885950" algn="l"/>
              </a:tabLst>
            </a:pPr>
            <a:r>
              <a:rPr kumimoji="1" lang="en-US" altLang="zh-CN" sz="1800" b="1" dirty="0">
                <a:ea typeface="华文新魏" pitchFamily="2" charset="-122"/>
              </a:rPr>
              <a:t>    while (1) {</a:t>
            </a:r>
            <a:endParaRPr kumimoji="1" lang="en-US" altLang="zh-CN" sz="1800" b="1" dirty="0">
              <a:ea typeface="华文新魏" pitchFamily="2" charset="-122"/>
            </a:endParaRPr>
          </a:p>
          <a:p>
            <a:pPr marL="171450" indent="-171450" algn="just" defTabSz="-635">
              <a:tabLst>
                <a:tab pos="1885950" algn="l"/>
              </a:tabLst>
            </a:pPr>
            <a:r>
              <a:rPr kumimoji="1" lang="en-US" altLang="zh-CN" sz="1800" b="1" dirty="0">
                <a:ea typeface="华文新魏" pitchFamily="2" charset="-122"/>
              </a:rPr>
              <a:t>        LED();</a:t>
            </a:r>
            <a:endParaRPr kumimoji="1" lang="en-US" altLang="zh-CN" sz="1800" b="1" dirty="0">
              <a:ea typeface="华文新魏" pitchFamily="2" charset="-122"/>
            </a:endParaRPr>
          </a:p>
          <a:p>
            <a:pPr marL="171450" indent="-171450" algn="just" defTabSz="-635">
              <a:tabLst>
                <a:tab pos="1885950" algn="l"/>
              </a:tabLst>
            </a:pPr>
            <a:r>
              <a:rPr kumimoji="1" lang="en-US" altLang="zh-CN" sz="1800" b="1" dirty="0">
                <a:ea typeface="华文新魏" pitchFamily="2" charset="-122"/>
              </a:rPr>
              <a:t> 	    </a:t>
            </a:r>
            <a:r>
              <a:rPr kumimoji="1" lang="en-US" altLang="zh-CN" sz="1800" b="1" dirty="0" err="1">
                <a:ea typeface="华文新魏" pitchFamily="2" charset="-122"/>
              </a:rPr>
              <a:t>OSTimeDly</a:t>
            </a:r>
            <a:r>
              <a:rPr kumimoji="1" lang="en-US" altLang="zh-CN" sz="1800" b="1" dirty="0">
                <a:ea typeface="华文新魏" pitchFamily="2" charset="-122"/>
              </a:rPr>
              <a:t>(1000);</a:t>
            </a:r>
            <a:endParaRPr kumimoji="1" lang="en-US" altLang="zh-CN" sz="1800" b="1" dirty="0">
              <a:ea typeface="华文新魏" pitchFamily="2" charset="-122"/>
            </a:endParaRPr>
          </a:p>
          <a:p>
            <a:pPr marL="171450" indent="-171450" algn="just" defTabSz="-635">
              <a:tabLst>
                <a:tab pos="1885950" algn="l"/>
              </a:tabLst>
            </a:pPr>
            <a:r>
              <a:rPr kumimoji="1" lang="en-US" altLang="zh-CN" sz="1800" b="1" dirty="0">
                <a:ea typeface="华文新魏" pitchFamily="2" charset="-122"/>
              </a:rPr>
              <a:t>    }</a:t>
            </a:r>
            <a:endParaRPr kumimoji="1" lang="en-US" altLang="zh-CN" sz="1800" b="1" dirty="0">
              <a:ea typeface="华文新魏" pitchFamily="2" charset="-122"/>
            </a:endParaRPr>
          </a:p>
          <a:p>
            <a:pPr marL="171450" indent="-171450" algn="just" defTabSz="-635">
              <a:tabLst>
                <a:tab pos="1885950" algn="l"/>
              </a:tabLst>
            </a:pPr>
            <a:r>
              <a:rPr kumimoji="1" lang="en-US" altLang="zh-CN" sz="1800" b="1" dirty="0">
                <a:ea typeface="华文新魏" pitchFamily="2" charset="-122"/>
              </a:rPr>
              <a:t>}</a:t>
            </a:r>
          </a:p>
        </p:txBody>
      </p:sp>
      <p:sp>
        <p:nvSpPr>
          <p:cNvPr id="56" name="Rectangle 20"/>
          <p:cNvSpPr>
            <a:spLocks noChangeArrowheads="1"/>
          </p:cNvSpPr>
          <p:nvPr/>
        </p:nvSpPr>
        <p:spPr bwMode="auto">
          <a:xfrm>
            <a:off x="539510" y="4408319"/>
            <a:ext cx="8237801" cy="2308324"/>
          </a:xfrm>
          <a:prstGeom prst="rect">
            <a:avLst/>
          </a:prstGeom>
          <a:solidFill>
            <a:schemeClr val="bg1"/>
          </a:solidFill>
          <a:ln w="9525" algn="ctr">
            <a:solidFill>
              <a:schemeClr val="tx1"/>
            </a:solidFill>
            <a:miter lim="800000"/>
          </a:ln>
          <a:effectLst/>
        </p:spPr>
        <p:txBody>
          <a:bodyPr wrap="square" anchor="ctr">
            <a:spAutoFit/>
          </a:bodyPr>
          <a:lstStyle/>
          <a:p>
            <a:pPr marL="171450" indent="-171450" algn="just" defTabSz="-635">
              <a:tabLst>
                <a:tab pos="1885950" algn="l"/>
              </a:tabLst>
            </a:pPr>
            <a:r>
              <a:rPr kumimoji="1" lang="en-US" altLang="zh-CN" sz="1800" b="1" dirty="0">
                <a:ea typeface="华文新魏" pitchFamily="2" charset="-122"/>
              </a:rPr>
              <a:t>void  </a:t>
            </a:r>
            <a:r>
              <a:rPr kumimoji="1" lang="en-US" altLang="zh-CN" sz="1800" b="1" dirty="0" err="1">
                <a:ea typeface="华文新魏" pitchFamily="2" charset="-122"/>
              </a:rPr>
              <a:t>TaskLED1</a:t>
            </a:r>
            <a:r>
              <a:rPr kumimoji="1" lang="en-US" altLang="zh-CN" sz="1800" b="1" dirty="0">
                <a:ea typeface="华文新魏" pitchFamily="2" charset="-122"/>
              </a:rPr>
              <a:t> (void  *</a:t>
            </a:r>
            <a:r>
              <a:rPr kumimoji="1" lang="en-US" altLang="zh-CN" sz="1800" b="1" dirty="0" err="1">
                <a:ea typeface="华文新魏" pitchFamily="2" charset="-122"/>
              </a:rPr>
              <a:t>pdata</a:t>
            </a:r>
            <a:r>
              <a:rPr kumimoji="1" lang="en-US" altLang="zh-CN" sz="1800" b="1" dirty="0">
                <a:ea typeface="华文新魏" pitchFamily="2" charset="-122"/>
              </a:rPr>
              <a:t>)</a:t>
            </a:r>
            <a:endParaRPr kumimoji="1" lang="en-US" altLang="zh-CN" sz="1800" b="1" dirty="0">
              <a:ea typeface="华文新魏" pitchFamily="2" charset="-122"/>
            </a:endParaRPr>
          </a:p>
          <a:p>
            <a:pPr marL="171450" indent="-171450" algn="just" defTabSz="-635">
              <a:tabLst>
                <a:tab pos="1885950" algn="l"/>
              </a:tabLst>
            </a:pPr>
            <a:r>
              <a:rPr kumimoji="1" lang="en-US" altLang="zh-CN" sz="1800" b="1" dirty="0">
                <a:ea typeface="华文新魏" pitchFamily="2" charset="-122"/>
              </a:rPr>
              <a:t>{</a:t>
            </a:r>
            <a:endParaRPr kumimoji="1" lang="en-US" altLang="zh-CN" sz="1800" b="1" dirty="0">
              <a:ea typeface="华文新魏" pitchFamily="2" charset="-122"/>
            </a:endParaRPr>
          </a:p>
          <a:p>
            <a:pPr marL="171450" indent="-171450" algn="just" defTabSz="-635">
              <a:tabLst>
                <a:tab pos="1885950" algn="l"/>
              </a:tabLst>
            </a:pPr>
            <a:r>
              <a:rPr lang="en-US" altLang="zh-CN" sz="1800" b="1" dirty="0">
                <a:ea typeface="华文新魏" pitchFamily="2" charset="-122"/>
              </a:rPr>
              <a:t>    </a:t>
            </a:r>
            <a:r>
              <a:rPr lang="en-US" altLang="zh-CN" sz="1800" b="1" dirty="0" err="1">
                <a:ea typeface="华文新魏" pitchFamily="2" charset="-122"/>
              </a:rPr>
              <a:t>pdata</a:t>
            </a:r>
            <a:r>
              <a:rPr lang="en-US" altLang="zh-CN" sz="1800" b="1" dirty="0">
                <a:ea typeface="华文新魏" pitchFamily="2" charset="-122"/>
              </a:rPr>
              <a:t> = </a:t>
            </a:r>
            <a:r>
              <a:rPr lang="en-US" altLang="zh-CN" sz="1800" b="1" dirty="0" err="1">
                <a:ea typeface="华文新魏" pitchFamily="2" charset="-122"/>
              </a:rPr>
              <a:t>pdata</a:t>
            </a:r>
            <a:r>
              <a:rPr lang="en-US" altLang="zh-CN" sz="1800" b="1" dirty="0">
                <a:ea typeface="华文新魏" pitchFamily="2" charset="-122"/>
              </a:rPr>
              <a:t>;</a:t>
            </a:r>
            <a:endParaRPr lang="en-US" altLang="zh-CN" sz="1800" b="1" dirty="0">
              <a:ea typeface="华文新魏" pitchFamily="2" charset="-122"/>
            </a:endParaRPr>
          </a:p>
          <a:p>
            <a:pPr marL="171450" indent="-171450" algn="just" defTabSz="-635">
              <a:tabLst>
                <a:tab pos="1885950" algn="l"/>
              </a:tabLst>
            </a:pPr>
            <a:r>
              <a:rPr kumimoji="1" lang="en-US" altLang="zh-CN" sz="1800" b="1" dirty="0">
                <a:ea typeface="华文新魏" pitchFamily="2" charset="-122"/>
              </a:rPr>
              <a:t>    while (1) {</a:t>
            </a:r>
            <a:endParaRPr kumimoji="1" lang="en-US" altLang="zh-CN" sz="1800" b="1" dirty="0">
              <a:ea typeface="华文新魏" pitchFamily="2" charset="-122"/>
            </a:endParaRPr>
          </a:p>
          <a:p>
            <a:pPr marL="171450" indent="-171450" algn="just" defTabSz="-635">
              <a:tabLst>
                <a:tab pos="1885950" algn="l"/>
              </a:tabLst>
            </a:pPr>
            <a:r>
              <a:rPr kumimoji="1" lang="en-US" altLang="zh-CN" sz="1800" b="1" dirty="0">
                <a:ea typeface="华文新魏" pitchFamily="2" charset="-122"/>
              </a:rPr>
              <a:t>        LED();</a:t>
            </a:r>
            <a:endParaRPr kumimoji="1" lang="en-US" altLang="zh-CN" sz="1800" b="1" dirty="0">
              <a:ea typeface="华文新魏" pitchFamily="2" charset="-122"/>
            </a:endParaRPr>
          </a:p>
          <a:p>
            <a:pPr marL="171450" indent="-171450" algn="just" defTabSz="-635">
              <a:tabLst>
                <a:tab pos="1885950" algn="l"/>
              </a:tabLst>
            </a:pPr>
            <a:r>
              <a:rPr kumimoji="1" lang="en-US" altLang="zh-CN" sz="1800" b="1" dirty="0">
                <a:ea typeface="华文新魏" pitchFamily="2" charset="-122"/>
              </a:rPr>
              <a:t>        </a:t>
            </a:r>
            <a:r>
              <a:rPr kumimoji="1" lang="en-US" altLang="zh-CN" sz="1800" b="1" dirty="0" err="1">
                <a:ea typeface="华文新魏" pitchFamily="2" charset="-122"/>
              </a:rPr>
              <a:t>OSTimeDly</a:t>
            </a:r>
            <a:r>
              <a:rPr kumimoji="1" lang="en-US" altLang="zh-CN" sz="1800" b="1" dirty="0">
                <a:ea typeface="华文新魏" pitchFamily="2" charset="-122"/>
              </a:rPr>
              <a:t>(2000);</a:t>
            </a:r>
            <a:endParaRPr kumimoji="1" lang="en-US" altLang="zh-CN" sz="1800" b="1" dirty="0">
              <a:ea typeface="华文新魏" pitchFamily="2" charset="-122"/>
            </a:endParaRPr>
          </a:p>
          <a:p>
            <a:pPr marL="171450" indent="-171450" algn="just" defTabSz="-635">
              <a:tabLst>
                <a:tab pos="1885950" algn="l"/>
              </a:tabLst>
            </a:pPr>
            <a:r>
              <a:rPr kumimoji="1" lang="en-US" altLang="zh-CN" sz="1800" b="1" dirty="0">
                <a:ea typeface="华文新魏" pitchFamily="2" charset="-122"/>
              </a:rPr>
              <a:t>    }</a:t>
            </a:r>
            <a:endParaRPr kumimoji="1" lang="en-US" altLang="zh-CN" sz="1800" b="1" dirty="0">
              <a:ea typeface="华文新魏" pitchFamily="2" charset="-122"/>
            </a:endParaRPr>
          </a:p>
          <a:p>
            <a:pPr marL="171450" indent="-171450" algn="just" defTabSz="-635">
              <a:tabLst>
                <a:tab pos="1885950" algn="l"/>
              </a:tabLst>
            </a:pPr>
            <a:r>
              <a:rPr kumimoji="1" lang="en-US" altLang="zh-CN" sz="1800" b="1" dirty="0">
                <a:ea typeface="华文新魏" pitchFamily="2" charset="-122"/>
              </a:rPr>
              <a:t>}</a:t>
            </a:r>
          </a:p>
        </p:txBody>
      </p:sp>
      <p:sp>
        <p:nvSpPr>
          <p:cNvPr id="129030" name="Rectangle 6"/>
          <p:cNvSpPr>
            <a:spLocks noChangeArrowheads="1"/>
          </p:cNvSpPr>
          <p:nvPr/>
        </p:nvSpPr>
        <p:spPr bwMode="auto">
          <a:xfrm>
            <a:off x="0" y="2613025"/>
            <a:ext cx="9144000" cy="0"/>
          </a:xfrm>
          <a:prstGeom prst="rect">
            <a:avLst/>
          </a:prstGeom>
          <a:noFill/>
          <a:ln w="9525" algn="ctr">
            <a:noFill/>
            <a:miter lim="800000"/>
          </a:ln>
          <a:effectLst/>
        </p:spPr>
        <p:txBody>
          <a:bodyPr wrap="none" anchor="ctr">
            <a:spAutoFit/>
          </a:bodyPr>
          <a:lstStyle/>
          <a:p>
            <a:endParaRPr lang="zh-CN" altLang="en-US"/>
          </a:p>
        </p:txBody>
      </p:sp>
      <p:grpSp>
        <p:nvGrpSpPr>
          <p:cNvPr id="4" name="Group 21"/>
          <p:cNvGrpSpPr/>
          <p:nvPr/>
        </p:nvGrpSpPr>
        <p:grpSpPr bwMode="auto">
          <a:xfrm>
            <a:off x="1979685" y="3083358"/>
            <a:ext cx="2875780" cy="336550"/>
            <a:chOff x="3491" y="1925"/>
            <a:chExt cx="1559" cy="212"/>
          </a:xfrm>
        </p:grpSpPr>
        <p:grpSp>
          <p:nvGrpSpPr>
            <p:cNvPr id="5" name="Group 22"/>
            <p:cNvGrpSpPr/>
            <p:nvPr/>
          </p:nvGrpSpPr>
          <p:grpSpPr bwMode="auto">
            <a:xfrm>
              <a:off x="3743" y="1925"/>
              <a:ext cx="1307" cy="212"/>
              <a:chOff x="2645" y="1815"/>
              <a:chExt cx="944" cy="679"/>
            </a:xfrm>
          </p:grpSpPr>
          <p:sp>
            <p:nvSpPr>
              <p:cNvPr id="129047" name="Rectangle 23"/>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pPr>
                  <a:spcBef>
                    <a:spcPct val="50000"/>
                  </a:spcBef>
                </a:pPr>
                <a:r>
                  <a:rPr kumimoji="1" lang="zh-CN" altLang="en-US" dirty="0"/>
                  <a:t>调用</a:t>
                </a:r>
                <a:r>
                  <a:rPr kumimoji="1" lang="en-US" altLang="zh-CN" dirty="0"/>
                  <a:t>LED</a:t>
                </a:r>
                <a:r>
                  <a:rPr kumimoji="1" lang="zh-CN" altLang="en-US" dirty="0"/>
                  <a:t>函数</a:t>
                </a:r>
              </a:p>
            </p:txBody>
          </p:sp>
          <p:sp>
            <p:nvSpPr>
              <p:cNvPr id="129048" name="AutoShape 24"/>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9049" name="Freeform 25"/>
            <p:cNvSpPr/>
            <p:nvPr/>
          </p:nvSpPr>
          <p:spPr bwMode="auto">
            <a:xfrm rot="16200000" flipV="1">
              <a:off x="3604" y="1908"/>
              <a:ext cx="26"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6" name="Group 26"/>
          <p:cNvGrpSpPr/>
          <p:nvPr/>
        </p:nvGrpSpPr>
        <p:grpSpPr bwMode="auto">
          <a:xfrm>
            <a:off x="3136397" y="3495699"/>
            <a:ext cx="3048600" cy="336550"/>
            <a:chOff x="3491" y="2129"/>
            <a:chExt cx="1563" cy="212"/>
          </a:xfrm>
        </p:grpSpPr>
        <p:grpSp>
          <p:nvGrpSpPr>
            <p:cNvPr id="7" name="Group 27"/>
            <p:cNvGrpSpPr/>
            <p:nvPr/>
          </p:nvGrpSpPr>
          <p:grpSpPr bwMode="auto">
            <a:xfrm>
              <a:off x="3746" y="2129"/>
              <a:ext cx="1308" cy="212"/>
              <a:chOff x="2645" y="1815"/>
              <a:chExt cx="944" cy="680"/>
            </a:xfrm>
          </p:grpSpPr>
          <p:sp>
            <p:nvSpPr>
              <p:cNvPr id="129052" name="Rectangle 28"/>
              <p:cNvSpPr>
                <a:spLocks noChangeArrowheads="1"/>
              </p:cNvSpPr>
              <p:nvPr/>
            </p:nvSpPr>
            <p:spPr bwMode="auto">
              <a:xfrm>
                <a:off x="2703" y="1815"/>
                <a:ext cx="884" cy="680"/>
              </a:xfrm>
              <a:prstGeom prst="rect">
                <a:avLst/>
              </a:prstGeom>
              <a:noFill/>
              <a:ln w="9525" algn="ctr">
                <a:noFill/>
                <a:miter lim="800000"/>
              </a:ln>
              <a:effectLst/>
            </p:spPr>
            <p:txBody>
              <a:bodyPr anchor="ctr">
                <a:spAutoFit/>
              </a:bodyPr>
              <a:lstStyle/>
              <a:p>
                <a:r>
                  <a:rPr kumimoji="1" lang="zh-CN" altLang="en-US" dirty="0"/>
                  <a:t>延时</a:t>
                </a:r>
                <a:r>
                  <a:rPr kumimoji="1" lang="en-US" altLang="zh-CN" dirty="0"/>
                  <a:t>1000</a:t>
                </a:r>
                <a:r>
                  <a:rPr kumimoji="1" lang="zh-CN" altLang="en-US" dirty="0"/>
                  <a:t>个节拍</a:t>
                </a:r>
              </a:p>
            </p:txBody>
          </p:sp>
          <p:sp>
            <p:nvSpPr>
              <p:cNvPr id="129053" name="AutoShape 29"/>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9054" name="Freeform 30"/>
            <p:cNvSpPr/>
            <p:nvPr/>
          </p:nvSpPr>
          <p:spPr bwMode="auto">
            <a:xfrm rot="16200000" flipV="1">
              <a:off x="3584" y="2078"/>
              <a:ext cx="57" cy="244"/>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8" name="Group 33"/>
          <p:cNvGrpSpPr/>
          <p:nvPr/>
        </p:nvGrpSpPr>
        <p:grpSpPr bwMode="auto">
          <a:xfrm>
            <a:off x="2325327" y="4869175"/>
            <a:ext cx="3159053" cy="336550"/>
            <a:chOff x="2656" y="2709"/>
            <a:chExt cx="1559" cy="212"/>
          </a:xfrm>
        </p:grpSpPr>
        <p:grpSp>
          <p:nvGrpSpPr>
            <p:cNvPr id="9" name="Group 34"/>
            <p:cNvGrpSpPr/>
            <p:nvPr/>
          </p:nvGrpSpPr>
          <p:grpSpPr bwMode="auto">
            <a:xfrm>
              <a:off x="2908" y="2709"/>
              <a:ext cx="1307" cy="212"/>
              <a:chOff x="2645" y="1815"/>
              <a:chExt cx="944" cy="679"/>
            </a:xfrm>
          </p:grpSpPr>
          <p:sp>
            <p:nvSpPr>
              <p:cNvPr id="129059" name="Rectangle 35"/>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r>
                  <a:rPr kumimoji="1" lang="zh-CN" altLang="en-US" dirty="0"/>
                  <a:t>防止编译器报警</a:t>
                </a:r>
              </a:p>
            </p:txBody>
          </p:sp>
          <p:sp>
            <p:nvSpPr>
              <p:cNvPr id="129060" name="AutoShape 36"/>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9061" name="Freeform 37"/>
            <p:cNvSpPr/>
            <p:nvPr/>
          </p:nvSpPr>
          <p:spPr bwMode="auto">
            <a:xfrm rot="5400000">
              <a:off x="2729" y="2742"/>
              <a:ext cx="106"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10" name="Group 39"/>
          <p:cNvGrpSpPr/>
          <p:nvPr/>
        </p:nvGrpSpPr>
        <p:grpSpPr bwMode="auto">
          <a:xfrm>
            <a:off x="2037292" y="5502852"/>
            <a:ext cx="2658052" cy="336550"/>
            <a:chOff x="3491" y="1925"/>
            <a:chExt cx="1559" cy="212"/>
          </a:xfrm>
        </p:grpSpPr>
        <p:grpSp>
          <p:nvGrpSpPr>
            <p:cNvPr id="11" name="Group 40"/>
            <p:cNvGrpSpPr/>
            <p:nvPr/>
          </p:nvGrpSpPr>
          <p:grpSpPr bwMode="auto">
            <a:xfrm>
              <a:off x="3743" y="1925"/>
              <a:ext cx="1307" cy="212"/>
              <a:chOff x="2645" y="1815"/>
              <a:chExt cx="944" cy="679"/>
            </a:xfrm>
          </p:grpSpPr>
          <p:sp>
            <p:nvSpPr>
              <p:cNvPr id="129065" name="Rectangle 41"/>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pPr>
                  <a:spcBef>
                    <a:spcPct val="50000"/>
                  </a:spcBef>
                </a:pPr>
                <a:r>
                  <a:rPr kumimoji="1" lang="zh-CN" altLang="en-US" dirty="0"/>
                  <a:t>调用</a:t>
                </a:r>
                <a:r>
                  <a:rPr kumimoji="1" lang="en-US" altLang="zh-CN" dirty="0"/>
                  <a:t>LED</a:t>
                </a:r>
                <a:r>
                  <a:rPr kumimoji="1" lang="zh-CN" altLang="en-US" dirty="0"/>
                  <a:t>函数</a:t>
                </a:r>
              </a:p>
            </p:txBody>
          </p:sp>
          <p:sp>
            <p:nvSpPr>
              <p:cNvPr id="129066" name="AutoShape 42"/>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9067" name="Freeform 43"/>
            <p:cNvSpPr/>
            <p:nvPr/>
          </p:nvSpPr>
          <p:spPr bwMode="auto">
            <a:xfrm rot="16200000" flipV="1">
              <a:off x="3604" y="1908"/>
              <a:ext cx="26"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12" name="Group 44"/>
          <p:cNvGrpSpPr/>
          <p:nvPr/>
        </p:nvGrpSpPr>
        <p:grpSpPr bwMode="auto">
          <a:xfrm>
            <a:off x="3016611" y="5906101"/>
            <a:ext cx="3168385" cy="336550"/>
            <a:chOff x="3491" y="2129"/>
            <a:chExt cx="1561" cy="212"/>
          </a:xfrm>
        </p:grpSpPr>
        <p:grpSp>
          <p:nvGrpSpPr>
            <p:cNvPr id="13" name="Group 45"/>
            <p:cNvGrpSpPr/>
            <p:nvPr/>
          </p:nvGrpSpPr>
          <p:grpSpPr bwMode="auto">
            <a:xfrm>
              <a:off x="3743" y="2129"/>
              <a:ext cx="1309" cy="212"/>
              <a:chOff x="2644" y="1815"/>
              <a:chExt cx="945" cy="679"/>
            </a:xfrm>
          </p:grpSpPr>
          <p:sp>
            <p:nvSpPr>
              <p:cNvPr id="129070" name="Rectangle 46"/>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r>
                  <a:rPr kumimoji="1" lang="zh-CN" altLang="en-US" dirty="0"/>
                  <a:t>延时</a:t>
                </a:r>
                <a:r>
                  <a:rPr kumimoji="1" lang="en-US" altLang="zh-CN" dirty="0"/>
                  <a:t>2000</a:t>
                </a:r>
                <a:r>
                  <a:rPr kumimoji="1" lang="zh-CN" altLang="en-US" dirty="0"/>
                  <a:t>个节拍</a:t>
                </a:r>
              </a:p>
            </p:txBody>
          </p:sp>
          <p:sp>
            <p:nvSpPr>
              <p:cNvPr id="129071" name="AutoShape 47"/>
              <p:cNvSpPr>
                <a:spLocks noChangeArrowheads="1"/>
              </p:cNvSpPr>
              <p:nvPr/>
            </p:nvSpPr>
            <p:spPr bwMode="auto">
              <a:xfrm>
                <a:off x="2644"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9072" name="Freeform 48"/>
            <p:cNvSpPr/>
            <p:nvPr/>
          </p:nvSpPr>
          <p:spPr bwMode="auto">
            <a:xfrm rot="16200000" flipV="1">
              <a:off x="3584" y="2078"/>
              <a:ext cx="57" cy="244"/>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sp>
        <p:nvSpPr>
          <p:cNvPr id="129074" name="Text Box 50"/>
          <p:cNvSpPr txBox="1">
            <a:spLocks noChangeArrowheads="1"/>
          </p:cNvSpPr>
          <p:nvPr/>
        </p:nvSpPr>
        <p:spPr bwMode="auto">
          <a:xfrm>
            <a:off x="597117" y="1009506"/>
            <a:ext cx="6170612" cy="461665"/>
          </a:xfrm>
          <a:prstGeom prst="rect">
            <a:avLst/>
          </a:prstGeom>
          <a:noFill/>
          <a:ln w="9525" algn="ctr">
            <a:noFill/>
            <a:miter lim="800000"/>
          </a:ln>
          <a:effectLst/>
        </p:spPr>
        <p:txBody>
          <a:bodyPr>
            <a:spAutoFit/>
          </a:bodyPr>
          <a:lstStyle/>
          <a:p>
            <a:pPr>
              <a:spcBef>
                <a:spcPct val="50000"/>
              </a:spcBef>
            </a:pPr>
            <a:r>
              <a:rPr lang="en-US" altLang="zh-CN" b="1" dirty="0">
                <a:latin typeface="华文新魏" pitchFamily="2" charset="-122"/>
                <a:ea typeface="华文新魏" pitchFamily="2" charset="-122"/>
              </a:rPr>
              <a:t>    </a:t>
            </a:r>
            <a:r>
              <a:rPr lang="zh-CN" altLang="en-US" b="1" dirty="0">
                <a:latin typeface="华文新魏" pitchFamily="2" charset="-122"/>
                <a:ea typeface="华文新魏" pitchFamily="2" charset="-122"/>
              </a:rPr>
              <a:t>下面给出两个</a:t>
            </a:r>
            <a:r>
              <a:rPr lang="en-US" altLang="zh-CN" b="1" dirty="0">
                <a:latin typeface="华文新魏" pitchFamily="2" charset="-122"/>
                <a:ea typeface="华文新魏" pitchFamily="2" charset="-122"/>
              </a:rPr>
              <a:t>LED</a:t>
            </a:r>
            <a:r>
              <a:rPr lang="zh-CN" altLang="en-US" b="1" dirty="0">
                <a:latin typeface="华文新魏" pitchFamily="2" charset="-122"/>
                <a:ea typeface="华文新魏" pitchFamily="2" charset="-122"/>
              </a:rPr>
              <a:t>任务的主要处理代码。</a:t>
            </a:r>
          </a:p>
        </p:txBody>
      </p:sp>
      <p:grpSp>
        <p:nvGrpSpPr>
          <p:cNvPr id="14" name="Group 54"/>
          <p:cNvGrpSpPr/>
          <p:nvPr/>
        </p:nvGrpSpPr>
        <p:grpSpPr bwMode="auto">
          <a:xfrm>
            <a:off x="3650288" y="2334467"/>
            <a:ext cx="2239963" cy="336550"/>
            <a:chOff x="2656" y="2709"/>
            <a:chExt cx="1559" cy="212"/>
          </a:xfrm>
        </p:grpSpPr>
        <p:grpSp>
          <p:nvGrpSpPr>
            <p:cNvPr id="15" name="Group 55"/>
            <p:cNvGrpSpPr/>
            <p:nvPr/>
          </p:nvGrpSpPr>
          <p:grpSpPr bwMode="auto">
            <a:xfrm>
              <a:off x="2908" y="2709"/>
              <a:ext cx="1307" cy="212"/>
              <a:chOff x="2645" y="1815"/>
              <a:chExt cx="944" cy="679"/>
            </a:xfrm>
          </p:grpSpPr>
          <p:sp>
            <p:nvSpPr>
              <p:cNvPr id="129080" name="Rectangle 56"/>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r>
                  <a:rPr kumimoji="1" lang="zh-CN" altLang="en-US" dirty="0"/>
                  <a:t>创建信号量</a:t>
                </a:r>
              </a:p>
            </p:txBody>
          </p:sp>
          <p:sp>
            <p:nvSpPr>
              <p:cNvPr id="129081" name="AutoShape 57"/>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9082" name="Freeform 58"/>
            <p:cNvSpPr/>
            <p:nvPr/>
          </p:nvSpPr>
          <p:spPr bwMode="auto">
            <a:xfrm rot="5400000">
              <a:off x="2729" y="2742"/>
              <a:ext cx="106"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sp>
        <p:nvSpPr>
          <p:cNvPr id="129084" name="Rectangle 60"/>
          <p:cNvSpPr>
            <a:spLocks noChangeArrowheads="1"/>
          </p:cNvSpPr>
          <p:nvPr/>
        </p:nvSpPr>
        <p:spPr bwMode="auto">
          <a:xfrm>
            <a:off x="6220499" y="1816004"/>
            <a:ext cx="2556812" cy="2246769"/>
          </a:xfrm>
          <a:prstGeom prst="rect">
            <a:avLst/>
          </a:prstGeom>
          <a:noFill/>
          <a:ln w="9525" algn="ctr">
            <a:noFill/>
            <a:miter lim="800000"/>
          </a:ln>
          <a:effectLst/>
        </p:spPr>
        <p:txBody>
          <a:bodyPr wrap="square">
            <a:spAutoFit/>
          </a:bodyPr>
          <a:lstStyle/>
          <a:p>
            <a:r>
              <a:rPr kumimoji="1" lang="zh-CN" altLang="en-US" sz="2000" b="1" dirty="0">
                <a:ea typeface="黑体" pitchFamily="49" charset="-122"/>
              </a:rPr>
              <a:t>用来实现资源同步的信号量在创建时初始值为相同资源的数目，不过嵌入式系统中极少出现完全等同的资源，所以一般初始化为</a:t>
            </a:r>
            <a:r>
              <a:rPr kumimoji="1" lang="en-US" altLang="zh-CN" sz="2000" b="1" dirty="0">
                <a:ea typeface="黑体" pitchFamily="49" charset="-122"/>
              </a:rPr>
              <a:t>1</a:t>
            </a:r>
            <a:r>
              <a:rPr kumimoji="1" lang="zh-CN" altLang="en-US" sz="2000" b="1" dirty="0">
                <a:ea typeface="黑体" pitchFamily="49" charset="-122"/>
              </a:rPr>
              <a:t>。</a:t>
            </a:r>
          </a:p>
        </p:txBody>
      </p:sp>
      <p:sp>
        <p:nvSpPr>
          <p:cNvPr id="129087" name="Rectangle 63"/>
          <p:cNvSpPr>
            <a:spLocks noChangeArrowheads="1"/>
          </p:cNvSpPr>
          <p:nvPr/>
        </p:nvSpPr>
        <p:spPr bwMode="auto">
          <a:xfrm>
            <a:off x="6415424" y="4581140"/>
            <a:ext cx="2205038" cy="707886"/>
          </a:xfrm>
          <a:prstGeom prst="rect">
            <a:avLst/>
          </a:prstGeom>
          <a:noFill/>
          <a:ln w="9525" algn="ctr">
            <a:noFill/>
            <a:miter lim="800000"/>
          </a:ln>
          <a:effectLst/>
        </p:spPr>
        <p:txBody>
          <a:bodyPr>
            <a:spAutoFit/>
          </a:bodyPr>
          <a:lstStyle/>
          <a:p>
            <a:r>
              <a:rPr kumimoji="1" lang="en-US" altLang="zh-CN" sz="2000" b="1" dirty="0">
                <a:ea typeface="黑体" pitchFamily="49" charset="-122"/>
              </a:rPr>
              <a:t>LED()</a:t>
            </a:r>
            <a:r>
              <a:rPr kumimoji="1" lang="zh-CN" altLang="en-US" sz="2000" b="1" dirty="0">
                <a:ea typeface="黑体" pitchFamily="49" charset="-122"/>
              </a:rPr>
              <a:t>函数已包含互斥</a:t>
            </a:r>
          </a:p>
        </p:txBody>
      </p:sp>
      <p:sp>
        <p:nvSpPr>
          <p:cNvPr id="55" name="Rectangle 3"/>
          <p:cNvSpPr>
            <a:spLocks noChangeArrowheads="1"/>
          </p:cNvSpPr>
          <p:nvPr/>
        </p:nvSpPr>
        <p:spPr bwMode="auto">
          <a:xfrm>
            <a:off x="309082" y="203008"/>
            <a:ext cx="4493346" cy="576070"/>
          </a:xfrm>
          <a:prstGeom prst="rect">
            <a:avLst/>
          </a:prstGeom>
          <a:noFill/>
          <a:ln w="9525">
            <a:noFill/>
            <a:miter lim="800000"/>
          </a:ln>
          <a:effectLst/>
        </p:spPr>
        <p:txBody>
          <a:bodyPr wrap="none" anchor="ctr"/>
          <a:lstStyle/>
          <a:p>
            <a:pPr eaLnBrk="1" hangingPunct="1"/>
            <a:r>
              <a:rPr lang="en-US" altLang="zh-CN" sz="4000" b="1" dirty="0" err="1" smtClean="0">
                <a:solidFill>
                  <a:schemeClr val="tx1">
                    <a:lumMod val="95000"/>
                    <a:lumOff val="5000"/>
                  </a:schemeClr>
                </a:solidFill>
              </a:rPr>
              <a:t>Eg3</a:t>
            </a:r>
            <a:r>
              <a:rPr lang="en-US" altLang="zh-CN" sz="4000" b="1" dirty="0" smtClean="0">
                <a:solidFill>
                  <a:schemeClr val="tx1">
                    <a:lumMod val="95000"/>
                    <a:lumOff val="5000"/>
                  </a:schemeClr>
                </a:solidFill>
              </a:rPr>
              <a:t>: </a:t>
            </a:r>
            <a:r>
              <a:rPr lang="zh-CN" altLang="en-US" sz="4000" b="1" dirty="0" smtClean="0">
                <a:solidFill>
                  <a:schemeClr val="tx1">
                    <a:lumMod val="95000"/>
                    <a:lumOff val="5000"/>
                  </a:schemeClr>
                </a:solidFill>
              </a:rPr>
              <a:t>资源同步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9074"/>
                                        </p:tgtEl>
                                        <p:attrNameLst>
                                          <p:attrName>style.visibility</p:attrName>
                                        </p:attrNameLst>
                                      </p:cBhvr>
                                      <p:to>
                                        <p:strVal val="visible"/>
                                      </p:to>
                                    </p:set>
                                    <p:animEffect transition="in" filter="blinds(horizontal)">
                                      <p:cBhvr>
                                        <p:cTn id="7" dur="500"/>
                                        <p:tgtEl>
                                          <p:spTgt spid="12907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9026"/>
                                        </p:tgtEl>
                                        <p:attrNameLst>
                                          <p:attrName>style.visibility</p:attrName>
                                        </p:attrNameLst>
                                      </p:cBhvr>
                                      <p:to>
                                        <p:strVal val="visible"/>
                                      </p:to>
                                    </p:se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129084"/>
                                        </p:tgtEl>
                                        <p:attrNameLst>
                                          <p:attrName>style.visibility</p:attrName>
                                        </p:attrNameLst>
                                      </p:cBhvr>
                                      <p:to>
                                        <p:strVal val="visible"/>
                                      </p:to>
                                    </p:set>
                                  </p:childTnLst>
                                </p:cTn>
                              </p:par>
                              <p:par>
                                <p:cTn id="19" presetID="27" presetClass="emph" presetSubtype="0" fill="hold" grpId="0" nodeType="withEffect">
                                  <p:stCondLst>
                                    <p:cond delay="0"/>
                                  </p:stCondLst>
                                  <p:childTnLst>
                                    <p:animClr clrSpc="rgb" dir="cw">
                                      <p:cBhvr override="childStyle">
                                        <p:cTn id="20" dur="250" autoRev="1" fill="hold"/>
                                        <p:tgtEl>
                                          <p:spTgt spid="129084"/>
                                        </p:tgtEl>
                                        <p:attrNameLst>
                                          <p:attrName>style.color</p:attrName>
                                        </p:attrNameLst>
                                      </p:cBhvr>
                                      <p:to>
                                        <a:schemeClr val="bg1"/>
                                      </p:to>
                                    </p:animClr>
                                    <p:animClr clrSpc="rgb" dir="cw">
                                      <p:cBhvr>
                                        <p:cTn id="21" dur="250" autoRev="1" fill="hold"/>
                                        <p:tgtEl>
                                          <p:spTgt spid="129084"/>
                                        </p:tgtEl>
                                        <p:attrNameLst>
                                          <p:attrName>fillcolor</p:attrName>
                                        </p:attrNameLst>
                                      </p:cBhvr>
                                      <p:to>
                                        <a:schemeClr val="bg1"/>
                                      </p:to>
                                    </p:animClr>
                                    <p:set>
                                      <p:cBhvr>
                                        <p:cTn id="22" dur="250" autoRev="1" fill="hold"/>
                                        <p:tgtEl>
                                          <p:spTgt spid="129084"/>
                                        </p:tgtEl>
                                        <p:attrNameLst>
                                          <p:attrName>fill.type</p:attrName>
                                        </p:attrNameLst>
                                      </p:cBhvr>
                                      <p:to>
                                        <p:strVal val="solid"/>
                                      </p:to>
                                    </p:set>
                                    <p:set>
                                      <p:cBhvr>
                                        <p:cTn id="23" dur="250" autoRev="1" fill="hold"/>
                                        <p:tgtEl>
                                          <p:spTgt spid="129084"/>
                                        </p:tgtEl>
                                        <p:attrNameLst>
                                          <p:attrName>fill.on</p:attrName>
                                        </p:attrNameLst>
                                      </p:cBhvr>
                                      <p:to>
                                        <p:strVal val="true"/>
                                      </p:to>
                                    </p:set>
                                  </p:childTnLst>
                                </p:cTn>
                              </p:par>
                            </p:childTnLst>
                          </p:cTn>
                        </p:par>
                        <p:par>
                          <p:cTn id="24" fill="hold">
                            <p:stCondLst>
                              <p:cond delay="0"/>
                            </p:stCondLst>
                            <p:childTnLst>
                              <p:par>
                                <p:cTn id="25" presetID="22" presetClass="entr" presetSubtype="8"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par>
                          <p:cTn id="32" fill="hold">
                            <p:stCondLst>
                              <p:cond delay="1000"/>
                            </p:stCondLst>
                            <p:childTnLst>
                              <p:par>
                                <p:cTn id="33" presetID="1" presetClass="entr" presetSubtype="0" fill="hold" grpId="0" nodeType="after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1" nodeType="clickEffect">
                                  <p:stCondLst>
                                    <p:cond delay="0"/>
                                  </p:stCondLst>
                                  <p:childTnLst>
                                    <p:set>
                                      <p:cBhvr>
                                        <p:cTn id="47" dur="1" fill="hold">
                                          <p:stCondLst>
                                            <p:cond delay="0"/>
                                          </p:stCondLst>
                                        </p:cTn>
                                        <p:tgtEl>
                                          <p:spTgt spid="129087"/>
                                        </p:tgtEl>
                                        <p:attrNameLst>
                                          <p:attrName>style.visibility</p:attrName>
                                        </p:attrNameLst>
                                      </p:cBhvr>
                                      <p:to>
                                        <p:strVal val="visible"/>
                                      </p:to>
                                    </p:set>
                                  </p:childTnLst>
                                </p:cTn>
                              </p:par>
                              <p:par>
                                <p:cTn id="48" presetID="27" presetClass="emph" presetSubtype="0" fill="hold" grpId="0" nodeType="withEffect">
                                  <p:stCondLst>
                                    <p:cond delay="0"/>
                                  </p:stCondLst>
                                  <p:childTnLst>
                                    <p:animClr clrSpc="rgb" dir="cw">
                                      <p:cBhvr override="childStyle">
                                        <p:cTn id="49" dur="250" autoRev="1" fill="hold"/>
                                        <p:tgtEl>
                                          <p:spTgt spid="129087"/>
                                        </p:tgtEl>
                                        <p:attrNameLst>
                                          <p:attrName>style.color</p:attrName>
                                        </p:attrNameLst>
                                      </p:cBhvr>
                                      <p:to>
                                        <a:schemeClr val="bg1"/>
                                      </p:to>
                                    </p:animClr>
                                    <p:animClr clrSpc="rgb" dir="cw">
                                      <p:cBhvr>
                                        <p:cTn id="50" dur="250" autoRev="1" fill="hold"/>
                                        <p:tgtEl>
                                          <p:spTgt spid="129087"/>
                                        </p:tgtEl>
                                        <p:attrNameLst>
                                          <p:attrName>fillcolor</p:attrName>
                                        </p:attrNameLst>
                                      </p:cBhvr>
                                      <p:to>
                                        <a:schemeClr val="bg1"/>
                                      </p:to>
                                    </p:animClr>
                                    <p:set>
                                      <p:cBhvr>
                                        <p:cTn id="51" dur="250" autoRev="1" fill="hold"/>
                                        <p:tgtEl>
                                          <p:spTgt spid="129087"/>
                                        </p:tgtEl>
                                        <p:attrNameLst>
                                          <p:attrName>fill.type</p:attrName>
                                        </p:attrNameLst>
                                      </p:cBhvr>
                                      <p:to>
                                        <p:strVal val="solid"/>
                                      </p:to>
                                    </p:set>
                                    <p:set>
                                      <p:cBhvr>
                                        <p:cTn id="52" dur="250" autoRev="1" fill="hold"/>
                                        <p:tgtEl>
                                          <p:spTgt spid="129087"/>
                                        </p:tgtEl>
                                        <p:attrNameLst>
                                          <p:attrName>fill.on</p:attrName>
                                        </p:attrNameLst>
                                      </p:cBhvr>
                                      <p:to>
                                        <p:strVal val="true"/>
                                      </p:to>
                                    </p:set>
                                  </p:childTnLst>
                                </p:cTn>
                              </p:par>
                            </p:childTnLst>
                          </p:cTn>
                        </p:par>
                        <p:par>
                          <p:cTn id="53" fill="hold">
                            <p:stCondLst>
                              <p:cond delay="0"/>
                            </p:stCondLst>
                            <p:childTnLst>
                              <p:par>
                                <p:cTn id="54" presetID="22" presetClass="entr" presetSubtype="8" fill="hold" nodeType="after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left)">
                                      <p:cBhvr>
                                        <p:cTn id="5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animBg="1"/>
      <p:bldP spid="56" grpId="0" animBg="1"/>
      <p:bldP spid="129074" grpId="0"/>
      <p:bldP spid="129084" grpId="0"/>
      <p:bldP spid="129084" grpId="1"/>
      <p:bldP spid="129087" grpId="0"/>
      <p:bldP spid="129087"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942759" y="2507288"/>
            <a:ext cx="5176933" cy="3785652"/>
          </a:xfrm>
          <a:prstGeom prst="rect">
            <a:avLst/>
          </a:prstGeom>
          <a:solidFill>
            <a:schemeClr val="bg1"/>
          </a:solidFill>
          <a:ln w="9525" algn="ctr">
            <a:solidFill>
              <a:schemeClr val="tx1"/>
            </a:solidFill>
            <a:miter lim="800000"/>
          </a:ln>
          <a:effectLst/>
        </p:spPr>
        <p:txBody>
          <a:bodyPr wrap="square" anchor="ctr">
            <a:spAutoFit/>
          </a:bodyPr>
          <a:lstStyle/>
          <a:p>
            <a:pPr marL="171450" indent="-171450" algn="just" defTabSz="-635">
              <a:tabLst>
                <a:tab pos="1885950" algn="l"/>
              </a:tabLst>
            </a:pPr>
            <a:r>
              <a:rPr kumimoji="1" lang="en-US" altLang="zh-CN" b="1" dirty="0">
                <a:ea typeface="华文新魏" pitchFamily="2" charset="-122"/>
              </a:rPr>
              <a:t>void  LED (void)</a:t>
            </a:r>
            <a:endParaRPr kumimoji="1"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a:t>
            </a:r>
            <a:endParaRPr kumimoji="1"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    </a:t>
            </a:r>
            <a:r>
              <a:rPr kumimoji="1" lang="en-US" altLang="zh-CN" b="1" dirty="0" err="1">
                <a:ea typeface="华文新魏" pitchFamily="2" charset="-122"/>
              </a:rPr>
              <a:t>INT8U</a:t>
            </a:r>
            <a:r>
              <a:rPr kumimoji="1" lang="en-US" altLang="zh-CN" b="1" dirty="0">
                <a:ea typeface="华文新魏" pitchFamily="2" charset="-122"/>
              </a:rPr>
              <a:t> err; </a:t>
            </a:r>
            <a:endParaRPr kumimoji="1"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    </a:t>
            </a:r>
            <a:r>
              <a:rPr kumimoji="1" lang="en-US" altLang="zh-CN" b="1" dirty="0" err="1">
                <a:ea typeface="华文新魏" pitchFamily="2" charset="-122"/>
              </a:rPr>
              <a:t>OSSemPend</a:t>
            </a:r>
            <a:r>
              <a:rPr kumimoji="1" lang="en-US" altLang="zh-CN" b="1" dirty="0">
                <a:ea typeface="华文新魏" pitchFamily="2" charset="-122"/>
              </a:rPr>
              <a:t>(</a:t>
            </a:r>
            <a:r>
              <a:rPr kumimoji="1" lang="en-US" altLang="zh-CN" b="1" dirty="0" err="1">
                <a:ea typeface="华文新魏" pitchFamily="2" charset="-122"/>
              </a:rPr>
              <a:t>sem</a:t>
            </a:r>
            <a:r>
              <a:rPr kumimoji="1" lang="en-US" altLang="zh-CN" b="1" dirty="0">
                <a:ea typeface="华文新魏" pitchFamily="2" charset="-122"/>
              </a:rPr>
              <a:t>, 0, &amp;err); </a:t>
            </a:r>
            <a:endParaRPr kumimoji="1"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    </a:t>
            </a:r>
            <a:r>
              <a:rPr kumimoji="1" lang="en-US" altLang="zh-CN" b="1" dirty="0" err="1">
                <a:ea typeface="华文新魏" pitchFamily="2" charset="-122"/>
              </a:rPr>
              <a:t>IO0CLR</a:t>
            </a:r>
            <a:r>
              <a:rPr kumimoji="1" lang="en-US" altLang="zh-CN" b="1" dirty="0">
                <a:ea typeface="华文新魏" pitchFamily="2" charset="-122"/>
              </a:rPr>
              <a:t> = </a:t>
            </a:r>
            <a:r>
              <a:rPr kumimoji="1" lang="en-US" altLang="zh-CN" b="1" dirty="0" err="1">
                <a:ea typeface="华文新魏" pitchFamily="2" charset="-122"/>
              </a:rPr>
              <a:t>LED1</a:t>
            </a:r>
            <a:r>
              <a:rPr kumimoji="1" lang="en-US" altLang="zh-CN" b="1" dirty="0">
                <a:ea typeface="华文新魏" pitchFamily="2" charset="-122"/>
              </a:rPr>
              <a:t>;</a:t>
            </a:r>
            <a:endParaRPr kumimoji="1"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    </a:t>
            </a:r>
            <a:r>
              <a:rPr kumimoji="1" lang="en-US" altLang="zh-CN" b="1" dirty="0" err="1">
                <a:ea typeface="华文新魏" pitchFamily="2" charset="-122"/>
              </a:rPr>
              <a:t>OSTimeDly</a:t>
            </a:r>
            <a:r>
              <a:rPr kumimoji="1" lang="en-US" altLang="zh-CN" b="1" dirty="0">
                <a:ea typeface="华文新魏" pitchFamily="2" charset="-122"/>
              </a:rPr>
              <a:t>(30);</a:t>
            </a:r>
            <a:endParaRPr kumimoji="1"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    </a:t>
            </a:r>
            <a:r>
              <a:rPr kumimoji="1" lang="en-US" altLang="zh-CN" b="1" dirty="0" err="1">
                <a:ea typeface="华文新魏" pitchFamily="2" charset="-122"/>
              </a:rPr>
              <a:t>IO0SET</a:t>
            </a:r>
            <a:r>
              <a:rPr kumimoji="1" lang="en-US" altLang="zh-CN" b="1" dirty="0">
                <a:ea typeface="华文新魏" pitchFamily="2" charset="-122"/>
              </a:rPr>
              <a:t> = </a:t>
            </a:r>
            <a:r>
              <a:rPr kumimoji="1" lang="en-US" altLang="zh-CN" b="1" dirty="0" err="1">
                <a:ea typeface="华文新魏" pitchFamily="2" charset="-122"/>
              </a:rPr>
              <a:t>LED1</a:t>
            </a:r>
            <a:r>
              <a:rPr kumimoji="1" lang="en-US" altLang="zh-CN" b="1" dirty="0">
                <a:ea typeface="华文新魏" pitchFamily="2" charset="-122"/>
              </a:rPr>
              <a:t>; </a:t>
            </a:r>
            <a:endParaRPr kumimoji="1"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    </a:t>
            </a:r>
            <a:r>
              <a:rPr kumimoji="1" lang="en-US" altLang="zh-CN" b="1" dirty="0" err="1">
                <a:ea typeface="华文新魏" pitchFamily="2" charset="-122"/>
              </a:rPr>
              <a:t>OSTimeDly</a:t>
            </a:r>
            <a:r>
              <a:rPr kumimoji="1" lang="en-US" altLang="zh-CN" b="1" dirty="0">
                <a:ea typeface="华文新魏" pitchFamily="2" charset="-122"/>
              </a:rPr>
              <a:t>(60); 	</a:t>
            </a:r>
            <a:endParaRPr kumimoji="1"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    </a:t>
            </a:r>
            <a:r>
              <a:rPr kumimoji="1" lang="en-US" altLang="zh-CN" b="1" dirty="0" err="1">
                <a:ea typeface="华文新魏" pitchFamily="2" charset="-122"/>
              </a:rPr>
              <a:t>OSSemPost</a:t>
            </a:r>
            <a:r>
              <a:rPr kumimoji="1" lang="en-US" altLang="zh-CN" b="1" dirty="0">
                <a:ea typeface="华文新魏" pitchFamily="2" charset="-122"/>
              </a:rPr>
              <a:t>(</a:t>
            </a:r>
            <a:r>
              <a:rPr kumimoji="1" lang="en-US" altLang="zh-CN" b="1" dirty="0" err="1">
                <a:ea typeface="华文新魏" pitchFamily="2" charset="-122"/>
              </a:rPr>
              <a:t>sem</a:t>
            </a:r>
            <a:r>
              <a:rPr kumimoji="1" lang="en-US" altLang="zh-CN" b="1" dirty="0">
                <a:ea typeface="华文新魏" pitchFamily="2" charset="-122"/>
              </a:rPr>
              <a:t>);	</a:t>
            </a:r>
            <a:endParaRPr kumimoji="1"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a:t>
            </a:r>
          </a:p>
        </p:txBody>
      </p:sp>
      <p:sp>
        <p:nvSpPr>
          <p:cNvPr id="128006" name="Rectangle 6"/>
          <p:cNvSpPr>
            <a:spLocks noChangeArrowheads="1"/>
          </p:cNvSpPr>
          <p:nvPr/>
        </p:nvSpPr>
        <p:spPr bwMode="auto">
          <a:xfrm>
            <a:off x="0" y="2486025"/>
            <a:ext cx="9144000" cy="0"/>
          </a:xfrm>
          <a:prstGeom prst="rect">
            <a:avLst/>
          </a:prstGeom>
          <a:noFill/>
          <a:ln w="9525" algn="ctr">
            <a:noFill/>
            <a:miter lim="800000"/>
          </a:ln>
          <a:effectLst/>
        </p:spPr>
        <p:txBody>
          <a:bodyPr wrap="none" anchor="ctr">
            <a:spAutoFit/>
          </a:bodyPr>
          <a:lstStyle/>
          <a:p>
            <a:endParaRPr lang="zh-CN" altLang="en-US"/>
          </a:p>
        </p:txBody>
      </p:sp>
      <p:grpSp>
        <p:nvGrpSpPr>
          <p:cNvPr id="2" name="Group 8"/>
          <p:cNvGrpSpPr/>
          <p:nvPr/>
        </p:nvGrpSpPr>
        <p:grpSpPr bwMode="auto">
          <a:xfrm>
            <a:off x="4802428" y="3371393"/>
            <a:ext cx="2474913" cy="382588"/>
            <a:chOff x="2305" y="1979"/>
            <a:chExt cx="1559" cy="241"/>
          </a:xfrm>
        </p:grpSpPr>
        <p:grpSp>
          <p:nvGrpSpPr>
            <p:cNvPr id="3" name="Group 9"/>
            <p:cNvGrpSpPr/>
            <p:nvPr/>
          </p:nvGrpSpPr>
          <p:grpSpPr bwMode="auto">
            <a:xfrm>
              <a:off x="2557" y="1979"/>
              <a:ext cx="1307" cy="212"/>
              <a:chOff x="2645" y="1815"/>
              <a:chExt cx="944" cy="679"/>
            </a:xfrm>
          </p:grpSpPr>
          <p:sp>
            <p:nvSpPr>
              <p:cNvPr id="128010" name="Rectangle 10"/>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pPr eaLnBrk="1" hangingPunct="1"/>
                <a:r>
                  <a:rPr kumimoji="1" lang="zh-CN" altLang="en-US"/>
                  <a:t>等待信号量</a:t>
                </a:r>
              </a:p>
            </p:txBody>
          </p:sp>
          <p:sp>
            <p:nvSpPr>
              <p:cNvPr id="128011" name="AutoShape 11"/>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pPr algn="ctr"/>
                <a:endParaRPr lang="zh-CN" altLang="zh-CN" sz="1800">
                  <a:ea typeface="华文新魏" pitchFamily="2" charset="-122"/>
                </a:endParaRPr>
              </a:p>
            </p:txBody>
          </p:sp>
        </p:grpSp>
        <p:sp>
          <p:nvSpPr>
            <p:cNvPr id="128012" name="Freeform 12"/>
            <p:cNvSpPr/>
            <p:nvPr/>
          </p:nvSpPr>
          <p:spPr bwMode="auto">
            <a:xfrm rot="5400000">
              <a:off x="2367" y="2030"/>
              <a:ext cx="128"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4" name="Group 16"/>
          <p:cNvGrpSpPr/>
          <p:nvPr/>
        </p:nvGrpSpPr>
        <p:grpSpPr bwMode="auto">
          <a:xfrm>
            <a:off x="3650288" y="3984000"/>
            <a:ext cx="2474913" cy="366712"/>
            <a:chOff x="2656" y="2700"/>
            <a:chExt cx="1559" cy="231"/>
          </a:xfrm>
        </p:grpSpPr>
        <p:grpSp>
          <p:nvGrpSpPr>
            <p:cNvPr id="5" name="Group 17"/>
            <p:cNvGrpSpPr/>
            <p:nvPr/>
          </p:nvGrpSpPr>
          <p:grpSpPr bwMode="auto">
            <a:xfrm>
              <a:off x="2908" y="2700"/>
              <a:ext cx="1307" cy="231"/>
              <a:chOff x="2645" y="1787"/>
              <a:chExt cx="944" cy="739"/>
            </a:xfrm>
          </p:grpSpPr>
          <p:sp>
            <p:nvSpPr>
              <p:cNvPr id="128018" name="Rectangle 18"/>
              <p:cNvSpPr>
                <a:spLocks noChangeArrowheads="1"/>
              </p:cNvSpPr>
              <p:nvPr/>
            </p:nvSpPr>
            <p:spPr bwMode="auto">
              <a:xfrm>
                <a:off x="2705" y="1787"/>
                <a:ext cx="884" cy="739"/>
              </a:xfrm>
              <a:prstGeom prst="rect">
                <a:avLst/>
              </a:prstGeom>
              <a:noFill/>
              <a:ln w="9525" algn="ctr">
                <a:noFill/>
                <a:miter lim="800000"/>
              </a:ln>
              <a:effectLst/>
            </p:spPr>
            <p:txBody>
              <a:bodyPr anchor="ctr">
                <a:spAutoFit/>
              </a:bodyPr>
              <a:lstStyle/>
              <a:p>
                <a:pPr eaLnBrk="1" hangingPunct="1"/>
                <a:r>
                  <a:rPr kumimoji="1" lang="en-US" altLang="zh-CN"/>
                  <a:t>LED</a:t>
                </a:r>
                <a:r>
                  <a:rPr kumimoji="1" lang="zh-CN" altLang="en-US"/>
                  <a:t>亮</a:t>
                </a:r>
                <a:r>
                  <a:rPr kumimoji="1" lang="zh-CN" altLang="en-US" sz="1800">
                    <a:ea typeface="华文新魏" pitchFamily="2" charset="-122"/>
                  </a:rPr>
                  <a:t>	</a:t>
                </a:r>
                <a:endParaRPr kumimoji="1" lang="zh-CN" altLang="en-US"/>
              </a:p>
            </p:txBody>
          </p:sp>
          <p:sp>
            <p:nvSpPr>
              <p:cNvPr id="128019" name="AutoShape 19"/>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8020" name="Freeform 20"/>
            <p:cNvSpPr/>
            <p:nvPr/>
          </p:nvSpPr>
          <p:spPr bwMode="auto">
            <a:xfrm rot="5400000">
              <a:off x="2729" y="2742"/>
              <a:ext cx="106"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6" name="Group 21"/>
          <p:cNvGrpSpPr/>
          <p:nvPr/>
        </p:nvGrpSpPr>
        <p:grpSpPr bwMode="auto">
          <a:xfrm>
            <a:off x="3535074" y="4359804"/>
            <a:ext cx="2765136" cy="336550"/>
            <a:chOff x="2656" y="2709"/>
            <a:chExt cx="1559" cy="212"/>
          </a:xfrm>
        </p:grpSpPr>
        <p:grpSp>
          <p:nvGrpSpPr>
            <p:cNvPr id="7" name="Group 22"/>
            <p:cNvGrpSpPr/>
            <p:nvPr/>
          </p:nvGrpSpPr>
          <p:grpSpPr bwMode="auto">
            <a:xfrm>
              <a:off x="2908" y="2709"/>
              <a:ext cx="1307" cy="212"/>
              <a:chOff x="2645" y="1816"/>
              <a:chExt cx="944" cy="678"/>
            </a:xfrm>
          </p:grpSpPr>
          <p:sp>
            <p:nvSpPr>
              <p:cNvPr id="128023" name="Rectangle 23"/>
              <p:cNvSpPr>
                <a:spLocks noChangeArrowheads="1"/>
              </p:cNvSpPr>
              <p:nvPr/>
            </p:nvSpPr>
            <p:spPr bwMode="auto">
              <a:xfrm>
                <a:off x="2705" y="1816"/>
                <a:ext cx="884" cy="678"/>
              </a:xfrm>
              <a:prstGeom prst="rect">
                <a:avLst/>
              </a:prstGeom>
              <a:noFill/>
              <a:ln w="9525" algn="ctr">
                <a:noFill/>
                <a:miter lim="800000"/>
              </a:ln>
              <a:effectLst/>
            </p:spPr>
            <p:txBody>
              <a:bodyPr anchor="ctr">
                <a:spAutoFit/>
              </a:bodyPr>
              <a:lstStyle/>
              <a:p>
                <a:pPr eaLnBrk="1" hangingPunct="1"/>
                <a:r>
                  <a:rPr kumimoji="1" lang="zh-CN" altLang="en-US" dirty="0"/>
                  <a:t>延时</a:t>
                </a:r>
                <a:r>
                  <a:rPr kumimoji="1" lang="en-US" altLang="zh-CN" dirty="0"/>
                  <a:t>30</a:t>
                </a:r>
                <a:r>
                  <a:rPr kumimoji="1" lang="zh-CN" altLang="en-US" dirty="0"/>
                  <a:t>个节拍</a:t>
                </a:r>
              </a:p>
            </p:txBody>
          </p:sp>
          <p:sp>
            <p:nvSpPr>
              <p:cNvPr id="128024" name="AutoShape 24"/>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8025" name="Freeform 25"/>
            <p:cNvSpPr/>
            <p:nvPr/>
          </p:nvSpPr>
          <p:spPr bwMode="auto">
            <a:xfrm rot="5400000">
              <a:off x="2729" y="2742"/>
              <a:ext cx="106"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8" name="Group 26"/>
          <p:cNvGrpSpPr/>
          <p:nvPr/>
        </p:nvGrpSpPr>
        <p:grpSpPr bwMode="auto">
          <a:xfrm>
            <a:off x="3477467" y="5272424"/>
            <a:ext cx="3053171" cy="336550"/>
            <a:chOff x="2305" y="2818"/>
            <a:chExt cx="1559" cy="212"/>
          </a:xfrm>
        </p:grpSpPr>
        <p:grpSp>
          <p:nvGrpSpPr>
            <p:cNvPr id="9" name="Group 27"/>
            <p:cNvGrpSpPr/>
            <p:nvPr/>
          </p:nvGrpSpPr>
          <p:grpSpPr bwMode="auto">
            <a:xfrm>
              <a:off x="2557" y="2818"/>
              <a:ext cx="1307" cy="212"/>
              <a:chOff x="2645" y="1819"/>
              <a:chExt cx="944" cy="678"/>
            </a:xfrm>
          </p:grpSpPr>
          <p:sp>
            <p:nvSpPr>
              <p:cNvPr id="128028" name="Rectangle 28"/>
              <p:cNvSpPr>
                <a:spLocks noChangeArrowheads="1"/>
              </p:cNvSpPr>
              <p:nvPr/>
            </p:nvSpPr>
            <p:spPr bwMode="auto">
              <a:xfrm>
                <a:off x="2705" y="1819"/>
                <a:ext cx="884" cy="678"/>
              </a:xfrm>
              <a:prstGeom prst="rect">
                <a:avLst/>
              </a:prstGeom>
              <a:noFill/>
              <a:ln w="9525" algn="ctr">
                <a:noFill/>
                <a:miter lim="800000"/>
              </a:ln>
              <a:effectLst/>
            </p:spPr>
            <p:txBody>
              <a:bodyPr anchor="ctr">
                <a:spAutoFit/>
              </a:bodyPr>
              <a:lstStyle/>
              <a:p>
                <a:pPr eaLnBrk="1" hangingPunct="1"/>
                <a:r>
                  <a:rPr kumimoji="1" lang="zh-CN" altLang="en-US"/>
                  <a:t>延时</a:t>
                </a:r>
                <a:r>
                  <a:rPr kumimoji="1" lang="en-US" altLang="zh-CN"/>
                  <a:t>60</a:t>
                </a:r>
                <a:r>
                  <a:rPr kumimoji="1" lang="zh-CN" altLang="en-US"/>
                  <a:t>个节拍</a:t>
                </a:r>
              </a:p>
            </p:txBody>
          </p:sp>
          <p:sp>
            <p:nvSpPr>
              <p:cNvPr id="128029" name="AutoShape 29"/>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8030" name="Freeform 30"/>
            <p:cNvSpPr/>
            <p:nvPr/>
          </p:nvSpPr>
          <p:spPr bwMode="auto">
            <a:xfrm rot="16200000" flipV="1">
              <a:off x="2394" y="2768"/>
              <a:ext cx="74"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sp>
        <p:nvSpPr>
          <p:cNvPr id="128032" name="Text Box 32"/>
          <p:cNvSpPr txBox="1">
            <a:spLocks noChangeArrowheads="1"/>
          </p:cNvSpPr>
          <p:nvPr/>
        </p:nvSpPr>
        <p:spPr bwMode="auto">
          <a:xfrm>
            <a:off x="424295" y="1182327"/>
            <a:ext cx="8122587" cy="1200329"/>
          </a:xfrm>
          <a:prstGeom prst="rect">
            <a:avLst/>
          </a:prstGeom>
          <a:noFill/>
          <a:ln w="9525" algn="ctr">
            <a:noFill/>
            <a:miter lim="800000"/>
          </a:ln>
          <a:effectLst/>
        </p:spPr>
        <p:txBody>
          <a:bodyPr wrap="square">
            <a:spAutoFit/>
          </a:bodyPr>
          <a:lstStyle/>
          <a:p>
            <a:pPr algn="just">
              <a:spcBef>
                <a:spcPct val="50000"/>
              </a:spcBef>
            </a:pPr>
            <a:r>
              <a:rPr lang="en-US" altLang="zh-CN" b="1" dirty="0">
                <a:ea typeface="华文新魏" pitchFamily="2" charset="-122"/>
              </a:rPr>
              <a:t>      </a:t>
            </a:r>
            <a:r>
              <a:rPr lang="zh-CN" altLang="en-US" b="1" dirty="0">
                <a:ea typeface="华文新魏" pitchFamily="2" charset="-122"/>
              </a:rPr>
              <a:t>为了实现资源同步，我们需要保证</a:t>
            </a:r>
            <a:r>
              <a:rPr lang="en-US" altLang="zh-CN" b="1" dirty="0" err="1">
                <a:ea typeface="华文新魏" pitchFamily="2" charset="-122"/>
              </a:rPr>
              <a:t>OSSemPost</a:t>
            </a:r>
            <a:r>
              <a:rPr lang="en-US" altLang="zh-CN" b="1" dirty="0">
                <a:ea typeface="华文新魏" pitchFamily="2" charset="-122"/>
              </a:rPr>
              <a:t>()</a:t>
            </a:r>
            <a:r>
              <a:rPr lang="zh-CN" altLang="en-US" b="1" dirty="0">
                <a:ea typeface="华文新魏" pitchFamily="2" charset="-122"/>
              </a:rPr>
              <a:t>与</a:t>
            </a:r>
            <a:r>
              <a:rPr lang="en-US" altLang="zh-CN" b="1" dirty="0" err="1">
                <a:ea typeface="华文新魏" pitchFamily="2" charset="-122"/>
              </a:rPr>
              <a:t>OSSemPend</a:t>
            </a:r>
            <a:r>
              <a:rPr lang="en-US" altLang="zh-CN" b="1" dirty="0">
                <a:ea typeface="华文新魏" pitchFamily="2" charset="-122"/>
              </a:rPr>
              <a:t>()</a:t>
            </a:r>
            <a:r>
              <a:rPr lang="zh-CN" altLang="en-US" b="1" dirty="0">
                <a:ea typeface="华文新魏" pitchFamily="2" charset="-122"/>
              </a:rPr>
              <a:t>成对在同一个任务函数中调用，所以我们编写一个库函数</a:t>
            </a:r>
            <a:r>
              <a:rPr lang="en-US" altLang="zh-CN" b="1" dirty="0">
                <a:ea typeface="华文新魏" pitchFamily="2" charset="-122"/>
              </a:rPr>
              <a:t>LED()</a:t>
            </a:r>
            <a:r>
              <a:rPr lang="zh-CN" altLang="en-US" b="1" dirty="0">
                <a:ea typeface="华文新魏" pitchFamily="2" charset="-122"/>
              </a:rPr>
              <a:t>供两个任务调用，代码如下。</a:t>
            </a:r>
          </a:p>
        </p:txBody>
      </p:sp>
      <p:grpSp>
        <p:nvGrpSpPr>
          <p:cNvPr id="10" name="Group 33"/>
          <p:cNvGrpSpPr/>
          <p:nvPr/>
        </p:nvGrpSpPr>
        <p:grpSpPr bwMode="auto">
          <a:xfrm>
            <a:off x="3650288" y="4753961"/>
            <a:ext cx="2474913" cy="336550"/>
            <a:chOff x="2305" y="2614"/>
            <a:chExt cx="1559" cy="212"/>
          </a:xfrm>
        </p:grpSpPr>
        <p:grpSp>
          <p:nvGrpSpPr>
            <p:cNvPr id="11" name="Group 34"/>
            <p:cNvGrpSpPr/>
            <p:nvPr/>
          </p:nvGrpSpPr>
          <p:grpSpPr bwMode="auto">
            <a:xfrm>
              <a:off x="2557" y="2614"/>
              <a:ext cx="1307" cy="212"/>
              <a:chOff x="2645" y="1819"/>
              <a:chExt cx="944" cy="678"/>
            </a:xfrm>
          </p:grpSpPr>
          <p:sp>
            <p:nvSpPr>
              <p:cNvPr id="128035" name="Rectangle 35"/>
              <p:cNvSpPr>
                <a:spLocks noChangeArrowheads="1"/>
              </p:cNvSpPr>
              <p:nvPr/>
            </p:nvSpPr>
            <p:spPr bwMode="auto">
              <a:xfrm>
                <a:off x="2705" y="1819"/>
                <a:ext cx="884" cy="678"/>
              </a:xfrm>
              <a:prstGeom prst="rect">
                <a:avLst/>
              </a:prstGeom>
              <a:noFill/>
              <a:ln w="9525" algn="ctr">
                <a:noFill/>
                <a:miter lim="800000"/>
              </a:ln>
              <a:effectLst/>
            </p:spPr>
            <p:txBody>
              <a:bodyPr anchor="ctr">
                <a:spAutoFit/>
              </a:bodyPr>
              <a:lstStyle/>
              <a:p>
                <a:pPr eaLnBrk="1" hangingPunct="1"/>
                <a:r>
                  <a:rPr kumimoji="1" lang="en-US" altLang="zh-CN"/>
                  <a:t>LED</a:t>
                </a:r>
                <a:r>
                  <a:rPr kumimoji="1" lang="zh-CN" altLang="en-US"/>
                  <a:t>灭</a:t>
                </a:r>
              </a:p>
            </p:txBody>
          </p:sp>
          <p:sp>
            <p:nvSpPr>
              <p:cNvPr id="128036" name="AutoShape 36"/>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28037" name="Freeform 37"/>
            <p:cNvSpPr/>
            <p:nvPr/>
          </p:nvSpPr>
          <p:spPr bwMode="auto">
            <a:xfrm rot="5400000">
              <a:off x="2419" y="2613"/>
              <a:ext cx="23"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12" name="Group 38"/>
          <p:cNvGrpSpPr/>
          <p:nvPr/>
        </p:nvGrpSpPr>
        <p:grpSpPr bwMode="auto">
          <a:xfrm>
            <a:off x="3823109" y="5733280"/>
            <a:ext cx="2474913" cy="336550"/>
            <a:chOff x="2398" y="2270"/>
            <a:chExt cx="1559" cy="212"/>
          </a:xfrm>
        </p:grpSpPr>
        <p:grpSp>
          <p:nvGrpSpPr>
            <p:cNvPr id="13" name="Group 39"/>
            <p:cNvGrpSpPr/>
            <p:nvPr/>
          </p:nvGrpSpPr>
          <p:grpSpPr bwMode="auto">
            <a:xfrm>
              <a:off x="2650" y="2270"/>
              <a:ext cx="1307" cy="212"/>
              <a:chOff x="2645" y="1815"/>
              <a:chExt cx="944" cy="678"/>
            </a:xfrm>
          </p:grpSpPr>
          <p:sp>
            <p:nvSpPr>
              <p:cNvPr id="128040" name="Rectangle 40"/>
              <p:cNvSpPr>
                <a:spLocks noChangeArrowheads="1"/>
              </p:cNvSpPr>
              <p:nvPr/>
            </p:nvSpPr>
            <p:spPr bwMode="auto">
              <a:xfrm>
                <a:off x="2705" y="1815"/>
                <a:ext cx="884" cy="678"/>
              </a:xfrm>
              <a:prstGeom prst="rect">
                <a:avLst/>
              </a:prstGeom>
              <a:noFill/>
              <a:ln w="9525" algn="ctr">
                <a:noFill/>
                <a:miter lim="800000"/>
              </a:ln>
              <a:effectLst/>
            </p:spPr>
            <p:txBody>
              <a:bodyPr anchor="ctr">
                <a:spAutoFit/>
              </a:bodyPr>
              <a:lstStyle/>
              <a:p>
                <a:pPr eaLnBrk="1" hangingPunct="1"/>
                <a:r>
                  <a:rPr kumimoji="1" lang="zh-CN" altLang="en-US"/>
                  <a:t>发送信号量</a:t>
                </a:r>
              </a:p>
            </p:txBody>
          </p:sp>
          <p:sp>
            <p:nvSpPr>
              <p:cNvPr id="128041" name="AutoShape 41"/>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pPr algn="ctr"/>
                <a:endParaRPr lang="zh-CN" altLang="zh-CN" sz="1800">
                  <a:ea typeface="华文新魏" pitchFamily="2" charset="-122"/>
                </a:endParaRPr>
              </a:p>
            </p:txBody>
          </p:sp>
        </p:grpSp>
        <p:sp>
          <p:nvSpPr>
            <p:cNvPr id="128042" name="Freeform 42"/>
            <p:cNvSpPr/>
            <p:nvPr/>
          </p:nvSpPr>
          <p:spPr bwMode="auto">
            <a:xfrm rot="16200000" flipV="1">
              <a:off x="2489" y="2215"/>
              <a:ext cx="70"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sp>
        <p:nvSpPr>
          <p:cNvPr id="45" name="Rectangle 3"/>
          <p:cNvSpPr>
            <a:spLocks noChangeArrowheads="1"/>
          </p:cNvSpPr>
          <p:nvPr/>
        </p:nvSpPr>
        <p:spPr bwMode="auto">
          <a:xfrm>
            <a:off x="309082" y="203008"/>
            <a:ext cx="4493346" cy="576070"/>
          </a:xfrm>
          <a:prstGeom prst="rect">
            <a:avLst/>
          </a:prstGeom>
          <a:noFill/>
          <a:ln w="9525">
            <a:noFill/>
            <a:miter lim="800000"/>
          </a:ln>
          <a:effectLst/>
        </p:spPr>
        <p:txBody>
          <a:bodyPr wrap="none" anchor="ctr"/>
          <a:lstStyle/>
          <a:p>
            <a:pPr eaLnBrk="1" hangingPunct="1"/>
            <a:r>
              <a:rPr lang="en-US" altLang="zh-CN" sz="4000" b="1" dirty="0" err="1" smtClean="0">
                <a:solidFill>
                  <a:schemeClr val="tx1">
                    <a:lumMod val="95000"/>
                    <a:lumOff val="5000"/>
                  </a:schemeClr>
                </a:solidFill>
              </a:rPr>
              <a:t>Eg3</a:t>
            </a:r>
            <a:r>
              <a:rPr lang="en-US" altLang="zh-CN" sz="4000" b="1" dirty="0" smtClean="0">
                <a:solidFill>
                  <a:schemeClr val="tx1">
                    <a:lumMod val="95000"/>
                    <a:lumOff val="5000"/>
                  </a:schemeClr>
                </a:solidFill>
              </a:rPr>
              <a:t>: </a:t>
            </a:r>
            <a:r>
              <a:rPr lang="zh-CN" altLang="en-US" sz="4000" b="1" dirty="0" smtClean="0">
                <a:solidFill>
                  <a:schemeClr val="tx1">
                    <a:lumMod val="95000"/>
                    <a:lumOff val="5000"/>
                  </a:schemeClr>
                </a:solidFill>
              </a:rPr>
              <a:t>资源同步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8032"/>
                                        </p:tgtEl>
                                        <p:attrNameLst>
                                          <p:attrName>style.visibility</p:attrName>
                                        </p:attrNameLst>
                                      </p:cBhvr>
                                      <p:to>
                                        <p:strVal val="visible"/>
                                      </p:to>
                                    </p:set>
                                    <p:animEffect transition="in" filter="blinds(horizontal)">
                                      <p:cBhvr>
                                        <p:cTn id="7" dur="500"/>
                                        <p:tgtEl>
                                          <p:spTgt spid="12803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80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animBg="1"/>
      <p:bldP spid="1280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388" name="Picture 4"/>
          <p:cNvPicPr>
            <a:picLocks noChangeAspect="1" noChangeArrowheads="1"/>
          </p:cNvPicPr>
          <p:nvPr/>
        </p:nvPicPr>
        <p:blipFill>
          <a:blip r:embed="rId1" cstate="print"/>
          <a:srcRect/>
          <a:stretch>
            <a:fillRect/>
          </a:stretch>
        </p:blipFill>
        <p:spPr bwMode="auto">
          <a:xfrm>
            <a:off x="0" y="2420938"/>
            <a:ext cx="8988425" cy="3311525"/>
          </a:xfrm>
          <a:prstGeom prst="rect">
            <a:avLst/>
          </a:prstGeom>
          <a:noFill/>
          <a:ln w="9525">
            <a:noFill/>
            <a:miter lim="800000"/>
            <a:headEnd/>
            <a:tailEnd/>
          </a:ln>
          <a:effectLst/>
        </p:spPr>
      </p:pic>
      <p:sp>
        <p:nvSpPr>
          <p:cNvPr id="144390" name="AutoShape 6"/>
          <p:cNvSpPr>
            <a:spLocks noChangeArrowheads="1"/>
          </p:cNvSpPr>
          <p:nvPr/>
        </p:nvSpPr>
        <p:spPr bwMode="auto">
          <a:xfrm>
            <a:off x="539509" y="908050"/>
            <a:ext cx="4032491" cy="936625"/>
          </a:xfrm>
          <a:prstGeom prst="wedgeRoundRectCallout">
            <a:avLst>
              <a:gd name="adj1" fmla="val 86324"/>
              <a:gd name="adj2" fmla="val 129829"/>
              <a:gd name="adj3" fmla="val 16667"/>
            </a:avLst>
          </a:prstGeom>
          <a:solidFill>
            <a:schemeClr val="bg1"/>
          </a:solidFill>
          <a:ln w="9525">
            <a:solidFill>
              <a:schemeClr val="tx1"/>
            </a:solidFill>
            <a:miter lim="800000"/>
          </a:ln>
          <a:effectLst/>
        </p:spPr>
        <p:txBody>
          <a:bodyPr/>
          <a:lstStyle/>
          <a:p>
            <a:pPr>
              <a:spcBef>
                <a:spcPct val="50000"/>
              </a:spcBef>
            </a:pPr>
            <a:r>
              <a:rPr lang="zh-CN" altLang="en-US" b="1" dirty="0"/>
              <a:t>此链表是在操作系统初始化时生成，</a:t>
            </a:r>
            <a:r>
              <a:rPr lang="zh-CN" altLang="en-US" b="1" dirty="0" smtClean="0"/>
              <a:t>即</a:t>
            </a:r>
            <a:r>
              <a:rPr lang="en-US" altLang="zh-CN" b="1" dirty="0" err="1" smtClean="0"/>
              <a:t>OSInit</a:t>
            </a:r>
            <a:r>
              <a:rPr lang="en-US" altLang="zh-CN" b="1" dirty="0"/>
              <a:t>().</a:t>
            </a:r>
            <a:endParaRPr lang="en-US" altLang="zh-CN" b="1" dirty="0"/>
          </a:p>
          <a:p>
            <a:pPr algn="ctr"/>
            <a:endParaRPr lang="en-US" altLang="zh-CN" dirty="0"/>
          </a:p>
        </p:txBody>
      </p:sp>
      <p:sp>
        <p:nvSpPr>
          <p:cNvPr id="4" name="标题 1"/>
          <p:cNvSpPr>
            <a:spLocks noGrp="1"/>
          </p:cNvSpPr>
          <p:nvPr>
            <p:ph type="title"/>
          </p:nvPr>
        </p:nvSpPr>
        <p:spPr>
          <a:xfrm>
            <a:off x="193675" y="112713"/>
            <a:ext cx="8468422" cy="723900"/>
          </a:xfrm>
        </p:spPr>
        <p:txBody>
          <a:bodyPr/>
          <a:lstStyle/>
          <a:p>
            <a:r>
              <a:rPr lang="en-US" altLang="zh-CN" sz="3200" dirty="0" err="1" smtClean="0"/>
              <a:t>OSEventFreeList</a:t>
            </a:r>
            <a:endParaRPr lang="zh-CN" altLang="en-US" sz="32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9" name="Rectangle 5"/>
          <p:cNvSpPr>
            <a:spLocks noChangeArrowheads="1"/>
          </p:cNvSpPr>
          <p:nvPr/>
        </p:nvSpPr>
        <p:spPr bwMode="auto">
          <a:xfrm>
            <a:off x="251475" y="1009506"/>
            <a:ext cx="8235300" cy="1569660"/>
          </a:xfrm>
          <a:prstGeom prst="rect">
            <a:avLst/>
          </a:prstGeom>
          <a:noFill/>
          <a:ln w="9525" algn="ctr">
            <a:noFill/>
            <a:miter lim="800000"/>
          </a:ln>
          <a:effectLst/>
        </p:spPr>
        <p:txBody>
          <a:bodyPr wrap="square" anchor="ctr">
            <a:spAutoFit/>
          </a:bodyPr>
          <a:lstStyle/>
          <a:p>
            <a:pPr algn="just" eaLnBrk="1" hangingPunct="1"/>
            <a:r>
              <a:rPr kumimoji="1" lang="en-US" altLang="zh-CN" b="1" dirty="0">
                <a:ea typeface="华文新魏" pitchFamily="2" charset="-122"/>
              </a:rPr>
              <a:t>      </a:t>
            </a:r>
            <a:r>
              <a:rPr kumimoji="1" lang="zh-CN" altLang="en-US" b="1" dirty="0">
                <a:ea typeface="华文新魏" pitchFamily="2" charset="-122"/>
              </a:rPr>
              <a:t>建立一个任务，它每</a:t>
            </a:r>
            <a:r>
              <a:rPr kumimoji="1" lang="en-US" altLang="zh-CN" b="1" dirty="0">
                <a:ea typeface="华文新魏" pitchFamily="2" charset="-122"/>
              </a:rPr>
              <a:t>5</a:t>
            </a:r>
            <a:r>
              <a:rPr kumimoji="1" lang="zh-CN" altLang="en-US" b="1" dirty="0">
                <a:ea typeface="华文新魏" pitchFamily="2" charset="-122"/>
              </a:rPr>
              <a:t>／</a:t>
            </a:r>
            <a:r>
              <a:rPr kumimoji="1" lang="en-US" altLang="zh-CN" b="1" dirty="0">
                <a:ea typeface="华文新魏" pitchFamily="2" charset="-122"/>
              </a:rPr>
              <a:t>3 </a:t>
            </a:r>
            <a:r>
              <a:rPr kumimoji="1" lang="zh-CN" altLang="en-US" b="1" dirty="0">
                <a:ea typeface="华文新魏" pitchFamily="2" charset="-122"/>
              </a:rPr>
              <a:t>秒发送一次信号量。定时器</a:t>
            </a:r>
            <a:r>
              <a:rPr kumimoji="1" lang="en-US" altLang="zh-CN" b="1" dirty="0">
                <a:ea typeface="华文新魏" pitchFamily="2" charset="-122"/>
              </a:rPr>
              <a:t>1</a:t>
            </a:r>
            <a:r>
              <a:rPr kumimoji="1" lang="zh-CN" altLang="en-US" b="1" dirty="0">
                <a:ea typeface="华文新魏" pitchFamily="2" charset="-122"/>
              </a:rPr>
              <a:t>每</a:t>
            </a:r>
            <a:r>
              <a:rPr kumimoji="1" lang="en-US" altLang="zh-CN" b="1" dirty="0">
                <a:ea typeface="华文新魏" pitchFamily="2" charset="-122"/>
              </a:rPr>
              <a:t>1</a:t>
            </a:r>
            <a:r>
              <a:rPr kumimoji="1" lang="zh-CN" altLang="en-US" b="1" dirty="0">
                <a:ea typeface="华文新魏" pitchFamily="2" charset="-122"/>
              </a:rPr>
              <a:t>秒钟产生一次中断，在中断服务程序中获得信号量，如果有，则翻转</a:t>
            </a:r>
            <a:r>
              <a:rPr kumimoji="1" lang="en-US" altLang="zh-CN" b="1" dirty="0">
                <a:ea typeface="华文新魏" pitchFamily="2" charset="-122"/>
              </a:rPr>
              <a:t>LED</a:t>
            </a:r>
            <a:r>
              <a:rPr kumimoji="1" lang="zh-CN" altLang="en-US" b="1" dirty="0">
                <a:ea typeface="华文新魏" pitchFamily="2" charset="-122"/>
              </a:rPr>
              <a:t>。以此示例来说明如何在中断中获得信号量，使用函数</a:t>
            </a:r>
            <a:r>
              <a:rPr kumimoji="1" lang="en-US" altLang="zh-CN" b="1" dirty="0" err="1">
                <a:ea typeface="华文新魏" pitchFamily="2" charset="-122"/>
              </a:rPr>
              <a:t>OSSemAccept</a:t>
            </a:r>
            <a:r>
              <a:rPr kumimoji="1" lang="en-US" altLang="zh-CN" b="1" dirty="0">
                <a:ea typeface="华文新魏" pitchFamily="2" charset="-122"/>
              </a:rPr>
              <a:t>()</a:t>
            </a:r>
            <a:r>
              <a:rPr kumimoji="1" lang="zh-CN" altLang="en-US" b="1" dirty="0">
                <a:ea typeface="华文新魏" pitchFamily="2" charset="-122"/>
              </a:rPr>
              <a:t>实现。两个任务处理流程</a:t>
            </a:r>
            <a:r>
              <a:rPr kumimoji="1" lang="zh-CN" altLang="en-US" b="1" dirty="0" smtClean="0">
                <a:ea typeface="华文新魏" pitchFamily="2" charset="-122"/>
              </a:rPr>
              <a:t>如下：</a:t>
            </a:r>
            <a:endParaRPr kumimoji="1" lang="zh-CN" altLang="en-US" b="1" dirty="0">
              <a:ea typeface="华文新魏" pitchFamily="2" charset="-122"/>
            </a:endParaRPr>
          </a:p>
        </p:txBody>
      </p:sp>
      <p:graphicFrame>
        <p:nvGraphicFramePr>
          <p:cNvPr id="118790" name="Object 6"/>
          <p:cNvGraphicFramePr>
            <a:graphicFrameLocks noChangeAspect="1"/>
          </p:cNvGraphicFramePr>
          <p:nvPr/>
        </p:nvGraphicFramePr>
        <p:xfrm>
          <a:off x="5032856" y="2795323"/>
          <a:ext cx="2458476" cy="3873574"/>
        </p:xfrm>
        <a:graphic>
          <a:graphicData uri="http://schemas.openxmlformats.org/presentationml/2006/ole">
            <mc:AlternateContent xmlns:mc="http://schemas.openxmlformats.org/markup-compatibility/2006">
              <mc:Choice xmlns:v="urn:schemas-microsoft-com:vml" Requires="v">
                <p:oleObj spid="_x0000_s4097" name="Visio" r:id="rId1" imgW="13744575" imgH="23002875" progId="Visio.Drawing.11">
                  <p:embed/>
                </p:oleObj>
              </mc:Choice>
              <mc:Fallback>
                <p:oleObj name="Visio" r:id="rId1" imgW="13744575" imgH="23002875" progId="Visio.Drawing.11">
                  <p:embed/>
                  <p:pic>
                    <p:nvPicPr>
                      <p:cNvPr id="0" name="图片 4096"/>
                      <p:cNvPicPr>
                        <a:picLocks noChangeAspect="1"/>
                      </p:cNvPicPr>
                      <p:nvPr/>
                    </p:nvPicPr>
                    <p:blipFill>
                      <a:blip r:embed="rId2"/>
                      <a:stretch>
                        <a:fillRect/>
                      </a:stretch>
                    </p:blipFill>
                    <p:spPr>
                      <a:xfrm>
                        <a:off x="5032856" y="2795323"/>
                        <a:ext cx="2458476" cy="3873574"/>
                      </a:xfrm>
                      <a:prstGeom prst="rect">
                        <a:avLst/>
                      </a:prstGeom>
                      <a:noFill/>
                      <a:ln w="9525">
                        <a:noFill/>
                        <a:miter/>
                      </a:ln>
                    </p:spPr>
                  </p:pic>
                </p:oleObj>
              </mc:Fallback>
            </mc:AlternateContent>
          </a:graphicData>
        </a:graphic>
      </p:graphicFrame>
      <p:graphicFrame>
        <p:nvGraphicFramePr>
          <p:cNvPr id="118791" name="Object 7"/>
          <p:cNvGraphicFramePr>
            <a:graphicFrameLocks noChangeAspect="1"/>
          </p:cNvGraphicFramePr>
          <p:nvPr/>
        </p:nvGraphicFramePr>
        <p:xfrm>
          <a:off x="1439863" y="3081338"/>
          <a:ext cx="2771775" cy="2744787"/>
        </p:xfrm>
        <a:graphic>
          <a:graphicData uri="http://schemas.openxmlformats.org/presentationml/2006/ole">
            <mc:AlternateContent xmlns:mc="http://schemas.openxmlformats.org/markup-compatibility/2006">
              <mc:Choice xmlns:v="urn:schemas-microsoft-com:vml" Requires="v">
                <p:oleObj spid="_x0000_s4098" name="Visio" r:id="rId3" imgW="1409700" imgH="1384300" progId="Visio.Drawing.11">
                  <p:embed/>
                </p:oleObj>
              </mc:Choice>
              <mc:Fallback>
                <p:oleObj name="Visio" r:id="rId3" imgW="1409700" imgH="1384300" progId="Visio.Drawing.11">
                  <p:embed/>
                  <p:pic>
                    <p:nvPicPr>
                      <p:cNvPr id="0" name="图片 4097"/>
                      <p:cNvPicPr>
                        <a:picLocks noChangeAspect="1"/>
                      </p:cNvPicPr>
                      <p:nvPr/>
                    </p:nvPicPr>
                    <p:blipFill>
                      <a:blip r:embed="rId4"/>
                      <a:stretch>
                        <a:fillRect/>
                      </a:stretch>
                    </p:blipFill>
                    <p:spPr>
                      <a:xfrm>
                        <a:off x="1439863" y="3081338"/>
                        <a:ext cx="2771775" cy="2744787"/>
                      </a:xfrm>
                      <a:prstGeom prst="rect">
                        <a:avLst/>
                      </a:prstGeom>
                      <a:noFill/>
                      <a:ln w="9525">
                        <a:noFill/>
                        <a:miter/>
                      </a:ln>
                    </p:spPr>
                  </p:pic>
                </p:oleObj>
              </mc:Fallback>
            </mc:AlternateContent>
          </a:graphicData>
        </a:graphic>
      </p:graphicFrame>
      <p:sp>
        <p:nvSpPr>
          <p:cNvPr id="118792" name="AutoShape 8"/>
          <p:cNvSpPr>
            <a:spLocks noChangeArrowheads="1"/>
          </p:cNvSpPr>
          <p:nvPr/>
        </p:nvSpPr>
        <p:spPr bwMode="auto">
          <a:xfrm>
            <a:off x="963613" y="2622502"/>
            <a:ext cx="7245350" cy="4149726"/>
          </a:xfrm>
          <a:prstGeom prst="roundRect">
            <a:avLst>
              <a:gd name="adj" fmla="val 16667"/>
            </a:avLst>
          </a:prstGeom>
          <a:noFill/>
          <a:ln w="28575" algn="ctr">
            <a:solidFill>
              <a:srgbClr val="007000"/>
            </a:solidFill>
            <a:round/>
          </a:ln>
          <a:effectLst/>
          <a:scene3d>
            <a:camera prst="legacyObliqueBottomRight"/>
            <a:lightRig rig="legacyFlat2" dir="t"/>
          </a:scene3d>
          <a:sp3d extrusionH="36500" prstMaterial="legacyMatte">
            <a:bevelT w="13500" h="13500" prst="angle"/>
            <a:bevelB w="13500" h="13500" prst="angle"/>
            <a:extrusionClr>
              <a:srgbClr val="007000"/>
            </a:extrusionClr>
          </a:sp3d>
        </p:spPr>
        <p:txBody>
          <a:bodyPr wrap="none" anchor="ctr">
            <a:flatTx/>
          </a:bodyPr>
          <a:lstStyle/>
          <a:p>
            <a:endParaRPr lang="zh-CN" altLang="en-US"/>
          </a:p>
        </p:txBody>
      </p:sp>
      <p:sp>
        <p:nvSpPr>
          <p:cNvPr id="9" name="Rectangle 3"/>
          <p:cNvSpPr>
            <a:spLocks noChangeArrowheads="1"/>
          </p:cNvSpPr>
          <p:nvPr/>
        </p:nvSpPr>
        <p:spPr bwMode="auto">
          <a:xfrm>
            <a:off x="309081" y="203008"/>
            <a:ext cx="6394377" cy="576070"/>
          </a:xfrm>
          <a:prstGeom prst="rect">
            <a:avLst/>
          </a:prstGeom>
          <a:noFill/>
          <a:ln w="9525">
            <a:noFill/>
            <a:miter lim="800000"/>
          </a:ln>
          <a:effectLst/>
        </p:spPr>
        <p:txBody>
          <a:bodyPr wrap="none" anchor="ctr"/>
          <a:lstStyle/>
          <a:p>
            <a:pPr eaLnBrk="1" hangingPunct="1"/>
            <a:r>
              <a:rPr lang="en-US" altLang="zh-CN" sz="4000" b="1" dirty="0" err="1" smtClean="0">
                <a:solidFill>
                  <a:schemeClr val="tx1">
                    <a:lumMod val="95000"/>
                    <a:lumOff val="5000"/>
                  </a:schemeClr>
                </a:solidFill>
              </a:rPr>
              <a:t>Eg4</a:t>
            </a:r>
            <a:r>
              <a:rPr lang="en-US" altLang="zh-CN" sz="4000" b="1" dirty="0" smtClean="0">
                <a:solidFill>
                  <a:schemeClr val="tx1">
                    <a:lumMod val="95000"/>
                    <a:lumOff val="5000"/>
                  </a:schemeClr>
                </a:solidFill>
              </a:rPr>
              <a:t>: </a:t>
            </a:r>
            <a:r>
              <a:rPr lang="zh-CN" altLang="en-US" sz="4000" b="1" dirty="0" smtClean="0">
                <a:solidFill>
                  <a:schemeClr val="tx1">
                    <a:lumMod val="95000"/>
                    <a:lumOff val="5000"/>
                  </a:schemeClr>
                </a:solidFill>
              </a:rPr>
              <a:t>在中断中获得信号量</a:t>
            </a:r>
            <a:endParaRPr lang="zh-CN" altLang="en-US" sz="4000" b="1" dirty="0" smtClean="0">
              <a:solidFill>
                <a:schemeClr val="tx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8789"/>
                                        </p:tgtEl>
                                        <p:attrNameLst>
                                          <p:attrName>style.visibility</p:attrName>
                                        </p:attrNameLst>
                                      </p:cBhvr>
                                      <p:to>
                                        <p:strVal val="visible"/>
                                      </p:to>
                                    </p:set>
                                    <p:animEffect transition="in" filter="blinds(horizontal)">
                                      <p:cBhvr>
                                        <p:cTn id="7" dur="500"/>
                                        <p:tgtEl>
                                          <p:spTgt spid="118789"/>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18792"/>
                                        </p:tgtEl>
                                        <p:attrNameLst>
                                          <p:attrName>style.visibility</p:attrName>
                                        </p:attrNameLst>
                                      </p:cBhvr>
                                      <p:to>
                                        <p:strVal val="visible"/>
                                      </p:to>
                                    </p:set>
                                    <p:animEffect transition="in" filter="slide(fromBottom)">
                                      <p:cBhvr>
                                        <p:cTn id="10" dur="500"/>
                                        <p:tgtEl>
                                          <p:spTgt spid="118792"/>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18791"/>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187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p:bldP spid="11879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1" name="Rectangle 5"/>
          <p:cNvSpPr>
            <a:spLocks noChangeArrowheads="1"/>
          </p:cNvSpPr>
          <p:nvPr/>
        </p:nvSpPr>
        <p:spPr bwMode="auto">
          <a:xfrm>
            <a:off x="366689" y="1965752"/>
            <a:ext cx="8410622" cy="4401205"/>
          </a:xfrm>
          <a:prstGeom prst="rect">
            <a:avLst/>
          </a:prstGeom>
          <a:solidFill>
            <a:schemeClr val="bg1"/>
          </a:solidFill>
          <a:ln w="9525" algn="ctr">
            <a:solidFill>
              <a:schemeClr val="tx1"/>
            </a:solidFill>
            <a:miter lim="800000"/>
          </a:ln>
          <a:effectLst/>
        </p:spPr>
        <p:txBody>
          <a:bodyPr wrap="square" anchor="ctr">
            <a:spAutoFit/>
          </a:bodyPr>
          <a:lstStyle/>
          <a:p>
            <a:pPr marL="171450" indent="-171450" defTabSz="-635">
              <a:tabLst>
                <a:tab pos="1885950" algn="l"/>
              </a:tabLst>
            </a:pPr>
            <a:r>
              <a:rPr kumimoji="1" lang="en-US" altLang="zh-CN" sz="2000" b="1" dirty="0">
                <a:ea typeface="华文新魏" pitchFamily="2" charset="-122"/>
              </a:rPr>
              <a:t>void </a:t>
            </a:r>
            <a:r>
              <a:rPr kumimoji="1" lang="en-US" altLang="zh-CN" sz="2000" b="1" dirty="0" err="1"/>
              <a:t>TaskPost</a:t>
            </a:r>
            <a:r>
              <a:rPr kumimoji="1" lang="en-US" altLang="zh-CN" sz="2000" b="1" dirty="0"/>
              <a:t> </a:t>
            </a:r>
            <a:r>
              <a:rPr kumimoji="1" lang="en-US" altLang="zh-CN" sz="2000" b="1" dirty="0">
                <a:ea typeface="华文新魏" pitchFamily="2" charset="-122"/>
              </a:rPr>
              <a:t>(void  *</a:t>
            </a:r>
            <a:r>
              <a:rPr kumimoji="1" lang="en-US" altLang="zh-CN" sz="2000" b="1" dirty="0" err="1">
                <a:ea typeface="华文新魏" pitchFamily="2" charset="-122"/>
              </a:rPr>
              <a:t>pdata</a:t>
            </a:r>
            <a:r>
              <a:rPr kumimoji="1" lang="en-US" altLang="zh-CN" sz="2000" b="1" dirty="0">
                <a:ea typeface="华文新魏" pitchFamily="2" charset="-122"/>
              </a:rPr>
              <a:t>)</a:t>
            </a:r>
            <a:endParaRPr kumimoji="1" lang="en-US" altLang="zh-CN" sz="2000" b="1" dirty="0">
              <a:ea typeface="华文新魏" pitchFamily="2" charset="-122"/>
            </a:endParaRPr>
          </a:p>
          <a:p>
            <a:pPr marL="171450" indent="-171450" defTabSz="-635">
              <a:tabLst>
                <a:tab pos="1885950" algn="l"/>
              </a:tabLst>
            </a:pPr>
            <a:r>
              <a:rPr kumimoji="1" lang="en-US" altLang="zh-CN" sz="2000" b="1" dirty="0">
                <a:ea typeface="华文新魏" pitchFamily="2" charset="-122"/>
              </a:rPr>
              <a:t>{</a:t>
            </a:r>
            <a:endParaRPr kumimoji="1" lang="en-US" altLang="zh-CN" sz="2000" b="1" dirty="0">
              <a:ea typeface="华文新魏" pitchFamily="2" charset="-122"/>
            </a:endParaRPr>
          </a:p>
          <a:p>
            <a:pPr marL="171450" indent="-171450" defTabSz="-635">
              <a:tabLst>
                <a:tab pos="1885950" algn="l"/>
              </a:tabLst>
            </a:pPr>
            <a:r>
              <a:rPr kumimoji="1" lang="en-US" altLang="zh-CN" sz="2000" b="1" dirty="0">
                <a:ea typeface="华文新魏" pitchFamily="2" charset="-122"/>
              </a:rPr>
              <a:t>     ……</a:t>
            </a:r>
            <a:endParaRPr kumimoji="1" lang="en-US" altLang="zh-CN" sz="2000" b="1" dirty="0">
              <a:ea typeface="华文新魏" pitchFamily="2" charset="-122"/>
            </a:endParaRPr>
          </a:p>
          <a:p>
            <a:pPr marL="171450" indent="-171450" defTabSz="-635">
              <a:tabLst>
                <a:tab pos="1885950" algn="l"/>
              </a:tabLst>
            </a:pPr>
            <a:r>
              <a:rPr kumimoji="1" lang="en-US" altLang="zh-CN" sz="2000" b="1" dirty="0"/>
              <a:t>    </a:t>
            </a:r>
            <a:r>
              <a:rPr kumimoji="1" lang="en-US" altLang="zh-CN" sz="2000" b="1" dirty="0" err="1"/>
              <a:t>sem</a:t>
            </a:r>
            <a:r>
              <a:rPr kumimoji="1" lang="en-US" altLang="zh-CN" sz="2000" b="1" dirty="0"/>
              <a:t> = </a:t>
            </a:r>
            <a:r>
              <a:rPr kumimoji="1" lang="en-US" altLang="zh-CN" sz="2000" b="1" dirty="0" err="1"/>
              <a:t>OSSemCreate</a:t>
            </a:r>
            <a:r>
              <a:rPr kumimoji="1" lang="en-US" altLang="zh-CN" sz="2000" b="1" dirty="0"/>
              <a:t>(0); </a:t>
            </a:r>
            <a:endParaRPr kumimoji="1" lang="en-US" altLang="zh-CN" sz="2000" b="1" dirty="0"/>
          </a:p>
          <a:p>
            <a:pPr marL="171450" indent="-171450" defTabSz="-635">
              <a:tabLst>
                <a:tab pos="1885950" algn="l"/>
              </a:tabLst>
            </a:pPr>
            <a:r>
              <a:rPr kumimoji="1" lang="en-US" altLang="zh-CN" sz="2000" b="1" dirty="0"/>
              <a:t>    </a:t>
            </a:r>
            <a:r>
              <a:rPr kumimoji="1" lang="en-US" altLang="zh-CN" sz="2000" b="1" dirty="0" err="1"/>
              <a:t>OS_ENTER_CRITICAL</a:t>
            </a:r>
            <a:r>
              <a:rPr kumimoji="1" lang="en-US" altLang="zh-CN" sz="2000" b="1" dirty="0"/>
              <a:t>(); 	</a:t>
            </a:r>
            <a:endParaRPr kumimoji="1" lang="en-US" altLang="zh-CN" sz="2000" b="1" dirty="0"/>
          </a:p>
          <a:p>
            <a:pPr marL="171450" indent="-171450" defTabSz="-635">
              <a:tabLst>
                <a:tab pos="1885950" algn="l"/>
              </a:tabLst>
            </a:pPr>
            <a:r>
              <a:rPr kumimoji="1" lang="en-US" altLang="zh-CN" sz="2000" b="1" dirty="0"/>
              <a:t>    /* </a:t>
            </a:r>
            <a:r>
              <a:rPr kumimoji="1" lang="zh-CN" altLang="en-US" sz="2000" b="1" dirty="0"/>
              <a:t>初始化</a:t>
            </a:r>
            <a:r>
              <a:rPr kumimoji="1" lang="en-US" altLang="zh-CN" sz="2000" b="1" dirty="0"/>
              <a:t>VIC(</a:t>
            </a:r>
            <a:r>
              <a:rPr kumimoji="1" lang="zh-CN" altLang="en-US" sz="2000" b="1" dirty="0"/>
              <a:t>省略</a:t>
            </a:r>
            <a:r>
              <a:rPr kumimoji="1" lang="en-US" altLang="zh-CN" sz="2000" b="1" dirty="0"/>
              <a:t>)	                   */</a:t>
            </a:r>
            <a:endParaRPr kumimoji="1" lang="en-US" altLang="zh-CN" sz="2000" b="1" dirty="0"/>
          </a:p>
          <a:p>
            <a:pPr marL="171450" indent="-171450" defTabSz="-635">
              <a:tabLst>
                <a:tab pos="1885950" algn="l"/>
              </a:tabLst>
            </a:pPr>
            <a:r>
              <a:rPr kumimoji="1" lang="en-US" altLang="zh-CN" sz="2000" b="1" dirty="0"/>
              <a:t>    /* </a:t>
            </a:r>
            <a:r>
              <a:rPr kumimoji="1" lang="zh-CN" altLang="en-US" sz="2000" b="1" dirty="0"/>
              <a:t>初始化定时器</a:t>
            </a:r>
            <a:r>
              <a:rPr kumimoji="1" lang="en-US" altLang="zh-CN" sz="2000" b="1" dirty="0"/>
              <a:t>1(</a:t>
            </a:r>
            <a:r>
              <a:rPr kumimoji="1" lang="zh-CN" altLang="en-US" sz="2000" b="1" dirty="0"/>
              <a:t>省略</a:t>
            </a:r>
            <a:r>
              <a:rPr kumimoji="1" lang="en-US" altLang="zh-CN" sz="2000" b="1" dirty="0"/>
              <a:t>) 	                   */</a:t>
            </a:r>
            <a:endParaRPr kumimoji="1" lang="en-US" altLang="zh-CN" sz="2000" b="1" dirty="0"/>
          </a:p>
          <a:p>
            <a:pPr marL="171450" indent="-171450" defTabSz="-635">
              <a:tabLst>
                <a:tab pos="1885950" algn="l"/>
              </a:tabLst>
            </a:pPr>
            <a:r>
              <a:rPr kumimoji="1" lang="en-US" altLang="zh-CN" sz="2000" b="1" dirty="0"/>
              <a:t>    /* </a:t>
            </a:r>
            <a:r>
              <a:rPr kumimoji="1" lang="zh-CN" altLang="en-US" sz="2000" b="1" dirty="0"/>
              <a:t>目标板初始化</a:t>
            </a:r>
            <a:r>
              <a:rPr kumimoji="1" lang="en-US" altLang="zh-CN" sz="2000" b="1" dirty="0" err="1"/>
              <a:t>TargeInit</a:t>
            </a:r>
            <a:r>
              <a:rPr kumimoji="1" lang="en-US" altLang="zh-CN" sz="2000" b="1" dirty="0"/>
              <a:t>() (</a:t>
            </a:r>
            <a:r>
              <a:rPr kumimoji="1" lang="zh-CN" altLang="en-US" sz="2000" b="1" dirty="0"/>
              <a:t>省略</a:t>
            </a:r>
            <a:r>
              <a:rPr kumimoji="1" lang="en-US" altLang="zh-CN" sz="2000" b="1" dirty="0"/>
              <a:t>)           */</a:t>
            </a:r>
            <a:endParaRPr kumimoji="1" lang="en-US" altLang="zh-CN" sz="2000" b="1" dirty="0"/>
          </a:p>
          <a:p>
            <a:pPr marL="171450" indent="-171450" defTabSz="-635">
              <a:tabLst>
                <a:tab pos="1885950" algn="l"/>
              </a:tabLst>
            </a:pPr>
            <a:r>
              <a:rPr kumimoji="1" lang="en-US" altLang="zh-CN" sz="2000" b="1" dirty="0"/>
              <a:t>    </a:t>
            </a:r>
            <a:r>
              <a:rPr kumimoji="1" lang="en-US" altLang="zh-CN" sz="2000" b="1" dirty="0" err="1"/>
              <a:t>OS_EXIT_CRITICAL</a:t>
            </a:r>
            <a:r>
              <a:rPr kumimoji="1" lang="en-US" altLang="zh-CN" sz="2000" b="1" dirty="0"/>
              <a:t>();</a:t>
            </a:r>
            <a:endParaRPr kumimoji="1" lang="en-US" altLang="zh-CN" sz="2000" b="1" dirty="0"/>
          </a:p>
          <a:p>
            <a:pPr marL="171450" indent="-171450" defTabSz="-635">
              <a:tabLst>
                <a:tab pos="1885950" algn="l"/>
              </a:tabLst>
            </a:pPr>
            <a:r>
              <a:rPr kumimoji="1" lang="en-US" altLang="zh-CN" sz="2000" b="1" dirty="0">
                <a:ea typeface="华文新魏" pitchFamily="2" charset="-122"/>
              </a:rPr>
              <a:t>    while (1) {</a:t>
            </a:r>
            <a:endParaRPr kumimoji="1" lang="en-US" altLang="zh-CN" sz="2000" b="1" dirty="0">
              <a:ea typeface="华文新魏" pitchFamily="2" charset="-122"/>
            </a:endParaRPr>
          </a:p>
          <a:p>
            <a:pPr marL="171450" indent="-171450" defTabSz="-635">
              <a:tabLst>
                <a:tab pos="1885950" algn="l"/>
              </a:tabLst>
            </a:pPr>
            <a:r>
              <a:rPr kumimoji="1" lang="en-US" altLang="zh-CN" sz="2000" b="1" dirty="0"/>
              <a:t>        </a:t>
            </a:r>
            <a:r>
              <a:rPr kumimoji="1" lang="en-US" altLang="zh-CN" sz="2000" b="1" dirty="0" err="1"/>
              <a:t>OSTimeDly</a:t>
            </a:r>
            <a:r>
              <a:rPr kumimoji="1" lang="en-US" altLang="zh-CN" sz="2000" b="1" dirty="0"/>
              <a:t>(</a:t>
            </a:r>
            <a:r>
              <a:rPr kumimoji="1" lang="en-US" altLang="zh-CN" sz="2000" b="1" dirty="0" err="1"/>
              <a:t>OS_TICKS_PER_SEC</a:t>
            </a:r>
            <a:r>
              <a:rPr kumimoji="1" lang="en-US" altLang="zh-CN" sz="2000" b="1" dirty="0"/>
              <a:t> * 5/3); </a:t>
            </a:r>
            <a:endParaRPr kumimoji="1" lang="en-US" altLang="zh-CN" sz="2000" b="1" dirty="0"/>
          </a:p>
          <a:p>
            <a:pPr marL="171450" indent="-171450" defTabSz="-635">
              <a:tabLst>
                <a:tab pos="1885950" algn="l"/>
              </a:tabLst>
            </a:pPr>
            <a:r>
              <a:rPr kumimoji="1" lang="en-US" altLang="zh-CN" sz="2000" b="1" dirty="0"/>
              <a:t>        </a:t>
            </a:r>
            <a:r>
              <a:rPr kumimoji="1" lang="en-US" altLang="zh-CN" sz="2000" b="1" dirty="0" err="1"/>
              <a:t>OSSemPost</a:t>
            </a:r>
            <a:r>
              <a:rPr kumimoji="1" lang="en-US" altLang="zh-CN" sz="2000" b="1" dirty="0"/>
              <a:t> (</a:t>
            </a:r>
            <a:r>
              <a:rPr kumimoji="1" lang="en-US" altLang="zh-CN" sz="2000" b="1" dirty="0" err="1"/>
              <a:t>sem</a:t>
            </a:r>
            <a:r>
              <a:rPr kumimoji="1" lang="en-US" altLang="zh-CN" sz="2000" b="1" dirty="0"/>
              <a:t>); </a:t>
            </a:r>
            <a:r>
              <a:rPr kumimoji="1" lang="en-US" altLang="zh-CN" sz="2000" b="1" dirty="0">
                <a:ea typeface="华文新魏" pitchFamily="2" charset="-122"/>
              </a:rPr>
              <a:t>	</a:t>
            </a:r>
            <a:endParaRPr kumimoji="1" lang="en-US" altLang="zh-CN" sz="2000" b="1" dirty="0">
              <a:ea typeface="华文新魏" pitchFamily="2" charset="-122"/>
            </a:endParaRPr>
          </a:p>
          <a:p>
            <a:pPr marL="171450" indent="-171450" defTabSz="-635">
              <a:tabLst>
                <a:tab pos="1885950" algn="l"/>
              </a:tabLst>
            </a:pPr>
            <a:r>
              <a:rPr kumimoji="1" lang="en-US" altLang="zh-CN" sz="2000" b="1" dirty="0">
                <a:ea typeface="华文新魏" pitchFamily="2" charset="-122"/>
              </a:rPr>
              <a:t>    }</a:t>
            </a:r>
            <a:endParaRPr kumimoji="1" lang="en-US" altLang="zh-CN" sz="2000" b="1" dirty="0">
              <a:ea typeface="华文新魏" pitchFamily="2" charset="-122"/>
            </a:endParaRPr>
          </a:p>
          <a:p>
            <a:pPr marL="171450" indent="-171450" defTabSz="-635">
              <a:tabLst>
                <a:tab pos="1885950" algn="l"/>
              </a:tabLst>
            </a:pPr>
            <a:r>
              <a:rPr kumimoji="1" lang="en-US" altLang="zh-CN" sz="2000" b="1" dirty="0">
                <a:ea typeface="华文新魏" pitchFamily="2" charset="-122"/>
              </a:rPr>
              <a:t>}</a:t>
            </a:r>
          </a:p>
        </p:txBody>
      </p:sp>
      <p:grpSp>
        <p:nvGrpSpPr>
          <p:cNvPr id="2" name="Group 6"/>
          <p:cNvGrpSpPr/>
          <p:nvPr/>
        </p:nvGrpSpPr>
        <p:grpSpPr bwMode="auto">
          <a:xfrm>
            <a:off x="3362253" y="2795323"/>
            <a:ext cx="2474912" cy="336550"/>
            <a:chOff x="3636" y="1760"/>
            <a:chExt cx="1559" cy="212"/>
          </a:xfrm>
        </p:grpSpPr>
        <p:grpSp>
          <p:nvGrpSpPr>
            <p:cNvPr id="3" name="Group 7"/>
            <p:cNvGrpSpPr/>
            <p:nvPr/>
          </p:nvGrpSpPr>
          <p:grpSpPr bwMode="auto">
            <a:xfrm>
              <a:off x="3883" y="1760"/>
              <a:ext cx="1312" cy="212"/>
              <a:chOff x="2645" y="1815"/>
              <a:chExt cx="944" cy="679"/>
            </a:xfrm>
          </p:grpSpPr>
          <p:sp>
            <p:nvSpPr>
              <p:cNvPr id="132104" name="Rectangle 8"/>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pPr eaLnBrk="1" hangingPunct="1"/>
                <a:r>
                  <a:rPr kumimoji="1" lang="zh-CN" altLang="en-US"/>
                  <a:t>创建信号量</a:t>
                </a:r>
              </a:p>
            </p:txBody>
          </p:sp>
          <p:sp>
            <p:nvSpPr>
              <p:cNvPr id="132105" name="AutoShape 9"/>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32106" name="Freeform 10"/>
            <p:cNvSpPr/>
            <p:nvPr/>
          </p:nvSpPr>
          <p:spPr bwMode="auto">
            <a:xfrm rot="5400000">
              <a:off x="3746" y="1756"/>
              <a:ext cx="36" cy="255"/>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4" name="Group 12"/>
          <p:cNvGrpSpPr/>
          <p:nvPr/>
        </p:nvGrpSpPr>
        <p:grpSpPr bwMode="auto">
          <a:xfrm>
            <a:off x="1403615" y="2449681"/>
            <a:ext cx="2474912" cy="336550"/>
            <a:chOff x="2656" y="2709"/>
            <a:chExt cx="1559" cy="212"/>
          </a:xfrm>
        </p:grpSpPr>
        <p:grpSp>
          <p:nvGrpSpPr>
            <p:cNvPr id="5" name="Group 13"/>
            <p:cNvGrpSpPr/>
            <p:nvPr/>
          </p:nvGrpSpPr>
          <p:grpSpPr bwMode="auto">
            <a:xfrm>
              <a:off x="2908" y="2709"/>
              <a:ext cx="1307" cy="212"/>
              <a:chOff x="2645" y="1815"/>
              <a:chExt cx="944" cy="679"/>
            </a:xfrm>
          </p:grpSpPr>
          <p:sp>
            <p:nvSpPr>
              <p:cNvPr id="132110" name="Rectangle 14"/>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r>
                  <a:rPr kumimoji="1" lang="zh-CN" altLang="en-US"/>
                  <a:t>初始化工作</a:t>
                </a:r>
              </a:p>
            </p:txBody>
          </p:sp>
          <p:sp>
            <p:nvSpPr>
              <p:cNvPr id="132111" name="AutoShape 15"/>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32112" name="Freeform 16"/>
            <p:cNvSpPr/>
            <p:nvPr/>
          </p:nvSpPr>
          <p:spPr bwMode="auto">
            <a:xfrm rot="5400000">
              <a:off x="2729" y="2742"/>
              <a:ext cx="106"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6" name="Group 18"/>
          <p:cNvGrpSpPr/>
          <p:nvPr/>
        </p:nvGrpSpPr>
        <p:grpSpPr bwMode="auto">
          <a:xfrm>
            <a:off x="3074218" y="5502852"/>
            <a:ext cx="2474912" cy="336550"/>
            <a:chOff x="3491" y="2129"/>
            <a:chExt cx="1559" cy="212"/>
          </a:xfrm>
        </p:grpSpPr>
        <p:grpSp>
          <p:nvGrpSpPr>
            <p:cNvPr id="7" name="Group 19"/>
            <p:cNvGrpSpPr/>
            <p:nvPr/>
          </p:nvGrpSpPr>
          <p:grpSpPr bwMode="auto">
            <a:xfrm>
              <a:off x="3743" y="2129"/>
              <a:ext cx="1307" cy="212"/>
              <a:chOff x="2645" y="1815"/>
              <a:chExt cx="944" cy="679"/>
            </a:xfrm>
          </p:grpSpPr>
          <p:sp>
            <p:nvSpPr>
              <p:cNvPr id="132116" name="Rectangle 20"/>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r>
                  <a:rPr kumimoji="1" lang="zh-CN" altLang="en-US" dirty="0"/>
                  <a:t>发送信号量</a:t>
                </a:r>
              </a:p>
            </p:txBody>
          </p:sp>
          <p:sp>
            <p:nvSpPr>
              <p:cNvPr id="132117" name="AutoShape 21"/>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32118" name="Freeform 22"/>
            <p:cNvSpPr/>
            <p:nvPr/>
          </p:nvSpPr>
          <p:spPr bwMode="auto">
            <a:xfrm rot="16200000" flipV="1">
              <a:off x="3584" y="2078"/>
              <a:ext cx="57" cy="244"/>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8" name="Group 46"/>
          <p:cNvGrpSpPr/>
          <p:nvPr/>
        </p:nvGrpSpPr>
        <p:grpSpPr bwMode="auto">
          <a:xfrm>
            <a:off x="3707895" y="3207664"/>
            <a:ext cx="2474912" cy="336550"/>
            <a:chOff x="2656" y="2709"/>
            <a:chExt cx="1559" cy="212"/>
          </a:xfrm>
        </p:grpSpPr>
        <p:grpSp>
          <p:nvGrpSpPr>
            <p:cNvPr id="9" name="Group 47"/>
            <p:cNvGrpSpPr/>
            <p:nvPr/>
          </p:nvGrpSpPr>
          <p:grpSpPr bwMode="auto">
            <a:xfrm>
              <a:off x="2908" y="2709"/>
              <a:ext cx="1307" cy="212"/>
              <a:chOff x="2645" y="1815"/>
              <a:chExt cx="944" cy="679"/>
            </a:xfrm>
          </p:grpSpPr>
          <p:sp>
            <p:nvSpPr>
              <p:cNvPr id="132144" name="Rectangle 48"/>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r>
                  <a:rPr kumimoji="1" lang="zh-CN" altLang="en-US"/>
                  <a:t>进入临界段</a:t>
                </a:r>
              </a:p>
            </p:txBody>
          </p:sp>
          <p:sp>
            <p:nvSpPr>
              <p:cNvPr id="132145" name="AutoShape 49"/>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32146" name="Freeform 50"/>
            <p:cNvSpPr/>
            <p:nvPr/>
          </p:nvSpPr>
          <p:spPr bwMode="auto">
            <a:xfrm rot="5400000">
              <a:off x="2729" y="2742"/>
              <a:ext cx="106"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10" name="Group 51"/>
          <p:cNvGrpSpPr/>
          <p:nvPr/>
        </p:nvGrpSpPr>
        <p:grpSpPr bwMode="auto">
          <a:xfrm>
            <a:off x="3535074" y="4417411"/>
            <a:ext cx="2474912" cy="336550"/>
            <a:chOff x="2656" y="2709"/>
            <a:chExt cx="1559" cy="212"/>
          </a:xfrm>
        </p:grpSpPr>
        <p:grpSp>
          <p:nvGrpSpPr>
            <p:cNvPr id="11" name="Group 52"/>
            <p:cNvGrpSpPr/>
            <p:nvPr/>
          </p:nvGrpSpPr>
          <p:grpSpPr bwMode="auto">
            <a:xfrm>
              <a:off x="2908" y="2709"/>
              <a:ext cx="1307" cy="212"/>
              <a:chOff x="2645" y="1815"/>
              <a:chExt cx="944" cy="679"/>
            </a:xfrm>
          </p:grpSpPr>
          <p:sp>
            <p:nvSpPr>
              <p:cNvPr id="132149" name="Rectangle 53"/>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r>
                  <a:rPr kumimoji="1" lang="zh-CN" altLang="en-US"/>
                  <a:t>退出临界段</a:t>
                </a:r>
              </a:p>
            </p:txBody>
          </p:sp>
          <p:sp>
            <p:nvSpPr>
              <p:cNvPr id="132150" name="AutoShape 54"/>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32151" name="Freeform 55"/>
            <p:cNvSpPr/>
            <p:nvPr/>
          </p:nvSpPr>
          <p:spPr bwMode="auto">
            <a:xfrm rot="5400000">
              <a:off x="2729" y="2742"/>
              <a:ext cx="106"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12" name="Group 56"/>
          <p:cNvGrpSpPr/>
          <p:nvPr/>
        </p:nvGrpSpPr>
        <p:grpSpPr bwMode="auto">
          <a:xfrm>
            <a:off x="5668722" y="4984389"/>
            <a:ext cx="2474912" cy="336550"/>
            <a:chOff x="2656" y="2709"/>
            <a:chExt cx="1559" cy="212"/>
          </a:xfrm>
        </p:grpSpPr>
        <p:grpSp>
          <p:nvGrpSpPr>
            <p:cNvPr id="13" name="Group 57"/>
            <p:cNvGrpSpPr/>
            <p:nvPr/>
          </p:nvGrpSpPr>
          <p:grpSpPr bwMode="auto">
            <a:xfrm>
              <a:off x="2908" y="2709"/>
              <a:ext cx="1307" cy="212"/>
              <a:chOff x="2645" y="1815"/>
              <a:chExt cx="944" cy="679"/>
            </a:xfrm>
          </p:grpSpPr>
          <p:sp>
            <p:nvSpPr>
              <p:cNvPr id="132154" name="Rectangle 58"/>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r>
                  <a:rPr kumimoji="1" lang="zh-CN" altLang="en-US"/>
                  <a:t>延时</a:t>
                </a:r>
                <a:r>
                  <a:rPr kumimoji="1" lang="en-US" altLang="zh-CN"/>
                  <a:t>5/3</a:t>
                </a:r>
                <a:r>
                  <a:rPr kumimoji="1" lang="zh-CN" altLang="en-US"/>
                  <a:t>秒</a:t>
                </a:r>
              </a:p>
            </p:txBody>
          </p:sp>
          <p:sp>
            <p:nvSpPr>
              <p:cNvPr id="132155" name="AutoShape 59"/>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32156" name="Freeform 60"/>
            <p:cNvSpPr/>
            <p:nvPr/>
          </p:nvSpPr>
          <p:spPr bwMode="auto">
            <a:xfrm rot="5400000">
              <a:off x="2729" y="2742"/>
              <a:ext cx="106"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sp>
        <p:nvSpPr>
          <p:cNvPr id="132158" name="Text Box 62"/>
          <p:cNvSpPr txBox="1">
            <a:spLocks noChangeArrowheads="1"/>
          </p:cNvSpPr>
          <p:nvPr/>
        </p:nvSpPr>
        <p:spPr bwMode="auto">
          <a:xfrm>
            <a:off x="481903" y="1124720"/>
            <a:ext cx="7572375" cy="461665"/>
          </a:xfrm>
          <a:prstGeom prst="rect">
            <a:avLst/>
          </a:prstGeom>
          <a:noFill/>
          <a:ln w="9525" algn="ctr">
            <a:noFill/>
            <a:miter lim="800000"/>
          </a:ln>
          <a:effectLst/>
        </p:spPr>
        <p:txBody>
          <a:bodyPr>
            <a:spAutoFit/>
          </a:bodyPr>
          <a:lstStyle/>
          <a:p>
            <a:pPr>
              <a:spcBef>
                <a:spcPct val="50000"/>
              </a:spcBef>
            </a:pPr>
            <a:r>
              <a:rPr lang="en-US" altLang="zh-CN" b="1" dirty="0">
                <a:ea typeface="华文新魏" pitchFamily="2" charset="-122"/>
              </a:rPr>
              <a:t>    </a:t>
            </a:r>
            <a:r>
              <a:rPr lang="zh-CN" altLang="en-US" b="1" dirty="0">
                <a:ea typeface="华文新魏" pitchFamily="2" charset="-122"/>
              </a:rPr>
              <a:t>发送信号量任务主要代码</a:t>
            </a:r>
            <a:r>
              <a:rPr lang="zh-CN" altLang="en-US" b="1" dirty="0" smtClean="0">
                <a:ea typeface="华文新魏" pitchFamily="2" charset="-122"/>
              </a:rPr>
              <a:t>如下：</a:t>
            </a:r>
            <a:endParaRPr lang="zh-CN" altLang="en-US" b="1" dirty="0">
              <a:ea typeface="华文新魏" pitchFamily="2" charset="-122"/>
            </a:endParaRPr>
          </a:p>
        </p:txBody>
      </p:sp>
      <p:sp>
        <p:nvSpPr>
          <p:cNvPr id="48" name="Rectangle 3"/>
          <p:cNvSpPr>
            <a:spLocks noChangeArrowheads="1"/>
          </p:cNvSpPr>
          <p:nvPr/>
        </p:nvSpPr>
        <p:spPr bwMode="auto">
          <a:xfrm>
            <a:off x="309081" y="203008"/>
            <a:ext cx="6394377" cy="576070"/>
          </a:xfrm>
          <a:prstGeom prst="rect">
            <a:avLst/>
          </a:prstGeom>
          <a:noFill/>
          <a:ln w="9525">
            <a:noFill/>
            <a:miter lim="800000"/>
          </a:ln>
          <a:effectLst/>
        </p:spPr>
        <p:txBody>
          <a:bodyPr wrap="none" anchor="ctr"/>
          <a:lstStyle/>
          <a:p>
            <a:pPr eaLnBrk="1" hangingPunct="1"/>
            <a:r>
              <a:rPr lang="en-US" altLang="zh-CN" sz="4000" b="1" dirty="0" err="1" smtClean="0">
                <a:solidFill>
                  <a:schemeClr val="tx1">
                    <a:lumMod val="95000"/>
                    <a:lumOff val="5000"/>
                  </a:schemeClr>
                </a:solidFill>
              </a:rPr>
              <a:t>Eg4</a:t>
            </a:r>
            <a:r>
              <a:rPr lang="en-US" altLang="zh-CN" sz="4000" b="1" dirty="0" smtClean="0">
                <a:solidFill>
                  <a:schemeClr val="tx1">
                    <a:lumMod val="95000"/>
                    <a:lumOff val="5000"/>
                  </a:schemeClr>
                </a:solidFill>
              </a:rPr>
              <a:t>: </a:t>
            </a:r>
            <a:r>
              <a:rPr lang="zh-CN" altLang="en-US" sz="4000" b="1" dirty="0" smtClean="0">
                <a:solidFill>
                  <a:schemeClr val="tx1">
                    <a:lumMod val="95000"/>
                    <a:lumOff val="5000"/>
                  </a:schemeClr>
                </a:solidFill>
              </a:rPr>
              <a:t>在中断中获得信号量</a:t>
            </a:r>
            <a:endParaRPr lang="zh-CN" altLang="en-US" sz="4000" b="1" dirty="0" smtClean="0">
              <a:solidFill>
                <a:schemeClr val="tx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32158"/>
                                        </p:tgtEl>
                                        <p:attrNameLst>
                                          <p:attrName>style.visibility</p:attrName>
                                        </p:attrNameLst>
                                      </p:cBhvr>
                                      <p:to>
                                        <p:strVal val="visible"/>
                                      </p:to>
                                    </p:set>
                                    <p:animEffect transition="in" filter="blinds(horizontal)">
                                      <p:cBhvr>
                                        <p:cTn id="7" dur="500"/>
                                        <p:tgtEl>
                                          <p:spTgt spid="13215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210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animBg="1"/>
      <p:bldP spid="13215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6" name="Rectangle 8"/>
          <p:cNvSpPr>
            <a:spLocks noChangeArrowheads="1"/>
          </p:cNvSpPr>
          <p:nvPr/>
        </p:nvSpPr>
        <p:spPr bwMode="auto">
          <a:xfrm>
            <a:off x="539510" y="1758397"/>
            <a:ext cx="7215403" cy="4893647"/>
          </a:xfrm>
          <a:prstGeom prst="rect">
            <a:avLst/>
          </a:prstGeom>
          <a:solidFill>
            <a:schemeClr val="bg1"/>
          </a:solidFill>
          <a:ln w="9525" algn="ctr">
            <a:solidFill>
              <a:schemeClr val="tx1"/>
            </a:solidFill>
            <a:miter lim="800000"/>
          </a:ln>
          <a:effectLst/>
        </p:spPr>
        <p:txBody>
          <a:bodyPr wrap="square" anchor="ctr">
            <a:spAutoFit/>
          </a:bodyPr>
          <a:lstStyle/>
          <a:p>
            <a:pPr marL="171450" indent="-171450" defTabSz="-635">
              <a:tabLst>
                <a:tab pos="1885950" algn="l"/>
              </a:tabLst>
            </a:pPr>
            <a:r>
              <a:rPr kumimoji="1" lang="en-US" altLang="zh-CN" b="1"/>
              <a:t>void  Timer1_Exception (void)</a:t>
            </a:r>
            <a:endParaRPr kumimoji="1" lang="en-US" altLang="zh-CN" b="1"/>
          </a:p>
          <a:p>
            <a:pPr marL="171450" indent="-171450" defTabSz="-635">
              <a:tabLst>
                <a:tab pos="1885950" algn="l"/>
              </a:tabLst>
            </a:pPr>
            <a:r>
              <a:rPr kumimoji="1" lang="en-US" altLang="zh-CN" b="1">
                <a:ea typeface="华文新魏" pitchFamily="2" charset="-122"/>
              </a:rPr>
              <a:t>{</a:t>
            </a:r>
            <a:endParaRPr kumimoji="1" lang="en-US" altLang="zh-CN" b="1">
              <a:ea typeface="华文新魏" pitchFamily="2" charset="-122"/>
            </a:endParaRPr>
          </a:p>
          <a:p>
            <a:pPr marL="171450" indent="-171450" defTabSz="-635">
              <a:tabLst>
                <a:tab pos="1885950" algn="l"/>
              </a:tabLst>
            </a:pPr>
            <a:r>
              <a:rPr kumimoji="1" lang="en-US" altLang="zh-CN" b="1">
                <a:ea typeface="华文新魏" pitchFamily="2" charset="-122"/>
              </a:rPr>
              <a:t>    </a:t>
            </a:r>
            <a:r>
              <a:rPr kumimoji="1" lang="en-US" altLang="zh-CN" b="1"/>
              <a:t>T1IR = 0x01;</a:t>
            </a:r>
            <a:endParaRPr kumimoji="1" lang="en-US" altLang="zh-CN" b="1">
              <a:ea typeface="华文新魏" pitchFamily="2" charset="-122"/>
            </a:endParaRPr>
          </a:p>
          <a:p>
            <a:pPr marL="171450" indent="-171450" defTabSz="-635">
              <a:tabLst>
                <a:tab pos="1885950" algn="l"/>
              </a:tabLst>
            </a:pPr>
            <a:r>
              <a:rPr kumimoji="1" lang="en-US" altLang="zh-CN" b="1">
                <a:ea typeface="华文新魏" pitchFamily="2" charset="-122"/>
              </a:rPr>
              <a:t>    </a:t>
            </a:r>
            <a:r>
              <a:rPr kumimoji="1" lang="en-US" altLang="zh-CN" b="1"/>
              <a:t>VICVectAddr = 0;</a:t>
            </a:r>
            <a:endParaRPr kumimoji="1" lang="en-US" altLang="zh-CN" b="1">
              <a:ea typeface="华文新魏" pitchFamily="2" charset="-122"/>
            </a:endParaRPr>
          </a:p>
          <a:p>
            <a:pPr marL="171450" indent="-171450" defTabSz="-635">
              <a:tabLst>
                <a:tab pos="1885950" algn="l"/>
              </a:tabLst>
            </a:pPr>
            <a:r>
              <a:rPr kumimoji="1" lang="en-US" altLang="zh-CN" b="1"/>
              <a:t>    if (OSSemAccept (sem) &gt; 0) {</a:t>
            </a:r>
            <a:endParaRPr kumimoji="1" lang="en-US" altLang="zh-CN" b="1"/>
          </a:p>
          <a:p>
            <a:pPr marL="171450" indent="-171450" defTabSz="-635">
              <a:tabLst>
                <a:tab pos="1885950" algn="l"/>
              </a:tabLst>
            </a:pPr>
            <a:r>
              <a:rPr kumimoji="1" lang="en-US" altLang="zh-CN" b="1"/>
              <a:t>        if (IO0PIN &amp; LED1) {	</a:t>
            </a:r>
            <a:endParaRPr kumimoji="1" lang="en-US" altLang="zh-CN" b="1"/>
          </a:p>
          <a:p>
            <a:pPr marL="171450" indent="-171450" defTabSz="-635">
              <a:tabLst>
                <a:tab pos="1885950" algn="l"/>
              </a:tabLst>
            </a:pPr>
            <a:r>
              <a:rPr kumimoji="1" lang="en-US" altLang="zh-CN" b="1"/>
              <a:t>            IO0CLR = LED1;</a:t>
            </a:r>
            <a:endParaRPr kumimoji="1" lang="en-US" altLang="zh-CN" b="1"/>
          </a:p>
          <a:p>
            <a:pPr marL="171450" indent="-171450" defTabSz="-635">
              <a:tabLst>
                <a:tab pos="1885950" algn="l"/>
              </a:tabLst>
            </a:pPr>
            <a:r>
              <a:rPr kumimoji="1" lang="en-US" altLang="zh-CN" b="1"/>
              <a:t>        }</a:t>
            </a:r>
            <a:endParaRPr kumimoji="1" lang="en-US" altLang="zh-CN" b="1"/>
          </a:p>
          <a:p>
            <a:pPr marL="171450" indent="-171450" defTabSz="-635">
              <a:tabLst>
                <a:tab pos="1885950" algn="l"/>
              </a:tabLst>
            </a:pPr>
            <a:r>
              <a:rPr kumimoji="1" lang="en-US" altLang="zh-CN" b="1"/>
              <a:t>        else {</a:t>
            </a:r>
            <a:endParaRPr kumimoji="1" lang="en-US" altLang="zh-CN" b="1"/>
          </a:p>
          <a:p>
            <a:pPr marL="171450" indent="-171450" defTabSz="-635">
              <a:tabLst>
                <a:tab pos="1885950" algn="l"/>
              </a:tabLst>
            </a:pPr>
            <a:r>
              <a:rPr kumimoji="1" lang="en-US" altLang="zh-CN" b="1"/>
              <a:t>            IO0SET = LED1;</a:t>
            </a:r>
            <a:endParaRPr kumimoji="1" lang="en-US" altLang="zh-CN" b="1"/>
          </a:p>
          <a:p>
            <a:pPr marL="171450" indent="-171450" defTabSz="-635">
              <a:tabLst>
                <a:tab pos="1885950" algn="l"/>
              </a:tabLst>
            </a:pPr>
            <a:r>
              <a:rPr kumimoji="1" lang="en-US" altLang="zh-CN" b="1"/>
              <a:t>        }</a:t>
            </a:r>
            <a:endParaRPr kumimoji="1" lang="en-US" altLang="zh-CN" b="1"/>
          </a:p>
          <a:p>
            <a:pPr marL="171450" indent="-171450" defTabSz="-635">
              <a:tabLst>
                <a:tab pos="1885950" algn="l"/>
              </a:tabLst>
            </a:pPr>
            <a:r>
              <a:rPr kumimoji="1" lang="en-US" altLang="zh-CN" b="1"/>
              <a:t>    }</a:t>
            </a:r>
            <a:endParaRPr kumimoji="1" lang="en-US" altLang="zh-CN" b="1"/>
          </a:p>
          <a:p>
            <a:pPr marL="171450" indent="-171450" defTabSz="-635">
              <a:tabLst>
                <a:tab pos="1885950" algn="l"/>
              </a:tabLst>
            </a:pPr>
            <a:r>
              <a:rPr kumimoji="1" lang="en-US" altLang="zh-CN" b="1">
                <a:ea typeface="华文新魏" pitchFamily="2" charset="-122"/>
              </a:rPr>
              <a:t>}</a:t>
            </a:r>
          </a:p>
        </p:txBody>
      </p:sp>
      <p:grpSp>
        <p:nvGrpSpPr>
          <p:cNvPr id="2" name="Group 9"/>
          <p:cNvGrpSpPr/>
          <p:nvPr/>
        </p:nvGrpSpPr>
        <p:grpSpPr bwMode="auto">
          <a:xfrm>
            <a:off x="3362253" y="2968144"/>
            <a:ext cx="3278355" cy="336550"/>
            <a:chOff x="3636" y="1760"/>
            <a:chExt cx="1559" cy="212"/>
          </a:xfrm>
        </p:grpSpPr>
        <p:grpSp>
          <p:nvGrpSpPr>
            <p:cNvPr id="3" name="Group 10"/>
            <p:cNvGrpSpPr/>
            <p:nvPr/>
          </p:nvGrpSpPr>
          <p:grpSpPr bwMode="auto">
            <a:xfrm>
              <a:off x="3883" y="1760"/>
              <a:ext cx="1312" cy="212"/>
              <a:chOff x="2645" y="1815"/>
              <a:chExt cx="944" cy="679"/>
            </a:xfrm>
          </p:grpSpPr>
          <p:sp>
            <p:nvSpPr>
              <p:cNvPr id="130059" name="Rectangle 11"/>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pPr eaLnBrk="1" hangingPunct="1"/>
                <a:r>
                  <a:rPr kumimoji="1" lang="zh-CN" altLang="en-US" dirty="0"/>
                  <a:t>更新中断优先级</a:t>
                </a:r>
              </a:p>
            </p:txBody>
          </p:sp>
          <p:sp>
            <p:nvSpPr>
              <p:cNvPr id="130060" name="AutoShape 12"/>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30061" name="Freeform 13"/>
            <p:cNvSpPr/>
            <p:nvPr/>
          </p:nvSpPr>
          <p:spPr bwMode="auto">
            <a:xfrm rot="5400000">
              <a:off x="3746" y="1756"/>
              <a:ext cx="36" cy="255"/>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4" name="Group 14"/>
          <p:cNvGrpSpPr/>
          <p:nvPr/>
        </p:nvGrpSpPr>
        <p:grpSpPr bwMode="auto">
          <a:xfrm>
            <a:off x="2728576" y="2449681"/>
            <a:ext cx="3060627" cy="336550"/>
            <a:chOff x="2656" y="2709"/>
            <a:chExt cx="1559" cy="212"/>
          </a:xfrm>
        </p:grpSpPr>
        <p:grpSp>
          <p:nvGrpSpPr>
            <p:cNvPr id="5" name="Group 15"/>
            <p:cNvGrpSpPr/>
            <p:nvPr/>
          </p:nvGrpSpPr>
          <p:grpSpPr bwMode="auto">
            <a:xfrm>
              <a:off x="2908" y="2709"/>
              <a:ext cx="1307" cy="212"/>
              <a:chOff x="2645" y="1815"/>
              <a:chExt cx="944" cy="679"/>
            </a:xfrm>
          </p:grpSpPr>
          <p:sp>
            <p:nvSpPr>
              <p:cNvPr id="130064" name="Rectangle 16"/>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r>
                  <a:rPr kumimoji="1" lang="zh-CN" altLang="en-US"/>
                  <a:t>清除中断标志</a:t>
                </a:r>
              </a:p>
            </p:txBody>
          </p:sp>
          <p:sp>
            <p:nvSpPr>
              <p:cNvPr id="130065" name="AutoShape 17"/>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30066" name="Freeform 18"/>
            <p:cNvSpPr/>
            <p:nvPr/>
          </p:nvSpPr>
          <p:spPr bwMode="auto">
            <a:xfrm rot="5400000">
              <a:off x="2729" y="2742"/>
              <a:ext cx="106"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6" name="Group 45"/>
          <p:cNvGrpSpPr/>
          <p:nvPr/>
        </p:nvGrpSpPr>
        <p:grpSpPr bwMode="auto">
          <a:xfrm>
            <a:off x="4687214" y="3438092"/>
            <a:ext cx="4372888" cy="336550"/>
            <a:chOff x="2548" y="2208"/>
            <a:chExt cx="1897" cy="212"/>
          </a:xfrm>
        </p:grpSpPr>
        <p:grpSp>
          <p:nvGrpSpPr>
            <p:cNvPr id="7" name="Group 23"/>
            <p:cNvGrpSpPr/>
            <p:nvPr/>
          </p:nvGrpSpPr>
          <p:grpSpPr bwMode="auto">
            <a:xfrm>
              <a:off x="2787" y="2208"/>
              <a:ext cx="1658" cy="212"/>
              <a:chOff x="2645" y="1815"/>
              <a:chExt cx="944" cy="679"/>
            </a:xfrm>
          </p:grpSpPr>
          <p:sp>
            <p:nvSpPr>
              <p:cNvPr id="130072" name="Rectangle 24"/>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r>
                  <a:rPr kumimoji="1" lang="zh-CN" altLang="en-US" dirty="0"/>
                  <a:t>无等待地请求一个信号量</a:t>
                </a:r>
              </a:p>
            </p:txBody>
          </p:sp>
          <p:sp>
            <p:nvSpPr>
              <p:cNvPr id="130073" name="AutoShape 25"/>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30074" name="Freeform 26"/>
            <p:cNvSpPr/>
            <p:nvPr/>
          </p:nvSpPr>
          <p:spPr bwMode="auto">
            <a:xfrm rot="16200000" flipV="1">
              <a:off x="2653" y="2179"/>
              <a:ext cx="30" cy="239"/>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sp>
        <p:nvSpPr>
          <p:cNvPr id="130075" name="Text Box 27"/>
          <p:cNvSpPr txBox="1">
            <a:spLocks noChangeArrowheads="1"/>
          </p:cNvSpPr>
          <p:nvPr/>
        </p:nvSpPr>
        <p:spPr bwMode="auto">
          <a:xfrm>
            <a:off x="309082" y="1062356"/>
            <a:ext cx="7245350" cy="523220"/>
          </a:xfrm>
          <a:prstGeom prst="rect">
            <a:avLst/>
          </a:prstGeom>
          <a:noFill/>
          <a:ln w="9525" algn="ctr">
            <a:noFill/>
            <a:miter lim="800000"/>
          </a:ln>
          <a:effectLst/>
        </p:spPr>
        <p:txBody>
          <a:bodyPr>
            <a:spAutoFit/>
          </a:bodyPr>
          <a:lstStyle/>
          <a:p>
            <a:pPr>
              <a:spcBef>
                <a:spcPct val="50000"/>
              </a:spcBef>
            </a:pPr>
            <a:r>
              <a:rPr lang="en-US" altLang="zh-CN" sz="2800" b="1" dirty="0">
                <a:ea typeface="华文新魏" pitchFamily="2" charset="-122"/>
              </a:rPr>
              <a:t>    </a:t>
            </a:r>
            <a:r>
              <a:rPr lang="zh-CN" altLang="en-US" sz="2800" b="1" dirty="0">
                <a:ea typeface="华文新魏" pitchFamily="2" charset="-122"/>
              </a:rPr>
              <a:t>中断服务程序</a:t>
            </a:r>
            <a:r>
              <a:rPr lang="en-US" altLang="zh-CN" sz="2800" b="1" dirty="0" err="1">
                <a:ea typeface="华文新魏" pitchFamily="2" charset="-122"/>
              </a:rPr>
              <a:t>ISR</a:t>
            </a:r>
            <a:r>
              <a:rPr lang="zh-CN" altLang="en-US" sz="2800" b="1" dirty="0">
                <a:ea typeface="华文新魏" pitchFamily="2" charset="-122"/>
              </a:rPr>
              <a:t>代码</a:t>
            </a:r>
            <a:r>
              <a:rPr lang="zh-CN" altLang="en-US" sz="2800" b="1" dirty="0" smtClean="0">
                <a:ea typeface="华文新魏" pitchFamily="2" charset="-122"/>
              </a:rPr>
              <a:t>如下：</a:t>
            </a:r>
            <a:endParaRPr lang="zh-CN" altLang="en-US" sz="2800" b="1" dirty="0">
              <a:ea typeface="华文新魏" pitchFamily="2" charset="-122"/>
            </a:endParaRPr>
          </a:p>
        </p:txBody>
      </p:sp>
      <p:grpSp>
        <p:nvGrpSpPr>
          <p:cNvPr id="8" name="Group 34"/>
          <p:cNvGrpSpPr/>
          <p:nvPr/>
        </p:nvGrpSpPr>
        <p:grpSpPr bwMode="auto">
          <a:xfrm>
            <a:off x="3823109" y="5099603"/>
            <a:ext cx="3348662" cy="336550"/>
            <a:chOff x="3636" y="1760"/>
            <a:chExt cx="1559" cy="212"/>
          </a:xfrm>
        </p:grpSpPr>
        <p:grpSp>
          <p:nvGrpSpPr>
            <p:cNvPr id="9" name="Group 35"/>
            <p:cNvGrpSpPr/>
            <p:nvPr/>
          </p:nvGrpSpPr>
          <p:grpSpPr bwMode="auto">
            <a:xfrm>
              <a:off x="3883" y="1760"/>
              <a:ext cx="1312" cy="212"/>
              <a:chOff x="2645" y="1815"/>
              <a:chExt cx="944" cy="679"/>
            </a:xfrm>
          </p:grpSpPr>
          <p:sp>
            <p:nvSpPr>
              <p:cNvPr id="130084" name="Rectangle 36"/>
              <p:cNvSpPr>
                <a:spLocks noChangeArrowheads="1"/>
              </p:cNvSpPr>
              <p:nvPr/>
            </p:nvSpPr>
            <p:spPr bwMode="auto">
              <a:xfrm>
                <a:off x="2705" y="1815"/>
                <a:ext cx="884" cy="679"/>
              </a:xfrm>
              <a:prstGeom prst="rect">
                <a:avLst/>
              </a:prstGeom>
              <a:noFill/>
              <a:ln w="9525" algn="ctr">
                <a:noFill/>
                <a:miter lim="800000"/>
              </a:ln>
              <a:effectLst/>
            </p:spPr>
            <p:txBody>
              <a:bodyPr anchor="ctr">
                <a:spAutoFit/>
              </a:bodyPr>
              <a:lstStyle/>
              <a:p>
                <a:pPr eaLnBrk="1" hangingPunct="1"/>
                <a:r>
                  <a:rPr lang="en-US" altLang="zh-CN"/>
                  <a:t>LED</a:t>
                </a:r>
                <a:r>
                  <a:rPr lang="zh-CN" altLang="en-US"/>
                  <a:t>亮，熄</a:t>
                </a:r>
                <a:r>
                  <a:rPr kumimoji="1" lang="zh-CN" altLang="en-US"/>
                  <a:t>灭</a:t>
                </a:r>
                <a:r>
                  <a:rPr kumimoji="1" lang="en-US" altLang="zh-CN"/>
                  <a:t>LED</a:t>
                </a:r>
              </a:p>
            </p:txBody>
          </p:sp>
          <p:sp>
            <p:nvSpPr>
              <p:cNvPr id="130085" name="AutoShape 37"/>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30086" name="Freeform 38"/>
            <p:cNvSpPr/>
            <p:nvPr/>
          </p:nvSpPr>
          <p:spPr bwMode="auto">
            <a:xfrm rot="5400000">
              <a:off x="3746" y="1756"/>
              <a:ext cx="36" cy="255"/>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grpSp>
        <p:nvGrpSpPr>
          <p:cNvPr id="10" name="Group 44"/>
          <p:cNvGrpSpPr/>
          <p:nvPr/>
        </p:nvGrpSpPr>
        <p:grpSpPr bwMode="auto">
          <a:xfrm>
            <a:off x="3995930" y="4120284"/>
            <a:ext cx="3521483" cy="336550"/>
            <a:chOff x="2540" y="2447"/>
            <a:chExt cx="1556" cy="212"/>
          </a:xfrm>
        </p:grpSpPr>
        <p:grpSp>
          <p:nvGrpSpPr>
            <p:cNvPr id="11" name="Group 40"/>
            <p:cNvGrpSpPr/>
            <p:nvPr/>
          </p:nvGrpSpPr>
          <p:grpSpPr bwMode="auto">
            <a:xfrm>
              <a:off x="2789" y="2447"/>
              <a:ext cx="1307" cy="212"/>
              <a:chOff x="2645" y="1824"/>
              <a:chExt cx="944" cy="661"/>
            </a:xfrm>
          </p:grpSpPr>
          <p:sp>
            <p:nvSpPr>
              <p:cNvPr id="130089" name="Rectangle 41"/>
              <p:cNvSpPr>
                <a:spLocks noChangeArrowheads="1"/>
              </p:cNvSpPr>
              <p:nvPr/>
            </p:nvSpPr>
            <p:spPr bwMode="auto">
              <a:xfrm>
                <a:off x="2705" y="1824"/>
                <a:ext cx="884" cy="661"/>
              </a:xfrm>
              <a:prstGeom prst="rect">
                <a:avLst/>
              </a:prstGeom>
              <a:noFill/>
              <a:ln w="9525" algn="ctr">
                <a:noFill/>
                <a:miter lim="800000"/>
              </a:ln>
              <a:effectLst/>
            </p:spPr>
            <p:txBody>
              <a:bodyPr anchor="ctr">
                <a:spAutoFit/>
              </a:bodyPr>
              <a:lstStyle/>
              <a:p>
                <a:r>
                  <a:rPr kumimoji="1" lang="en-US" altLang="zh-CN" dirty="0"/>
                  <a:t>LED</a:t>
                </a:r>
                <a:r>
                  <a:rPr kumimoji="1" lang="zh-CN" altLang="en-US" dirty="0"/>
                  <a:t>灭，点亮</a:t>
                </a:r>
                <a:r>
                  <a:rPr kumimoji="1" lang="en-US" altLang="zh-CN" dirty="0"/>
                  <a:t>LED</a:t>
                </a:r>
              </a:p>
            </p:txBody>
          </p:sp>
          <p:sp>
            <p:nvSpPr>
              <p:cNvPr id="130090" name="AutoShape 42"/>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a:p>
            </p:txBody>
          </p:sp>
        </p:grpSp>
        <p:sp>
          <p:nvSpPr>
            <p:cNvPr id="130091" name="Freeform 43"/>
            <p:cNvSpPr/>
            <p:nvPr/>
          </p:nvSpPr>
          <p:spPr bwMode="auto">
            <a:xfrm rot="16200000" flipV="1">
              <a:off x="2626" y="2402"/>
              <a:ext cx="80"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a:p>
          </p:txBody>
        </p:sp>
      </p:grpSp>
      <p:sp>
        <p:nvSpPr>
          <p:cNvPr id="38" name="Rectangle 3"/>
          <p:cNvSpPr>
            <a:spLocks noChangeArrowheads="1"/>
          </p:cNvSpPr>
          <p:nvPr/>
        </p:nvSpPr>
        <p:spPr bwMode="auto">
          <a:xfrm>
            <a:off x="309081" y="203008"/>
            <a:ext cx="6394377" cy="576070"/>
          </a:xfrm>
          <a:prstGeom prst="rect">
            <a:avLst/>
          </a:prstGeom>
          <a:noFill/>
          <a:ln w="9525">
            <a:noFill/>
            <a:miter lim="800000"/>
          </a:ln>
          <a:effectLst/>
        </p:spPr>
        <p:txBody>
          <a:bodyPr wrap="none" anchor="ctr"/>
          <a:lstStyle/>
          <a:p>
            <a:pPr eaLnBrk="1" hangingPunct="1"/>
            <a:r>
              <a:rPr lang="en-US" altLang="zh-CN" sz="4000" b="1" dirty="0" err="1" smtClean="0">
                <a:solidFill>
                  <a:schemeClr val="tx1">
                    <a:lumMod val="95000"/>
                    <a:lumOff val="5000"/>
                  </a:schemeClr>
                </a:solidFill>
              </a:rPr>
              <a:t>Eg4</a:t>
            </a:r>
            <a:r>
              <a:rPr lang="en-US" altLang="zh-CN" sz="4000" b="1" dirty="0" smtClean="0">
                <a:solidFill>
                  <a:schemeClr val="tx1">
                    <a:lumMod val="95000"/>
                    <a:lumOff val="5000"/>
                  </a:schemeClr>
                </a:solidFill>
              </a:rPr>
              <a:t>: </a:t>
            </a:r>
            <a:r>
              <a:rPr lang="zh-CN" altLang="en-US" sz="4000" b="1" dirty="0" smtClean="0">
                <a:solidFill>
                  <a:schemeClr val="tx1">
                    <a:lumMod val="95000"/>
                    <a:lumOff val="5000"/>
                  </a:schemeClr>
                </a:solidFill>
              </a:rPr>
              <a:t>在中断中获得信号量</a:t>
            </a:r>
            <a:endParaRPr lang="zh-CN" altLang="en-US" sz="4000" b="1" dirty="0" smtClean="0">
              <a:solidFill>
                <a:schemeClr val="tx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30075"/>
                                        </p:tgtEl>
                                        <p:attrNameLst>
                                          <p:attrName>style.visibility</p:attrName>
                                        </p:attrNameLst>
                                      </p:cBhvr>
                                      <p:to>
                                        <p:strVal val="visible"/>
                                      </p:to>
                                    </p:set>
                                    <p:animEffect transition="in" filter="blinds(horizontal)">
                                      <p:cBhvr>
                                        <p:cTn id="7" dur="500"/>
                                        <p:tgtEl>
                                          <p:spTgt spid="13007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30056"/>
                                        </p:tgtEl>
                                        <p:attrNameLst>
                                          <p:attrName>style.visibility</p:attrName>
                                        </p:attrNameLst>
                                      </p:cBhvr>
                                      <p:to>
                                        <p:strVal val="visible"/>
                                      </p:to>
                                    </p:se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6" grpId="0" animBg="1"/>
      <p:bldP spid="13007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大纲</a:t>
            </a:r>
            <a:endParaRPr lang="zh-CN" altLang="en-US" sz="3200" dirty="0"/>
          </a:p>
        </p:txBody>
      </p:sp>
      <p:sp>
        <p:nvSpPr>
          <p:cNvPr id="3" name="内容占位符 2"/>
          <p:cNvSpPr>
            <a:spLocks noGrp="1"/>
          </p:cNvSpPr>
          <p:nvPr>
            <p:ph idx="1"/>
          </p:nvPr>
        </p:nvSpPr>
        <p:spPr>
          <a:xfrm>
            <a:off x="654724" y="1124720"/>
            <a:ext cx="8181975" cy="5472305"/>
          </a:xfrm>
        </p:spPr>
        <p:txBody>
          <a:bodyPr/>
          <a:lstStyle/>
          <a:p>
            <a:r>
              <a:rPr lang="zh-CN" altLang="en-US" dirty="0" smtClean="0"/>
              <a:t>事件控制块（</a:t>
            </a:r>
            <a:r>
              <a:rPr lang="en-US" altLang="zh-CN" dirty="0" err="1" smtClean="0"/>
              <a:t>ECB</a:t>
            </a:r>
            <a:r>
              <a:rPr lang="zh-CN" altLang="en-US" dirty="0" smtClean="0"/>
              <a:t>）</a:t>
            </a:r>
            <a:endParaRPr lang="zh-CN" altLang="en-US" dirty="0" smtClean="0"/>
          </a:p>
          <a:p>
            <a:r>
              <a:rPr lang="zh-CN" altLang="en-US" dirty="0" smtClean="0"/>
              <a:t>信号量</a:t>
            </a:r>
            <a:endParaRPr lang="en-US" altLang="zh-CN" dirty="0" smtClean="0"/>
          </a:p>
          <a:p>
            <a:pPr lvl="1"/>
            <a:r>
              <a:rPr lang="zh-CN" altLang="en-US" dirty="0" smtClean="0"/>
              <a:t>基本概念</a:t>
            </a:r>
            <a:endParaRPr lang="en-US" altLang="zh-CN" dirty="0" smtClean="0"/>
          </a:p>
          <a:p>
            <a:pPr lvl="1"/>
            <a:r>
              <a:rPr lang="zh-CN" altLang="en-US" dirty="0" smtClean="0"/>
              <a:t>信号量的应用</a:t>
            </a:r>
            <a:endParaRPr lang="en-US" altLang="zh-CN" dirty="0" smtClean="0"/>
          </a:p>
          <a:p>
            <a:pPr lvl="2"/>
            <a:r>
              <a:rPr lang="en-US" altLang="zh-CN" dirty="0" err="1" smtClean="0"/>
              <a:t>ISR</a:t>
            </a:r>
            <a:r>
              <a:rPr lang="zh-CN" altLang="en-US" dirty="0" smtClean="0"/>
              <a:t>与任务同步 </a:t>
            </a:r>
            <a:endParaRPr lang="zh-CN" altLang="en-US" dirty="0" smtClean="0"/>
          </a:p>
          <a:p>
            <a:pPr lvl="2"/>
            <a:r>
              <a:rPr lang="zh-CN" altLang="en-US" dirty="0" smtClean="0"/>
              <a:t>任务间同步 </a:t>
            </a:r>
            <a:endParaRPr lang="zh-CN" altLang="en-US" dirty="0" smtClean="0"/>
          </a:p>
          <a:p>
            <a:pPr lvl="2"/>
            <a:r>
              <a:rPr lang="zh-CN" altLang="en-US" dirty="0" smtClean="0"/>
              <a:t>资源同步</a:t>
            </a:r>
            <a:endParaRPr lang="en-US" altLang="zh-CN" dirty="0" smtClean="0"/>
          </a:p>
          <a:p>
            <a:r>
              <a:rPr lang="zh-CN" altLang="en-US" dirty="0" smtClean="0"/>
              <a:t>互斥信号量</a:t>
            </a:r>
            <a:endParaRPr lang="en-US" altLang="zh-CN" dirty="0" smtClean="0"/>
          </a:p>
          <a:p>
            <a:pPr lvl="1"/>
            <a:r>
              <a:rPr lang="zh-CN" altLang="en-US" dirty="0" smtClean="0"/>
              <a:t>基本函数</a:t>
            </a:r>
            <a:endParaRPr lang="en-US" altLang="zh-CN" dirty="0" smtClean="0"/>
          </a:p>
          <a:p>
            <a:pPr lvl="1"/>
            <a:r>
              <a:rPr lang="zh-CN" altLang="en-US" dirty="0" smtClean="0"/>
              <a:t>互斥信号量应用</a:t>
            </a:r>
            <a:endParaRPr lang="en-US" altLang="zh-CN" dirty="0" smtClean="0"/>
          </a:p>
          <a:p>
            <a:pPr lvl="2"/>
            <a:r>
              <a:rPr lang="zh-CN" altLang="en-US" dirty="0" smtClean="0"/>
              <a:t>资源同步</a:t>
            </a:r>
            <a:endParaRPr lang="en-US" altLang="zh-CN" dirty="0" smtClean="0"/>
          </a:p>
        </p:txBody>
      </p:sp>
      <p:sp>
        <p:nvSpPr>
          <p:cNvPr id="4" name="灯片编号占位符 3"/>
          <p:cNvSpPr>
            <a:spLocks noGrp="1"/>
          </p:cNvSpPr>
          <p:nvPr>
            <p:ph type="sldNum" sz="quarter" idx="12"/>
          </p:nvPr>
        </p:nvSpPr>
        <p:spPr/>
        <p:txBody>
          <a:bodyPr/>
          <a:lstStyle/>
          <a:p>
            <a:pPr>
              <a:defRPr/>
            </a:pPr>
            <a:fld id="{747403B2-3794-4BCE-BB17-8870D2195C0F}" type="slidenum">
              <a:rPr lang="zh-CN" altLang="en-US" smtClean="0"/>
            </a:fld>
            <a:endParaRPr lang="en-US" altLang="zh-CN"/>
          </a:p>
        </p:txBody>
      </p:sp>
      <p:pic>
        <p:nvPicPr>
          <p:cNvPr id="5" name="Picture 4" descr="j0195812"/>
          <p:cNvPicPr>
            <a:picLocks noChangeAspect="1" noChangeArrowheads="1"/>
          </p:cNvPicPr>
          <p:nvPr/>
        </p:nvPicPr>
        <p:blipFill>
          <a:blip r:embed="rId1" cstate="print"/>
          <a:srcRect/>
          <a:stretch>
            <a:fillRect/>
          </a:stretch>
        </p:blipFill>
        <p:spPr bwMode="auto">
          <a:xfrm>
            <a:off x="7164315" y="4869175"/>
            <a:ext cx="1681162" cy="1728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37" name="Rectangle 49"/>
          <p:cNvSpPr>
            <a:spLocks noChangeArrowheads="1"/>
          </p:cNvSpPr>
          <p:nvPr/>
        </p:nvSpPr>
        <p:spPr bwMode="auto">
          <a:xfrm>
            <a:off x="-406400" y="2349500"/>
            <a:ext cx="9144000" cy="0"/>
          </a:xfrm>
          <a:prstGeom prst="rect">
            <a:avLst/>
          </a:prstGeom>
          <a:noFill/>
          <a:ln w="9525" algn="ctr">
            <a:noFill/>
            <a:miter lim="800000"/>
          </a:ln>
          <a:effectLst/>
        </p:spPr>
        <p:txBody>
          <a:bodyPr wrap="none" anchor="ctr">
            <a:spAutoFit/>
          </a:bodyPr>
          <a:lstStyle/>
          <a:p>
            <a:endParaRPr lang="zh-CN" altLang="en-US"/>
          </a:p>
        </p:txBody>
      </p:sp>
      <p:sp>
        <p:nvSpPr>
          <p:cNvPr id="89154" name="Rectangle 66"/>
          <p:cNvSpPr>
            <a:spLocks noChangeArrowheads="1"/>
          </p:cNvSpPr>
          <p:nvPr/>
        </p:nvSpPr>
        <p:spPr bwMode="auto">
          <a:xfrm>
            <a:off x="424297" y="5667375"/>
            <a:ext cx="7856104" cy="641350"/>
          </a:xfrm>
          <a:prstGeom prst="rect">
            <a:avLst/>
          </a:prstGeom>
          <a:noFill/>
          <a:ln w="9525" algn="ctr">
            <a:noFill/>
            <a:miter lim="800000"/>
          </a:ln>
          <a:effectLst/>
        </p:spPr>
        <p:txBody>
          <a:bodyPr wrap="square" anchor="ctr">
            <a:spAutoFit/>
          </a:bodyPr>
          <a:lstStyle/>
          <a:p>
            <a:pPr indent="276225" algn="just"/>
            <a:r>
              <a:rPr kumimoji="1" lang="zh-CN" altLang="en-US" sz="1800" b="1" dirty="0">
                <a:ea typeface="黑体" pitchFamily="49" charset="-122"/>
              </a:rPr>
              <a:t>互斥信号量也称为</a:t>
            </a:r>
            <a:r>
              <a:rPr kumimoji="1" lang="en-US" altLang="zh-CN" sz="1800" b="1" dirty="0" err="1">
                <a:ea typeface="黑体" pitchFamily="49" charset="-122"/>
              </a:rPr>
              <a:t>mutex</a:t>
            </a:r>
            <a:r>
              <a:rPr kumimoji="1" lang="zh-CN" altLang="en-US" sz="1800" b="1" dirty="0">
                <a:ea typeface="黑体" pitchFamily="49" charset="-122"/>
              </a:rPr>
              <a:t>，专用于资源同步。互斥信号量具有一些特性：占用一个空闲优先级，以便解决优先级反转问题。</a:t>
            </a:r>
          </a:p>
        </p:txBody>
      </p:sp>
      <p:sp>
        <p:nvSpPr>
          <p:cNvPr id="89155" name="Rectangle 67"/>
          <p:cNvSpPr>
            <a:spLocks noChangeArrowheads="1"/>
          </p:cNvSpPr>
          <p:nvPr/>
        </p:nvSpPr>
        <p:spPr bwMode="auto">
          <a:xfrm>
            <a:off x="481903" y="1067113"/>
            <a:ext cx="7830247" cy="1616075"/>
          </a:xfrm>
          <a:prstGeom prst="rect">
            <a:avLst/>
          </a:prstGeom>
          <a:noFill/>
          <a:ln w="9525" algn="ctr">
            <a:noFill/>
            <a:miter lim="800000"/>
          </a:ln>
          <a:effectLst/>
        </p:spPr>
        <p:txBody>
          <a:bodyPr wrap="square">
            <a:spAutoFit/>
          </a:bodyPr>
          <a:lstStyle/>
          <a:p>
            <a:pPr algn="just"/>
            <a:r>
              <a:rPr kumimoji="1" lang="en-US" altLang="zh-CN" sz="2000" b="1" dirty="0">
                <a:ea typeface="华文新魏" pitchFamily="2" charset="-122"/>
              </a:rPr>
              <a:t>       </a:t>
            </a:r>
            <a:r>
              <a:rPr kumimoji="1" lang="zh-CN" altLang="en-US" sz="2000" b="1" dirty="0">
                <a:ea typeface="华文新魏" pitchFamily="2" charset="-122"/>
              </a:rPr>
              <a:t>在日常生活中，出租车是一种常用的共享资源，当出租车载客时，从外面可以看到标识为载客；当空闲时，标识为空车。这样等车的人就可以根据标识知道出租车的当前状态，判断是否能够座上这辆车。这个标识牌就是一个二值信号量。由于这种二值信号量可以实现对共享资源的独占式处理，所以叫做互斥信号量。</a:t>
            </a:r>
          </a:p>
        </p:txBody>
      </p:sp>
      <p:grpSp>
        <p:nvGrpSpPr>
          <p:cNvPr id="2" name="Group 70"/>
          <p:cNvGrpSpPr/>
          <p:nvPr/>
        </p:nvGrpSpPr>
        <p:grpSpPr bwMode="auto">
          <a:xfrm>
            <a:off x="3311525" y="5013325"/>
            <a:ext cx="1116013" cy="431800"/>
            <a:chOff x="1429" y="2137"/>
            <a:chExt cx="703" cy="272"/>
          </a:xfrm>
          <a:noFill/>
        </p:grpSpPr>
        <p:sp>
          <p:nvSpPr>
            <p:cNvPr id="89156" name="Oval 68"/>
            <p:cNvSpPr>
              <a:spLocks noChangeArrowheads="1"/>
            </p:cNvSpPr>
            <p:nvPr/>
          </p:nvSpPr>
          <p:spPr bwMode="auto">
            <a:xfrm>
              <a:off x="1429" y="2137"/>
              <a:ext cx="703" cy="272"/>
            </a:xfrm>
            <a:prstGeom prst="ellipse">
              <a:avLst/>
            </a:prstGeom>
            <a:grpFill/>
            <a:ln w="9525" algn="ctr">
              <a:solidFill>
                <a:schemeClr val="tx1"/>
              </a:solidFill>
              <a:round/>
            </a:ln>
            <a:effectLst/>
          </p:spPr>
          <p:txBody>
            <a:bodyPr wrap="none" anchor="ctr"/>
            <a:lstStyle/>
            <a:p>
              <a:endParaRPr lang="zh-CN" altLang="en-US">
                <a:solidFill>
                  <a:schemeClr val="tx1">
                    <a:lumMod val="95000"/>
                    <a:lumOff val="5000"/>
                  </a:schemeClr>
                </a:solidFill>
              </a:endParaRPr>
            </a:p>
          </p:txBody>
        </p:sp>
        <p:sp>
          <p:nvSpPr>
            <p:cNvPr id="89157" name="Text Box 69"/>
            <p:cNvSpPr txBox="1">
              <a:spLocks noChangeArrowheads="1"/>
            </p:cNvSpPr>
            <p:nvPr/>
          </p:nvSpPr>
          <p:spPr bwMode="auto">
            <a:xfrm>
              <a:off x="1429" y="2160"/>
              <a:ext cx="703" cy="231"/>
            </a:xfrm>
            <a:prstGeom prst="rect">
              <a:avLst/>
            </a:prstGeom>
            <a:grpFill/>
            <a:ln w="9525" algn="ctr">
              <a:noFill/>
              <a:miter lim="800000"/>
            </a:ln>
            <a:effectLst/>
          </p:spPr>
          <p:txBody>
            <a:bodyPr>
              <a:spAutoFit/>
            </a:bodyPr>
            <a:lstStyle/>
            <a:p>
              <a:pPr algn="ctr">
                <a:spcBef>
                  <a:spcPct val="50000"/>
                </a:spcBef>
              </a:pPr>
              <a:r>
                <a:rPr lang="zh-CN" altLang="en-US" sz="1800" b="1" dirty="0">
                  <a:solidFill>
                    <a:schemeClr val="tx1">
                      <a:lumMod val="95000"/>
                      <a:lumOff val="5000"/>
                    </a:schemeClr>
                  </a:solidFill>
                </a:rPr>
                <a:t>载客</a:t>
              </a:r>
            </a:p>
          </p:txBody>
        </p:sp>
      </p:grpSp>
      <p:grpSp>
        <p:nvGrpSpPr>
          <p:cNvPr id="3" name="Group 71"/>
          <p:cNvGrpSpPr/>
          <p:nvPr/>
        </p:nvGrpSpPr>
        <p:grpSpPr bwMode="auto">
          <a:xfrm>
            <a:off x="4751388" y="5013325"/>
            <a:ext cx="1116012" cy="431800"/>
            <a:chOff x="1429" y="2137"/>
            <a:chExt cx="703" cy="272"/>
          </a:xfrm>
          <a:noFill/>
        </p:grpSpPr>
        <p:sp>
          <p:nvSpPr>
            <p:cNvPr id="89160" name="Oval 72"/>
            <p:cNvSpPr>
              <a:spLocks noChangeArrowheads="1"/>
            </p:cNvSpPr>
            <p:nvPr/>
          </p:nvSpPr>
          <p:spPr bwMode="auto">
            <a:xfrm>
              <a:off x="1429" y="2137"/>
              <a:ext cx="703" cy="272"/>
            </a:xfrm>
            <a:prstGeom prst="ellipse">
              <a:avLst/>
            </a:prstGeom>
            <a:grpFill/>
            <a:ln w="9525" algn="ctr">
              <a:solidFill>
                <a:schemeClr val="tx1"/>
              </a:solidFill>
              <a:round/>
            </a:ln>
            <a:effectLst/>
          </p:spPr>
          <p:txBody>
            <a:bodyPr wrap="none" anchor="ctr"/>
            <a:lstStyle/>
            <a:p>
              <a:endParaRPr lang="zh-CN" altLang="en-US">
                <a:solidFill>
                  <a:schemeClr val="tx1">
                    <a:lumMod val="95000"/>
                    <a:lumOff val="5000"/>
                  </a:schemeClr>
                </a:solidFill>
              </a:endParaRPr>
            </a:p>
          </p:txBody>
        </p:sp>
        <p:sp>
          <p:nvSpPr>
            <p:cNvPr id="89161" name="Text Box 73"/>
            <p:cNvSpPr txBox="1">
              <a:spLocks noChangeArrowheads="1"/>
            </p:cNvSpPr>
            <p:nvPr/>
          </p:nvSpPr>
          <p:spPr bwMode="auto">
            <a:xfrm>
              <a:off x="1429" y="2160"/>
              <a:ext cx="703" cy="231"/>
            </a:xfrm>
            <a:prstGeom prst="rect">
              <a:avLst/>
            </a:prstGeom>
            <a:grpFill/>
            <a:ln w="9525" algn="ctr">
              <a:noFill/>
              <a:miter lim="800000"/>
            </a:ln>
            <a:effectLst/>
          </p:spPr>
          <p:txBody>
            <a:bodyPr>
              <a:spAutoFit/>
            </a:bodyPr>
            <a:lstStyle/>
            <a:p>
              <a:pPr algn="ctr">
                <a:spcBef>
                  <a:spcPct val="50000"/>
                </a:spcBef>
              </a:pPr>
              <a:r>
                <a:rPr lang="zh-CN" altLang="en-US" sz="1800" b="1">
                  <a:solidFill>
                    <a:schemeClr val="tx1">
                      <a:lumMod val="95000"/>
                      <a:lumOff val="5000"/>
                    </a:schemeClr>
                  </a:solidFill>
                </a:rPr>
                <a:t>空车</a:t>
              </a:r>
            </a:p>
          </p:txBody>
        </p:sp>
      </p:grpSp>
      <p:sp>
        <p:nvSpPr>
          <p:cNvPr id="89162" name="Text Box 74"/>
          <p:cNvSpPr txBox="1">
            <a:spLocks noChangeArrowheads="1"/>
          </p:cNvSpPr>
          <p:nvPr/>
        </p:nvSpPr>
        <p:spPr bwMode="auto">
          <a:xfrm>
            <a:off x="3600450" y="4437063"/>
            <a:ext cx="2022475" cy="366712"/>
          </a:xfrm>
          <a:prstGeom prst="rect">
            <a:avLst/>
          </a:prstGeom>
          <a:noFill/>
          <a:ln w="9525" algn="ctr">
            <a:noFill/>
            <a:miter lim="800000"/>
          </a:ln>
          <a:effectLst/>
        </p:spPr>
        <p:txBody>
          <a:bodyPr>
            <a:spAutoFit/>
          </a:bodyPr>
          <a:lstStyle/>
          <a:p>
            <a:pPr algn="ctr">
              <a:spcBef>
                <a:spcPct val="50000"/>
              </a:spcBef>
            </a:pPr>
            <a:r>
              <a:rPr lang="zh-CN" altLang="en-US" sz="1800">
                <a:ea typeface="华文新魏" pitchFamily="2" charset="-122"/>
              </a:rPr>
              <a:t>二值信号量</a:t>
            </a:r>
          </a:p>
        </p:txBody>
      </p:sp>
      <p:sp>
        <p:nvSpPr>
          <p:cNvPr id="89163" name="Text Box 75"/>
          <p:cNvSpPr txBox="1">
            <a:spLocks noChangeArrowheads="1"/>
          </p:cNvSpPr>
          <p:nvPr/>
        </p:nvSpPr>
        <p:spPr bwMode="auto">
          <a:xfrm>
            <a:off x="3074218" y="3774642"/>
            <a:ext cx="4262918" cy="369332"/>
          </a:xfrm>
          <a:prstGeom prst="rect">
            <a:avLst/>
          </a:prstGeom>
          <a:noFill/>
          <a:ln w="9525" algn="ctr">
            <a:noFill/>
            <a:miter lim="800000"/>
          </a:ln>
          <a:effectLst/>
        </p:spPr>
        <p:txBody>
          <a:bodyPr wrap="square">
            <a:spAutoFit/>
          </a:bodyPr>
          <a:lstStyle/>
          <a:p>
            <a:pPr algn="just">
              <a:spcBef>
                <a:spcPct val="50000"/>
              </a:spcBef>
            </a:pPr>
            <a:r>
              <a:rPr lang="zh-CN" altLang="en-US" sz="1800" dirty="0">
                <a:ea typeface="黑体" pitchFamily="49" charset="-122"/>
              </a:rPr>
              <a:t>可以实现对共享资源的独占式处理</a:t>
            </a:r>
          </a:p>
        </p:txBody>
      </p:sp>
      <p:sp>
        <p:nvSpPr>
          <p:cNvPr id="89164" name="Text Box 76"/>
          <p:cNvSpPr txBox="1">
            <a:spLocks noChangeArrowheads="1"/>
          </p:cNvSpPr>
          <p:nvPr/>
        </p:nvSpPr>
        <p:spPr bwMode="auto">
          <a:xfrm>
            <a:off x="3597275" y="3068638"/>
            <a:ext cx="2025650" cy="366712"/>
          </a:xfrm>
          <a:prstGeom prst="rect">
            <a:avLst/>
          </a:prstGeom>
          <a:noFill/>
          <a:ln w="9525" algn="ctr">
            <a:noFill/>
            <a:miter lim="800000"/>
          </a:ln>
          <a:effectLst/>
        </p:spPr>
        <p:txBody>
          <a:bodyPr>
            <a:spAutoFit/>
          </a:bodyPr>
          <a:lstStyle/>
          <a:p>
            <a:pPr algn="ctr">
              <a:spcBef>
                <a:spcPct val="50000"/>
              </a:spcBef>
            </a:pPr>
            <a:r>
              <a:rPr lang="zh-CN" altLang="en-US" sz="1800" dirty="0">
                <a:ea typeface="华文新魏" pitchFamily="2" charset="-122"/>
              </a:rPr>
              <a:t>互斥信号量</a:t>
            </a:r>
          </a:p>
        </p:txBody>
      </p:sp>
      <p:sp>
        <p:nvSpPr>
          <p:cNvPr id="89165" name="Line 77"/>
          <p:cNvSpPr>
            <a:spLocks noChangeShapeType="1"/>
          </p:cNvSpPr>
          <p:nvPr/>
        </p:nvSpPr>
        <p:spPr bwMode="auto">
          <a:xfrm flipV="1">
            <a:off x="4029075" y="4803775"/>
            <a:ext cx="541338" cy="209550"/>
          </a:xfrm>
          <a:prstGeom prst="line">
            <a:avLst/>
          </a:prstGeom>
          <a:noFill/>
          <a:ln w="9525">
            <a:solidFill>
              <a:srgbClr val="FF4343"/>
            </a:solidFill>
            <a:round/>
            <a:tailEnd type="triangle" w="med" len="med"/>
          </a:ln>
          <a:effectLst/>
        </p:spPr>
        <p:txBody>
          <a:bodyPr/>
          <a:lstStyle/>
          <a:p>
            <a:endParaRPr lang="zh-CN" altLang="en-US"/>
          </a:p>
        </p:txBody>
      </p:sp>
      <p:sp>
        <p:nvSpPr>
          <p:cNvPr id="89166" name="Line 78"/>
          <p:cNvSpPr>
            <a:spLocks noChangeShapeType="1"/>
          </p:cNvSpPr>
          <p:nvPr/>
        </p:nvSpPr>
        <p:spPr bwMode="auto">
          <a:xfrm flipH="1" flipV="1">
            <a:off x="4570413" y="4797425"/>
            <a:ext cx="541337" cy="215900"/>
          </a:xfrm>
          <a:prstGeom prst="line">
            <a:avLst/>
          </a:prstGeom>
          <a:noFill/>
          <a:ln w="9525">
            <a:solidFill>
              <a:schemeClr val="accent1"/>
            </a:solidFill>
            <a:round/>
            <a:tailEnd type="triangle" w="med" len="med"/>
          </a:ln>
          <a:effectLst/>
        </p:spPr>
        <p:txBody>
          <a:bodyPr/>
          <a:lstStyle/>
          <a:p>
            <a:endParaRPr lang="zh-CN" altLang="en-US"/>
          </a:p>
        </p:txBody>
      </p:sp>
      <p:sp>
        <p:nvSpPr>
          <p:cNvPr id="89167" name="AutoShape 79"/>
          <p:cNvSpPr>
            <a:spLocks noChangeArrowheads="1"/>
          </p:cNvSpPr>
          <p:nvPr/>
        </p:nvSpPr>
        <p:spPr bwMode="gray">
          <a:xfrm rot="5400000">
            <a:off x="4513263" y="2795587"/>
            <a:ext cx="215900" cy="1482725"/>
          </a:xfrm>
          <a:prstGeom prst="leftArrow">
            <a:avLst>
              <a:gd name="adj1" fmla="val 31250"/>
              <a:gd name="adj2" fmla="val 53648"/>
            </a:avLst>
          </a:prstGeom>
          <a:gradFill rotWithShape="1">
            <a:gsLst>
              <a:gs pos="0">
                <a:srgbClr val="666699"/>
              </a:gs>
              <a:gs pos="100000">
                <a:srgbClr val="666699">
                  <a:gamma/>
                  <a:tint val="42353"/>
                  <a:invGamma/>
                </a:srgbClr>
              </a:gs>
            </a:gsLst>
            <a:lin ang="0" scaled="1"/>
          </a:gradFill>
          <a:ln w="9525" algn="ctr">
            <a:noFill/>
            <a:miter lim="800000"/>
          </a:ln>
          <a:effectLst/>
        </p:spPr>
        <p:txBody>
          <a:bodyPr rot="10800000" wrap="none" anchor="ctr"/>
          <a:lstStyle/>
          <a:p>
            <a:pPr algn="ctr"/>
            <a:r>
              <a:rPr lang="en-US" altLang="zh-CN" sz="2400"/>
              <a:t> </a:t>
            </a:r>
          </a:p>
        </p:txBody>
      </p:sp>
      <p:sp>
        <p:nvSpPr>
          <p:cNvPr id="89168" name="AutoShape 80"/>
          <p:cNvSpPr>
            <a:spLocks noChangeArrowheads="1"/>
          </p:cNvSpPr>
          <p:nvPr/>
        </p:nvSpPr>
        <p:spPr bwMode="gray">
          <a:xfrm rot="5400000">
            <a:off x="4549776" y="3587750"/>
            <a:ext cx="215900" cy="1482725"/>
          </a:xfrm>
          <a:prstGeom prst="leftArrow">
            <a:avLst>
              <a:gd name="adj1" fmla="val 31250"/>
              <a:gd name="adj2" fmla="val 53648"/>
            </a:avLst>
          </a:prstGeom>
          <a:gradFill rotWithShape="1">
            <a:gsLst>
              <a:gs pos="0">
                <a:srgbClr val="61C3E1"/>
              </a:gs>
              <a:gs pos="100000">
                <a:srgbClr val="61C3E1">
                  <a:gamma/>
                  <a:tint val="42353"/>
                  <a:invGamma/>
                </a:srgbClr>
              </a:gs>
            </a:gsLst>
            <a:lin ang="5400000" scaled="1"/>
          </a:gradFill>
          <a:ln w="9525" algn="ctr">
            <a:noFill/>
            <a:miter lim="800000"/>
          </a:ln>
          <a:effectLst/>
        </p:spPr>
        <p:txBody>
          <a:bodyPr rot="10800000" wrap="none" anchor="ctr"/>
          <a:lstStyle/>
          <a:p>
            <a:pPr algn="ctr"/>
            <a:r>
              <a:rPr lang="en-US" altLang="zh-CN" sz="2400"/>
              <a:t> </a:t>
            </a:r>
          </a:p>
        </p:txBody>
      </p:sp>
      <p:sp>
        <p:nvSpPr>
          <p:cNvPr id="89171" name="AutoShape 83"/>
          <p:cNvSpPr>
            <a:spLocks noChangeArrowheads="1"/>
          </p:cNvSpPr>
          <p:nvPr/>
        </p:nvSpPr>
        <p:spPr bwMode="auto">
          <a:xfrm>
            <a:off x="1008063" y="2960688"/>
            <a:ext cx="7037387" cy="2593975"/>
          </a:xfrm>
          <a:prstGeom prst="roundRect">
            <a:avLst>
              <a:gd name="adj" fmla="val 16667"/>
            </a:avLst>
          </a:prstGeom>
          <a:noFill/>
          <a:ln w="28575" algn="ctr">
            <a:solidFill>
              <a:srgbClr val="007000"/>
            </a:solidFill>
            <a:round/>
          </a:ln>
          <a:effectLst/>
          <a:scene3d>
            <a:camera prst="legacyObliqueBottomRight"/>
            <a:lightRig rig="legacyFlat2" dir="t"/>
          </a:scene3d>
          <a:sp3d extrusionH="36500" prstMaterial="legacyMatte">
            <a:bevelT w="13500" h="13500" prst="angle"/>
            <a:bevelB w="13500" h="13500" prst="angle"/>
            <a:extrusionClr>
              <a:srgbClr val="007000"/>
            </a:extrusionClr>
          </a:sp3d>
        </p:spPr>
        <p:txBody>
          <a:bodyPr wrap="none" anchor="ctr">
            <a:flatTx/>
          </a:bodyPr>
          <a:lstStyle/>
          <a:p>
            <a:endParaRPr lang="zh-CN" altLang="en-US"/>
          </a:p>
        </p:txBody>
      </p:sp>
      <p:sp>
        <p:nvSpPr>
          <p:cNvPr id="22" name="AutoShape 4"/>
          <p:cNvSpPr>
            <a:spLocks noChangeArrowheads="1"/>
          </p:cNvSpPr>
          <p:nvPr/>
        </p:nvSpPr>
        <p:spPr bwMode="gray">
          <a:xfrm>
            <a:off x="193868" y="196063"/>
            <a:ext cx="3284537" cy="510778"/>
          </a:xfrm>
          <a:prstGeom prst="roundRect">
            <a:avLst>
              <a:gd name="adj" fmla="val 16667"/>
            </a:avLst>
          </a:prstGeom>
          <a:solidFill>
            <a:schemeClr val="bg1"/>
          </a:solidFill>
          <a:ln w="38100" algn="ctr">
            <a:noFill/>
            <a:round/>
          </a:ln>
          <a:effectLst/>
        </p:spPr>
        <p:txBody>
          <a:bodyPr anchor="ctr">
            <a:spAutoFit/>
          </a:bodyPr>
          <a:lstStyle/>
          <a:p>
            <a:pPr eaLnBrk="1" hangingPunct="1"/>
            <a:r>
              <a:rPr lang="zh-CN" altLang="en-US" b="1" dirty="0" smtClean="0">
                <a:solidFill>
                  <a:schemeClr val="tx1">
                    <a:lumMod val="95000"/>
                    <a:lumOff val="5000"/>
                  </a:schemeClr>
                </a:solidFill>
              </a:rPr>
              <a:t>互斥信号量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9155"/>
                                        </p:tgtEl>
                                        <p:attrNameLst>
                                          <p:attrName>style.visibility</p:attrName>
                                        </p:attrNameLst>
                                      </p:cBhvr>
                                      <p:to>
                                        <p:strVal val="visible"/>
                                      </p:to>
                                    </p:set>
                                    <p:animEffect transition="in" filter="blinds(horizontal)">
                                      <p:cBhvr>
                                        <p:cTn id="7" dur="500"/>
                                        <p:tgtEl>
                                          <p:spTgt spid="89155"/>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89171"/>
                                        </p:tgtEl>
                                        <p:attrNameLst>
                                          <p:attrName>style.visibility</p:attrName>
                                        </p:attrNameLst>
                                      </p:cBhvr>
                                      <p:to>
                                        <p:strVal val="visible"/>
                                      </p:to>
                                    </p:set>
                                    <p:animEffect transition="in" filter="slide(fromBottom)">
                                      <p:cBhvr>
                                        <p:cTn id="11" dur="500"/>
                                        <p:tgtEl>
                                          <p:spTgt spid="8917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2"/>
                                        </p:tgtEl>
                                      </p:cBhvr>
                                    </p:animEffect>
                                    <p:animScale>
                                      <p:cBhvr>
                                        <p:cTn id="22" dur="250" autoRev="1" fill="hold"/>
                                        <p:tgtEl>
                                          <p:spTgt spid="2"/>
                                        </p:tgtEl>
                                      </p:cBhvr>
                                      <p:by x="105000" y="105000"/>
                                    </p:animScale>
                                  </p:childTnLst>
                                </p:cTn>
                              </p:par>
                              <p:par>
                                <p:cTn id="23" presetID="22" presetClass="entr" presetSubtype="4" fill="hold" grpId="0" nodeType="withEffect">
                                  <p:stCondLst>
                                    <p:cond delay="0"/>
                                  </p:stCondLst>
                                  <p:childTnLst>
                                    <p:set>
                                      <p:cBhvr>
                                        <p:cTn id="24" dur="1" fill="hold">
                                          <p:stCondLst>
                                            <p:cond delay="0"/>
                                          </p:stCondLst>
                                        </p:cTn>
                                        <p:tgtEl>
                                          <p:spTgt spid="89165"/>
                                        </p:tgtEl>
                                        <p:attrNameLst>
                                          <p:attrName>style.visibility</p:attrName>
                                        </p:attrNameLst>
                                      </p:cBhvr>
                                      <p:to>
                                        <p:strVal val="visible"/>
                                      </p:to>
                                    </p:set>
                                    <p:animEffect transition="in" filter="wipe(down)">
                                      <p:cBhvr>
                                        <p:cTn id="25" dur="500"/>
                                        <p:tgtEl>
                                          <p:spTgt spid="89165"/>
                                        </p:tgtEl>
                                      </p:cBhvr>
                                    </p:animEffect>
                                  </p:childTnLst>
                                </p:cTn>
                              </p:par>
                              <p:par>
                                <p:cTn id="26" presetID="26" presetClass="emph" presetSubtype="0" fill="hold" nodeType="withEffect">
                                  <p:stCondLst>
                                    <p:cond delay="0"/>
                                  </p:stCondLst>
                                  <p:childTnLst>
                                    <p:animEffect transition="out" filter="fade">
                                      <p:cBhvr>
                                        <p:cTn id="27" dur="500" tmFilter="0, 0; .2, .5; .8, .5; 1, 0"/>
                                        <p:tgtEl>
                                          <p:spTgt spid="3"/>
                                        </p:tgtEl>
                                      </p:cBhvr>
                                    </p:animEffect>
                                    <p:animScale>
                                      <p:cBhvr>
                                        <p:cTn id="28" dur="250" autoRev="1" fill="hold"/>
                                        <p:tgtEl>
                                          <p:spTgt spid="3"/>
                                        </p:tgtEl>
                                      </p:cBhvr>
                                      <p:by x="105000" y="105000"/>
                                    </p:animScale>
                                  </p:childTnLst>
                                </p:cTn>
                              </p:par>
                              <p:par>
                                <p:cTn id="29" presetID="22" presetClass="entr" presetSubtype="4" fill="hold" grpId="0" nodeType="withEffect">
                                  <p:stCondLst>
                                    <p:cond delay="0"/>
                                  </p:stCondLst>
                                  <p:childTnLst>
                                    <p:set>
                                      <p:cBhvr>
                                        <p:cTn id="30" dur="1" fill="hold">
                                          <p:stCondLst>
                                            <p:cond delay="0"/>
                                          </p:stCondLst>
                                        </p:cTn>
                                        <p:tgtEl>
                                          <p:spTgt spid="89166"/>
                                        </p:tgtEl>
                                        <p:attrNameLst>
                                          <p:attrName>style.visibility</p:attrName>
                                        </p:attrNameLst>
                                      </p:cBhvr>
                                      <p:to>
                                        <p:strVal val="visible"/>
                                      </p:to>
                                    </p:set>
                                    <p:animEffect transition="in" filter="wipe(down)">
                                      <p:cBhvr>
                                        <p:cTn id="31" dur="500"/>
                                        <p:tgtEl>
                                          <p:spTgt spid="89166"/>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89162"/>
                                        </p:tgtEl>
                                        <p:attrNameLst>
                                          <p:attrName>style.visibility</p:attrName>
                                        </p:attrNameLst>
                                      </p:cBhvr>
                                      <p:to>
                                        <p:strVal val="visible"/>
                                      </p:to>
                                    </p:set>
                                    <p:animEffect transition="in" filter="wipe(down)">
                                      <p:cBhvr>
                                        <p:cTn id="35" dur="500"/>
                                        <p:tgtEl>
                                          <p:spTgt spid="8916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89168"/>
                                        </p:tgtEl>
                                        <p:attrNameLst>
                                          <p:attrName>style.visibility</p:attrName>
                                        </p:attrNameLst>
                                      </p:cBhvr>
                                      <p:to>
                                        <p:strVal val="visible"/>
                                      </p:to>
                                    </p:set>
                                    <p:animEffect transition="in" filter="wipe(down)">
                                      <p:cBhvr>
                                        <p:cTn id="40" dur="500"/>
                                        <p:tgtEl>
                                          <p:spTgt spid="89168"/>
                                        </p:tgtEl>
                                      </p:cBhvr>
                                    </p:animEffect>
                                  </p:childTnLst>
                                </p:cTn>
                              </p:par>
                            </p:childTnLst>
                          </p:cTn>
                        </p:par>
                        <p:par>
                          <p:cTn id="41" fill="hold">
                            <p:stCondLst>
                              <p:cond delay="500"/>
                            </p:stCondLst>
                            <p:childTnLst>
                              <p:par>
                                <p:cTn id="42" presetID="1" presetClass="entr" presetSubtype="0" fill="hold" nodeType="afterEffect">
                                  <p:stCondLst>
                                    <p:cond delay="0"/>
                                  </p:stCondLst>
                                  <p:childTnLst>
                                    <p:set>
                                      <p:cBhvr>
                                        <p:cTn id="43" dur="1" fill="hold">
                                          <p:stCondLst>
                                            <p:cond delay="0"/>
                                          </p:stCondLst>
                                        </p:cTn>
                                        <p:tgtEl>
                                          <p:spTgt spid="89163"/>
                                        </p:tgtEl>
                                        <p:attrNameLst>
                                          <p:attrName>style.visibility</p:attrName>
                                        </p:attrNameLst>
                                      </p:cBhvr>
                                      <p:to>
                                        <p:strVal val="visible"/>
                                      </p:to>
                                    </p:set>
                                  </p:childTnLst>
                                </p:cTn>
                              </p:par>
                              <p:par>
                                <p:cTn id="44" presetID="26" presetClass="emph" presetSubtype="0" fill="hold" nodeType="withEffect">
                                  <p:stCondLst>
                                    <p:cond delay="0"/>
                                  </p:stCondLst>
                                  <p:childTnLst>
                                    <p:animEffect transition="out" filter="fade">
                                      <p:cBhvr>
                                        <p:cTn id="45" dur="500" tmFilter="0, 0; .2, .5; .8, .5; 1, 0"/>
                                        <p:tgtEl>
                                          <p:spTgt spid="89163"/>
                                        </p:tgtEl>
                                      </p:cBhvr>
                                    </p:animEffect>
                                    <p:animScale>
                                      <p:cBhvr>
                                        <p:cTn id="46" dur="250" autoRev="1" fill="hold"/>
                                        <p:tgtEl>
                                          <p:spTgt spid="89163"/>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89167"/>
                                        </p:tgtEl>
                                        <p:attrNameLst>
                                          <p:attrName>style.visibility</p:attrName>
                                        </p:attrNameLst>
                                      </p:cBhvr>
                                      <p:to>
                                        <p:strVal val="visible"/>
                                      </p:to>
                                    </p:set>
                                    <p:animEffect transition="in" filter="wipe(down)">
                                      <p:cBhvr>
                                        <p:cTn id="51" dur="500"/>
                                        <p:tgtEl>
                                          <p:spTgt spid="89167"/>
                                        </p:tgtEl>
                                      </p:cBhvr>
                                    </p:animEffect>
                                  </p:childTnLst>
                                </p:cTn>
                              </p:par>
                            </p:childTnLst>
                          </p:cTn>
                        </p:par>
                        <p:par>
                          <p:cTn id="52" fill="hold">
                            <p:stCondLst>
                              <p:cond delay="500"/>
                            </p:stCondLst>
                            <p:childTnLst>
                              <p:par>
                                <p:cTn id="53" presetID="22" presetClass="entr" presetSubtype="4" fill="hold" grpId="0" nodeType="afterEffect">
                                  <p:stCondLst>
                                    <p:cond delay="0"/>
                                  </p:stCondLst>
                                  <p:childTnLst>
                                    <p:set>
                                      <p:cBhvr>
                                        <p:cTn id="54" dur="1" fill="hold">
                                          <p:stCondLst>
                                            <p:cond delay="0"/>
                                          </p:stCondLst>
                                        </p:cTn>
                                        <p:tgtEl>
                                          <p:spTgt spid="89164"/>
                                        </p:tgtEl>
                                        <p:attrNameLst>
                                          <p:attrName>style.visibility</p:attrName>
                                        </p:attrNameLst>
                                      </p:cBhvr>
                                      <p:to>
                                        <p:strVal val="visible"/>
                                      </p:to>
                                    </p:set>
                                    <p:animEffect transition="in" filter="wipe(down)">
                                      <p:cBhvr>
                                        <p:cTn id="55" dur="500"/>
                                        <p:tgtEl>
                                          <p:spTgt spid="89164"/>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89154"/>
                                        </p:tgtEl>
                                        <p:attrNameLst>
                                          <p:attrName>style.visibility</p:attrName>
                                        </p:attrNameLst>
                                      </p:cBhvr>
                                      <p:to>
                                        <p:strVal val="visible"/>
                                      </p:to>
                                    </p:set>
                                  </p:childTnLst>
                                </p:cTn>
                              </p:par>
                            </p:childTnLst>
                          </p:cTn>
                        </p:par>
                        <p:par>
                          <p:cTn id="60" fill="hold">
                            <p:stCondLst>
                              <p:cond delay="0"/>
                            </p:stCondLst>
                            <p:childTnLst>
                              <p:par>
                                <p:cTn id="61" presetID="27" presetClass="emph" presetSubtype="0" fill="hold" grpId="1" nodeType="afterEffect">
                                  <p:stCondLst>
                                    <p:cond delay="0"/>
                                  </p:stCondLst>
                                  <p:childTnLst>
                                    <p:animClr clrSpc="rgb" dir="cw">
                                      <p:cBhvr override="childStyle">
                                        <p:cTn id="62" dur="250" autoRev="1" fill="hold"/>
                                        <p:tgtEl>
                                          <p:spTgt spid="89154"/>
                                        </p:tgtEl>
                                        <p:attrNameLst>
                                          <p:attrName>style.color</p:attrName>
                                        </p:attrNameLst>
                                      </p:cBhvr>
                                      <p:to>
                                        <a:schemeClr val="bg1"/>
                                      </p:to>
                                    </p:animClr>
                                    <p:animClr clrSpc="rgb" dir="cw">
                                      <p:cBhvr>
                                        <p:cTn id="63" dur="250" autoRev="1" fill="hold"/>
                                        <p:tgtEl>
                                          <p:spTgt spid="89154"/>
                                        </p:tgtEl>
                                        <p:attrNameLst>
                                          <p:attrName>fillcolor</p:attrName>
                                        </p:attrNameLst>
                                      </p:cBhvr>
                                      <p:to>
                                        <a:schemeClr val="bg1"/>
                                      </p:to>
                                    </p:animClr>
                                    <p:set>
                                      <p:cBhvr>
                                        <p:cTn id="64" dur="250" autoRev="1" fill="hold"/>
                                        <p:tgtEl>
                                          <p:spTgt spid="89154"/>
                                        </p:tgtEl>
                                        <p:attrNameLst>
                                          <p:attrName>fill.type</p:attrName>
                                        </p:attrNameLst>
                                      </p:cBhvr>
                                      <p:to>
                                        <p:strVal val="solid"/>
                                      </p:to>
                                    </p:set>
                                    <p:set>
                                      <p:cBhvr>
                                        <p:cTn id="65" dur="250" autoRev="1" fill="hold"/>
                                        <p:tgtEl>
                                          <p:spTgt spid="89154"/>
                                        </p:tgtEl>
                                        <p:attrNameLst>
                                          <p:attrName>fill.on</p:attrName>
                                        </p:attrNameLst>
                                      </p:cBhvr>
                                      <p:to>
                                        <p:strVal val="true"/>
                                      </p:to>
                                    </p:set>
                                  </p:childTnLst>
                                </p:cTn>
                              </p:par>
                            </p:childTnLst>
                          </p:cTn>
                        </p:par>
                        <p:par>
                          <p:cTn id="66" fill="hold">
                            <p:stCondLst>
                              <p:cond delay="500"/>
                            </p:stCondLst>
                            <p:childTnLst>
                              <p:par>
                                <p:cTn id="67" presetID="2" presetClass="entr" presetSubtype="2"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additive="base">
                                        <p:cTn id="69" dur="500" fill="hold"/>
                                        <p:tgtEl>
                                          <p:spTgt spid="22"/>
                                        </p:tgtEl>
                                        <p:attrNameLst>
                                          <p:attrName>ppt_x</p:attrName>
                                        </p:attrNameLst>
                                      </p:cBhvr>
                                      <p:tavLst>
                                        <p:tav tm="0">
                                          <p:val>
                                            <p:strVal val="1+#ppt_w/2"/>
                                          </p:val>
                                        </p:tav>
                                        <p:tav tm="100000">
                                          <p:val>
                                            <p:strVal val="#ppt_x"/>
                                          </p:val>
                                        </p:tav>
                                      </p:tavLst>
                                    </p:anim>
                                    <p:anim calcmode="lin" valueType="num">
                                      <p:cBhvr additive="base">
                                        <p:cTn id="70"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54" grpId="0"/>
      <p:bldP spid="89154" grpId="1"/>
      <p:bldP spid="89155" grpId="0"/>
      <p:bldP spid="89162" grpId="0"/>
      <p:bldP spid="89164" grpId="0"/>
      <p:bldP spid="89165" grpId="0" animBg="1"/>
      <p:bldP spid="89166" grpId="0" animBg="1"/>
      <p:bldP spid="89167" grpId="0" animBg="1"/>
      <p:bldP spid="89168" grpId="0" animBg="1"/>
      <p:bldP spid="89171" grpId="0" animBg="1"/>
      <p:bldP spid="2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3" name="Rectangle 5"/>
          <p:cNvSpPr>
            <a:spLocks noChangeArrowheads="1"/>
          </p:cNvSpPr>
          <p:nvPr/>
        </p:nvSpPr>
        <p:spPr bwMode="auto">
          <a:xfrm>
            <a:off x="-406400" y="2118668"/>
            <a:ext cx="184731" cy="461665"/>
          </a:xfrm>
          <a:prstGeom prst="rect">
            <a:avLst/>
          </a:prstGeom>
          <a:noFill/>
          <a:ln w="9525" algn="ctr">
            <a:noFill/>
            <a:miter lim="800000"/>
          </a:ln>
          <a:effectLst/>
        </p:spPr>
        <p:txBody>
          <a:bodyPr wrap="none" anchor="ctr">
            <a:spAutoFit/>
          </a:bodyPr>
          <a:lstStyle/>
          <a:p>
            <a:endParaRPr lang="zh-CN" altLang="en-US" b="1"/>
          </a:p>
        </p:txBody>
      </p:sp>
      <p:sp>
        <p:nvSpPr>
          <p:cNvPr id="94218" name="Text Box 10"/>
          <p:cNvSpPr txBox="1">
            <a:spLocks noChangeArrowheads="1"/>
          </p:cNvSpPr>
          <p:nvPr/>
        </p:nvSpPr>
        <p:spPr bwMode="auto">
          <a:xfrm>
            <a:off x="1545551" y="3074988"/>
            <a:ext cx="430887" cy="1190625"/>
          </a:xfrm>
          <a:prstGeom prst="rect">
            <a:avLst/>
          </a:prstGeom>
          <a:noFill/>
          <a:ln w="9525" algn="ctr">
            <a:solidFill>
              <a:schemeClr val="tx1"/>
            </a:solidFill>
            <a:miter lim="800000"/>
          </a:ln>
          <a:effectLst/>
        </p:spPr>
        <p:txBody>
          <a:bodyPr vert="eaVert">
            <a:spAutoFit/>
          </a:bodyPr>
          <a:lstStyle/>
          <a:p>
            <a:pPr algn="ctr">
              <a:spcBef>
                <a:spcPct val="50000"/>
              </a:spcBef>
            </a:pPr>
            <a:r>
              <a:rPr lang="zh-CN" altLang="en-US" sz="1600" b="1">
                <a:ea typeface="华文新魏" pitchFamily="2" charset="-122"/>
              </a:rPr>
              <a:t>优先级列表</a:t>
            </a:r>
          </a:p>
        </p:txBody>
      </p:sp>
      <p:sp>
        <p:nvSpPr>
          <p:cNvPr id="94222" name="Text Box 14"/>
          <p:cNvSpPr txBox="1">
            <a:spLocks noChangeArrowheads="1"/>
          </p:cNvSpPr>
          <p:nvPr/>
        </p:nvSpPr>
        <p:spPr bwMode="auto">
          <a:xfrm>
            <a:off x="1976438" y="3074988"/>
            <a:ext cx="1922462" cy="396875"/>
          </a:xfrm>
          <a:prstGeom prst="rect">
            <a:avLst/>
          </a:prstGeom>
          <a:noFill/>
          <a:ln w="9525" algn="ctr">
            <a:solidFill>
              <a:schemeClr val="tx1"/>
            </a:solidFill>
            <a:miter lim="800000"/>
          </a:ln>
          <a:effectLst/>
        </p:spPr>
        <p:txBody>
          <a:bodyPr>
            <a:spAutoFit/>
          </a:bodyPr>
          <a:lstStyle/>
          <a:p>
            <a:pPr algn="ctr">
              <a:spcBef>
                <a:spcPct val="50000"/>
              </a:spcBef>
            </a:pPr>
            <a:r>
              <a:rPr lang="zh-CN" altLang="en-US" sz="2000" b="1">
                <a:ea typeface="华文新魏" pitchFamily="2" charset="-122"/>
              </a:rPr>
              <a:t>任务</a:t>
            </a:r>
            <a:r>
              <a:rPr lang="en-US" altLang="zh-CN" sz="2000" b="1">
                <a:ea typeface="华文新魏" pitchFamily="2" charset="-122"/>
              </a:rPr>
              <a:t>1</a:t>
            </a:r>
          </a:p>
        </p:txBody>
      </p:sp>
      <p:sp>
        <p:nvSpPr>
          <p:cNvPr id="94223" name="Text Box 15"/>
          <p:cNvSpPr txBox="1">
            <a:spLocks noChangeArrowheads="1"/>
          </p:cNvSpPr>
          <p:nvPr/>
        </p:nvSpPr>
        <p:spPr bwMode="auto">
          <a:xfrm>
            <a:off x="1976438" y="3471863"/>
            <a:ext cx="1922462" cy="396875"/>
          </a:xfrm>
          <a:prstGeom prst="rect">
            <a:avLst/>
          </a:prstGeom>
          <a:noFill/>
          <a:ln w="9525" algn="ctr">
            <a:solidFill>
              <a:schemeClr val="tx1"/>
            </a:solidFill>
            <a:miter lim="800000"/>
          </a:ln>
          <a:effectLst/>
        </p:spPr>
        <p:txBody>
          <a:bodyPr>
            <a:spAutoFit/>
          </a:bodyPr>
          <a:lstStyle/>
          <a:p>
            <a:pPr algn="ctr">
              <a:spcBef>
                <a:spcPct val="50000"/>
              </a:spcBef>
            </a:pPr>
            <a:r>
              <a:rPr lang="zh-CN" altLang="en-US" sz="2000" b="1">
                <a:ea typeface="华文新魏" pitchFamily="2" charset="-122"/>
              </a:rPr>
              <a:t>任务</a:t>
            </a:r>
            <a:r>
              <a:rPr lang="en-US" altLang="zh-CN" sz="2000" b="1">
                <a:ea typeface="华文新魏" pitchFamily="2" charset="-122"/>
              </a:rPr>
              <a:t>2</a:t>
            </a:r>
          </a:p>
        </p:txBody>
      </p:sp>
      <p:sp>
        <p:nvSpPr>
          <p:cNvPr id="94224" name="Text Box 16"/>
          <p:cNvSpPr txBox="1">
            <a:spLocks noChangeArrowheads="1"/>
          </p:cNvSpPr>
          <p:nvPr/>
        </p:nvSpPr>
        <p:spPr bwMode="auto">
          <a:xfrm>
            <a:off x="1976438" y="3868738"/>
            <a:ext cx="1922462" cy="396875"/>
          </a:xfrm>
          <a:prstGeom prst="rect">
            <a:avLst/>
          </a:prstGeom>
          <a:noFill/>
          <a:ln w="9525" algn="ctr">
            <a:solidFill>
              <a:schemeClr val="tx1"/>
            </a:solidFill>
            <a:miter lim="800000"/>
          </a:ln>
          <a:effectLst/>
        </p:spPr>
        <p:txBody>
          <a:bodyPr>
            <a:spAutoFit/>
          </a:bodyPr>
          <a:lstStyle/>
          <a:p>
            <a:pPr algn="ctr">
              <a:spcBef>
                <a:spcPct val="50000"/>
              </a:spcBef>
            </a:pPr>
            <a:r>
              <a:rPr lang="zh-CN" altLang="en-US" sz="2000" b="1">
                <a:ea typeface="华文新魏" pitchFamily="2" charset="-122"/>
              </a:rPr>
              <a:t>任务</a:t>
            </a:r>
            <a:r>
              <a:rPr lang="en-US" altLang="zh-CN" sz="2000" b="1">
                <a:ea typeface="华文新魏" pitchFamily="2" charset="-122"/>
              </a:rPr>
              <a:t>3</a:t>
            </a:r>
          </a:p>
        </p:txBody>
      </p:sp>
      <p:grpSp>
        <p:nvGrpSpPr>
          <p:cNvPr id="2" name="Group 54"/>
          <p:cNvGrpSpPr/>
          <p:nvPr/>
        </p:nvGrpSpPr>
        <p:grpSpPr bwMode="auto">
          <a:xfrm>
            <a:off x="3898900" y="2960688"/>
            <a:ext cx="433388" cy="1409700"/>
            <a:chOff x="3198" y="1428"/>
            <a:chExt cx="273" cy="888"/>
          </a:xfrm>
        </p:grpSpPr>
        <p:sp>
          <p:nvSpPr>
            <p:cNvPr id="94226" name="Line 18"/>
            <p:cNvSpPr>
              <a:spLocks noChangeShapeType="1"/>
            </p:cNvSpPr>
            <p:nvPr/>
          </p:nvSpPr>
          <p:spPr bwMode="auto">
            <a:xfrm>
              <a:off x="3244" y="1500"/>
              <a:ext cx="0" cy="771"/>
            </a:xfrm>
            <a:prstGeom prst="line">
              <a:avLst/>
            </a:prstGeom>
            <a:noFill/>
            <a:ln w="31750">
              <a:solidFill>
                <a:schemeClr val="bg2"/>
              </a:solidFill>
              <a:round/>
              <a:tailEnd type="triangle" w="med" len="med"/>
            </a:ln>
            <a:effectLst/>
          </p:spPr>
          <p:txBody>
            <a:bodyPr/>
            <a:lstStyle/>
            <a:p>
              <a:endParaRPr lang="zh-CN" altLang="en-US" b="1"/>
            </a:p>
          </p:txBody>
        </p:sp>
        <p:sp>
          <p:nvSpPr>
            <p:cNvPr id="94227" name="Text Box 19"/>
            <p:cNvSpPr txBox="1">
              <a:spLocks noChangeArrowheads="1"/>
            </p:cNvSpPr>
            <p:nvPr/>
          </p:nvSpPr>
          <p:spPr bwMode="auto">
            <a:xfrm>
              <a:off x="3198" y="1428"/>
              <a:ext cx="260" cy="231"/>
            </a:xfrm>
            <a:prstGeom prst="rect">
              <a:avLst/>
            </a:prstGeom>
            <a:noFill/>
            <a:ln w="9525" algn="ctr">
              <a:noFill/>
              <a:miter lim="800000"/>
            </a:ln>
            <a:effectLst/>
          </p:spPr>
          <p:txBody>
            <a:bodyPr wrap="none">
              <a:spAutoFit/>
            </a:bodyPr>
            <a:lstStyle/>
            <a:p>
              <a:pPr algn="ctr"/>
              <a:r>
                <a:rPr lang="zh-CN" altLang="en-US" sz="1800" b="1">
                  <a:solidFill>
                    <a:srgbClr val="CC0000"/>
                  </a:solidFill>
                  <a:ea typeface="华文新魏" pitchFamily="2" charset="-122"/>
                </a:rPr>
                <a:t>高</a:t>
              </a:r>
            </a:p>
          </p:txBody>
        </p:sp>
        <p:sp>
          <p:nvSpPr>
            <p:cNvPr id="94228" name="Text Box 20"/>
            <p:cNvSpPr txBox="1">
              <a:spLocks noChangeArrowheads="1"/>
            </p:cNvSpPr>
            <p:nvPr/>
          </p:nvSpPr>
          <p:spPr bwMode="auto">
            <a:xfrm>
              <a:off x="3211" y="2085"/>
              <a:ext cx="260" cy="231"/>
            </a:xfrm>
            <a:prstGeom prst="rect">
              <a:avLst/>
            </a:prstGeom>
            <a:noFill/>
            <a:ln w="9525" algn="ctr">
              <a:noFill/>
              <a:miter lim="800000"/>
            </a:ln>
            <a:effectLst/>
          </p:spPr>
          <p:txBody>
            <a:bodyPr wrap="none">
              <a:spAutoFit/>
            </a:bodyPr>
            <a:lstStyle/>
            <a:p>
              <a:pPr algn="ctr"/>
              <a:r>
                <a:rPr lang="zh-CN" altLang="en-US" sz="1800" b="1">
                  <a:solidFill>
                    <a:srgbClr val="008000"/>
                  </a:solidFill>
                  <a:ea typeface="华文新魏" pitchFamily="2" charset="-122"/>
                </a:rPr>
                <a:t>低</a:t>
              </a:r>
            </a:p>
          </p:txBody>
        </p:sp>
      </p:grpSp>
      <p:grpSp>
        <p:nvGrpSpPr>
          <p:cNvPr id="3" name="Group 45"/>
          <p:cNvGrpSpPr/>
          <p:nvPr/>
        </p:nvGrpSpPr>
        <p:grpSpPr bwMode="auto">
          <a:xfrm>
            <a:off x="4751388" y="3752850"/>
            <a:ext cx="804862" cy="695325"/>
            <a:chOff x="2190" y="1402"/>
            <a:chExt cx="847" cy="843"/>
          </a:xfrm>
        </p:grpSpPr>
        <p:grpSp>
          <p:nvGrpSpPr>
            <p:cNvPr id="4" name="Group 46"/>
            <p:cNvGrpSpPr/>
            <p:nvPr/>
          </p:nvGrpSpPr>
          <p:grpSpPr bwMode="auto">
            <a:xfrm>
              <a:off x="2190" y="1402"/>
              <a:ext cx="844" cy="843"/>
              <a:chOff x="2016" y="1920"/>
              <a:chExt cx="1680" cy="1680"/>
            </a:xfrm>
          </p:grpSpPr>
          <p:sp>
            <p:nvSpPr>
              <p:cNvPr id="94255" name="Oval 47"/>
              <p:cNvSpPr>
                <a:spLocks noChangeArrowheads="1"/>
              </p:cNvSpPr>
              <p:nvPr/>
            </p:nvSpPr>
            <p:spPr bwMode="gray">
              <a:xfrm>
                <a:off x="2016" y="1920"/>
                <a:ext cx="1680" cy="1680"/>
              </a:xfrm>
              <a:prstGeom prst="ellipse">
                <a:avLst/>
              </a:prstGeom>
              <a:gradFill rotWithShape="1">
                <a:gsLst>
                  <a:gs pos="0">
                    <a:srgbClr val="F14343"/>
                  </a:gs>
                  <a:gs pos="100000">
                    <a:srgbClr val="F14343">
                      <a:gamma/>
                      <a:shade val="60784"/>
                      <a:invGamma/>
                    </a:srgbClr>
                  </a:gs>
                </a:gsLst>
                <a:lin ang="5400000" scaled="1"/>
              </a:gradFill>
              <a:ln w="25400">
                <a:solidFill>
                  <a:schemeClr val="bg1"/>
                </a:solidFill>
                <a:round/>
              </a:ln>
              <a:effectLst/>
            </p:spPr>
            <p:txBody>
              <a:bodyPr wrap="none" anchor="ctr"/>
              <a:lstStyle/>
              <a:p>
                <a:endParaRPr lang="zh-CN" altLang="en-US" b="1"/>
              </a:p>
            </p:txBody>
          </p:sp>
          <p:sp>
            <p:nvSpPr>
              <p:cNvPr id="94256" name="Freeform 48"/>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bg1"/>
                  </a:gs>
                  <a:gs pos="100000">
                    <a:srgbClr val="FF3300"/>
                  </a:gs>
                </a:gsLst>
                <a:lin ang="5400000" scaled="1"/>
              </a:gradFill>
              <a:ln w="0">
                <a:noFill/>
                <a:prstDash val="solid"/>
                <a:round/>
              </a:ln>
            </p:spPr>
            <p:txBody>
              <a:bodyPr/>
              <a:lstStyle/>
              <a:p>
                <a:endParaRPr lang="zh-CN" altLang="en-US" b="1"/>
              </a:p>
            </p:txBody>
          </p:sp>
        </p:grpSp>
        <p:sp>
          <p:nvSpPr>
            <p:cNvPr id="94257" name="Text Box 49"/>
            <p:cNvSpPr txBox="1">
              <a:spLocks noChangeArrowheads="1"/>
            </p:cNvSpPr>
            <p:nvPr/>
          </p:nvSpPr>
          <p:spPr bwMode="gray">
            <a:xfrm>
              <a:off x="2202" y="1691"/>
              <a:ext cx="835" cy="333"/>
            </a:xfrm>
            <a:prstGeom prst="rect">
              <a:avLst/>
            </a:prstGeom>
            <a:noFill/>
            <a:ln w="9525" algn="ctr">
              <a:noFill/>
              <a:miter lim="800000"/>
            </a:ln>
            <a:effectLst/>
          </p:spPr>
          <p:txBody>
            <a:bodyPr wrap="none">
              <a:spAutoFit/>
            </a:bodyPr>
            <a:lstStyle/>
            <a:p>
              <a:pPr algn="ctr"/>
              <a:r>
                <a:rPr lang="zh-CN" altLang="en-US" sz="1200" b="1"/>
                <a:t>共享资源</a:t>
              </a:r>
            </a:p>
          </p:txBody>
        </p:sp>
      </p:grpSp>
      <p:sp>
        <p:nvSpPr>
          <p:cNvPr id="94269" name="Text Box 61"/>
          <p:cNvSpPr txBox="1">
            <a:spLocks noChangeArrowheads="1"/>
          </p:cNvSpPr>
          <p:nvPr/>
        </p:nvSpPr>
        <p:spPr bwMode="auto">
          <a:xfrm>
            <a:off x="539510" y="1067113"/>
            <a:ext cx="7381875" cy="1384995"/>
          </a:xfrm>
          <a:prstGeom prst="rect">
            <a:avLst/>
          </a:prstGeom>
          <a:noFill/>
          <a:ln w="9525" algn="ctr">
            <a:noFill/>
            <a:miter lim="800000"/>
          </a:ln>
          <a:effectLst/>
        </p:spPr>
        <p:txBody>
          <a:bodyPr>
            <a:spAutoFit/>
          </a:bodyPr>
          <a:lstStyle/>
          <a:p>
            <a:pPr algn="just">
              <a:spcBef>
                <a:spcPct val="50000"/>
              </a:spcBef>
            </a:pPr>
            <a:r>
              <a:rPr lang="en-US" altLang="zh-CN" sz="2800" b="1" dirty="0">
                <a:ea typeface="华文新魏" pitchFamily="2" charset="-122"/>
              </a:rPr>
              <a:t>      </a:t>
            </a:r>
            <a:r>
              <a:rPr lang="zh-CN" altLang="en-US" sz="2800" b="1" dirty="0">
                <a:ea typeface="华文新魏" pitchFamily="2" charset="-122"/>
              </a:rPr>
              <a:t>假设任务</a:t>
            </a:r>
            <a:r>
              <a:rPr lang="en-US" altLang="zh-CN" sz="2800" b="1" dirty="0">
                <a:ea typeface="华文新魏" pitchFamily="2" charset="-122"/>
              </a:rPr>
              <a:t>1</a:t>
            </a:r>
            <a:r>
              <a:rPr lang="zh-CN" altLang="en-US" sz="2800" b="1" dirty="0">
                <a:ea typeface="华文新魏" pitchFamily="2" charset="-122"/>
              </a:rPr>
              <a:t>和任务</a:t>
            </a:r>
            <a:r>
              <a:rPr lang="en-US" altLang="zh-CN" sz="2800" b="1" dirty="0">
                <a:ea typeface="华文新魏" pitchFamily="2" charset="-122"/>
              </a:rPr>
              <a:t>3</a:t>
            </a:r>
            <a:r>
              <a:rPr lang="zh-CN" altLang="en-US" sz="2800" b="1" dirty="0">
                <a:ea typeface="华文新魏" pitchFamily="2" charset="-122"/>
              </a:rPr>
              <a:t>共享一个资源，任务</a:t>
            </a:r>
            <a:r>
              <a:rPr lang="en-US" altLang="zh-CN" sz="2800" b="1" dirty="0">
                <a:ea typeface="华文新魏" pitchFamily="2" charset="-122"/>
              </a:rPr>
              <a:t>2</a:t>
            </a:r>
            <a:r>
              <a:rPr lang="zh-CN" altLang="en-US" sz="2800" b="1" dirty="0">
                <a:ea typeface="华文新魏" pitchFamily="2" charset="-122"/>
              </a:rPr>
              <a:t>为优先级介于任务</a:t>
            </a:r>
            <a:r>
              <a:rPr lang="en-US" altLang="zh-CN" sz="2800" b="1" dirty="0">
                <a:ea typeface="华文新魏" pitchFamily="2" charset="-122"/>
              </a:rPr>
              <a:t>1</a:t>
            </a:r>
            <a:r>
              <a:rPr lang="zh-CN" altLang="en-US" sz="2800" b="1" dirty="0">
                <a:ea typeface="华文新魏" pitchFamily="2" charset="-122"/>
              </a:rPr>
              <a:t>和任务</a:t>
            </a:r>
            <a:r>
              <a:rPr lang="en-US" altLang="zh-CN" sz="2800" b="1" dirty="0">
                <a:ea typeface="华文新魏" pitchFamily="2" charset="-122"/>
              </a:rPr>
              <a:t>3</a:t>
            </a:r>
            <a:r>
              <a:rPr lang="zh-CN" altLang="en-US" sz="2800" b="1" dirty="0">
                <a:ea typeface="华文新魏" pitchFamily="2" charset="-122"/>
              </a:rPr>
              <a:t>之间的一个与该共享资源无关任务，分析优先级反转问题。</a:t>
            </a:r>
          </a:p>
        </p:txBody>
      </p:sp>
      <p:sp>
        <p:nvSpPr>
          <p:cNvPr id="94270" name="Text Box 62"/>
          <p:cNvSpPr txBox="1">
            <a:spLocks noChangeArrowheads="1"/>
          </p:cNvSpPr>
          <p:nvPr/>
        </p:nvSpPr>
        <p:spPr bwMode="auto">
          <a:xfrm>
            <a:off x="4319588" y="3536950"/>
            <a:ext cx="3455987" cy="304800"/>
          </a:xfrm>
          <a:prstGeom prst="rect">
            <a:avLst/>
          </a:prstGeom>
          <a:noFill/>
          <a:ln w="9525" algn="ctr">
            <a:noFill/>
            <a:miter lim="800000"/>
          </a:ln>
          <a:effectLst/>
        </p:spPr>
        <p:txBody>
          <a:bodyPr>
            <a:spAutoFit/>
          </a:bodyPr>
          <a:lstStyle/>
          <a:p>
            <a:pPr algn="just">
              <a:spcBef>
                <a:spcPct val="50000"/>
              </a:spcBef>
            </a:pPr>
            <a:r>
              <a:rPr lang="zh-CN" altLang="en-US" sz="1400" b="1">
                <a:ea typeface="黑体" pitchFamily="49" charset="-122"/>
              </a:rPr>
              <a:t>任务</a:t>
            </a:r>
            <a:r>
              <a:rPr lang="en-US" altLang="zh-CN" sz="1400" b="1">
                <a:ea typeface="黑体" pitchFamily="49" charset="-122"/>
              </a:rPr>
              <a:t>2</a:t>
            </a:r>
            <a:r>
              <a:rPr lang="zh-CN" altLang="en-US" sz="1400" b="1">
                <a:ea typeface="黑体" pitchFamily="49" charset="-122"/>
              </a:rPr>
              <a:t>优先级高于任务</a:t>
            </a:r>
            <a:r>
              <a:rPr lang="en-US" altLang="zh-CN" sz="1400" b="1">
                <a:ea typeface="黑体" pitchFamily="49" charset="-122"/>
              </a:rPr>
              <a:t>3</a:t>
            </a:r>
            <a:r>
              <a:rPr lang="zh-CN" altLang="en-US" sz="1400" b="1">
                <a:ea typeface="黑体" pitchFamily="49" charset="-122"/>
              </a:rPr>
              <a:t>而进入运行状态</a:t>
            </a:r>
          </a:p>
        </p:txBody>
      </p:sp>
      <p:sp>
        <p:nvSpPr>
          <p:cNvPr id="94271" name="Rectangle 63"/>
          <p:cNvSpPr>
            <a:spLocks noChangeArrowheads="1"/>
          </p:cNvSpPr>
          <p:nvPr/>
        </p:nvSpPr>
        <p:spPr bwMode="auto">
          <a:xfrm>
            <a:off x="4319588" y="3105150"/>
            <a:ext cx="3455987" cy="304800"/>
          </a:xfrm>
          <a:prstGeom prst="rect">
            <a:avLst/>
          </a:prstGeom>
          <a:noFill/>
          <a:ln w="9525" algn="ctr">
            <a:noFill/>
            <a:miter lim="800000"/>
          </a:ln>
          <a:effectLst/>
        </p:spPr>
        <p:txBody>
          <a:bodyPr>
            <a:spAutoFit/>
          </a:bodyPr>
          <a:lstStyle/>
          <a:p>
            <a:pPr algn="just">
              <a:spcBef>
                <a:spcPct val="50000"/>
              </a:spcBef>
            </a:pPr>
            <a:r>
              <a:rPr lang="zh-CN" altLang="en-US" sz="1400" b="1">
                <a:ea typeface="黑体" pitchFamily="49" charset="-122"/>
              </a:rPr>
              <a:t>任务</a:t>
            </a:r>
            <a:r>
              <a:rPr lang="en-US" altLang="zh-CN" sz="1400" b="1">
                <a:ea typeface="黑体" pitchFamily="49" charset="-122"/>
              </a:rPr>
              <a:t>1</a:t>
            </a:r>
            <a:r>
              <a:rPr lang="zh-CN" altLang="en-US" sz="1400" b="1">
                <a:ea typeface="黑体" pitchFamily="49" charset="-122"/>
              </a:rPr>
              <a:t>申请共享资源而处于等待状态</a:t>
            </a:r>
          </a:p>
        </p:txBody>
      </p:sp>
      <p:sp>
        <p:nvSpPr>
          <p:cNvPr id="94274" name="Text Box 66"/>
          <p:cNvSpPr txBox="1">
            <a:spLocks noChangeArrowheads="1"/>
          </p:cNvSpPr>
          <p:nvPr/>
        </p:nvSpPr>
        <p:spPr bwMode="auto">
          <a:xfrm>
            <a:off x="1079500" y="4964113"/>
            <a:ext cx="7409776" cy="646331"/>
          </a:xfrm>
          <a:prstGeom prst="rect">
            <a:avLst/>
          </a:prstGeom>
          <a:noFill/>
          <a:ln w="9525" algn="ctr">
            <a:noFill/>
            <a:miter lim="800000"/>
          </a:ln>
          <a:effectLst/>
        </p:spPr>
        <p:txBody>
          <a:bodyPr wrap="square">
            <a:spAutoFit/>
          </a:bodyPr>
          <a:lstStyle/>
          <a:p>
            <a:pPr algn="just">
              <a:spcBef>
                <a:spcPct val="50000"/>
              </a:spcBef>
            </a:pPr>
            <a:r>
              <a:rPr lang="zh-CN" altLang="en-US" sz="1800" b="1" dirty="0">
                <a:ea typeface="黑体" pitchFamily="49" charset="-122"/>
              </a:rPr>
              <a:t>此时，虽然任务</a:t>
            </a:r>
            <a:r>
              <a:rPr lang="en-US" altLang="zh-CN" sz="1800" b="1" dirty="0">
                <a:ea typeface="黑体" pitchFamily="49" charset="-122"/>
              </a:rPr>
              <a:t>1</a:t>
            </a:r>
            <a:r>
              <a:rPr lang="zh-CN" altLang="en-US" sz="1800" b="1" dirty="0">
                <a:ea typeface="黑体" pitchFamily="49" charset="-122"/>
              </a:rPr>
              <a:t>比任务</a:t>
            </a:r>
            <a:r>
              <a:rPr lang="en-US" altLang="zh-CN" sz="1800" b="1" dirty="0">
                <a:ea typeface="黑体" pitchFamily="49" charset="-122"/>
              </a:rPr>
              <a:t>2</a:t>
            </a:r>
            <a:r>
              <a:rPr lang="zh-CN" altLang="en-US" sz="1800" b="1" dirty="0">
                <a:ea typeface="黑体" pitchFamily="49" charset="-122"/>
              </a:rPr>
              <a:t>优先级更高，但却在任务</a:t>
            </a:r>
            <a:r>
              <a:rPr lang="en-US" altLang="zh-CN" sz="1800" b="1" dirty="0">
                <a:ea typeface="黑体" pitchFamily="49" charset="-122"/>
              </a:rPr>
              <a:t>2</a:t>
            </a:r>
            <a:r>
              <a:rPr lang="zh-CN" altLang="en-US" sz="1800" b="1" dirty="0">
                <a:ea typeface="黑体" pitchFamily="49" charset="-122"/>
              </a:rPr>
              <a:t>之后运行，这种现象就是优先级反转。</a:t>
            </a:r>
          </a:p>
        </p:txBody>
      </p:sp>
      <p:sp>
        <p:nvSpPr>
          <p:cNvPr id="94281" name="Rectangle 73"/>
          <p:cNvSpPr>
            <a:spLocks noChangeArrowheads="1"/>
          </p:cNvSpPr>
          <p:nvPr/>
        </p:nvSpPr>
        <p:spPr bwMode="auto">
          <a:xfrm>
            <a:off x="4319588" y="3960813"/>
            <a:ext cx="3455987" cy="304800"/>
          </a:xfrm>
          <a:prstGeom prst="rect">
            <a:avLst/>
          </a:prstGeom>
          <a:noFill/>
          <a:ln w="9525" algn="ctr">
            <a:noFill/>
            <a:miter lim="800000"/>
          </a:ln>
          <a:effectLst/>
        </p:spPr>
        <p:txBody>
          <a:bodyPr>
            <a:spAutoFit/>
          </a:bodyPr>
          <a:lstStyle/>
          <a:p>
            <a:pPr algn="just">
              <a:spcBef>
                <a:spcPct val="50000"/>
              </a:spcBef>
            </a:pPr>
            <a:r>
              <a:rPr lang="zh-CN" altLang="en-US" sz="1400" b="1">
                <a:ea typeface="黑体" pitchFamily="49" charset="-122"/>
              </a:rPr>
              <a:t>任务</a:t>
            </a:r>
            <a:r>
              <a:rPr lang="en-US" altLang="zh-CN" sz="1400" b="1">
                <a:ea typeface="黑体" pitchFamily="49" charset="-122"/>
              </a:rPr>
              <a:t>3</a:t>
            </a:r>
            <a:r>
              <a:rPr lang="zh-CN" altLang="en-US" sz="1400" b="1">
                <a:ea typeface="黑体" pitchFamily="49" charset="-122"/>
              </a:rPr>
              <a:t>得到共享资源而处于运行状态</a:t>
            </a:r>
          </a:p>
        </p:txBody>
      </p:sp>
      <p:sp>
        <p:nvSpPr>
          <p:cNvPr id="94282" name="AutoShape 74"/>
          <p:cNvSpPr>
            <a:spLocks noChangeArrowheads="1"/>
          </p:cNvSpPr>
          <p:nvPr/>
        </p:nvSpPr>
        <p:spPr bwMode="auto">
          <a:xfrm>
            <a:off x="1008063" y="2673350"/>
            <a:ext cx="7037387" cy="2124075"/>
          </a:xfrm>
          <a:prstGeom prst="roundRect">
            <a:avLst>
              <a:gd name="adj" fmla="val 16667"/>
            </a:avLst>
          </a:prstGeom>
          <a:noFill/>
          <a:ln w="28575" algn="ctr">
            <a:solidFill>
              <a:srgbClr val="007000"/>
            </a:solidFill>
            <a:round/>
          </a:ln>
          <a:effectLst/>
          <a:scene3d>
            <a:camera prst="legacyObliqueBottomRight"/>
            <a:lightRig rig="legacyFlat2" dir="t"/>
          </a:scene3d>
          <a:sp3d extrusionH="36500" prstMaterial="legacyMatte">
            <a:bevelT w="13500" h="13500" prst="angle"/>
            <a:bevelB w="13500" h="13500" prst="angle"/>
            <a:extrusionClr>
              <a:srgbClr val="007000"/>
            </a:extrusionClr>
          </a:sp3d>
        </p:spPr>
        <p:txBody>
          <a:bodyPr wrap="none" anchor="ctr">
            <a:flatTx/>
          </a:bodyPr>
          <a:lstStyle/>
          <a:p>
            <a:endParaRPr lang="zh-CN" altLang="en-US" b="1"/>
          </a:p>
        </p:txBody>
      </p:sp>
      <p:sp>
        <p:nvSpPr>
          <p:cNvPr id="25" name="AutoShape 4"/>
          <p:cNvSpPr>
            <a:spLocks noChangeArrowheads="1"/>
          </p:cNvSpPr>
          <p:nvPr/>
        </p:nvSpPr>
        <p:spPr bwMode="gray">
          <a:xfrm>
            <a:off x="193868" y="127959"/>
            <a:ext cx="3284537" cy="646986"/>
          </a:xfrm>
          <a:prstGeom prst="roundRect">
            <a:avLst>
              <a:gd name="adj" fmla="val 16667"/>
            </a:avLst>
          </a:prstGeom>
          <a:solidFill>
            <a:schemeClr val="bg1"/>
          </a:solidFill>
          <a:ln w="38100" algn="ctr">
            <a:noFill/>
            <a:round/>
          </a:ln>
          <a:effectLst/>
        </p:spPr>
        <p:txBody>
          <a:bodyPr anchor="ctr">
            <a:spAutoFit/>
          </a:bodyPr>
          <a:lstStyle/>
          <a:p>
            <a:pPr eaLnBrk="1" hangingPunct="1"/>
            <a:r>
              <a:rPr lang="zh-CN" altLang="en-US" sz="3200" b="1" dirty="0" smtClean="0">
                <a:solidFill>
                  <a:schemeClr val="tx1">
                    <a:lumMod val="95000"/>
                    <a:lumOff val="5000"/>
                  </a:schemeClr>
                </a:solidFill>
              </a:rPr>
              <a:t>互斥信号量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4269"/>
                                        </p:tgtEl>
                                        <p:attrNameLst>
                                          <p:attrName>style.visibility</p:attrName>
                                        </p:attrNameLst>
                                      </p:cBhvr>
                                      <p:to>
                                        <p:strVal val="visible"/>
                                      </p:to>
                                    </p:set>
                                    <p:animEffect transition="in" filter="blinds(horizontal)">
                                      <p:cBhvr>
                                        <p:cTn id="7" dur="500"/>
                                        <p:tgtEl>
                                          <p:spTgt spid="94269"/>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94282"/>
                                        </p:tgtEl>
                                        <p:attrNameLst>
                                          <p:attrName>style.visibility</p:attrName>
                                        </p:attrNameLst>
                                      </p:cBhvr>
                                      <p:to>
                                        <p:strVal val="visible"/>
                                      </p:to>
                                    </p:set>
                                    <p:animEffect transition="in" filter="slide(fromBottom)">
                                      <p:cBhvr>
                                        <p:cTn id="11" dur="500"/>
                                        <p:tgtEl>
                                          <p:spTgt spid="9428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4218"/>
                                        </p:tgtEl>
                                        <p:attrNameLst>
                                          <p:attrName>style.visibility</p:attrName>
                                        </p:attrNameLst>
                                      </p:cBhvr>
                                      <p:to>
                                        <p:strVal val="visible"/>
                                      </p:to>
                                    </p:set>
                                    <p:animEffect transition="in" filter="wipe(left)">
                                      <p:cBhvr>
                                        <p:cTn id="16" dur="500"/>
                                        <p:tgtEl>
                                          <p:spTgt spid="94218"/>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94222"/>
                                        </p:tgtEl>
                                        <p:attrNameLst>
                                          <p:attrName>style.visibility</p:attrName>
                                        </p:attrNameLst>
                                      </p:cBhvr>
                                      <p:to>
                                        <p:strVal val="visible"/>
                                      </p:to>
                                    </p:set>
                                    <p:animEffect transition="in" filter="wipe(up)">
                                      <p:cBhvr>
                                        <p:cTn id="20" dur="500"/>
                                        <p:tgtEl>
                                          <p:spTgt spid="94222"/>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94223"/>
                                        </p:tgtEl>
                                        <p:attrNameLst>
                                          <p:attrName>style.visibility</p:attrName>
                                        </p:attrNameLst>
                                      </p:cBhvr>
                                      <p:to>
                                        <p:strVal val="visible"/>
                                      </p:to>
                                    </p:set>
                                    <p:animEffect transition="in" filter="wipe(up)">
                                      <p:cBhvr>
                                        <p:cTn id="24" dur="500"/>
                                        <p:tgtEl>
                                          <p:spTgt spid="94223"/>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94224"/>
                                        </p:tgtEl>
                                        <p:attrNameLst>
                                          <p:attrName>style.visibility</p:attrName>
                                        </p:attrNameLst>
                                      </p:cBhvr>
                                      <p:to>
                                        <p:strVal val="visible"/>
                                      </p:to>
                                    </p:set>
                                    <p:animEffect transition="in" filter="wipe(up)">
                                      <p:cBhvr>
                                        <p:cTn id="28" dur="500"/>
                                        <p:tgtEl>
                                          <p:spTgt spid="94224"/>
                                        </p:tgtEl>
                                      </p:cBhvr>
                                    </p:animEffect>
                                  </p:childTnLst>
                                </p:cTn>
                              </p:par>
                            </p:childTnLst>
                          </p:cTn>
                        </p:par>
                        <p:par>
                          <p:cTn id="29" fill="hold">
                            <p:stCondLst>
                              <p:cond delay="2000"/>
                            </p:stCondLst>
                            <p:childTnLst>
                              <p:par>
                                <p:cTn id="30" presetID="22" presetClass="entr" presetSubtype="1"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up)">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par>
                          <p:cTn id="37" fill="hold">
                            <p:stCondLst>
                              <p:cond delay="0"/>
                            </p:stCondLst>
                            <p:childTnLst>
                              <p:par>
                                <p:cTn id="38" presetID="35" presetClass="path" presetSubtype="0" accel="50000" decel="50000" fill="hold" nodeType="afterEffect">
                                  <p:stCondLst>
                                    <p:cond delay="0"/>
                                  </p:stCondLst>
                                  <p:childTnLst>
                                    <p:animMotion origin="layout" path="M 3.88889E-6 -4.44444E-6 L -0.25 -4.44444E-6 " pathEditMode="relative" rAng="0" ptsTypes="AA">
                                      <p:cBhvr>
                                        <p:cTn id="39" dur="2000" fill="hold"/>
                                        <p:tgtEl>
                                          <p:spTgt spid="3"/>
                                        </p:tgtEl>
                                        <p:attrNameLst>
                                          <p:attrName>ppt_x</p:attrName>
                                          <p:attrName>ppt_y</p:attrName>
                                        </p:attrNameLst>
                                      </p:cBhvr>
                                      <p:rCtr x="-125" y="0"/>
                                    </p:animMotion>
                                  </p:childTnLst>
                                </p:cTn>
                              </p:par>
                            </p:childTnLst>
                          </p:cTn>
                        </p:par>
                        <p:par>
                          <p:cTn id="40" fill="hold">
                            <p:stCondLst>
                              <p:cond delay="2000"/>
                            </p:stCondLst>
                            <p:childTnLst>
                              <p:par>
                                <p:cTn id="41" presetID="9" presetClass="exit" presetSubtype="0" fill="hold" nodeType="afterEffect">
                                  <p:stCondLst>
                                    <p:cond delay="0"/>
                                  </p:stCondLst>
                                  <p:childTnLst>
                                    <p:animEffect transition="out" filter="dissolve">
                                      <p:cBhvr>
                                        <p:cTn id="42" dur="500"/>
                                        <p:tgtEl>
                                          <p:spTgt spid="3"/>
                                        </p:tgtEl>
                                      </p:cBhvr>
                                    </p:animEffect>
                                    <p:set>
                                      <p:cBhvr>
                                        <p:cTn id="43" dur="1" fill="hold">
                                          <p:stCondLst>
                                            <p:cond delay="499"/>
                                          </p:stCondLst>
                                        </p:cTn>
                                        <p:tgtEl>
                                          <p:spTgt spid="3"/>
                                        </p:tgtEl>
                                        <p:attrNameLst>
                                          <p:attrName>style.visibility</p:attrName>
                                        </p:attrNameLst>
                                      </p:cBhvr>
                                      <p:to>
                                        <p:strVal val="hidden"/>
                                      </p:to>
                                    </p:set>
                                  </p:childTnLst>
                                </p:cTn>
                              </p:par>
                            </p:childTnLst>
                          </p:cTn>
                        </p:par>
                        <p:par>
                          <p:cTn id="44" fill="hold">
                            <p:stCondLst>
                              <p:cond delay="2500"/>
                            </p:stCondLst>
                            <p:childTnLst>
                              <p:par>
                                <p:cTn id="45" presetID="26" presetClass="emph" presetSubtype="0" fill="hold" grpId="1" nodeType="afterEffect">
                                  <p:stCondLst>
                                    <p:cond delay="0"/>
                                  </p:stCondLst>
                                  <p:childTnLst>
                                    <p:animEffect transition="out" filter="fade">
                                      <p:cBhvr>
                                        <p:cTn id="46" dur="500" tmFilter="0, 0; .2, .5; .8, .5; 1, 0"/>
                                        <p:tgtEl>
                                          <p:spTgt spid="94224"/>
                                        </p:tgtEl>
                                      </p:cBhvr>
                                    </p:animEffect>
                                    <p:animScale>
                                      <p:cBhvr>
                                        <p:cTn id="47" dur="250" autoRev="1" fill="hold"/>
                                        <p:tgtEl>
                                          <p:spTgt spid="94224"/>
                                        </p:tgtEl>
                                      </p:cBhvr>
                                      <p:by x="105000" y="105000"/>
                                    </p:animScale>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94281"/>
                                        </p:tgtEl>
                                        <p:attrNameLst>
                                          <p:attrName>style.visibility</p:attrName>
                                        </p:attrNameLst>
                                      </p:cBhvr>
                                      <p:to>
                                        <p:strVal val="visible"/>
                                      </p:to>
                                    </p:set>
                                  </p:childTnLst>
                                </p:cTn>
                              </p:par>
                              <p:par>
                                <p:cTn id="52" presetID="27" presetClass="emph" presetSubtype="0" fill="hold" grpId="1" nodeType="withEffect">
                                  <p:stCondLst>
                                    <p:cond delay="0"/>
                                  </p:stCondLst>
                                  <p:childTnLst>
                                    <p:animClr clrSpc="rgb" dir="cw">
                                      <p:cBhvr override="childStyle">
                                        <p:cTn id="53" dur="250" autoRev="1" fill="hold"/>
                                        <p:tgtEl>
                                          <p:spTgt spid="94281"/>
                                        </p:tgtEl>
                                        <p:attrNameLst>
                                          <p:attrName>style.color</p:attrName>
                                        </p:attrNameLst>
                                      </p:cBhvr>
                                      <p:to>
                                        <a:schemeClr val="bg1"/>
                                      </p:to>
                                    </p:animClr>
                                    <p:animClr clrSpc="rgb" dir="cw">
                                      <p:cBhvr>
                                        <p:cTn id="54" dur="250" autoRev="1" fill="hold"/>
                                        <p:tgtEl>
                                          <p:spTgt spid="94281"/>
                                        </p:tgtEl>
                                        <p:attrNameLst>
                                          <p:attrName>fillcolor</p:attrName>
                                        </p:attrNameLst>
                                      </p:cBhvr>
                                      <p:to>
                                        <a:schemeClr val="bg1"/>
                                      </p:to>
                                    </p:animClr>
                                    <p:set>
                                      <p:cBhvr>
                                        <p:cTn id="55" dur="250" autoRev="1" fill="hold"/>
                                        <p:tgtEl>
                                          <p:spTgt spid="94281"/>
                                        </p:tgtEl>
                                        <p:attrNameLst>
                                          <p:attrName>fill.type</p:attrName>
                                        </p:attrNameLst>
                                      </p:cBhvr>
                                      <p:to>
                                        <p:strVal val="solid"/>
                                      </p:to>
                                    </p:set>
                                    <p:set>
                                      <p:cBhvr>
                                        <p:cTn id="56" dur="250" autoRev="1" fill="hold"/>
                                        <p:tgtEl>
                                          <p:spTgt spid="94281"/>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grpId="1" nodeType="clickEffect">
                                  <p:stCondLst>
                                    <p:cond delay="0"/>
                                  </p:stCondLst>
                                  <p:childTnLst>
                                    <p:animEffect transition="out" filter="fade">
                                      <p:cBhvr>
                                        <p:cTn id="60" dur="500" tmFilter="0, 0; .2, .5; .8, .5; 1, 0"/>
                                        <p:tgtEl>
                                          <p:spTgt spid="94222"/>
                                        </p:tgtEl>
                                      </p:cBhvr>
                                    </p:animEffect>
                                    <p:animScale>
                                      <p:cBhvr>
                                        <p:cTn id="61" dur="250" autoRev="1" fill="hold"/>
                                        <p:tgtEl>
                                          <p:spTgt spid="94222"/>
                                        </p:tgtEl>
                                      </p:cBhvr>
                                      <p:by x="105000" y="105000"/>
                                    </p:animScale>
                                  </p:childTnLst>
                                </p:cTn>
                              </p:par>
                              <p:par>
                                <p:cTn id="62" presetID="1" presetClass="entr" presetSubtype="0" fill="hold" grpId="0" nodeType="withEffect">
                                  <p:stCondLst>
                                    <p:cond delay="0"/>
                                  </p:stCondLst>
                                  <p:childTnLst>
                                    <p:set>
                                      <p:cBhvr>
                                        <p:cTn id="63" dur="1" fill="hold">
                                          <p:stCondLst>
                                            <p:cond delay="0"/>
                                          </p:stCondLst>
                                        </p:cTn>
                                        <p:tgtEl>
                                          <p:spTgt spid="94271"/>
                                        </p:tgtEl>
                                        <p:attrNameLst>
                                          <p:attrName>style.visibility</p:attrName>
                                        </p:attrNameLst>
                                      </p:cBhvr>
                                      <p:to>
                                        <p:strVal val="visible"/>
                                      </p:to>
                                    </p:set>
                                  </p:childTnLst>
                                </p:cTn>
                              </p:par>
                              <p:par>
                                <p:cTn id="64" presetID="27" presetClass="emph" presetSubtype="0" fill="hold" grpId="1" nodeType="withEffect">
                                  <p:stCondLst>
                                    <p:cond delay="0"/>
                                  </p:stCondLst>
                                  <p:childTnLst>
                                    <p:animClr clrSpc="rgb" dir="cw">
                                      <p:cBhvr override="childStyle">
                                        <p:cTn id="65" dur="250" autoRev="1" fill="hold"/>
                                        <p:tgtEl>
                                          <p:spTgt spid="94271"/>
                                        </p:tgtEl>
                                        <p:attrNameLst>
                                          <p:attrName>style.color</p:attrName>
                                        </p:attrNameLst>
                                      </p:cBhvr>
                                      <p:to>
                                        <a:schemeClr val="bg1"/>
                                      </p:to>
                                    </p:animClr>
                                    <p:animClr clrSpc="rgb" dir="cw">
                                      <p:cBhvr>
                                        <p:cTn id="66" dur="250" autoRev="1" fill="hold"/>
                                        <p:tgtEl>
                                          <p:spTgt spid="94271"/>
                                        </p:tgtEl>
                                        <p:attrNameLst>
                                          <p:attrName>fillcolor</p:attrName>
                                        </p:attrNameLst>
                                      </p:cBhvr>
                                      <p:to>
                                        <a:schemeClr val="bg1"/>
                                      </p:to>
                                    </p:animClr>
                                    <p:set>
                                      <p:cBhvr>
                                        <p:cTn id="67" dur="250" autoRev="1" fill="hold"/>
                                        <p:tgtEl>
                                          <p:spTgt spid="94271"/>
                                        </p:tgtEl>
                                        <p:attrNameLst>
                                          <p:attrName>fill.type</p:attrName>
                                        </p:attrNameLst>
                                      </p:cBhvr>
                                      <p:to>
                                        <p:strVal val="solid"/>
                                      </p:to>
                                    </p:set>
                                    <p:set>
                                      <p:cBhvr>
                                        <p:cTn id="68" dur="250" autoRev="1" fill="hold"/>
                                        <p:tgtEl>
                                          <p:spTgt spid="94271"/>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26" presetClass="emph" presetSubtype="0" fill="hold" grpId="1" nodeType="clickEffect">
                                  <p:stCondLst>
                                    <p:cond delay="0"/>
                                  </p:stCondLst>
                                  <p:childTnLst>
                                    <p:animEffect transition="out" filter="fade">
                                      <p:cBhvr>
                                        <p:cTn id="72" dur="500" tmFilter="0, 0; .2, .5; .8, .5; 1, 0"/>
                                        <p:tgtEl>
                                          <p:spTgt spid="94223"/>
                                        </p:tgtEl>
                                      </p:cBhvr>
                                    </p:animEffect>
                                    <p:animScale>
                                      <p:cBhvr>
                                        <p:cTn id="73" dur="250" autoRev="1" fill="hold"/>
                                        <p:tgtEl>
                                          <p:spTgt spid="94223"/>
                                        </p:tgtEl>
                                      </p:cBhvr>
                                      <p:by x="105000" y="105000"/>
                                    </p:animScale>
                                  </p:childTnLst>
                                </p:cTn>
                              </p:par>
                              <p:par>
                                <p:cTn id="74" presetID="1" presetClass="entr" presetSubtype="0" fill="hold" grpId="0" nodeType="withEffect">
                                  <p:stCondLst>
                                    <p:cond delay="0"/>
                                  </p:stCondLst>
                                  <p:childTnLst>
                                    <p:set>
                                      <p:cBhvr>
                                        <p:cTn id="75" dur="1" fill="hold">
                                          <p:stCondLst>
                                            <p:cond delay="0"/>
                                          </p:stCondLst>
                                        </p:cTn>
                                        <p:tgtEl>
                                          <p:spTgt spid="94270"/>
                                        </p:tgtEl>
                                        <p:attrNameLst>
                                          <p:attrName>style.visibility</p:attrName>
                                        </p:attrNameLst>
                                      </p:cBhvr>
                                      <p:to>
                                        <p:strVal val="visible"/>
                                      </p:to>
                                    </p:set>
                                  </p:childTnLst>
                                </p:cTn>
                              </p:par>
                              <p:par>
                                <p:cTn id="76" presetID="27" presetClass="emph" presetSubtype="0" fill="hold" grpId="1" nodeType="withEffect">
                                  <p:stCondLst>
                                    <p:cond delay="0"/>
                                  </p:stCondLst>
                                  <p:childTnLst>
                                    <p:animClr clrSpc="rgb" dir="cw">
                                      <p:cBhvr override="childStyle">
                                        <p:cTn id="77" dur="250" autoRev="1" fill="hold"/>
                                        <p:tgtEl>
                                          <p:spTgt spid="94270"/>
                                        </p:tgtEl>
                                        <p:attrNameLst>
                                          <p:attrName>style.color</p:attrName>
                                        </p:attrNameLst>
                                      </p:cBhvr>
                                      <p:to>
                                        <a:schemeClr val="bg1"/>
                                      </p:to>
                                    </p:animClr>
                                    <p:animClr clrSpc="rgb" dir="cw">
                                      <p:cBhvr>
                                        <p:cTn id="78" dur="250" autoRev="1" fill="hold"/>
                                        <p:tgtEl>
                                          <p:spTgt spid="94270"/>
                                        </p:tgtEl>
                                        <p:attrNameLst>
                                          <p:attrName>fillcolor</p:attrName>
                                        </p:attrNameLst>
                                      </p:cBhvr>
                                      <p:to>
                                        <a:schemeClr val="bg1"/>
                                      </p:to>
                                    </p:animClr>
                                    <p:set>
                                      <p:cBhvr>
                                        <p:cTn id="79" dur="250" autoRev="1" fill="hold"/>
                                        <p:tgtEl>
                                          <p:spTgt spid="94270"/>
                                        </p:tgtEl>
                                        <p:attrNameLst>
                                          <p:attrName>fill.type</p:attrName>
                                        </p:attrNameLst>
                                      </p:cBhvr>
                                      <p:to>
                                        <p:strVal val="solid"/>
                                      </p:to>
                                    </p:set>
                                    <p:set>
                                      <p:cBhvr>
                                        <p:cTn id="80" dur="250" autoRev="1" fill="hold"/>
                                        <p:tgtEl>
                                          <p:spTgt spid="94270"/>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94274"/>
                                        </p:tgtEl>
                                        <p:attrNameLst>
                                          <p:attrName>style.visibility</p:attrName>
                                        </p:attrNameLst>
                                      </p:cBhvr>
                                      <p:to>
                                        <p:strVal val="visible"/>
                                      </p:to>
                                    </p:set>
                                  </p:childTnLst>
                                </p:cTn>
                              </p:par>
                              <p:par>
                                <p:cTn id="85" presetID="27" presetClass="emph" presetSubtype="0" fill="hold" grpId="1" nodeType="withEffect">
                                  <p:stCondLst>
                                    <p:cond delay="0"/>
                                  </p:stCondLst>
                                  <p:childTnLst>
                                    <p:animClr clrSpc="rgb" dir="cw">
                                      <p:cBhvr override="childStyle">
                                        <p:cTn id="86" dur="250" autoRev="1" fill="hold"/>
                                        <p:tgtEl>
                                          <p:spTgt spid="94274"/>
                                        </p:tgtEl>
                                        <p:attrNameLst>
                                          <p:attrName>style.color</p:attrName>
                                        </p:attrNameLst>
                                      </p:cBhvr>
                                      <p:to>
                                        <a:schemeClr val="bg1"/>
                                      </p:to>
                                    </p:animClr>
                                    <p:animClr clrSpc="rgb" dir="cw">
                                      <p:cBhvr>
                                        <p:cTn id="87" dur="250" autoRev="1" fill="hold"/>
                                        <p:tgtEl>
                                          <p:spTgt spid="94274"/>
                                        </p:tgtEl>
                                        <p:attrNameLst>
                                          <p:attrName>fillcolor</p:attrName>
                                        </p:attrNameLst>
                                      </p:cBhvr>
                                      <p:to>
                                        <a:schemeClr val="bg1"/>
                                      </p:to>
                                    </p:animClr>
                                    <p:set>
                                      <p:cBhvr>
                                        <p:cTn id="88" dur="250" autoRev="1" fill="hold"/>
                                        <p:tgtEl>
                                          <p:spTgt spid="94274"/>
                                        </p:tgtEl>
                                        <p:attrNameLst>
                                          <p:attrName>fill.type</p:attrName>
                                        </p:attrNameLst>
                                      </p:cBhvr>
                                      <p:to>
                                        <p:strVal val="solid"/>
                                      </p:to>
                                    </p:set>
                                    <p:set>
                                      <p:cBhvr>
                                        <p:cTn id="89" dur="250" autoRev="1" fill="hold"/>
                                        <p:tgtEl>
                                          <p:spTgt spid="9427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8" grpId="0" animBg="1"/>
      <p:bldP spid="94222" grpId="0" animBg="1"/>
      <p:bldP spid="94222" grpId="1" animBg="1"/>
      <p:bldP spid="94223" grpId="0" animBg="1"/>
      <p:bldP spid="94223" grpId="1" animBg="1"/>
      <p:bldP spid="94224" grpId="0" animBg="1"/>
      <p:bldP spid="94224" grpId="1" animBg="1"/>
      <p:bldP spid="94269" grpId="0"/>
      <p:bldP spid="94270" grpId="0"/>
      <p:bldP spid="94270" grpId="1"/>
      <p:bldP spid="94271" grpId="0"/>
      <p:bldP spid="94271" grpId="1"/>
      <p:bldP spid="94274" grpId="0"/>
      <p:bldP spid="94274" grpId="1"/>
      <p:bldP spid="94281" grpId="0"/>
      <p:bldP spid="94281" grpId="1"/>
      <p:bldP spid="9428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7" name="Rectangle 5"/>
          <p:cNvSpPr>
            <a:spLocks noChangeArrowheads="1"/>
          </p:cNvSpPr>
          <p:nvPr/>
        </p:nvSpPr>
        <p:spPr bwMode="auto">
          <a:xfrm>
            <a:off x="9756630" y="5157210"/>
            <a:ext cx="184731" cy="461665"/>
          </a:xfrm>
          <a:prstGeom prst="rect">
            <a:avLst/>
          </a:prstGeom>
          <a:noFill/>
          <a:ln w="9525" algn="ctr">
            <a:noFill/>
            <a:miter lim="800000"/>
          </a:ln>
          <a:effectLst/>
        </p:spPr>
        <p:txBody>
          <a:bodyPr wrap="none" anchor="ctr">
            <a:spAutoFit/>
          </a:bodyPr>
          <a:lstStyle/>
          <a:p>
            <a:endParaRPr lang="zh-CN" altLang="en-US" b="1"/>
          </a:p>
        </p:txBody>
      </p:sp>
      <p:sp>
        <p:nvSpPr>
          <p:cNvPr id="95238" name="Rectangle 6"/>
          <p:cNvSpPr>
            <a:spLocks noChangeArrowheads="1"/>
          </p:cNvSpPr>
          <p:nvPr/>
        </p:nvSpPr>
        <p:spPr bwMode="auto">
          <a:xfrm>
            <a:off x="968375" y="5373688"/>
            <a:ext cx="7518400" cy="701675"/>
          </a:xfrm>
          <a:prstGeom prst="rect">
            <a:avLst/>
          </a:prstGeom>
          <a:noFill/>
          <a:ln w="9525" algn="ctr">
            <a:noFill/>
            <a:miter lim="800000"/>
          </a:ln>
          <a:effectLst/>
        </p:spPr>
        <p:txBody>
          <a:bodyPr anchor="ctr">
            <a:spAutoFit/>
          </a:bodyPr>
          <a:lstStyle/>
          <a:p>
            <a:pPr eaLnBrk="1" hangingPunct="1"/>
            <a:r>
              <a:rPr kumimoji="1" lang="en-US" altLang="zh-CN" sz="2000" b="1">
                <a:ea typeface="华文新魏" pitchFamily="2" charset="-122"/>
              </a:rPr>
              <a:t>      </a:t>
            </a:r>
            <a:r>
              <a:rPr kumimoji="1" lang="zh-CN" altLang="en-US" sz="2000" b="1">
                <a:ea typeface="华文新魏" pitchFamily="2" charset="-122"/>
              </a:rPr>
              <a:t>综上所述，可以说能防止优先级反转现象的信号就是互斥信号量。</a:t>
            </a:r>
          </a:p>
        </p:txBody>
      </p:sp>
      <p:sp>
        <p:nvSpPr>
          <p:cNvPr id="95259" name="Text Box 27"/>
          <p:cNvSpPr txBox="1">
            <a:spLocks noChangeArrowheads="1"/>
          </p:cNvSpPr>
          <p:nvPr/>
        </p:nvSpPr>
        <p:spPr bwMode="auto">
          <a:xfrm>
            <a:off x="707111" y="1009506"/>
            <a:ext cx="7551737" cy="1569660"/>
          </a:xfrm>
          <a:prstGeom prst="rect">
            <a:avLst/>
          </a:prstGeom>
          <a:noFill/>
          <a:ln w="9525" algn="ctr">
            <a:noFill/>
            <a:miter lim="800000"/>
          </a:ln>
          <a:effectLst/>
        </p:spPr>
        <p:txBody>
          <a:bodyPr>
            <a:spAutoFit/>
          </a:bodyPr>
          <a:lstStyle/>
          <a:p>
            <a:pPr algn="just">
              <a:spcBef>
                <a:spcPct val="50000"/>
              </a:spcBef>
            </a:pPr>
            <a:r>
              <a:rPr lang="en-US" altLang="zh-CN" b="1" dirty="0">
                <a:ea typeface="华文新魏" pitchFamily="2" charset="-122"/>
              </a:rPr>
              <a:t>      </a:t>
            </a:r>
            <a:r>
              <a:rPr lang="zh-CN" altLang="en-US" b="1" dirty="0">
                <a:ea typeface="华文新魏" pitchFamily="2" charset="-122"/>
              </a:rPr>
              <a:t>假设任务</a:t>
            </a:r>
            <a:r>
              <a:rPr lang="en-US" altLang="zh-CN" b="1" dirty="0">
                <a:ea typeface="华文新魏" pitchFamily="2" charset="-122"/>
              </a:rPr>
              <a:t>1</a:t>
            </a:r>
            <a:r>
              <a:rPr lang="zh-CN" altLang="en-US" b="1" dirty="0">
                <a:ea typeface="华文新魏" pitchFamily="2" charset="-122"/>
              </a:rPr>
              <a:t>和任务</a:t>
            </a:r>
            <a:r>
              <a:rPr lang="en-US" altLang="zh-CN" b="1" dirty="0">
                <a:ea typeface="华文新魏" pitchFamily="2" charset="-122"/>
              </a:rPr>
              <a:t>3</a:t>
            </a:r>
            <a:r>
              <a:rPr lang="zh-CN" altLang="en-US" b="1" dirty="0">
                <a:ea typeface="华文新魏" pitchFamily="2" charset="-122"/>
              </a:rPr>
              <a:t>共享一个资源，使用互斥信号量进行资源同步，任务</a:t>
            </a:r>
            <a:r>
              <a:rPr lang="en-US" altLang="zh-CN" b="1" dirty="0">
                <a:ea typeface="华文新魏" pitchFamily="2" charset="-122"/>
              </a:rPr>
              <a:t>2</a:t>
            </a:r>
            <a:r>
              <a:rPr lang="zh-CN" altLang="en-US" b="1" dirty="0">
                <a:ea typeface="华文新魏" pitchFamily="2" charset="-122"/>
              </a:rPr>
              <a:t>为优先级介于任务</a:t>
            </a:r>
            <a:r>
              <a:rPr lang="en-US" altLang="zh-CN" b="1" dirty="0">
                <a:ea typeface="华文新魏" pitchFamily="2" charset="-122"/>
              </a:rPr>
              <a:t>1</a:t>
            </a:r>
            <a:r>
              <a:rPr lang="zh-CN" altLang="en-US" b="1" dirty="0">
                <a:ea typeface="华文新魏" pitchFamily="2" charset="-122"/>
              </a:rPr>
              <a:t>和任务</a:t>
            </a:r>
            <a:r>
              <a:rPr lang="en-US" altLang="zh-CN" b="1" dirty="0">
                <a:ea typeface="华文新魏" pitchFamily="2" charset="-122"/>
              </a:rPr>
              <a:t>3</a:t>
            </a:r>
            <a:r>
              <a:rPr lang="zh-CN" altLang="en-US" b="1" dirty="0">
                <a:ea typeface="华文新魏" pitchFamily="2" charset="-122"/>
              </a:rPr>
              <a:t>之间的一个与该共享资源无关任务，通过互斥信号量解决优先级反转问题。</a:t>
            </a:r>
          </a:p>
        </p:txBody>
      </p:sp>
      <p:sp>
        <p:nvSpPr>
          <p:cNvPr id="95263" name="Text Box 31"/>
          <p:cNvSpPr txBox="1">
            <a:spLocks noChangeArrowheads="1"/>
          </p:cNvSpPr>
          <p:nvPr/>
        </p:nvSpPr>
        <p:spPr bwMode="auto">
          <a:xfrm>
            <a:off x="1042988" y="4862513"/>
            <a:ext cx="7164387" cy="366712"/>
          </a:xfrm>
          <a:prstGeom prst="rect">
            <a:avLst/>
          </a:prstGeom>
          <a:noFill/>
          <a:ln w="9525" algn="ctr">
            <a:noFill/>
            <a:miter lim="800000"/>
          </a:ln>
          <a:effectLst/>
        </p:spPr>
        <p:txBody>
          <a:bodyPr>
            <a:spAutoFit/>
          </a:bodyPr>
          <a:lstStyle/>
          <a:p>
            <a:pPr algn="just">
              <a:spcBef>
                <a:spcPct val="50000"/>
              </a:spcBef>
            </a:pPr>
            <a:r>
              <a:rPr lang="zh-CN" altLang="en-US" sz="1800" b="1" dirty="0">
                <a:ea typeface="黑体" pitchFamily="49" charset="-122"/>
              </a:rPr>
              <a:t>此时，任务</a:t>
            </a:r>
            <a:r>
              <a:rPr lang="en-US" altLang="zh-CN" sz="1800" b="1" dirty="0">
                <a:ea typeface="黑体" pitchFamily="49" charset="-122"/>
              </a:rPr>
              <a:t>2</a:t>
            </a:r>
            <a:r>
              <a:rPr lang="zh-CN" altLang="en-US" sz="1800" b="1" dirty="0">
                <a:ea typeface="黑体" pitchFamily="49" charset="-122"/>
              </a:rPr>
              <a:t>无法在任务</a:t>
            </a:r>
            <a:r>
              <a:rPr lang="en-US" altLang="zh-CN" sz="1800" b="1" dirty="0">
                <a:ea typeface="黑体" pitchFamily="49" charset="-122"/>
              </a:rPr>
              <a:t>1</a:t>
            </a:r>
            <a:r>
              <a:rPr lang="zh-CN" altLang="en-US" sz="1800" b="1" dirty="0">
                <a:ea typeface="黑体" pitchFamily="49" charset="-122"/>
              </a:rPr>
              <a:t>之前得到运行，不发生优先级反转</a:t>
            </a:r>
          </a:p>
        </p:txBody>
      </p:sp>
      <p:sp>
        <p:nvSpPr>
          <p:cNvPr id="41" name="AutoShape 4"/>
          <p:cNvSpPr>
            <a:spLocks noChangeArrowheads="1"/>
          </p:cNvSpPr>
          <p:nvPr/>
        </p:nvSpPr>
        <p:spPr bwMode="gray">
          <a:xfrm>
            <a:off x="193868" y="127959"/>
            <a:ext cx="3284537" cy="646986"/>
          </a:xfrm>
          <a:prstGeom prst="roundRect">
            <a:avLst>
              <a:gd name="adj" fmla="val 16667"/>
            </a:avLst>
          </a:prstGeom>
          <a:solidFill>
            <a:schemeClr val="bg1"/>
          </a:solidFill>
          <a:ln w="38100" algn="ctr">
            <a:noFill/>
            <a:round/>
          </a:ln>
          <a:effectLst/>
        </p:spPr>
        <p:txBody>
          <a:bodyPr anchor="ctr">
            <a:spAutoFit/>
          </a:bodyPr>
          <a:lstStyle/>
          <a:p>
            <a:pPr eaLnBrk="1" hangingPunct="1"/>
            <a:r>
              <a:rPr lang="zh-CN" altLang="en-US" sz="3200" b="1" dirty="0" smtClean="0">
                <a:solidFill>
                  <a:schemeClr val="tx1">
                    <a:lumMod val="95000"/>
                    <a:lumOff val="5000"/>
                  </a:schemeClr>
                </a:solidFill>
              </a:rPr>
              <a:t>互斥信号量</a:t>
            </a:r>
          </a:p>
        </p:txBody>
      </p:sp>
      <p:sp>
        <p:nvSpPr>
          <p:cNvPr id="74" name="Text Box 7"/>
          <p:cNvSpPr txBox="1">
            <a:spLocks noChangeArrowheads="1"/>
          </p:cNvSpPr>
          <p:nvPr/>
        </p:nvSpPr>
        <p:spPr bwMode="auto">
          <a:xfrm>
            <a:off x="1154410" y="2981325"/>
            <a:ext cx="461665" cy="1346200"/>
          </a:xfrm>
          <a:prstGeom prst="rect">
            <a:avLst/>
          </a:prstGeom>
          <a:gradFill rotWithShape="1">
            <a:gsLst>
              <a:gs pos="0">
                <a:srgbClr val="00CC99"/>
              </a:gs>
              <a:gs pos="100000">
                <a:srgbClr val="00CC99">
                  <a:gamma/>
                  <a:shade val="46275"/>
                  <a:invGamma/>
                </a:srgbClr>
              </a:gs>
            </a:gsLst>
            <a:lin ang="5400000" scaled="1"/>
          </a:gradFill>
          <a:ln w="9525" algn="ctr">
            <a:noFill/>
            <a:miter lim="800000"/>
          </a:ln>
          <a:effectLst/>
        </p:spPr>
        <p:txBody>
          <a:bodyPr vert="eaVert">
            <a:spAutoFit/>
          </a:body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zh-CN" altLang="en-US" sz="1800" b="1" i="0" u="none" strike="noStrike" kern="0" cap="none" spc="0" normalizeH="0" baseline="0" noProof="0" smtClean="0">
                <a:ln>
                  <a:noFill/>
                </a:ln>
                <a:solidFill>
                  <a:sysClr val="windowText" lastClr="000000"/>
                </a:solidFill>
                <a:effectLst/>
                <a:uLnTx/>
                <a:uFillTx/>
                <a:ea typeface="华文新魏" pitchFamily="2" charset="-122"/>
              </a:rPr>
              <a:t>优先级列表</a:t>
            </a:r>
          </a:p>
        </p:txBody>
      </p:sp>
      <p:sp>
        <p:nvSpPr>
          <p:cNvPr id="75" name="Text Box 8"/>
          <p:cNvSpPr txBox="1">
            <a:spLocks noChangeArrowheads="1"/>
          </p:cNvSpPr>
          <p:nvPr/>
        </p:nvSpPr>
        <p:spPr bwMode="auto">
          <a:xfrm>
            <a:off x="1616075" y="2981325"/>
            <a:ext cx="1922463" cy="461665"/>
          </a:xfrm>
          <a:prstGeom prst="rect">
            <a:avLst/>
          </a:prstGeom>
          <a:gradFill rotWithShape="1">
            <a:gsLst>
              <a:gs pos="0">
                <a:srgbClr val="FF2929"/>
              </a:gs>
              <a:gs pos="100000">
                <a:srgbClr val="FF2929">
                  <a:gamma/>
                  <a:tint val="47451"/>
                  <a:invGamma/>
                </a:srgbClr>
              </a:gs>
            </a:gsLst>
            <a:lin ang="5400000" scaled="1"/>
          </a:gradFill>
          <a:ln w="9525" algn="ctr">
            <a:noFill/>
            <a:miter lim="800000"/>
          </a:ln>
          <a:effectLst/>
        </p:spPr>
        <p:txBody>
          <a:bodyPr>
            <a:spAutoFit/>
          </a:bodyPr>
          <a:lstStyle/>
          <a:p>
            <a:pPr algn="ctr">
              <a:spcBef>
                <a:spcPct val="50000"/>
              </a:spcBef>
            </a:pPr>
            <a:r>
              <a:rPr lang="zh-CN" altLang="en-US" b="1">
                <a:ea typeface="华文新魏" pitchFamily="2" charset="-122"/>
              </a:rPr>
              <a:t>互斥信号量</a:t>
            </a:r>
          </a:p>
        </p:txBody>
      </p:sp>
      <p:sp>
        <p:nvSpPr>
          <p:cNvPr id="76" name="Text Box 9"/>
          <p:cNvSpPr txBox="1">
            <a:spLocks noChangeArrowheads="1"/>
          </p:cNvSpPr>
          <p:nvPr/>
        </p:nvSpPr>
        <p:spPr bwMode="auto">
          <a:xfrm>
            <a:off x="1616075" y="3317875"/>
            <a:ext cx="1922463" cy="461665"/>
          </a:xfrm>
          <a:prstGeom prst="rect">
            <a:avLst/>
          </a:prstGeom>
          <a:gradFill rotWithShape="1">
            <a:gsLst>
              <a:gs pos="0">
                <a:srgbClr val="008000"/>
              </a:gs>
              <a:gs pos="100000">
                <a:srgbClr val="008000">
                  <a:gamma/>
                  <a:tint val="54118"/>
                  <a:invGamma/>
                </a:srgbClr>
              </a:gs>
            </a:gsLst>
            <a:lin ang="5400000" scaled="1"/>
          </a:gradFill>
          <a:ln w="9525" algn="ctr">
            <a:noFill/>
            <a:miter lim="800000"/>
          </a:ln>
          <a:effectLst/>
        </p:spPr>
        <p:txBody>
          <a:bodyPr>
            <a:spAutoFit/>
          </a:bodyPr>
          <a:lstStyle/>
          <a:p>
            <a:pPr algn="ctr">
              <a:spcBef>
                <a:spcPct val="50000"/>
              </a:spcBef>
            </a:pPr>
            <a:r>
              <a:rPr lang="zh-CN" altLang="en-US" b="1">
                <a:ea typeface="华文新魏" pitchFamily="2" charset="-122"/>
              </a:rPr>
              <a:t>任务</a:t>
            </a:r>
            <a:r>
              <a:rPr lang="en-US" altLang="zh-CN" b="1">
                <a:ea typeface="华文新魏" pitchFamily="2" charset="-122"/>
              </a:rPr>
              <a:t>1</a:t>
            </a:r>
          </a:p>
        </p:txBody>
      </p:sp>
      <p:sp>
        <p:nvSpPr>
          <p:cNvPr id="77" name="Text Box 10"/>
          <p:cNvSpPr txBox="1">
            <a:spLocks noChangeArrowheads="1"/>
          </p:cNvSpPr>
          <p:nvPr/>
        </p:nvSpPr>
        <p:spPr bwMode="auto">
          <a:xfrm>
            <a:off x="1616075" y="3654425"/>
            <a:ext cx="1922463" cy="461665"/>
          </a:xfrm>
          <a:prstGeom prst="rect">
            <a:avLst/>
          </a:prstGeom>
          <a:gradFill rotWithShape="1">
            <a:gsLst>
              <a:gs pos="0">
                <a:srgbClr val="D0D5E6"/>
              </a:gs>
              <a:gs pos="100000">
                <a:srgbClr val="D0D5E6">
                  <a:gamma/>
                  <a:shade val="92157"/>
                  <a:invGamma/>
                </a:srgbClr>
              </a:gs>
            </a:gsLst>
            <a:lin ang="5400000" scaled="1"/>
          </a:gradFill>
          <a:ln w="9525" algn="ctr">
            <a:noFill/>
            <a:miter lim="800000"/>
          </a:ln>
          <a:effectLst/>
        </p:spPr>
        <p:txBody>
          <a:bodyPr>
            <a:spAutoFit/>
          </a:bodyPr>
          <a:lstStyle/>
          <a:p>
            <a:pPr algn="ctr">
              <a:spcBef>
                <a:spcPct val="50000"/>
              </a:spcBef>
            </a:pPr>
            <a:r>
              <a:rPr lang="zh-CN" altLang="en-US" b="1">
                <a:ea typeface="华文新魏" pitchFamily="2" charset="-122"/>
              </a:rPr>
              <a:t>任务</a:t>
            </a:r>
            <a:r>
              <a:rPr lang="en-US" altLang="zh-CN" b="1">
                <a:ea typeface="华文新魏" pitchFamily="2" charset="-122"/>
              </a:rPr>
              <a:t>2</a:t>
            </a:r>
          </a:p>
        </p:txBody>
      </p:sp>
      <p:sp>
        <p:nvSpPr>
          <p:cNvPr id="78" name="Text Box 11"/>
          <p:cNvSpPr txBox="1">
            <a:spLocks noChangeArrowheads="1"/>
          </p:cNvSpPr>
          <p:nvPr/>
        </p:nvSpPr>
        <p:spPr bwMode="auto">
          <a:xfrm>
            <a:off x="1616075" y="3990975"/>
            <a:ext cx="1922463" cy="461665"/>
          </a:xfrm>
          <a:prstGeom prst="rect">
            <a:avLst/>
          </a:prstGeom>
          <a:gradFill rotWithShape="1">
            <a:gsLst>
              <a:gs pos="0">
                <a:srgbClr val="008000"/>
              </a:gs>
              <a:gs pos="100000">
                <a:srgbClr val="008000">
                  <a:gamma/>
                  <a:tint val="57255"/>
                  <a:invGamma/>
                </a:srgbClr>
              </a:gs>
            </a:gsLst>
            <a:lin ang="5400000" scaled="1"/>
          </a:gradFill>
          <a:ln w="9525" algn="ctr">
            <a:noFill/>
            <a:miter lim="800000"/>
          </a:ln>
          <a:effectLst/>
        </p:spPr>
        <p:txBody>
          <a:bodyPr>
            <a:spAutoFit/>
          </a:bodyPr>
          <a:lstStyle/>
          <a:p>
            <a:pPr algn="ctr">
              <a:spcBef>
                <a:spcPct val="50000"/>
              </a:spcBef>
            </a:pPr>
            <a:r>
              <a:rPr lang="zh-CN" altLang="en-US" b="1">
                <a:ea typeface="华文新魏" pitchFamily="2" charset="-122"/>
              </a:rPr>
              <a:t>任务</a:t>
            </a:r>
            <a:r>
              <a:rPr lang="en-US" altLang="zh-CN" b="1">
                <a:ea typeface="华文新魏" pitchFamily="2" charset="-122"/>
              </a:rPr>
              <a:t>3</a:t>
            </a:r>
          </a:p>
        </p:txBody>
      </p:sp>
      <p:grpSp>
        <p:nvGrpSpPr>
          <p:cNvPr id="79" name="Group 12"/>
          <p:cNvGrpSpPr/>
          <p:nvPr/>
        </p:nvGrpSpPr>
        <p:grpSpPr bwMode="auto">
          <a:xfrm>
            <a:off x="3538538" y="2960688"/>
            <a:ext cx="433387" cy="1409700"/>
            <a:chOff x="3198" y="1428"/>
            <a:chExt cx="273" cy="888"/>
          </a:xfrm>
        </p:grpSpPr>
        <p:sp>
          <p:nvSpPr>
            <p:cNvPr id="80" name="Line 13"/>
            <p:cNvSpPr>
              <a:spLocks noChangeShapeType="1"/>
            </p:cNvSpPr>
            <p:nvPr/>
          </p:nvSpPr>
          <p:spPr bwMode="auto">
            <a:xfrm>
              <a:off x="3244" y="1500"/>
              <a:ext cx="0" cy="771"/>
            </a:xfrm>
            <a:prstGeom prst="line">
              <a:avLst/>
            </a:prstGeom>
            <a:noFill/>
            <a:ln w="31750">
              <a:solidFill>
                <a:srgbClr val="808080"/>
              </a:solidFill>
              <a:rou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81" name="Text Box 14"/>
            <p:cNvSpPr txBox="1">
              <a:spLocks noChangeArrowheads="1"/>
            </p:cNvSpPr>
            <p:nvPr/>
          </p:nvSpPr>
          <p:spPr bwMode="auto">
            <a:xfrm>
              <a:off x="3198" y="1428"/>
              <a:ext cx="260" cy="231"/>
            </a:xfrm>
            <a:prstGeom prst="rect">
              <a:avLst/>
            </a:prstGeom>
            <a:noFill/>
            <a:ln w="9525" algn="ctr">
              <a:noFill/>
              <a:miter lim="800000"/>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smtClean="0">
                  <a:ln>
                    <a:noFill/>
                  </a:ln>
                  <a:solidFill>
                    <a:srgbClr val="CC0000"/>
                  </a:solidFill>
                  <a:effectLst/>
                  <a:uLnTx/>
                  <a:uFillTx/>
                  <a:ea typeface="华文新魏" pitchFamily="2" charset="-122"/>
                </a:rPr>
                <a:t>高</a:t>
              </a:r>
            </a:p>
          </p:txBody>
        </p:sp>
        <p:sp>
          <p:nvSpPr>
            <p:cNvPr id="82" name="Text Box 15"/>
            <p:cNvSpPr txBox="1">
              <a:spLocks noChangeArrowheads="1"/>
            </p:cNvSpPr>
            <p:nvPr/>
          </p:nvSpPr>
          <p:spPr bwMode="auto">
            <a:xfrm>
              <a:off x="3211" y="2085"/>
              <a:ext cx="260" cy="231"/>
            </a:xfrm>
            <a:prstGeom prst="rect">
              <a:avLst/>
            </a:prstGeom>
            <a:noFill/>
            <a:ln w="9525" algn="ctr">
              <a:noFill/>
              <a:miter lim="800000"/>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smtClean="0">
                  <a:ln>
                    <a:noFill/>
                  </a:ln>
                  <a:solidFill>
                    <a:srgbClr val="008000"/>
                  </a:solidFill>
                  <a:effectLst/>
                  <a:uLnTx/>
                  <a:uFillTx/>
                  <a:ea typeface="华文新魏" pitchFamily="2" charset="-122"/>
                </a:rPr>
                <a:t>低</a:t>
              </a:r>
            </a:p>
          </p:txBody>
        </p:sp>
      </p:grpSp>
      <p:grpSp>
        <p:nvGrpSpPr>
          <p:cNvPr id="83" name="Group 16"/>
          <p:cNvGrpSpPr/>
          <p:nvPr/>
        </p:nvGrpSpPr>
        <p:grpSpPr bwMode="auto">
          <a:xfrm>
            <a:off x="4284663" y="3813175"/>
            <a:ext cx="946150" cy="695325"/>
            <a:chOff x="2116" y="1402"/>
            <a:chExt cx="997" cy="843"/>
          </a:xfrm>
        </p:grpSpPr>
        <p:grpSp>
          <p:nvGrpSpPr>
            <p:cNvPr id="84" name="Group 17"/>
            <p:cNvGrpSpPr/>
            <p:nvPr/>
          </p:nvGrpSpPr>
          <p:grpSpPr bwMode="auto">
            <a:xfrm>
              <a:off x="2190" y="1402"/>
              <a:ext cx="844" cy="843"/>
              <a:chOff x="2016" y="1920"/>
              <a:chExt cx="1680" cy="1680"/>
            </a:xfrm>
          </p:grpSpPr>
          <p:sp>
            <p:nvSpPr>
              <p:cNvPr id="86" name="Oval 18"/>
              <p:cNvSpPr>
                <a:spLocks noChangeArrowheads="1"/>
              </p:cNvSpPr>
              <p:nvPr/>
            </p:nvSpPr>
            <p:spPr bwMode="gray">
              <a:xfrm>
                <a:off x="2016" y="1920"/>
                <a:ext cx="1680" cy="1680"/>
              </a:xfrm>
              <a:prstGeom prst="ellipse">
                <a:avLst/>
              </a:prstGeom>
              <a:gradFill rotWithShape="1">
                <a:gsLst>
                  <a:gs pos="0">
                    <a:srgbClr val="F14343"/>
                  </a:gs>
                  <a:gs pos="100000">
                    <a:srgbClr val="F14343">
                      <a:gamma/>
                      <a:shade val="60784"/>
                      <a:invGamma/>
                    </a:srgbClr>
                  </a:gs>
                </a:gsLst>
                <a:lin ang="5400000" scaled="1"/>
              </a:gradFill>
              <a:ln w="25400">
                <a:solidFill>
                  <a:srgbClr val="FFFFFF"/>
                </a:solid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87" name="Freeform 19"/>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FF3300"/>
                  </a:gs>
                </a:gsLst>
                <a:lin ang="5400000" scaled="1"/>
              </a:gradFill>
              <a:ln w="0">
                <a:no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grpSp>
        <p:sp>
          <p:nvSpPr>
            <p:cNvPr id="85" name="Text Box 20"/>
            <p:cNvSpPr txBox="1">
              <a:spLocks noChangeArrowheads="1"/>
            </p:cNvSpPr>
            <p:nvPr/>
          </p:nvSpPr>
          <p:spPr bwMode="gray">
            <a:xfrm>
              <a:off x="2116" y="1691"/>
              <a:ext cx="997" cy="333"/>
            </a:xfrm>
            <a:prstGeom prst="rect">
              <a:avLst/>
            </a:prstGeom>
            <a:noFill/>
            <a:ln w="9525" algn="ctr">
              <a:noFill/>
              <a:miter lim="800000"/>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smtClean="0">
                  <a:ln>
                    <a:noFill/>
                  </a:ln>
                  <a:solidFill>
                    <a:sysClr val="windowText" lastClr="000000"/>
                  </a:solidFill>
                  <a:effectLst/>
                  <a:uLnTx/>
                  <a:uFillTx/>
                </a:rPr>
                <a:t>互斥信号量</a:t>
              </a:r>
            </a:p>
          </p:txBody>
        </p:sp>
      </p:grpSp>
      <p:sp>
        <p:nvSpPr>
          <p:cNvPr id="88" name="Text Box 21"/>
          <p:cNvSpPr txBox="1">
            <a:spLocks noChangeArrowheads="1"/>
          </p:cNvSpPr>
          <p:nvPr/>
        </p:nvSpPr>
        <p:spPr bwMode="auto">
          <a:xfrm>
            <a:off x="1616075" y="2981325"/>
            <a:ext cx="1922463" cy="461665"/>
          </a:xfrm>
          <a:prstGeom prst="rect">
            <a:avLst/>
          </a:prstGeom>
          <a:gradFill rotWithShape="1">
            <a:gsLst>
              <a:gs pos="0">
                <a:srgbClr val="CC0000"/>
              </a:gs>
              <a:gs pos="100000">
                <a:srgbClr val="CC0000">
                  <a:gamma/>
                  <a:tint val="22353"/>
                  <a:invGamma/>
                </a:srgbClr>
              </a:gs>
            </a:gsLst>
            <a:lin ang="5400000" scaled="1"/>
          </a:gradFill>
          <a:ln w="9525" algn="ctr">
            <a:noFill/>
            <a:miter lim="800000"/>
          </a:ln>
          <a:effectLst/>
        </p:spPr>
        <p:txBody>
          <a:bodyPr>
            <a:spAutoFit/>
          </a:bodyPr>
          <a:lstStyle/>
          <a:p>
            <a:pPr algn="ctr">
              <a:spcBef>
                <a:spcPct val="50000"/>
              </a:spcBef>
            </a:pPr>
            <a:r>
              <a:rPr lang="zh-CN" altLang="en-US" b="1">
                <a:ea typeface="华文新魏" pitchFamily="2" charset="-122"/>
              </a:rPr>
              <a:t>任务</a:t>
            </a:r>
            <a:r>
              <a:rPr lang="en-US" altLang="zh-CN" b="1">
                <a:ea typeface="华文新魏" pitchFamily="2" charset="-122"/>
              </a:rPr>
              <a:t>3</a:t>
            </a:r>
          </a:p>
        </p:txBody>
      </p:sp>
      <p:grpSp>
        <p:nvGrpSpPr>
          <p:cNvPr id="89" name="Group 22"/>
          <p:cNvGrpSpPr/>
          <p:nvPr/>
        </p:nvGrpSpPr>
        <p:grpSpPr bwMode="auto">
          <a:xfrm>
            <a:off x="2025650" y="2727325"/>
            <a:ext cx="946150" cy="695325"/>
            <a:chOff x="2116" y="1402"/>
            <a:chExt cx="997" cy="843"/>
          </a:xfrm>
        </p:grpSpPr>
        <p:grpSp>
          <p:nvGrpSpPr>
            <p:cNvPr id="90" name="Group 23"/>
            <p:cNvGrpSpPr/>
            <p:nvPr/>
          </p:nvGrpSpPr>
          <p:grpSpPr bwMode="auto">
            <a:xfrm>
              <a:off x="2190" y="1402"/>
              <a:ext cx="844" cy="843"/>
              <a:chOff x="2016" y="1920"/>
              <a:chExt cx="1680" cy="1680"/>
            </a:xfrm>
          </p:grpSpPr>
          <p:sp>
            <p:nvSpPr>
              <p:cNvPr id="92" name="Oval 24"/>
              <p:cNvSpPr>
                <a:spLocks noChangeArrowheads="1"/>
              </p:cNvSpPr>
              <p:nvPr/>
            </p:nvSpPr>
            <p:spPr bwMode="gray">
              <a:xfrm>
                <a:off x="2016" y="1920"/>
                <a:ext cx="1680" cy="1680"/>
              </a:xfrm>
              <a:prstGeom prst="ellipse">
                <a:avLst/>
              </a:prstGeom>
              <a:gradFill rotWithShape="1">
                <a:gsLst>
                  <a:gs pos="0">
                    <a:srgbClr val="F14343"/>
                  </a:gs>
                  <a:gs pos="100000">
                    <a:srgbClr val="F14343">
                      <a:gamma/>
                      <a:shade val="60784"/>
                      <a:invGamma/>
                    </a:srgbClr>
                  </a:gs>
                </a:gsLst>
                <a:lin ang="5400000" scaled="1"/>
              </a:gradFill>
              <a:ln w="25400">
                <a:solidFill>
                  <a:srgbClr val="FFFFFF"/>
                </a:solid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93" name="Freeform 25"/>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FF3300"/>
                  </a:gs>
                </a:gsLst>
                <a:lin ang="5400000" scaled="1"/>
              </a:gradFill>
              <a:ln w="0">
                <a:no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grpSp>
        <p:sp>
          <p:nvSpPr>
            <p:cNvPr id="91" name="Text Box 26"/>
            <p:cNvSpPr txBox="1">
              <a:spLocks noChangeArrowheads="1"/>
            </p:cNvSpPr>
            <p:nvPr/>
          </p:nvSpPr>
          <p:spPr bwMode="gray">
            <a:xfrm>
              <a:off x="2116" y="1691"/>
              <a:ext cx="997" cy="333"/>
            </a:xfrm>
            <a:prstGeom prst="rect">
              <a:avLst/>
            </a:prstGeom>
            <a:noFill/>
            <a:ln w="9525" algn="ctr">
              <a:noFill/>
              <a:miter lim="800000"/>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smtClean="0">
                  <a:ln>
                    <a:noFill/>
                  </a:ln>
                  <a:solidFill>
                    <a:sysClr val="windowText" lastClr="000000"/>
                  </a:solidFill>
                  <a:effectLst/>
                  <a:uLnTx/>
                  <a:uFillTx/>
                </a:rPr>
                <a:t>互斥信号量</a:t>
              </a:r>
            </a:p>
          </p:txBody>
        </p:sp>
      </p:grpSp>
      <p:sp>
        <p:nvSpPr>
          <p:cNvPr id="94" name="Text Box 28"/>
          <p:cNvSpPr txBox="1">
            <a:spLocks noChangeArrowheads="1"/>
          </p:cNvSpPr>
          <p:nvPr/>
        </p:nvSpPr>
        <p:spPr bwMode="auto">
          <a:xfrm>
            <a:off x="3960813" y="3736975"/>
            <a:ext cx="4165600" cy="304800"/>
          </a:xfrm>
          <a:prstGeom prst="rect">
            <a:avLst/>
          </a:prstGeom>
          <a:noFill/>
          <a:ln w="9525" algn="ctr">
            <a:noFill/>
            <a:miter lim="800000"/>
          </a:ln>
          <a:effectLst/>
        </p:spPr>
        <p:txBody>
          <a:bodyPr>
            <a:spAutoFit/>
          </a:bodyPr>
          <a:lstStyle/>
          <a:p>
            <a:pPr algn="just">
              <a:spcBef>
                <a:spcPct val="50000"/>
              </a:spcBef>
            </a:pPr>
            <a:r>
              <a:rPr lang="zh-CN" altLang="en-US" sz="1400" b="1">
                <a:ea typeface="黑体" pitchFamily="49" charset="-122"/>
              </a:rPr>
              <a:t>任务</a:t>
            </a:r>
            <a:r>
              <a:rPr lang="en-US" altLang="zh-CN" sz="1400" b="1">
                <a:ea typeface="黑体" pitchFamily="49" charset="-122"/>
              </a:rPr>
              <a:t>2</a:t>
            </a:r>
            <a:r>
              <a:rPr lang="zh-CN" altLang="en-US" sz="1400" b="1">
                <a:ea typeface="黑体" pitchFamily="49" charset="-122"/>
              </a:rPr>
              <a:t>优先级不够高无法获得</a:t>
            </a:r>
            <a:r>
              <a:rPr lang="en-US" altLang="zh-CN" sz="1400" b="1">
                <a:ea typeface="黑体" pitchFamily="49" charset="-122"/>
              </a:rPr>
              <a:t>CPU</a:t>
            </a:r>
          </a:p>
        </p:txBody>
      </p:sp>
      <p:sp>
        <p:nvSpPr>
          <p:cNvPr id="95" name="Rectangle 29"/>
          <p:cNvSpPr>
            <a:spLocks noChangeArrowheads="1"/>
          </p:cNvSpPr>
          <p:nvPr/>
        </p:nvSpPr>
        <p:spPr bwMode="auto">
          <a:xfrm>
            <a:off x="3960813" y="3376613"/>
            <a:ext cx="4165600" cy="304800"/>
          </a:xfrm>
          <a:prstGeom prst="rect">
            <a:avLst/>
          </a:prstGeom>
          <a:noFill/>
          <a:ln w="9525" algn="ctr">
            <a:noFill/>
            <a:miter lim="800000"/>
          </a:ln>
          <a:effectLst/>
        </p:spPr>
        <p:txBody>
          <a:bodyPr>
            <a:spAutoFit/>
          </a:bodyPr>
          <a:lstStyle/>
          <a:p>
            <a:pPr algn="just">
              <a:spcBef>
                <a:spcPct val="50000"/>
              </a:spcBef>
            </a:pPr>
            <a:r>
              <a:rPr lang="zh-CN" altLang="en-US" sz="1400" b="1">
                <a:ea typeface="黑体" pitchFamily="49" charset="-122"/>
              </a:rPr>
              <a:t>任务</a:t>
            </a:r>
            <a:r>
              <a:rPr lang="en-US" altLang="zh-CN" sz="1400" b="1">
                <a:ea typeface="黑体" pitchFamily="49" charset="-122"/>
              </a:rPr>
              <a:t>1</a:t>
            </a:r>
            <a:r>
              <a:rPr lang="zh-CN" altLang="en-US" sz="1400" b="1">
                <a:ea typeface="黑体" pitchFamily="49" charset="-122"/>
              </a:rPr>
              <a:t>申请互斥信号量而处于等待状态</a:t>
            </a:r>
          </a:p>
        </p:txBody>
      </p:sp>
      <p:sp>
        <p:nvSpPr>
          <p:cNvPr id="96" name="Text Box 30"/>
          <p:cNvSpPr txBox="1">
            <a:spLocks noChangeArrowheads="1"/>
          </p:cNvSpPr>
          <p:nvPr/>
        </p:nvSpPr>
        <p:spPr bwMode="auto">
          <a:xfrm>
            <a:off x="1616075" y="3990975"/>
            <a:ext cx="1922463" cy="461665"/>
          </a:xfrm>
          <a:prstGeom prst="rect">
            <a:avLst/>
          </a:prstGeom>
          <a:gradFill rotWithShape="1">
            <a:gsLst>
              <a:gs pos="0">
                <a:srgbClr val="008000"/>
              </a:gs>
              <a:gs pos="100000">
                <a:srgbClr val="008000">
                  <a:gamma/>
                  <a:tint val="57255"/>
                  <a:invGamma/>
                </a:srgbClr>
              </a:gs>
            </a:gsLst>
            <a:lin ang="5400000" scaled="1"/>
          </a:gradFill>
          <a:ln w="9525" algn="ctr">
            <a:noFill/>
            <a:miter lim="800000"/>
          </a:ln>
          <a:effectLst/>
        </p:spPr>
        <p:txBody>
          <a:bodyPr>
            <a:spAutoFit/>
          </a:bodyPr>
          <a:lstStyle/>
          <a:p>
            <a:pPr algn="ctr">
              <a:spcBef>
                <a:spcPct val="50000"/>
              </a:spcBef>
            </a:pPr>
            <a:r>
              <a:rPr lang="zh-CN" altLang="en-US" b="1">
                <a:ea typeface="华文新魏" pitchFamily="2" charset="-122"/>
              </a:rPr>
              <a:t>任务</a:t>
            </a:r>
            <a:r>
              <a:rPr lang="en-US" altLang="zh-CN" b="1">
                <a:ea typeface="华文新魏" pitchFamily="2" charset="-122"/>
              </a:rPr>
              <a:t>3</a:t>
            </a:r>
          </a:p>
        </p:txBody>
      </p:sp>
      <p:grpSp>
        <p:nvGrpSpPr>
          <p:cNvPr id="97" name="Group 32"/>
          <p:cNvGrpSpPr/>
          <p:nvPr/>
        </p:nvGrpSpPr>
        <p:grpSpPr bwMode="auto">
          <a:xfrm>
            <a:off x="4283075" y="3128963"/>
            <a:ext cx="946150" cy="695325"/>
            <a:chOff x="2116" y="1402"/>
            <a:chExt cx="997" cy="843"/>
          </a:xfrm>
        </p:grpSpPr>
        <p:grpSp>
          <p:nvGrpSpPr>
            <p:cNvPr id="98" name="Group 33"/>
            <p:cNvGrpSpPr/>
            <p:nvPr/>
          </p:nvGrpSpPr>
          <p:grpSpPr bwMode="auto">
            <a:xfrm>
              <a:off x="2190" y="1402"/>
              <a:ext cx="844" cy="843"/>
              <a:chOff x="2016" y="1920"/>
              <a:chExt cx="1680" cy="1680"/>
            </a:xfrm>
          </p:grpSpPr>
          <p:sp>
            <p:nvSpPr>
              <p:cNvPr id="100" name="Oval 34"/>
              <p:cNvSpPr>
                <a:spLocks noChangeArrowheads="1"/>
              </p:cNvSpPr>
              <p:nvPr/>
            </p:nvSpPr>
            <p:spPr bwMode="gray">
              <a:xfrm>
                <a:off x="2016" y="1920"/>
                <a:ext cx="1680" cy="1680"/>
              </a:xfrm>
              <a:prstGeom prst="ellipse">
                <a:avLst/>
              </a:prstGeom>
              <a:gradFill rotWithShape="1">
                <a:gsLst>
                  <a:gs pos="0">
                    <a:srgbClr val="F14343"/>
                  </a:gs>
                  <a:gs pos="100000">
                    <a:srgbClr val="F14343">
                      <a:gamma/>
                      <a:shade val="60784"/>
                      <a:invGamma/>
                    </a:srgbClr>
                  </a:gs>
                </a:gsLst>
                <a:lin ang="5400000" scaled="1"/>
              </a:gradFill>
              <a:ln w="25400">
                <a:solidFill>
                  <a:srgbClr val="FFFFFF"/>
                </a:solid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101" name="Freeform 35"/>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FF3300"/>
                  </a:gs>
                </a:gsLst>
                <a:lin ang="5400000" scaled="1"/>
              </a:gradFill>
              <a:ln w="0">
                <a:noFill/>
                <a:prstDash val="solid"/>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grpSp>
        <p:sp>
          <p:nvSpPr>
            <p:cNvPr id="99" name="Text Box 36"/>
            <p:cNvSpPr txBox="1">
              <a:spLocks noChangeArrowheads="1"/>
            </p:cNvSpPr>
            <p:nvPr/>
          </p:nvSpPr>
          <p:spPr bwMode="gray">
            <a:xfrm>
              <a:off x="2116" y="1691"/>
              <a:ext cx="997" cy="333"/>
            </a:xfrm>
            <a:prstGeom prst="rect">
              <a:avLst/>
            </a:prstGeom>
            <a:noFill/>
            <a:ln w="9525" algn="ctr">
              <a:noFill/>
              <a:miter lim="800000"/>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smtClean="0">
                  <a:ln>
                    <a:noFill/>
                  </a:ln>
                  <a:solidFill>
                    <a:sysClr val="windowText" lastClr="000000"/>
                  </a:solidFill>
                  <a:effectLst/>
                  <a:uLnTx/>
                  <a:uFillTx/>
                </a:rPr>
                <a:t>互斥信号量</a:t>
              </a:r>
            </a:p>
          </p:txBody>
        </p:sp>
      </p:grpSp>
      <p:sp>
        <p:nvSpPr>
          <p:cNvPr id="102" name="Text Box 37"/>
          <p:cNvSpPr txBox="1">
            <a:spLocks noChangeArrowheads="1"/>
          </p:cNvSpPr>
          <p:nvPr/>
        </p:nvSpPr>
        <p:spPr bwMode="auto">
          <a:xfrm>
            <a:off x="1616075" y="2981325"/>
            <a:ext cx="1922463" cy="461665"/>
          </a:xfrm>
          <a:prstGeom prst="rect">
            <a:avLst/>
          </a:prstGeom>
          <a:gradFill rotWithShape="1">
            <a:gsLst>
              <a:gs pos="0">
                <a:srgbClr val="CC0000"/>
              </a:gs>
              <a:gs pos="100000">
                <a:srgbClr val="CC0000">
                  <a:gamma/>
                  <a:tint val="44314"/>
                  <a:invGamma/>
                </a:srgbClr>
              </a:gs>
            </a:gsLst>
            <a:lin ang="5400000" scaled="1"/>
          </a:gradFill>
          <a:ln w="9525" algn="ctr">
            <a:noFill/>
            <a:miter lim="800000"/>
          </a:ln>
          <a:effectLst/>
        </p:spPr>
        <p:txBody>
          <a:bodyPr>
            <a:spAutoFit/>
          </a:bodyPr>
          <a:lstStyle/>
          <a:p>
            <a:pPr algn="ctr">
              <a:spcBef>
                <a:spcPct val="50000"/>
              </a:spcBef>
            </a:pPr>
            <a:r>
              <a:rPr lang="zh-CN" altLang="en-US" b="1">
                <a:ea typeface="华文新魏" pitchFamily="2" charset="-122"/>
              </a:rPr>
              <a:t>任务</a:t>
            </a:r>
            <a:r>
              <a:rPr lang="en-US" altLang="zh-CN" b="1">
                <a:ea typeface="华文新魏" pitchFamily="2" charset="-122"/>
              </a:rPr>
              <a:t>1</a:t>
            </a:r>
          </a:p>
        </p:txBody>
      </p:sp>
      <p:sp>
        <p:nvSpPr>
          <p:cNvPr id="103" name="Text Box 38"/>
          <p:cNvSpPr txBox="1">
            <a:spLocks noChangeArrowheads="1"/>
          </p:cNvSpPr>
          <p:nvPr/>
        </p:nvSpPr>
        <p:spPr bwMode="auto">
          <a:xfrm>
            <a:off x="3960813" y="2995613"/>
            <a:ext cx="4165600" cy="304800"/>
          </a:xfrm>
          <a:prstGeom prst="rect">
            <a:avLst/>
          </a:prstGeom>
          <a:noFill/>
          <a:ln w="9525" algn="ctr">
            <a:noFill/>
            <a:miter lim="800000"/>
          </a:ln>
          <a:effectLst/>
        </p:spPr>
        <p:txBody>
          <a:bodyPr>
            <a:spAutoFit/>
          </a:bodyPr>
          <a:lstStyle/>
          <a:p>
            <a:pPr algn="just">
              <a:spcBef>
                <a:spcPct val="50000"/>
              </a:spcBef>
            </a:pPr>
            <a:r>
              <a:rPr lang="zh-CN" altLang="en-US" sz="1400" b="1">
                <a:ea typeface="黑体" pitchFamily="49" charset="-122"/>
              </a:rPr>
              <a:t>任务</a:t>
            </a:r>
            <a:r>
              <a:rPr lang="en-US" altLang="zh-CN" sz="1400" b="1">
                <a:ea typeface="黑体" pitchFamily="49" charset="-122"/>
              </a:rPr>
              <a:t>3</a:t>
            </a:r>
            <a:r>
              <a:rPr lang="zh-CN" altLang="en-US" sz="1400" b="1">
                <a:ea typeface="黑体" pitchFamily="49" charset="-122"/>
              </a:rPr>
              <a:t>获得</a:t>
            </a:r>
            <a:r>
              <a:rPr lang="en-US" altLang="zh-CN" sz="1400" b="1">
                <a:ea typeface="黑体" pitchFamily="49" charset="-122"/>
              </a:rPr>
              <a:t>CPU</a:t>
            </a:r>
            <a:r>
              <a:rPr lang="zh-CN" altLang="en-US" sz="1400" b="1">
                <a:ea typeface="黑体" pitchFamily="49" charset="-122"/>
              </a:rPr>
              <a:t>，且优先级升到互斥信号量优先级</a:t>
            </a:r>
          </a:p>
        </p:txBody>
      </p:sp>
      <p:sp>
        <p:nvSpPr>
          <p:cNvPr id="104" name="Text Box 39"/>
          <p:cNvSpPr txBox="1">
            <a:spLocks noChangeArrowheads="1"/>
          </p:cNvSpPr>
          <p:nvPr/>
        </p:nvSpPr>
        <p:spPr bwMode="auto">
          <a:xfrm>
            <a:off x="3959225" y="2997200"/>
            <a:ext cx="4165600" cy="304800"/>
          </a:xfrm>
          <a:prstGeom prst="rect">
            <a:avLst/>
          </a:prstGeom>
          <a:noFill/>
          <a:ln w="9525" algn="ctr">
            <a:noFill/>
            <a:miter lim="800000"/>
          </a:ln>
          <a:effectLst/>
        </p:spPr>
        <p:txBody>
          <a:bodyPr>
            <a:spAutoFit/>
          </a:bodyPr>
          <a:lstStyle/>
          <a:p>
            <a:pPr algn="just">
              <a:spcBef>
                <a:spcPct val="50000"/>
              </a:spcBef>
            </a:pPr>
            <a:r>
              <a:rPr lang="zh-CN" altLang="en-US" sz="1400" b="1">
                <a:ea typeface="黑体" pitchFamily="49" charset="-122"/>
              </a:rPr>
              <a:t>任务</a:t>
            </a:r>
            <a:r>
              <a:rPr lang="en-US" altLang="zh-CN" sz="1400" b="1">
                <a:ea typeface="黑体" pitchFamily="49" charset="-122"/>
              </a:rPr>
              <a:t>1</a:t>
            </a:r>
            <a:r>
              <a:rPr lang="zh-CN" altLang="en-US" sz="1400" b="1">
                <a:ea typeface="黑体" pitchFamily="49" charset="-122"/>
              </a:rPr>
              <a:t>获得</a:t>
            </a:r>
            <a:r>
              <a:rPr lang="en-US" altLang="zh-CN" sz="1400" b="1">
                <a:ea typeface="黑体" pitchFamily="49" charset="-122"/>
              </a:rPr>
              <a:t>CPU</a:t>
            </a:r>
            <a:r>
              <a:rPr lang="zh-CN" altLang="en-US" sz="1400" b="1">
                <a:ea typeface="黑体" pitchFamily="49" charset="-122"/>
              </a:rPr>
              <a:t>，且优先级升到互斥信号量优先级</a:t>
            </a:r>
          </a:p>
        </p:txBody>
      </p:sp>
      <p:sp>
        <p:nvSpPr>
          <p:cNvPr id="105" name="AutoShape 40"/>
          <p:cNvSpPr>
            <a:spLocks noChangeArrowheads="1"/>
          </p:cNvSpPr>
          <p:nvPr/>
        </p:nvSpPr>
        <p:spPr bwMode="auto">
          <a:xfrm>
            <a:off x="981075" y="2565400"/>
            <a:ext cx="7262813" cy="2124075"/>
          </a:xfrm>
          <a:prstGeom prst="roundRect">
            <a:avLst>
              <a:gd name="adj" fmla="val 16667"/>
            </a:avLst>
          </a:prstGeom>
          <a:noFill/>
          <a:ln w="28575" algn="ctr">
            <a:solidFill>
              <a:srgbClr val="007000"/>
            </a:solidFill>
            <a:round/>
          </a:ln>
          <a:effectLst/>
          <a:scene3d>
            <a:camera prst="legacyObliqueBottomRight"/>
            <a:lightRig rig="legacyFlat2" dir="t"/>
          </a:scene3d>
          <a:sp3d extrusionH="36500" prstMaterial="legacyMatte">
            <a:bevelT w="13500" h="13500" prst="angle"/>
            <a:bevelB w="13500" h="13500" prst="angle"/>
            <a:extrusionClr>
              <a:srgbClr val="007000"/>
            </a:extrusionClr>
          </a:sp3d>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5259"/>
                                        </p:tgtEl>
                                        <p:attrNameLst>
                                          <p:attrName>style.visibility</p:attrName>
                                        </p:attrNameLst>
                                      </p:cBhvr>
                                      <p:to>
                                        <p:strVal val="visible"/>
                                      </p:to>
                                    </p:set>
                                    <p:animEffect transition="in" filter="blinds(horizontal)">
                                      <p:cBhvr>
                                        <p:cTn id="7" dur="500"/>
                                        <p:tgtEl>
                                          <p:spTgt spid="95259"/>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slide(fromBottom)">
                                      <p:cBhvr>
                                        <p:cTn id="11" dur="500"/>
                                        <p:tgtEl>
                                          <p:spTgt spid="10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wipe(left)">
                                      <p:cBhvr>
                                        <p:cTn id="16" dur="500"/>
                                        <p:tgtEl>
                                          <p:spTgt spid="74"/>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wipe(up)">
                                      <p:cBhvr>
                                        <p:cTn id="20" dur="500"/>
                                        <p:tgtEl>
                                          <p:spTgt spid="75"/>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76"/>
                                        </p:tgtEl>
                                        <p:attrNameLst>
                                          <p:attrName>style.visibility</p:attrName>
                                        </p:attrNameLst>
                                      </p:cBhvr>
                                      <p:to>
                                        <p:strVal val="visible"/>
                                      </p:to>
                                    </p:set>
                                    <p:animEffect transition="in" filter="wipe(up)">
                                      <p:cBhvr>
                                        <p:cTn id="24" dur="500"/>
                                        <p:tgtEl>
                                          <p:spTgt spid="76"/>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wipe(up)">
                                      <p:cBhvr>
                                        <p:cTn id="28" dur="500"/>
                                        <p:tgtEl>
                                          <p:spTgt spid="77"/>
                                        </p:tgtEl>
                                      </p:cBhvr>
                                    </p:animEffect>
                                  </p:childTnLst>
                                </p:cTn>
                              </p:par>
                            </p:childTnLst>
                          </p:cTn>
                        </p:par>
                        <p:par>
                          <p:cTn id="29" fill="hold">
                            <p:stCondLst>
                              <p:cond delay="2000"/>
                            </p:stCondLst>
                            <p:childTnLst>
                              <p:par>
                                <p:cTn id="30" presetID="22" presetClass="entr" presetSubtype="1" fill="hold" grpId="1" nodeType="afterEffect">
                                  <p:stCondLst>
                                    <p:cond delay="0"/>
                                  </p:stCondLst>
                                  <p:childTnLst>
                                    <p:set>
                                      <p:cBhvr>
                                        <p:cTn id="31" dur="1" fill="hold">
                                          <p:stCondLst>
                                            <p:cond delay="0"/>
                                          </p:stCondLst>
                                        </p:cTn>
                                        <p:tgtEl>
                                          <p:spTgt spid="78"/>
                                        </p:tgtEl>
                                        <p:attrNameLst>
                                          <p:attrName>style.visibility</p:attrName>
                                        </p:attrNameLst>
                                      </p:cBhvr>
                                      <p:to>
                                        <p:strVal val="visible"/>
                                      </p:to>
                                    </p:set>
                                    <p:animEffect transition="in" filter="wipe(up)">
                                      <p:cBhvr>
                                        <p:cTn id="32" dur="500"/>
                                        <p:tgtEl>
                                          <p:spTgt spid="78"/>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79"/>
                                        </p:tgtEl>
                                        <p:attrNameLst>
                                          <p:attrName>style.visibility</p:attrName>
                                        </p:attrNameLst>
                                      </p:cBhvr>
                                      <p:to>
                                        <p:strVal val="visible"/>
                                      </p:to>
                                    </p:set>
                                    <p:animEffect transition="in" filter="wipe(up)">
                                      <p:cBhvr>
                                        <p:cTn id="36" dur="500"/>
                                        <p:tgtEl>
                                          <p:spTgt spid="7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3"/>
                                        </p:tgtEl>
                                        <p:attrNameLst>
                                          <p:attrName>style.visibility</p:attrName>
                                        </p:attrNameLst>
                                      </p:cBhvr>
                                      <p:to>
                                        <p:strVal val="visible"/>
                                      </p:to>
                                    </p:set>
                                  </p:childTnLst>
                                </p:cTn>
                              </p:par>
                            </p:childTnLst>
                          </p:cTn>
                        </p:par>
                        <p:par>
                          <p:cTn id="41" fill="hold">
                            <p:stCondLst>
                              <p:cond delay="0"/>
                            </p:stCondLst>
                            <p:childTnLst>
                              <p:par>
                                <p:cTn id="42" presetID="35" presetClass="path" presetSubtype="0" accel="50000" decel="50000" fill="hold" nodeType="afterEffect">
                                  <p:stCondLst>
                                    <p:cond delay="0"/>
                                  </p:stCondLst>
                                  <p:childTnLst>
                                    <p:animMotion origin="layout" path="M 0 0  L -0.25 0  E" pathEditMode="relative" rAng="0" ptsTypes="">
                                      <p:cBhvr>
                                        <p:cTn id="43" dur="2000" fill="hold"/>
                                        <p:tgtEl>
                                          <p:spTgt spid="83"/>
                                        </p:tgtEl>
                                        <p:attrNameLst>
                                          <p:attrName>ppt_x</p:attrName>
                                          <p:attrName>ppt_y</p:attrName>
                                        </p:attrNameLst>
                                      </p:cBhvr>
                                      <p:rCtr x="0" y="0"/>
                                    </p:animMotion>
                                  </p:childTnLst>
                                </p:cTn>
                              </p:par>
                            </p:childTnLst>
                          </p:cTn>
                        </p:par>
                        <p:par>
                          <p:cTn id="44" fill="hold">
                            <p:stCondLst>
                              <p:cond delay="2000"/>
                            </p:stCondLst>
                            <p:childTnLst>
                              <p:par>
                                <p:cTn id="45" presetID="9" presetClass="exit" presetSubtype="0" fill="hold" nodeType="afterEffect">
                                  <p:stCondLst>
                                    <p:cond delay="0"/>
                                  </p:stCondLst>
                                  <p:childTnLst>
                                    <p:animEffect transition="out" filter="dissolve">
                                      <p:cBhvr>
                                        <p:cTn id="46" dur="500"/>
                                        <p:tgtEl>
                                          <p:spTgt spid="83"/>
                                        </p:tgtEl>
                                      </p:cBhvr>
                                    </p:animEffect>
                                    <p:set>
                                      <p:cBhvr>
                                        <p:cTn id="47" dur="1" fill="hold">
                                          <p:stCondLst>
                                            <p:cond delay="499"/>
                                          </p:stCondLst>
                                        </p:cTn>
                                        <p:tgtEl>
                                          <p:spTgt spid="83"/>
                                        </p:tgtEl>
                                        <p:attrNameLst>
                                          <p:attrName>style.visibility</p:attrName>
                                        </p:attrNameLst>
                                      </p:cBhvr>
                                      <p:to>
                                        <p:strVal val="hidden"/>
                                      </p:to>
                                    </p:set>
                                  </p:childTnLst>
                                </p:cTn>
                              </p:par>
                            </p:childTnLst>
                          </p:cTn>
                        </p:par>
                        <p:par>
                          <p:cTn id="48" fill="hold">
                            <p:stCondLst>
                              <p:cond delay="2500"/>
                            </p:stCondLst>
                            <p:childTnLst>
                              <p:par>
                                <p:cTn id="49" presetID="64" presetClass="path" presetSubtype="0" accel="50000" decel="50000" fill="hold" grpId="0" nodeType="afterEffect">
                                  <p:stCondLst>
                                    <p:cond delay="0"/>
                                  </p:stCondLst>
                                  <p:childTnLst>
                                    <p:animMotion origin="layout" path="M -0.00903 -4.81481E-6 L -0.00903 -0.13981 " pathEditMode="relative" rAng="0" ptsTypes="AA">
                                      <p:cBhvr>
                                        <p:cTn id="50" dur="2000" fill="hold"/>
                                        <p:tgtEl>
                                          <p:spTgt spid="78"/>
                                        </p:tgtEl>
                                        <p:attrNameLst>
                                          <p:attrName>ppt_x</p:attrName>
                                          <p:attrName>ppt_y</p:attrName>
                                        </p:attrNameLst>
                                      </p:cBhvr>
                                      <p:rCtr x="0" y="-70"/>
                                    </p:animMotion>
                                  </p:childTnLst>
                                </p:cTn>
                              </p:par>
                            </p:childTnLst>
                          </p:cTn>
                        </p:par>
                        <p:par>
                          <p:cTn id="51" fill="hold">
                            <p:stCondLst>
                              <p:cond delay="4500"/>
                            </p:stCondLst>
                            <p:childTnLst>
                              <p:par>
                                <p:cTn id="52" presetID="1" presetClass="exit" presetSubtype="0" fill="hold" grpId="2" nodeType="afterEffect">
                                  <p:stCondLst>
                                    <p:cond delay="0"/>
                                  </p:stCondLst>
                                  <p:childTnLst>
                                    <p:set>
                                      <p:cBhvr>
                                        <p:cTn id="53" dur="1" fill="hold">
                                          <p:stCondLst>
                                            <p:cond delay="0"/>
                                          </p:stCondLst>
                                        </p:cTn>
                                        <p:tgtEl>
                                          <p:spTgt spid="78"/>
                                        </p:tgtEl>
                                        <p:attrNameLst>
                                          <p:attrName>style.visibility</p:attrName>
                                        </p:attrNameLst>
                                      </p:cBhvr>
                                      <p:to>
                                        <p:strVal val="hidden"/>
                                      </p:to>
                                    </p:set>
                                  </p:childTnLst>
                                </p:cTn>
                              </p:par>
                            </p:childTnLst>
                          </p:cTn>
                        </p:par>
                        <p:par>
                          <p:cTn id="54" fill="hold">
                            <p:stCondLst>
                              <p:cond delay="4500"/>
                            </p:stCondLst>
                            <p:childTnLst>
                              <p:par>
                                <p:cTn id="55" presetID="1" presetClass="entr" presetSubtype="0" fill="hold" grpId="1" nodeType="afterEffect">
                                  <p:stCondLst>
                                    <p:cond delay="0"/>
                                  </p:stCondLst>
                                  <p:childTnLst>
                                    <p:set>
                                      <p:cBhvr>
                                        <p:cTn id="56" dur="1" fill="hold">
                                          <p:stCondLst>
                                            <p:cond delay="0"/>
                                          </p:stCondLst>
                                        </p:cTn>
                                        <p:tgtEl>
                                          <p:spTgt spid="8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3"/>
                                        </p:tgtEl>
                                        <p:attrNameLst>
                                          <p:attrName>style.visibility</p:attrName>
                                        </p:attrNameLst>
                                      </p:cBhvr>
                                      <p:to>
                                        <p:strVal val="visible"/>
                                      </p:to>
                                    </p:set>
                                  </p:childTnLst>
                                </p:cTn>
                              </p:par>
                              <p:par>
                                <p:cTn id="61" presetID="27" presetClass="emph" presetSubtype="0" fill="hold" grpId="1" nodeType="withEffect">
                                  <p:stCondLst>
                                    <p:cond delay="0"/>
                                  </p:stCondLst>
                                  <p:childTnLst>
                                    <p:animClr clrSpc="rgb" dir="cw">
                                      <p:cBhvr override="childStyle">
                                        <p:cTn id="62" dur="250" autoRev="1" fill="hold"/>
                                        <p:tgtEl>
                                          <p:spTgt spid="103"/>
                                        </p:tgtEl>
                                        <p:attrNameLst>
                                          <p:attrName>style.color</p:attrName>
                                        </p:attrNameLst>
                                      </p:cBhvr>
                                      <p:to>
                                        <a:schemeClr val="bg1"/>
                                      </p:to>
                                    </p:animClr>
                                    <p:animClr clrSpc="rgb" dir="cw">
                                      <p:cBhvr>
                                        <p:cTn id="63" dur="250" autoRev="1" fill="hold"/>
                                        <p:tgtEl>
                                          <p:spTgt spid="103"/>
                                        </p:tgtEl>
                                        <p:attrNameLst>
                                          <p:attrName>fillcolor</p:attrName>
                                        </p:attrNameLst>
                                      </p:cBhvr>
                                      <p:to>
                                        <a:schemeClr val="bg1"/>
                                      </p:to>
                                    </p:animClr>
                                    <p:set>
                                      <p:cBhvr>
                                        <p:cTn id="64" dur="250" autoRev="1" fill="hold"/>
                                        <p:tgtEl>
                                          <p:spTgt spid="103"/>
                                        </p:tgtEl>
                                        <p:attrNameLst>
                                          <p:attrName>fill.type</p:attrName>
                                        </p:attrNameLst>
                                      </p:cBhvr>
                                      <p:to>
                                        <p:strVal val="solid"/>
                                      </p:to>
                                    </p:set>
                                    <p:set>
                                      <p:cBhvr>
                                        <p:cTn id="65" dur="250" autoRev="1" fill="hold"/>
                                        <p:tgtEl>
                                          <p:spTgt spid="103"/>
                                        </p:tgtEl>
                                        <p:attrNameLst>
                                          <p:attrName>fill.on</p:attrName>
                                        </p:attrNameLst>
                                      </p:cBhvr>
                                      <p:to>
                                        <p:strVal val="true"/>
                                      </p:to>
                                    </p:set>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grpId="1" nodeType="clickEffect">
                                  <p:stCondLst>
                                    <p:cond delay="0"/>
                                  </p:stCondLst>
                                  <p:childTnLst>
                                    <p:animEffect transition="out" filter="fade">
                                      <p:cBhvr>
                                        <p:cTn id="69" dur="500" tmFilter="0, 0; .2, .5; .8, .5; 1, 0"/>
                                        <p:tgtEl>
                                          <p:spTgt spid="76"/>
                                        </p:tgtEl>
                                      </p:cBhvr>
                                    </p:animEffect>
                                    <p:animScale>
                                      <p:cBhvr>
                                        <p:cTn id="70" dur="250" autoRev="1" fill="hold"/>
                                        <p:tgtEl>
                                          <p:spTgt spid="76"/>
                                        </p:tgtEl>
                                      </p:cBhvr>
                                      <p:by x="105000" y="105000"/>
                                    </p:animScale>
                                  </p:childTnLst>
                                </p:cTn>
                              </p:par>
                              <p:par>
                                <p:cTn id="71" presetID="1" presetClass="entr" presetSubtype="0" fill="hold" grpId="0" nodeType="withEffect">
                                  <p:stCondLst>
                                    <p:cond delay="0"/>
                                  </p:stCondLst>
                                  <p:childTnLst>
                                    <p:set>
                                      <p:cBhvr>
                                        <p:cTn id="72" dur="1" fill="hold">
                                          <p:stCondLst>
                                            <p:cond delay="0"/>
                                          </p:stCondLst>
                                        </p:cTn>
                                        <p:tgtEl>
                                          <p:spTgt spid="95"/>
                                        </p:tgtEl>
                                        <p:attrNameLst>
                                          <p:attrName>style.visibility</p:attrName>
                                        </p:attrNameLst>
                                      </p:cBhvr>
                                      <p:to>
                                        <p:strVal val="visible"/>
                                      </p:to>
                                    </p:set>
                                  </p:childTnLst>
                                </p:cTn>
                              </p:par>
                              <p:par>
                                <p:cTn id="73" presetID="27" presetClass="emph" presetSubtype="0" fill="hold" grpId="1" nodeType="withEffect">
                                  <p:stCondLst>
                                    <p:cond delay="0"/>
                                  </p:stCondLst>
                                  <p:childTnLst>
                                    <p:animClr clrSpc="rgb" dir="cw">
                                      <p:cBhvr override="childStyle">
                                        <p:cTn id="74" dur="250" autoRev="1" fill="hold"/>
                                        <p:tgtEl>
                                          <p:spTgt spid="95"/>
                                        </p:tgtEl>
                                        <p:attrNameLst>
                                          <p:attrName>style.color</p:attrName>
                                        </p:attrNameLst>
                                      </p:cBhvr>
                                      <p:to>
                                        <a:schemeClr val="bg1"/>
                                      </p:to>
                                    </p:animClr>
                                    <p:animClr clrSpc="rgb" dir="cw">
                                      <p:cBhvr>
                                        <p:cTn id="75" dur="250" autoRev="1" fill="hold"/>
                                        <p:tgtEl>
                                          <p:spTgt spid="95"/>
                                        </p:tgtEl>
                                        <p:attrNameLst>
                                          <p:attrName>fillcolor</p:attrName>
                                        </p:attrNameLst>
                                      </p:cBhvr>
                                      <p:to>
                                        <a:schemeClr val="bg1"/>
                                      </p:to>
                                    </p:animClr>
                                    <p:set>
                                      <p:cBhvr>
                                        <p:cTn id="76" dur="250" autoRev="1" fill="hold"/>
                                        <p:tgtEl>
                                          <p:spTgt spid="95"/>
                                        </p:tgtEl>
                                        <p:attrNameLst>
                                          <p:attrName>fill.type</p:attrName>
                                        </p:attrNameLst>
                                      </p:cBhvr>
                                      <p:to>
                                        <p:strVal val="solid"/>
                                      </p:to>
                                    </p:set>
                                    <p:set>
                                      <p:cBhvr>
                                        <p:cTn id="77" dur="250" autoRev="1" fill="hold"/>
                                        <p:tgtEl>
                                          <p:spTgt spid="95"/>
                                        </p:tgtEl>
                                        <p:attrNameLst>
                                          <p:attrName>fill.on</p:attrName>
                                        </p:attrNameLst>
                                      </p:cBhvr>
                                      <p:to>
                                        <p:strVal val="true"/>
                                      </p:to>
                                    </p:set>
                                  </p:childTnLst>
                                </p:cTn>
                              </p:par>
                            </p:childTnLst>
                          </p:cTn>
                        </p:par>
                      </p:childTnLst>
                    </p:cTn>
                  </p:par>
                  <p:par>
                    <p:cTn id="78" fill="hold">
                      <p:stCondLst>
                        <p:cond delay="indefinite"/>
                      </p:stCondLst>
                      <p:childTnLst>
                        <p:par>
                          <p:cTn id="79" fill="hold">
                            <p:stCondLst>
                              <p:cond delay="0"/>
                            </p:stCondLst>
                            <p:childTnLst>
                              <p:par>
                                <p:cTn id="80" presetID="26" presetClass="emph" presetSubtype="0" fill="hold" grpId="1" nodeType="clickEffect">
                                  <p:stCondLst>
                                    <p:cond delay="0"/>
                                  </p:stCondLst>
                                  <p:childTnLst>
                                    <p:animEffect transition="out" filter="fade">
                                      <p:cBhvr>
                                        <p:cTn id="81" dur="500" tmFilter="0, 0; .2, .5; .8, .5; 1, 0"/>
                                        <p:tgtEl>
                                          <p:spTgt spid="77"/>
                                        </p:tgtEl>
                                      </p:cBhvr>
                                    </p:animEffect>
                                    <p:animScale>
                                      <p:cBhvr>
                                        <p:cTn id="82" dur="250" autoRev="1" fill="hold"/>
                                        <p:tgtEl>
                                          <p:spTgt spid="77"/>
                                        </p:tgtEl>
                                      </p:cBhvr>
                                      <p:by x="105000" y="105000"/>
                                    </p:animScale>
                                  </p:childTnLst>
                                </p:cTn>
                              </p:par>
                              <p:par>
                                <p:cTn id="83" presetID="1" presetClass="entr" presetSubtype="0" fill="hold" grpId="0" nodeType="withEffect">
                                  <p:stCondLst>
                                    <p:cond delay="0"/>
                                  </p:stCondLst>
                                  <p:childTnLst>
                                    <p:set>
                                      <p:cBhvr>
                                        <p:cTn id="84" dur="1" fill="hold">
                                          <p:stCondLst>
                                            <p:cond delay="0"/>
                                          </p:stCondLst>
                                        </p:cTn>
                                        <p:tgtEl>
                                          <p:spTgt spid="94"/>
                                        </p:tgtEl>
                                        <p:attrNameLst>
                                          <p:attrName>style.visibility</p:attrName>
                                        </p:attrNameLst>
                                      </p:cBhvr>
                                      <p:to>
                                        <p:strVal val="visible"/>
                                      </p:to>
                                    </p:set>
                                  </p:childTnLst>
                                </p:cTn>
                              </p:par>
                              <p:par>
                                <p:cTn id="85" presetID="27" presetClass="emph" presetSubtype="0" fill="hold" grpId="1" nodeType="withEffect">
                                  <p:stCondLst>
                                    <p:cond delay="0"/>
                                  </p:stCondLst>
                                  <p:childTnLst>
                                    <p:animClr clrSpc="rgb" dir="cw">
                                      <p:cBhvr override="childStyle">
                                        <p:cTn id="86" dur="250" autoRev="1" fill="hold"/>
                                        <p:tgtEl>
                                          <p:spTgt spid="94"/>
                                        </p:tgtEl>
                                        <p:attrNameLst>
                                          <p:attrName>style.color</p:attrName>
                                        </p:attrNameLst>
                                      </p:cBhvr>
                                      <p:to>
                                        <a:schemeClr val="bg1"/>
                                      </p:to>
                                    </p:animClr>
                                    <p:animClr clrSpc="rgb" dir="cw">
                                      <p:cBhvr>
                                        <p:cTn id="87" dur="250" autoRev="1" fill="hold"/>
                                        <p:tgtEl>
                                          <p:spTgt spid="94"/>
                                        </p:tgtEl>
                                        <p:attrNameLst>
                                          <p:attrName>fillcolor</p:attrName>
                                        </p:attrNameLst>
                                      </p:cBhvr>
                                      <p:to>
                                        <a:schemeClr val="bg1"/>
                                      </p:to>
                                    </p:animClr>
                                    <p:set>
                                      <p:cBhvr>
                                        <p:cTn id="88" dur="250" autoRev="1" fill="hold"/>
                                        <p:tgtEl>
                                          <p:spTgt spid="94"/>
                                        </p:tgtEl>
                                        <p:attrNameLst>
                                          <p:attrName>fill.type</p:attrName>
                                        </p:attrNameLst>
                                      </p:cBhvr>
                                      <p:to>
                                        <p:strVal val="solid"/>
                                      </p:to>
                                    </p:set>
                                    <p:set>
                                      <p:cBhvr>
                                        <p:cTn id="89" dur="250" autoRev="1" fill="hold"/>
                                        <p:tgtEl>
                                          <p:spTgt spid="94"/>
                                        </p:tgtEl>
                                        <p:attrNameLst>
                                          <p:attrName>fill.on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89"/>
                                        </p:tgtEl>
                                        <p:attrNameLst>
                                          <p:attrName>style.visibility</p:attrName>
                                        </p:attrNameLst>
                                      </p:cBhvr>
                                      <p:to>
                                        <p:strVal val="visible"/>
                                      </p:to>
                                    </p:set>
                                  </p:childTnLst>
                                </p:cTn>
                              </p:par>
                              <p:par>
                                <p:cTn id="94" presetID="1" presetClass="exit" presetSubtype="0" fill="hold" grpId="2" nodeType="withEffect">
                                  <p:stCondLst>
                                    <p:cond delay="0"/>
                                  </p:stCondLst>
                                  <p:childTnLst>
                                    <p:set>
                                      <p:cBhvr>
                                        <p:cTn id="95" dur="1" fill="hold">
                                          <p:stCondLst>
                                            <p:cond delay="0"/>
                                          </p:stCondLst>
                                        </p:cTn>
                                        <p:tgtEl>
                                          <p:spTgt spid="103"/>
                                        </p:tgtEl>
                                        <p:attrNameLst>
                                          <p:attrName>style.visibility</p:attrName>
                                        </p:attrNameLst>
                                      </p:cBhvr>
                                      <p:to>
                                        <p:strVal val="hidden"/>
                                      </p:to>
                                    </p:set>
                                  </p:childTnLst>
                                </p:cTn>
                              </p:par>
                            </p:childTnLst>
                          </p:cTn>
                        </p:par>
                        <p:par>
                          <p:cTn id="96" fill="hold">
                            <p:stCondLst>
                              <p:cond delay="0"/>
                            </p:stCondLst>
                            <p:childTnLst>
                              <p:par>
                                <p:cTn id="97" presetID="35" presetClass="path" presetSubtype="0" accel="50000" decel="50000" fill="hold" nodeType="afterEffect">
                                  <p:stCondLst>
                                    <p:cond delay="0"/>
                                  </p:stCondLst>
                                  <p:childTnLst>
                                    <p:animMotion origin="layout" path="M 1.66667E-6 -2.59259E-6 L 0.24305 -2.59259E-6 " pathEditMode="relative" rAng="0" ptsTypes="AA">
                                      <p:cBhvr>
                                        <p:cTn id="98" dur="2000" fill="hold"/>
                                        <p:tgtEl>
                                          <p:spTgt spid="89"/>
                                        </p:tgtEl>
                                        <p:attrNameLst>
                                          <p:attrName>ppt_x</p:attrName>
                                          <p:attrName>ppt_y</p:attrName>
                                        </p:attrNameLst>
                                      </p:cBhvr>
                                      <p:rCtr x="122" y="0"/>
                                    </p:animMotion>
                                  </p:childTnLst>
                                </p:cTn>
                              </p:par>
                            </p:childTnLst>
                          </p:cTn>
                        </p:par>
                        <p:par>
                          <p:cTn id="99" fill="hold">
                            <p:stCondLst>
                              <p:cond delay="2000"/>
                            </p:stCondLst>
                            <p:childTnLst>
                              <p:par>
                                <p:cTn id="100" presetID="9" presetClass="exit" presetSubtype="0" fill="hold" nodeType="afterEffect">
                                  <p:stCondLst>
                                    <p:cond delay="0"/>
                                  </p:stCondLst>
                                  <p:childTnLst>
                                    <p:animEffect transition="out" filter="dissolve">
                                      <p:cBhvr>
                                        <p:cTn id="101" dur="500"/>
                                        <p:tgtEl>
                                          <p:spTgt spid="89"/>
                                        </p:tgtEl>
                                      </p:cBhvr>
                                    </p:animEffect>
                                    <p:set>
                                      <p:cBhvr>
                                        <p:cTn id="102" dur="1" fill="hold">
                                          <p:stCondLst>
                                            <p:cond delay="499"/>
                                          </p:stCondLst>
                                        </p:cTn>
                                        <p:tgtEl>
                                          <p:spTgt spid="89"/>
                                        </p:tgtEl>
                                        <p:attrNameLst>
                                          <p:attrName>style.visibility</p:attrName>
                                        </p:attrNameLst>
                                      </p:cBhvr>
                                      <p:to>
                                        <p:strVal val="hidden"/>
                                      </p:to>
                                    </p:set>
                                  </p:childTnLst>
                                </p:cTn>
                              </p:par>
                            </p:childTnLst>
                          </p:cTn>
                        </p:par>
                        <p:par>
                          <p:cTn id="103" fill="hold">
                            <p:stCondLst>
                              <p:cond delay="2500"/>
                            </p:stCondLst>
                            <p:childTnLst>
                              <p:par>
                                <p:cTn id="104" presetID="64" presetClass="path" presetSubtype="0" accel="50000" decel="50000" fill="hold" grpId="0" nodeType="afterEffect">
                                  <p:stCondLst>
                                    <p:cond delay="0"/>
                                  </p:stCondLst>
                                  <p:childTnLst>
                                    <p:animMotion origin="layout" path="M -0.00902 0.0074 L -0.00902 0.15462 " pathEditMode="relative" rAng="0" ptsTypes="AA">
                                      <p:cBhvr>
                                        <p:cTn id="105" dur="2000" fill="hold"/>
                                        <p:tgtEl>
                                          <p:spTgt spid="88"/>
                                        </p:tgtEl>
                                        <p:attrNameLst>
                                          <p:attrName>ppt_x</p:attrName>
                                          <p:attrName>ppt_y</p:attrName>
                                        </p:attrNameLst>
                                      </p:cBhvr>
                                      <p:rCtr x="0" y="74"/>
                                    </p:animMotion>
                                  </p:childTnLst>
                                </p:cTn>
                              </p:par>
                            </p:childTnLst>
                          </p:cTn>
                        </p:par>
                        <p:par>
                          <p:cTn id="106" fill="hold">
                            <p:stCondLst>
                              <p:cond delay="4500"/>
                            </p:stCondLst>
                            <p:childTnLst>
                              <p:par>
                                <p:cTn id="107" presetID="1" presetClass="exit" presetSubtype="0" fill="hold" grpId="2" nodeType="afterEffect">
                                  <p:stCondLst>
                                    <p:cond delay="0"/>
                                  </p:stCondLst>
                                  <p:childTnLst>
                                    <p:set>
                                      <p:cBhvr>
                                        <p:cTn id="108" dur="1" fill="hold">
                                          <p:stCondLst>
                                            <p:cond delay="0"/>
                                          </p:stCondLst>
                                        </p:cTn>
                                        <p:tgtEl>
                                          <p:spTgt spid="88"/>
                                        </p:tgtEl>
                                        <p:attrNameLst>
                                          <p:attrName>style.visibility</p:attrName>
                                        </p:attrNameLst>
                                      </p:cBhvr>
                                      <p:to>
                                        <p:strVal val="hidden"/>
                                      </p:to>
                                    </p:set>
                                  </p:childTnLst>
                                </p:cTn>
                              </p:par>
                            </p:childTnLst>
                          </p:cTn>
                        </p:par>
                        <p:par>
                          <p:cTn id="109" fill="hold">
                            <p:stCondLst>
                              <p:cond delay="4500"/>
                            </p:stCondLst>
                            <p:childTnLst>
                              <p:par>
                                <p:cTn id="110" presetID="1" presetClass="entr" presetSubtype="0" fill="hold" grpId="0" nodeType="afterEffect">
                                  <p:stCondLst>
                                    <p:cond delay="0"/>
                                  </p:stCondLst>
                                  <p:childTnLst>
                                    <p:set>
                                      <p:cBhvr>
                                        <p:cTn id="111" dur="1" fill="hold">
                                          <p:stCondLst>
                                            <p:cond delay="0"/>
                                          </p:stCondLst>
                                        </p:cTn>
                                        <p:tgtEl>
                                          <p:spTgt spid="96"/>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97"/>
                                        </p:tgtEl>
                                        <p:attrNameLst>
                                          <p:attrName>style.visibility</p:attrName>
                                        </p:attrNameLst>
                                      </p:cBhvr>
                                      <p:to>
                                        <p:strVal val="visible"/>
                                      </p:to>
                                    </p:set>
                                  </p:childTnLst>
                                </p:cTn>
                              </p:par>
                              <p:par>
                                <p:cTn id="116" presetID="1" presetClass="exit" presetSubtype="0" fill="hold" grpId="2" nodeType="withEffect">
                                  <p:stCondLst>
                                    <p:cond delay="0"/>
                                  </p:stCondLst>
                                  <p:childTnLst>
                                    <p:set>
                                      <p:cBhvr>
                                        <p:cTn id="117" dur="1" fill="hold">
                                          <p:stCondLst>
                                            <p:cond delay="0"/>
                                          </p:stCondLst>
                                        </p:cTn>
                                        <p:tgtEl>
                                          <p:spTgt spid="95"/>
                                        </p:tgtEl>
                                        <p:attrNameLst>
                                          <p:attrName>style.visibility</p:attrName>
                                        </p:attrNameLst>
                                      </p:cBhvr>
                                      <p:to>
                                        <p:strVal val="hidden"/>
                                      </p:to>
                                    </p:set>
                                  </p:childTnLst>
                                </p:cTn>
                              </p:par>
                            </p:childTnLst>
                          </p:cTn>
                        </p:par>
                        <p:par>
                          <p:cTn id="118" fill="hold">
                            <p:stCondLst>
                              <p:cond delay="0"/>
                            </p:stCondLst>
                            <p:childTnLst>
                              <p:par>
                                <p:cTn id="119" presetID="35" presetClass="path" presetSubtype="0" accel="50000" decel="50000" fill="hold" nodeType="afterEffect">
                                  <p:stCondLst>
                                    <p:cond delay="0"/>
                                  </p:stCondLst>
                                  <p:childTnLst>
                                    <p:animMotion origin="layout" path="M 0 0  L -0.25 0  E" pathEditMode="relative" rAng="0" ptsTypes="">
                                      <p:cBhvr>
                                        <p:cTn id="120" dur="2000" fill="hold"/>
                                        <p:tgtEl>
                                          <p:spTgt spid="97"/>
                                        </p:tgtEl>
                                        <p:attrNameLst>
                                          <p:attrName>ppt_x</p:attrName>
                                          <p:attrName>ppt_y</p:attrName>
                                        </p:attrNameLst>
                                      </p:cBhvr>
                                      <p:rCtr x="0" y="0"/>
                                    </p:animMotion>
                                  </p:childTnLst>
                                </p:cTn>
                              </p:par>
                            </p:childTnLst>
                          </p:cTn>
                        </p:par>
                        <p:par>
                          <p:cTn id="121" fill="hold">
                            <p:stCondLst>
                              <p:cond delay="2000"/>
                            </p:stCondLst>
                            <p:childTnLst>
                              <p:par>
                                <p:cTn id="122" presetID="9" presetClass="exit" presetSubtype="0" fill="hold" nodeType="afterEffect">
                                  <p:stCondLst>
                                    <p:cond delay="0"/>
                                  </p:stCondLst>
                                  <p:childTnLst>
                                    <p:animEffect transition="out" filter="dissolve">
                                      <p:cBhvr>
                                        <p:cTn id="123" dur="500"/>
                                        <p:tgtEl>
                                          <p:spTgt spid="97"/>
                                        </p:tgtEl>
                                      </p:cBhvr>
                                    </p:animEffect>
                                    <p:set>
                                      <p:cBhvr>
                                        <p:cTn id="124" dur="1" fill="hold">
                                          <p:stCondLst>
                                            <p:cond delay="499"/>
                                          </p:stCondLst>
                                        </p:cTn>
                                        <p:tgtEl>
                                          <p:spTgt spid="97"/>
                                        </p:tgtEl>
                                        <p:attrNameLst>
                                          <p:attrName>style.visibility</p:attrName>
                                        </p:attrNameLst>
                                      </p:cBhvr>
                                      <p:to>
                                        <p:strVal val="hidden"/>
                                      </p:to>
                                    </p:set>
                                  </p:childTnLst>
                                </p:cTn>
                              </p:par>
                            </p:childTnLst>
                          </p:cTn>
                        </p:par>
                        <p:par>
                          <p:cTn id="125" fill="hold">
                            <p:stCondLst>
                              <p:cond delay="2500"/>
                            </p:stCondLst>
                            <p:childTnLst>
                              <p:par>
                                <p:cTn id="126" presetID="64" presetClass="path" presetSubtype="0" accel="50000" decel="50000" fill="hold" grpId="3" nodeType="afterEffect">
                                  <p:stCondLst>
                                    <p:cond delay="0"/>
                                  </p:stCondLst>
                                  <p:childTnLst>
                                    <p:animMotion origin="layout" path="M -0.01024 -3.33333E-6 L -0.01024 -0.04166 " pathEditMode="relative" rAng="0" ptsTypes="AA">
                                      <p:cBhvr>
                                        <p:cTn id="127" dur="2000" fill="hold"/>
                                        <p:tgtEl>
                                          <p:spTgt spid="76"/>
                                        </p:tgtEl>
                                        <p:attrNameLst>
                                          <p:attrName>ppt_x</p:attrName>
                                          <p:attrName>ppt_y</p:attrName>
                                        </p:attrNameLst>
                                      </p:cBhvr>
                                      <p:rCtr x="0" y="-21"/>
                                    </p:animMotion>
                                  </p:childTnLst>
                                </p:cTn>
                              </p:par>
                            </p:childTnLst>
                          </p:cTn>
                        </p:par>
                        <p:par>
                          <p:cTn id="128" fill="hold">
                            <p:stCondLst>
                              <p:cond delay="4500"/>
                            </p:stCondLst>
                            <p:childTnLst>
                              <p:par>
                                <p:cTn id="129" presetID="1" presetClass="entr" presetSubtype="0" fill="hold" grpId="0" nodeType="afterEffect">
                                  <p:stCondLst>
                                    <p:cond delay="0"/>
                                  </p:stCondLst>
                                  <p:childTnLst>
                                    <p:set>
                                      <p:cBhvr>
                                        <p:cTn id="130" dur="1" fill="hold">
                                          <p:stCondLst>
                                            <p:cond delay="0"/>
                                          </p:stCondLst>
                                        </p:cTn>
                                        <p:tgtEl>
                                          <p:spTgt spid="102"/>
                                        </p:tgtEl>
                                        <p:attrNameLst>
                                          <p:attrName>style.visibility</p:attrName>
                                        </p:attrNameLst>
                                      </p:cBhvr>
                                      <p:to>
                                        <p:strVal val="visible"/>
                                      </p:to>
                                    </p:set>
                                  </p:childTnLst>
                                </p:cTn>
                              </p:par>
                              <p:par>
                                <p:cTn id="131" presetID="1" presetClass="exit" presetSubtype="0" fill="hold" grpId="2" nodeType="withEffect">
                                  <p:stCondLst>
                                    <p:cond delay="0"/>
                                  </p:stCondLst>
                                  <p:childTnLst>
                                    <p:set>
                                      <p:cBhvr>
                                        <p:cTn id="132" dur="1" fill="hold">
                                          <p:stCondLst>
                                            <p:cond delay="0"/>
                                          </p:stCondLst>
                                        </p:cTn>
                                        <p:tgtEl>
                                          <p:spTgt spid="76"/>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04"/>
                                        </p:tgtEl>
                                        <p:attrNameLst>
                                          <p:attrName>style.visibility</p:attrName>
                                        </p:attrNameLst>
                                      </p:cBhvr>
                                      <p:to>
                                        <p:strVal val="visible"/>
                                      </p:to>
                                    </p:set>
                                  </p:childTnLst>
                                </p:cTn>
                              </p:par>
                              <p:par>
                                <p:cTn id="137" presetID="27" presetClass="emph" presetSubtype="0" fill="hold" grpId="1" nodeType="withEffect">
                                  <p:stCondLst>
                                    <p:cond delay="0"/>
                                  </p:stCondLst>
                                  <p:childTnLst>
                                    <p:animClr clrSpc="rgb" dir="cw">
                                      <p:cBhvr override="childStyle">
                                        <p:cTn id="138" dur="250" autoRev="1" fill="hold"/>
                                        <p:tgtEl>
                                          <p:spTgt spid="104"/>
                                        </p:tgtEl>
                                        <p:attrNameLst>
                                          <p:attrName>style.color</p:attrName>
                                        </p:attrNameLst>
                                      </p:cBhvr>
                                      <p:to>
                                        <a:schemeClr val="bg1"/>
                                      </p:to>
                                    </p:animClr>
                                    <p:animClr clrSpc="rgb" dir="cw">
                                      <p:cBhvr>
                                        <p:cTn id="139" dur="250" autoRev="1" fill="hold"/>
                                        <p:tgtEl>
                                          <p:spTgt spid="104"/>
                                        </p:tgtEl>
                                        <p:attrNameLst>
                                          <p:attrName>fillcolor</p:attrName>
                                        </p:attrNameLst>
                                      </p:cBhvr>
                                      <p:to>
                                        <a:schemeClr val="bg1"/>
                                      </p:to>
                                    </p:animClr>
                                    <p:set>
                                      <p:cBhvr>
                                        <p:cTn id="140" dur="250" autoRev="1" fill="hold"/>
                                        <p:tgtEl>
                                          <p:spTgt spid="104"/>
                                        </p:tgtEl>
                                        <p:attrNameLst>
                                          <p:attrName>fill.type</p:attrName>
                                        </p:attrNameLst>
                                      </p:cBhvr>
                                      <p:to>
                                        <p:strVal val="solid"/>
                                      </p:to>
                                    </p:set>
                                    <p:set>
                                      <p:cBhvr>
                                        <p:cTn id="141" dur="250" autoRev="1" fill="hold"/>
                                        <p:tgtEl>
                                          <p:spTgt spid="104"/>
                                        </p:tgtEl>
                                        <p:attrNameLst>
                                          <p:attrName>fill.on</p:attrName>
                                        </p:attrNameLst>
                                      </p:cBhvr>
                                      <p:to>
                                        <p:strVal val="tru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95263"/>
                                        </p:tgtEl>
                                        <p:attrNameLst>
                                          <p:attrName>style.visibility</p:attrName>
                                        </p:attrNameLst>
                                      </p:cBhvr>
                                      <p:to>
                                        <p:strVal val="visible"/>
                                      </p:to>
                                    </p:set>
                                  </p:childTnLst>
                                </p:cTn>
                              </p:par>
                              <p:par>
                                <p:cTn id="146" presetID="27" presetClass="emph" presetSubtype="0" fill="hold" grpId="1" nodeType="withEffect">
                                  <p:stCondLst>
                                    <p:cond delay="0"/>
                                  </p:stCondLst>
                                  <p:childTnLst>
                                    <p:animClr clrSpc="rgb" dir="cw">
                                      <p:cBhvr override="childStyle">
                                        <p:cTn id="147" dur="250" autoRev="1" fill="hold"/>
                                        <p:tgtEl>
                                          <p:spTgt spid="95263"/>
                                        </p:tgtEl>
                                        <p:attrNameLst>
                                          <p:attrName>style.color</p:attrName>
                                        </p:attrNameLst>
                                      </p:cBhvr>
                                      <p:to>
                                        <a:schemeClr val="bg1"/>
                                      </p:to>
                                    </p:animClr>
                                    <p:animClr clrSpc="rgb" dir="cw">
                                      <p:cBhvr>
                                        <p:cTn id="148" dur="250" autoRev="1" fill="hold"/>
                                        <p:tgtEl>
                                          <p:spTgt spid="95263"/>
                                        </p:tgtEl>
                                        <p:attrNameLst>
                                          <p:attrName>fillcolor</p:attrName>
                                        </p:attrNameLst>
                                      </p:cBhvr>
                                      <p:to>
                                        <a:schemeClr val="bg1"/>
                                      </p:to>
                                    </p:animClr>
                                    <p:set>
                                      <p:cBhvr>
                                        <p:cTn id="149" dur="250" autoRev="1" fill="hold"/>
                                        <p:tgtEl>
                                          <p:spTgt spid="95263"/>
                                        </p:tgtEl>
                                        <p:attrNameLst>
                                          <p:attrName>fill.type</p:attrName>
                                        </p:attrNameLst>
                                      </p:cBhvr>
                                      <p:to>
                                        <p:strVal val="solid"/>
                                      </p:to>
                                    </p:set>
                                    <p:set>
                                      <p:cBhvr>
                                        <p:cTn id="150" dur="250" autoRev="1" fill="hold"/>
                                        <p:tgtEl>
                                          <p:spTgt spid="95263"/>
                                        </p:tgtEl>
                                        <p:attrNameLst>
                                          <p:attrName>fill.on</p:attrName>
                                        </p:attrNameLst>
                                      </p:cBhvr>
                                      <p:to>
                                        <p:strVal val="true"/>
                                      </p:to>
                                    </p:set>
                                  </p:childTnLst>
                                </p:cTn>
                              </p:par>
                            </p:childTnLst>
                          </p:cTn>
                        </p:par>
                      </p:childTnLst>
                    </p:cTn>
                  </p:par>
                  <p:par>
                    <p:cTn id="151" fill="hold">
                      <p:stCondLst>
                        <p:cond delay="indefinite"/>
                      </p:stCondLst>
                      <p:childTnLst>
                        <p:par>
                          <p:cTn id="152" fill="hold">
                            <p:stCondLst>
                              <p:cond delay="0"/>
                            </p:stCondLst>
                            <p:childTnLst>
                              <p:par>
                                <p:cTn id="153" presetID="3" presetClass="entr" presetSubtype="10" fill="hold" grpId="0" nodeType="clickEffect">
                                  <p:stCondLst>
                                    <p:cond delay="0"/>
                                  </p:stCondLst>
                                  <p:childTnLst>
                                    <p:set>
                                      <p:cBhvr>
                                        <p:cTn id="154" dur="1" fill="hold">
                                          <p:stCondLst>
                                            <p:cond delay="0"/>
                                          </p:stCondLst>
                                        </p:cTn>
                                        <p:tgtEl>
                                          <p:spTgt spid="95238"/>
                                        </p:tgtEl>
                                        <p:attrNameLst>
                                          <p:attrName>style.visibility</p:attrName>
                                        </p:attrNameLst>
                                      </p:cBhvr>
                                      <p:to>
                                        <p:strVal val="visible"/>
                                      </p:to>
                                    </p:set>
                                    <p:animEffect transition="in" filter="blinds(horizontal)">
                                      <p:cBhvr>
                                        <p:cTn id="155" dur="500"/>
                                        <p:tgtEl>
                                          <p:spTgt spid="95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8" grpId="0"/>
      <p:bldP spid="95259" grpId="0"/>
      <p:bldP spid="95263" grpId="0"/>
      <p:bldP spid="95263" grpId="1"/>
      <p:bldP spid="74" grpId="0" animBg="1"/>
      <p:bldP spid="75" grpId="0" animBg="1"/>
      <p:bldP spid="76" grpId="0" animBg="1"/>
      <p:bldP spid="76" grpId="1" animBg="1"/>
      <p:bldP spid="76" grpId="2" animBg="1"/>
      <p:bldP spid="76" grpId="3" animBg="1"/>
      <p:bldP spid="77" grpId="0" animBg="1"/>
      <p:bldP spid="77" grpId="1" animBg="1"/>
      <p:bldP spid="78" grpId="0" animBg="1"/>
      <p:bldP spid="78" grpId="1" animBg="1"/>
      <p:bldP spid="78" grpId="2" animBg="1"/>
      <p:bldP spid="88" grpId="0" animBg="1"/>
      <p:bldP spid="88" grpId="1" animBg="1"/>
      <p:bldP spid="88" grpId="2" animBg="1"/>
      <p:bldP spid="94" grpId="0"/>
      <p:bldP spid="94" grpId="1"/>
      <p:bldP spid="95" grpId="0"/>
      <p:bldP spid="95" grpId="1"/>
      <p:bldP spid="95" grpId="2"/>
      <p:bldP spid="96" grpId="0" animBg="1"/>
      <p:bldP spid="102" grpId="0" animBg="1"/>
      <p:bldP spid="103" grpId="0"/>
      <p:bldP spid="103" grpId="1"/>
      <p:bldP spid="103" grpId="2"/>
      <p:bldP spid="104" grpId="0"/>
      <p:bldP spid="104" grpId="1"/>
      <p:bldP spid="10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96" name="Rectangle 40"/>
          <p:cNvSpPr>
            <a:spLocks noChangeArrowheads="1"/>
          </p:cNvSpPr>
          <p:nvPr/>
        </p:nvSpPr>
        <p:spPr bwMode="gray">
          <a:xfrm>
            <a:off x="847725" y="3609975"/>
            <a:ext cx="7361238" cy="1006475"/>
          </a:xfrm>
          <a:prstGeom prst="rect">
            <a:avLst/>
          </a:prstGeom>
          <a:gradFill rotWithShape="1">
            <a:gsLst>
              <a:gs pos="0">
                <a:srgbClr val="009900"/>
              </a:gs>
              <a:gs pos="100000">
                <a:srgbClr val="009900">
                  <a:gamma/>
                  <a:tint val="57255"/>
                  <a:invGamma/>
                </a:srgbClr>
              </a:gs>
            </a:gsLst>
            <a:lin ang="5400000" scaled="1"/>
          </a:gradFill>
          <a:ln w="9525" algn="ctr">
            <a:noFill/>
            <a:miter lim="800000"/>
          </a:ln>
          <a:effectLst/>
        </p:spPr>
        <p:txBody>
          <a:bodyPr anchor="ctr">
            <a:spAutoFit/>
          </a:bodyPr>
          <a:lstStyle/>
          <a:p>
            <a:pPr algn="just" defTabSz="-635">
              <a:tabLst>
                <a:tab pos="266700" algn="l"/>
                <a:tab pos="990600" algn="l"/>
              </a:tabLst>
            </a:pPr>
            <a:r>
              <a:rPr kumimoji="1" lang="en-US" altLang="zh-CN" sz="2000" b="1">
                <a:ea typeface="黑体" pitchFamily="49" charset="-122"/>
              </a:rPr>
              <a:t>3. </a:t>
            </a:r>
            <a:r>
              <a:rPr kumimoji="1" lang="zh-CN" altLang="en-US" sz="2000" b="1">
                <a:ea typeface="黑体" pitchFamily="49" charset="-122"/>
              </a:rPr>
              <a:t>信号量最好在系统初始化的时候创建，不要在系统运行的过程中动态地创建和删除。在确保成功地创建信号量之后，才可对信号量进行接收和发送操作。</a:t>
            </a:r>
          </a:p>
        </p:txBody>
      </p:sp>
      <p:sp>
        <p:nvSpPr>
          <p:cNvPr id="96297" name="Rectangle 41"/>
          <p:cNvSpPr>
            <a:spLocks noChangeArrowheads="1"/>
          </p:cNvSpPr>
          <p:nvPr/>
        </p:nvSpPr>
        <p:spPr bwMode="gray">
          <a:xfrm>
            <a:off x="847725" y="3600450"/>
            <a:ext cx="7361238" cy="1006475"/>
          </a:xfrm>
          <a:prstGeom prst="rect">
            <a:avLst/>
          </a:prstGeom>
          <a:gradFill rotWithShape="1">
            <a:gsLst>
              <a:gs pos="0">
                <a:schemeClr val="accent1"/>
              </a:gs>
              <a:gs pos="100000">
                <a:schemeClr val="accent1">
                  <a:gamma/>
                  <a:shade val="81176"/>
                  <a:invGamma/>
                </a:schemeClr>
              </a:gs>
            </a:gsLst>
            <a:lin ang="5400000" scaled="1"/>
          </a:gradFill>
          <a:ln w="9525" algn="ctr">
            <a:noFill/>
            <a:miter lim="800000"/>
          </a:ln>
          <a:effectLst/>
        </p:spPr>
        <p:txBody>
          <a:bodyPr anchor="ctr">
            <a:spAutoFit/>
          </a:bodyPr>
          <a:lstStyle/>
          <a:p>
            <a:pPr algn="just" defTabSz="-635">
              <a:tabLst>
                <a:tab pos="266700" algn="l"/>
                <a:tab pos="990600" algn="l"/>
              </a:tabLst>
            </a:pPr>
            <a:r>
              <a:rPr kumimoji="1" lang="en-US" altLang="zh-CN" sz="2000" b="1">
                <a:ea typeface="黑体" pitchFamily="49" charset="-122"/>
              </a:rPr>
              <a:t>1.</a:t>
            </a:r>
            <a:r>
              <a:rPr kumimoji="1" lang="zh-CN" altLang="en-US" sz="2000" b="1">
                <a:ea typeface="黑体" pitchFamily="49" charset="-122"/>
              </a:rPr>
              <a:t>在嵌入式系统中，经常使用互斥信号量访问共享资源来实现资源同步。而用来实现资源同步的互斥信号量在创建时初始化，这是由</a:t>
            </a:r>
            <a:r>
              <a:rPr kumimoji="1" lang="en-US" altLang="zh-CN" sz="2000" b="1">
                <a:ea typeface="黑体" pitchFamily="49" charset="-122"/>
              </a:rPr>
              <a:t>OSMutexCreate ()</a:t>
            </a:r>
            <a:r>
              <a:rPr kumimoji="1" lang="zh-CN" altLang="en-US" sz="2000" b="1">
                <a:ea typeface="黑体" pitchFamily="49" charset="-122"/>
              </a:rPr>
              <a:t>函数来实现的；</a:t>
            </a:r>
          </a:p>
        </p:txBody>
      </p:sp>
      <p:sp>
        <p:nvSpPr>
          <p:cNvPr id="96295" name="Rectangle 39"/>
          <p:cNvSpPr>
            <a:spLocks noChangeArrowheads="1"/>
          </p:cNvSpPr>
          <p:nvPr/>
        </p:nvSpPr>
        <p:spPr bwMode="gray">
          <a:xfrm>
            <a:off x="847725" y="3592513"/>
            <a:ext cx="7361238" cy="1312862"/>
          </a:xfrm>
          <a:prstGeom prst="rect">
            <a:avLst/>
          </a:prstGeom>
          <a:gradFill rotWithShape="1">
            <a:gsLst>
              <a:gs pos="0">
                <a:schemeClr val="hlink"/>
              </a:gs>
              <a:gs pos="100000">
                <a:schemeClr val="hlink">
                  <a:gamma/>
                  <a:shade val="81176"/>
                  <a:invGamma/>
                </a:schemeClr>
              </a:gs>
            </a:gsLst>
            <a:lin ang="5400000" scaled="1"/>
          </a:gradFill>
          <a:ln w="9525" algn="ctr">
            <a:noFill/>
            <a:miter lim="800000"/>
          </a:ln>
          <a:effectLst/>
        </p:spPr>
        <p:txBody>
          <a:bodyPr anchor="ctr">
            <a:spAutoFit/>
          </a:bodyPr>
          <a:lstStyle/>
          <a:p>
            <a:pPr algn="just" defTabSz="-635">
              <a:tabLst>
                <a:tab pos="266700" algn="l"/>
                <a:tab pos="990600" algn="l"/>
              </a:tabLst>
            </a:pPr>
            <a:r>
              <a:rPr kumimoji="1" lang="en-US" altLang="zh-CN" sz="2000" b="1" dirty="0">
                <a:ea typeface="黑体" pitchFamily="49" charset="-122"/>
              </a:rPr>
              <a:t>2. </a:t>
            </a:r>
            <a:r>
              <a:rPr kumimoji="1" lang="en-US" altLang="zh-CN" sz="2000" b="1" dirty="0" err="1">
                <a:ea typeface="黑体" pitchFamily="49" charset="-122"/>
              </a:rPr>
              <a:t>OSMutexPost</a:t>
            </a:r>
            <a:r>
              <a:rPr kumimoji="1" lang="en-US" altLang="zh-CN" sz="2000" b="1" dirty="0">
                <a:ea typeface="黑体" pitchFamily="49" charset="-122"/>
              </a:rPr>
              <a:t> ()</a:t>
            </a:r>
            <a:r>
              <a:rPr kumimoji="1" lang="zh-CN" altLang="en-US" sz="2000" b="1" dirty="0">
                <a:ea typeface="黑体" pitchFamily="49" charset="-122"/>
              </a:rPr>
              <a:t>发送互斥信号量函数与</a:t>
            </a:r>
            <a:r>
              <a:rPr kumimoji="1" lang="en-US" altLang="zh-CN" sz="2000" b="1" dirty="0" err="1">
                <a:ea typeface="黑体" pitchFamily="49" charset="-122"/>
              </a:rPr>
              <a:t>OSMutexPend</a:t>
            </a:r>
            <a:r>
              <a:rPr kumimoji="1" lang="en-US" altLang="zh-CN" sz="2000" b="1" dirty="0">
                <a:ea typeface="黑体" pitchFamily="49" charset="-122"/>
              </a:rPr>
              <a:t> ()</a:t>
            </a:r>
            <a:r>
              <a:rPr kumimoji="1" lang="zh-CN" altLang="en-US" sz="2000" b="1" dirty="0">
                <a:ea typeface="黑体" pitchFamily="49" charset="-122"/>
              </a:rPr>
              <a:t>等待互斥信号量函数必须成对出现在同一个任务调用的函数中，因此我们需要编写一个公共的库函数，因为有多个任务可能调用这个函数 ；</a:t>
            </a:r>
          </a:p>
        </p:txBody>
      </p:sp>
      <p:grpSp>
        <p:nvGrpSpPr>
          <p:cNvPr id="2" name="Group 42"/>
          <p:cNvGrpSpPr>
            <a:grpSpLocks noChangeAspect="1"/>
          </p:cNvGrpSpPr>
          <p:nvPr/>
        </p:nvGrpSpPr>
        <p:grpSpPr bwMode="auto">
          <a:xfrm>
            <a:off x="5626100" y="2360613"/>
            <a:ext cx="981075" cy="954087"/>
            <a:chOff x="624" y="1584"/>
            <a:chExt cx="1248" cy="1296"/>
          </a:xfrm>
        </p:grpSpPr>
        <p:grpSp>
          <p:nvGrpSpPr>
            <p:cNvPr id="3" name="Group 43"/>
            <p:cNvGrpSpPr>
              <a:grpSpLocks noChangeAspect="1"/>
            </p:cNvGrpSpPr>
            <p:nvPr/>
          </p:nvGrpSpPr>
          <p:grpSpPr bwMode="auto">
            <a:xfrm>
              <a:off x="624" y="1584"/>
              <a:ext cx="1248" cy="1296"/>
              <a:chOff x="2016" y="1920"/>
              <a:chExt cx="1680" cy="1680"/>
            </a:xfrm>
          </p:grpSpPr>
          <p:sp>
            <p:nvSpPr>
              <p:cNvPr id="96300" name="Oval 44"/>
              <p:cNvSpPr>
                <a:spLocks noChangeAspect="1" noChangeArrowheads="1"/>
              </p:cNvSpPr>
              <p:nvPr/>
            </p:nvSpPr>
            <p:spPr bwMode="gray">
              <a:xfrm>
                <a:off x="2016" y="1920"/>
                <a:ext cx="1680" cy="1680"/>
              </a:xfrm>
              <a:prstGeom prst="ellipse">
                <a:avLst/>
              </a:prstGeom>
              <a:gradFill rotWithShape="1">
                <a:gsLst>
                  <a:gs pos="0">
                    <a:srgbClr val="009900"/>
                  </a:gs>
                  <a:gs pos="100000">
                    <a:srgbClr val="009900">
                      <a:gamma/>
                      <a:shade val="63529"/>
                      <a:invGamma/>
                    </a:srgbClr>
                  </a:gs>
                </a:gsLst>
                <a:lin ang="5400000" scaled="1"/>
              </a:gradFill>
              <a:ln w="9525">
                <a:noFill/>
                <a:round/>
              </a:ln>
              <a:effectLst/>
            </p:spPr>
            <p:txBody>
              <a:bodyPr wrap="none" anchor="ctr"/>
              <a:lstStyle/>
              <a:p>
                <a:endParaRPr lang="zh-CN" altLang="en-US" b="1"/>
              </a:p>
            </p:txBody>
          </p:sp>
          <p:sp>
            <p:nvSpPr>
              <p:cNvPr id="96301" name="Freeform 45"/>
              <p:cNvSpPr>
                <a:spLocks noChangeAspect="1"/>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009900"/>
                  </a:gs>
                </a:gsLst>
                <a:lin ang="5400000" scaled="1"/>
              </a:gradFill>
              <a:ln w="0">
                <a:noFill/>
                <a:prstDash val="solid"/>
                <a:round/>
              </a:ln>
            </p:spPr>
            <p:txBody>
              <a:bodyPr/>
              <a:lstStyle/>
              <a:p>
                <a:endParaRPr lang="zh-CN" altLang="en-US" b="1"/>
              </a:p>
            </p:txBody>
          </p:sp>
        </p:grpSp>
        <p:sp>
          <p:nvSpPr>
            <p:cNvPr id="96302" name="Text Box 46"/>
            <p:cNvSpPr txBox="1">
              <a:spLocks noChangeAspect="1" noChangeArrowheads="1"/>
            </p:cNvSpPr>
            <p:nvPr/>
          </p:nvSpPr>
          <p:spPr bwMode="gray">
            <a:xfrm>
              <a:off x="1044" y="2244"/>
              <a:ext cx="398" cy="543"/>
            </a:xfrm>
            <a:prstGeom prst="rect">
              <a:avLst/>
            </a:prstGeom>
            <a:noFill/>
            <a:ln w="9525">
              <a:noFill/>
              <a:miter lim="800000"/>
            </a:ln>
            <a:effectLst/>
          </p:spPr>
          <p:txBody>
            <a:bodyPr wrap="none">
              <a:spAutoFit/>
            </a:bodyPr>
            <a:lstStyle/>
            <a:p>
              <a:pPr algn="ctr"/>
              <a:r>
                <a:rPr lang="en-US" altLang="zh-CN" sz="2000" b="1">
                  <a:solidFill>
                    <a:srgbClr val="FFFFFF"/>
                  </a:solidFill>
                  <a:effectLst>
                    <a:outerShdw blurRad="38100" dist="38100" dir="2700000" algn="tl">
                      <a:srgbClr val="000000"/>
                    </a:outerShdw>
                  </a:effectLst>
                </a:rPr>
                <a:t>3</a:t>
              </a:r>
            </a:p>
          </p:txBody>
        </p:sp>
      </p:grpSp>
      <p:grpSp>
        <p:nvGrpSpPr>
          <p:cNvPr id="4" name="Group 47"/>
          <p:cNvGrpSpPr>
            <a:grpSpLocks noChangeAspect="1"/>
          </p:cNvGrpSpPr>
          <p:nvPr/>
        </p:nvGrpSpPr>
        <p:grpSpPr bwMode="auto">
          <a:xfrm>
            <a:off x="3952875" y="2349500"/>
            <a:ext cx="1006475" cy="957263"/>
            <a:chOff x="1719" y="3096"/>
            <a:chExt cx="792" cy="754"/>
          </a:xfrm>
        </p:grpSpPr>
        <p:grpSp>
          <p:nvGrpSpPr>
            <p:cNvPr id="5" name="Group 48"/>
            <p:cNvGrpSpPr>
              <a:grpSpLocks noChangeAspect="1"/>
            </p:cNvGrpSpPr>
            <p:nvPr/>
          </p:nvGrpSpPr>
          <p:grpSpPr bwMode="auto">
            <a:xfrm>
              <a:off x="1719" y="3096"/>
              <a:ext cx="792" cy="754"/>
              <a:chOff x="2016" y="1920"/>
              <a:chExt cx="1680" cy="1680"/>
            </a:xfrm>
          </p:grpSpPr>
          <p:sp>
            <p:nvSpPr>
              <p:cNvPr id="96305" name="Oval 49"/>
              <p:cNvSpPr>
                <a:spLocks noChangeAspect="1" noChangeArrowheads="1"/>
              </p:cNvSpPr>
              <p:nvPr/>
            </p:nvSpPr>
            <p:spPr bwMode="gray">
              <a:xfrm>
                <a:off x="2016" y="1920"/>
                <a:ext cx="1680" cy="1680"/>
              </a:xfrm>
              <a:prstGeom prst="ellipse">
                <a:avLst/>
              </a:prstGeom>
              <a:gradFill rotWithShape="1">
                <a:gsLst>
                  <a:gs pos="0">
                    <a:schemeClr val="hlink"/>
                  </a:gs>
                  <a:gs pos="100000">
                    <a:schemeClr val="hlink">
                      <a:gamma/>
                      <a:shade val="51373"/>
                      <a:invGamma/>
                    </a:schemeClr>
                  </a:gs>
                </a:gsLst>
                <a:lin ang="5400000" scaled="1"/>
              </a:gradFill>
              <a:ln w="9525">
                <a:noFill/>
                <a:round/>
              </a:ln>
              <a:effectLst/>
            </p:spPr>
            <p:txBody>
              <a:bodyPr wrap="none" anchor="ctr"/>
              <a:lstStyle/>
              <a:p>
                <a:endParaRPr lang="zh-CN" altLang="en-US" b="1"/>
              </a:p>
            </p:txBody>
          </p:sp>
          <p:sp>
            <p:nvSpPr>
              <p:cNvPr id="96306" name="Freeform 50"/>
              <p:cNvSpPr>
                <a:spLocks noChangeAspect="1"/>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w="0">
                <a:noFill/>
                <a:prstDash val="solid"/>
                <a:round/>
              </a:ln>
              <a:effectLst/>
            </p:spPr>
            <p:txBody>
              <a:bodyPr/>
              <a:lstStyle/>
              <a:p>
                <a:endParaRPr lang="zh-CN" altLang="en-US" b="1"/>
              </a:p>
            </p:txBody>
          </p:sp>
        </p:grpSp>
        <p:sp>
          <p:nvSpPr>
            <p:cNvPr id="96307" name="Text Box 51"/>
            <p:cNvSpPr txBox="1">
              <a:spLocks noChangeAspect="1" noChangeArrowheads="1"/>
            </p:cNvSpPr>
            <p:nvPr/>
          </p:nvSpPr>
          <p:spPr bwMode="gray">
            <a:xfrm>
              <a:off x="1974" y="3469"/>
              <a:ext cx="311" cy="315"/>
            </a:xfrm>
            <a:prstGeom prst="rect">
              <a:avLst/>
            </a:prstGeom>
            <a:noFill/>
            <a:ln w="9525">
              <a:noFill/>
              <a:miter lim="800000"/>
            </a:ln>
            <a:effectLst/>
          </p:spPr>
          <p:txBody>
            <a:bodyPr>
              <a:spAutoFit/>
            </a:bodyPr>
            <a:lstStyle/>
            <a:p>
              <a:pPr algn="ctr"/>
              <a:r>
                <a:rPr lang="en-US" altLang="zh-CN" sz="2000" b="1">
                  <a:solidFill>
                    <a:srgbClr val="FFFFFF"/>
                  </a:solidFill>
                  <a:effectLst>
                    <a:outerShdw blurRad="38100" dist="38100" dir="2700000" algn="tl">
                      <a:srgbClr val="000000"/>
                    </a:outerShdw>
                  </a:effectLst>
                </a:rPr>
                <a:t>2</a:t>
              </a:r>
            </a:p>
          </p:txBody>
        </p:sp>
      </p:grpSp>
      <p:grpSp>
        <p:nvGrpSpPr>
          <p:cNvPr id="6" name="Group 52"/>
          <p:cNvGrpSpPr>
            <a:grpSpLocks noChangeAspect="1"/>
          </p:cNvGrpSpPr>
          <p:nvPr/>
        </p:nvGrpSpPr>
        <p:grpSpPr bwMode="auto">
          <a:xfrm>
            <a:off x="2301875" y="2333625"/>
            <a:ext cx="1006475" cy="957263"/>
            <a:chOff x="2881" y="3068"/>
            <a:chExt cx="960" cy="958"/>
          </a:xfrm>
        </p:grpSpPr>
        <p:grpSp>
          <p:nvGrpSpPr>
            <p:cNvPr id="7" name="Group 53"/>
            <p:cNvGrpSpPr>
              <a:grpSpLocks noChangeAspect="1"/>
            </p:cNvGrpSpPr>
            <p:nvPr/>
          </p:nvGrpSpPr>
          <p:grpSpPr bwMode="auto">
            <a:xfrm>
              <a:off x="2881" y="3068"/>
              <a:ext cx="960" cy="958"/>
              <a:chOff x="2016" y="1920"/>
              <a:chExt cx="1680" cy="1680"/>
            </a:xfrm>
          </p:grpSpPr>
          <p:sp>
            <p:nvSpPr>
              <p:cNvPr id="96310" name="Oval 54"/>
              <p:cNvSpPr>
                <a:spLocks noChangeAspect="1" noChangeArrowheads="1"/>
              </p:cNvSpPr>
              <p:nvPr/>
            </p:nvSpPr>
            <p:spPr bwMode="gray">
              <a:xfrm>
                <a:off x="2016" y="1920"/>
                <a:ext cx="1680" cy="1680"/>
              </a:xfrm>
              <a:prstGeom prst="ellipse">
                <a:avLst/>
              </a:prstGeom>
              <a:gradFill rotWithShape="1">
                <a:gsLst>
                  <a:gs pos="0">
                    <a:schemeClr val="accent1"/>
                  </a:gs>
                  <a:gs pos="100000">
                    <a:schemeClr val="accent1">
                      <a:gamma/>
                      <a:shade val="51373"/>
                      <a:invGamma/>
                    </a:schemeClr>
                  </a:gs>
                </a:gsLst>
                <a:lin ang="5400000" scaled="1"/>
              </a:gradFill>
              <a:ln w="9525">
                <a:noFill/>
                <a:round/>
              </a:ln>
              <a:effectLst/>
            </p:spPr>
            <p:txBody>
              <a:bodyPr wrap="none" anchor="ctr"/>
              <a:lstStyle/>
              <a:p>
                <a:endParaRPr lang="zh-CN" altLang="en-US" b="1"/>
              </a:p>
            </p:txBody>
          </p:sp>
          <p:sp>
            <p:nvSpPr>
              <p:cNvPr id="96311" name="Freeform 55"/>
              <p:cNvSpPr>
                <a:spLocks noChangeAspect="1"/>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accent1">
                      <a:gamma/>
                      <a:tint val="0"/>
                      <a:invGamma/>
                    </a:schemeClr>
                  </a:gs>
                  <a:gs pos="100000">
                    <a:schemeClr val="accent1"/>
                  </a:gs>
                </a:gsLst>
                <a:lin ang="5400000" scaled="1"/>
              </a:gradFill>
              <a:ln w="0">
                <a:noFill/>
                <a:prstDash val="solid"/>
                <a:round/>
              </a:ln>
              <a:effectLst/>
            </p:spPr>
            <p:txBody>
              <a:bodyPr/>
              <a:lstStyle/>
              <a:p>
                <a:endParaRPr lang="zh-CN" altLang="en-US" b="1"/>
              </a:p>
            </p:txBody>
          </p:sp>
        </p:grpSp>
        <p:sp>
          <p:nvSpPr>
            <p:cNvPr id="96312" name="Text Box 56"/>
            <p:cNvSpPr txBox="1">
              <a:spLocks noChangeAspect="1" noChangeArrowheads="1"/>
            </p:cNvSpPr>
            <p:nvPr/>
          </p:nvSpPr>
          <p:spPr bwMode="gray">
            <a:xfrm>
              <a:off x="2929" y="3529"/>
              <a:ext cx="864" cy="397"/>
            </a:xfrm>
            <a:prstGeom prst="rect">
              <a:avLst/>
            </a:prstGeom>
            <a:noFill/>
            <a:ln w="9525">
              <a:noFill/>
              <a:miter lim="800000"/>
            </a:ln>
            <a:effectLst/>
          </p:spPr>
          <p:txBody>
            <a:bodyPr>
              <a:spAutoFit/>
            </a:bodyPr>
            <a:lstStyle/>
            <a:p>
              <a:pPr algn="ctr"/>
              <a:r>
                <a:rPr lang="en-US" altLang="zh-CN" sz="2000" b="1">
                  <a:solidFill>
                    <a:srgbClr val="FFFFFF"/>
                  </a:solidFill>
                  <a:effectLst>
                    <a:outerShdw blurRad="38100" dist="38100" dir="2700000" algn="tl">
                      <a:srgbClr val="000000"/>
                    </a:outerShdw>
                  </a:effectLst>
                </a:rPr>
                <a:t>1</a:t>
              </a:r>
            </a:p>
          </p:txBody>
        </p:sp>
      </p:grpSp>
      <p:sp>
        <p:nvSpPr>
          <p:cNvPr id="96313" name="Text Box 57"/>
          <p:cNvSpPr txBox="1">
            <a:spLocks noChangeArrowheads="1"/>
          </p:cNvSpPr>
          <p:nvPr/>
        </p:nvSpPr>
        <p:spPr bwMode="auto">
          <a:xfrm>
            <a:off x="935037" y="1412875"/>
            <a:ext cx="7266203" cy="523220"/>
          </a:xfrm>
          <a:prstGeom prst="rect">
            <a:avLst/>
          </a:prstGeom>
          <a:noFill/>
          <a:ln w="9525" algn="ctr">
            <a:noFill/>
            <a:miter lim="800000"/>
          </a:ln>
          <a:effectLst/>
        </p:spPr>
        <p:txBody>
          <a:bodyPr wrap="square">
            <a:spAutoFit/>
          </a:bodyPr>
          <a:lstStyle/>
          <a:p>
            <a:pPr algn="just">
              <a:spcBef>
                <a:spcPct val="50000"/>
              </a:spcBef>
            </a:pPr>
            <a:r>
              <a:rPr lang="en-US" altLang="zh-CN" sz="2800" b="1" dirty="0">
                <a:ea typeface="华文新魏" pitchFamily="2" charset="-122"/>
              </a:rPr>
              <a:t>      </a:t>
            </a:r>
            <a:r>
              <a:rPr lang="zh-CN" altLang="en-US" sz="2800" b="1" dirty="0">
                <a:ea typeface="华文新魏" pitchFamily="2" charset="-122"/>
              </a:rPr>
              <a:t>使用互斥信号量有以下</a:t>
            </a:r>
            <a:r>
              <a:rPr lang="en-US" altLang="zh-CN" sz="2800" b="1" dirty="0">
                <a:ea typeface="华文新魏" pitchFamily="2" charset="-122"/>
              </a:rPr>
              <a:t>3</a:t>
            </a:r>
            <a:r>
              <a:rPr lang="zh-CN" altLang="en-US" sz="2800" b="1" dirty="0">
                <a:ea typeface="华文新魏" pitchFamily="2" charset="-122"/>
              </a:rPr>
              <a:t>点需要注意。</a:t>
            </a:r>
          </a:p>
        </p:txBody>
      </p:sp>
      <p:sp>
        <p:nvSpPr>
          <p:cNvPr id="96314" name="AutoShape 58"/>
          <p:cNvSpPr>
            <a:spLocks noChangeArrowheads="1"/>
          </p:cNvSpPr>
          <p:nvPr/>
        </p:nvSpPr>
        <p:spPr bwMode="auto">
          <a:xfrm>
            <a:off x="863600" y="2239963"/>
            <a:ext cx="7289800" cy="1225550"/>
          </a:xfrm>
          <a:prstGeom prst="roundRect">
            <a:avLst>
              <a:gd name="adj" fmla="val 16667"/>
            </a:avLst>
          </a:prstGeom>
          <a:noFill/>
          <a:ln w="28575" algn="ctr">
            <a:solidFill>
              <a:srgbClr val="007000"/>
            </a:solidFill>
            <a:round/>
          </a:ln>
          <a:effectLst/>
          <a:scene3d>
            <a:camera prst="legacyObliqueBottomRight"/>
            <a:lightRig rig="legacyFlat2" dir="t"/>
          </a:scene3d>
          <a:sp3d extrusionH="36500" prstMaterial="legacyMatte">
            <a:bevelT w="13500" h="13500" prst="angle"/>
            <a:bevelB w="13500" h="13500" prst="angle"/>
            <a:extrusionClr>
              <a:srgbClr val="007000"/>
            </a:extrusionClr>
          </a:sp3d>
        </p:spPr>
        <p:txBody>
          <a:bodyPr wrap="none" anchor="ctr">
            <a:flatTx/>
          </a:bodyPr>
          <a:lstStyle/>
          <a:p>
            <a:endParaRPr lang="zh-CN" altLang="en-US" b="1"/>
          </a:p>
        </p:txBody>
      </p:sp>
      <p:sp>
        <p:nvSpPr>
          <p:cNvPr id="25" name="AutoShape 4"/>
          <p:cNvSpPr>
            <a:spLocks noChangeArrowheads="1"/>
          </p:cNvSpPr>
          <p:nvPr/>
        </p:nvSpPr>
        <p:spPr bwMode="gray">
          <a:xfrm>
            <a:off x="193868" y="127959"/>
            <a:ext cx="3284537" cy="646986"/>
          </a:xfrm>
          <a:prstGeom prst="roundRect">
            <a:avLst>
              <a:gd name="adj" fmla="val 16667"/>
            </a:avLst>
          </a:prstGeom>
          <a:solidFill>
            <a:schemeClr val="bg1"/>
          </a:solidFill>
          <a:ln w="38100" algn="ctr">
            <a:noFill/>
            <a:round/>
          </a:ln>
          <a:effectLst/>
        </p:spPr>
        <p:txBody>
          <a:bodyPr anchor="ctr">
            <a:spAutoFit/>
          </a:bodyPr>
          <a:lstStyle/>
          <a:p>
            <a:pPr eaLnBrk="1" hangingPunct="1"/>
            <a:r>
              <a:rPr lang="zh-CN" altLang="en-US" sz="3200" b="1" dirty="0" smtClean="0">
                <a:solidFill>
                  <a:schemeClr val="tx1">
                    <a:lumMod val="95000"/>
                    <a:lumOff val="5000"/>
                  </a:schemeClr>
                </a:solidFill>
              </a:rPr>
              <a:t>互斥信号量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6313"/>
                                        </p:tgtEl>
                                        <p:attrNameLst>
                                          <p:attrName>style.visibility</p:attrName>
                                        </p:attrNameLst>
                                      </p:cBhvr>
                                      <p:to>
                                        <p:strVal val="visible"/>
                                      </p:to>
                                    </p:set>
                                    <p:animEffect transition="in" filter="blinds(horizontal)">
                                      <p:cBhvr>
                                        <p:cTn id="7" dur="500"/>
                                        <p:tgtEl>
                                          <p:spTgt spid="96313"/>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96314"/>
                                        </p:tgtEl>
                                        <p:attrNameLst>
                                          <p:attrName>style.visibility</p:attrName>
                                        </p:attrNameLst>
                                      </p:cBhvr>
                                      <p:to>
                                        <p:strVal val="visible"/>
                                      </p:to>
                                    </p:set>
                                    <p:animEffect transition="in" filter="slide(fromBottom)">
                                      <p:cBhvr>
                                        <p:cTn id="10" dur="500"/>
                                        <p:tgtEl>
                                          <p:spTgt spid="96314"/>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6"/>
                                        </p:tgtEl>
                                      </p:cBhvr>
                                    </p:animEffect>
                                    <p:animScale>
                                      <p:cBhvr>
                                        <p:cTn id="22" dur="250" autoRev="1" fill="hold"/>
                                        <p:tgtEl>
                                          <p:spTgt spid="6"/>
                                        </p:tgtEl>
                                      </p:cBhvr>
                                      <p:by x="105000" y="105000"/>
                                    </p:animScale>
                                  </p:childTnLst>
                                </p:cTn>
                              </p:par>
                              <p:par>
                                <p:cTn id="23" presetID="3" presetClass="entr" presetSubtype="10" fill="hold" grpId="0" nodeType="withEffect">
                                  <p:stCondLst>
                                    <p:cond delay="0"/>
                                  </p:stCondLst>
                                  <p:childTnLst>
                                    <p:set>
                                      <p:cBhvr>
                                        <p:cTn id="24" dur="1" fill="hold">
                                          <p:stCondLst>
                                            <p:cond delay="0"/>
                                          </p:stCondLst>
                                        </p:cTn>
                                        <p:tgtEl>
                                          <p:spTgt spid="96297"/>
                                        </p:tgtEl>
                                        <p:attrNameLst>
                                          <p:attrName>style.visibility</p:attrName>
                                        </p:attrNameLst>
                                      </p:cBhvr>
                                      <p:to>
                                        <p:strVal val="visible"/>
                                      </p:to>
                                    </p:set>
                                    <p:animEffect transition="in" filter="blinds(horizontal)">
                                      <p:cBhvr>
                                        <p:cTn id="25" dur="500"/>
                                        <p:tgtEl>
                                          <p:spTgt spid="96297"/>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mph" presetSubtype="0" fill="hold" nodeType="clickEffect">
                                  <p:stCondLst>
                                    <p:cond delay="0"/>
                                  </p:stCondLst>
                                  <p:childTnLst>
                                    <p:animEffect transition="out" filter="fade">
                                      <p:cBhvr>
                                        <p:cTn id="29" dur="500" tmFilter="0, 0; .2, .5; .8, .5; 1, 0"/>
                                        <p:tgtEl>
                                          <p:spTgt spid="4"/>
                                        </p:tgtEl>
                                      </p:cBhvr>
                                    </p:animEffect>
                                    <p:animScale>
                                      <p:cBhvr>
                                        <p:cTn id="30" dur="250" autoRev="1" fill="hold"/>
                                        <p:tgtEl>
                                          <p:spTgt spid="4"/>
                                        </p:tgtEl>
                                      </p:cBhvr>
                                      <p:by x="105000" y="105000"/>
                                    </p:animScale>
                                  </p:childTnLst>
                                </p:cTn>
                              </p:par>
                              <p:par>
                                <p:cTn id="31" presetID="1" presetClass="exit" presetSubtype="0" fill="hold" grpId="1" nodeType="withEffect">
                                  <p:stCondLst>
                                    <p:cond delay="0"/>
                                  </p:stCondLst>
                                  <p:childTnLst>
                                    <p:set>
                                      <p:cBhvr>
                                        <p:cTn id="32" dur="1" fill="hold">
                                          <p:stCondLst>
                                            <p:cond delay="0"/>
                                          </p:stCondLst>
                                        </p:cTn>
                                        <p:tgtEl>
                                          <p:spTgt spid="96297"/>
                                        </p:tgtEl>
                                        <p:attrNameLst>
                                          <p:attrName>style.visibility</p:attrName>
                                        </p:attrNameLst>
                                      </p:cBhvr>
                                      <p:to>
                                        <p:strVal val="hidden"/>
                                      </p:to>
                                    </p:set>
                                  </p:childTnLst>
                                </p:cTn>
                              </p:par>
                              <p:par>
                                <p:cTn id="33" presetID="3" presetClass="entr" presetSubtype="10" fill="hold" grpId="0" nodeType="withEffect">
                                  <p:stCondLst>
                                    <p:cond delay="0"/>
                                  </p:stCondLst>
                                  <p:childTnLst>
                                    <p:set>
                                      <p:cBhvr>
                                        <p:cTn id="34" dur="1" fill="hold">
                                          <p:stCondLst>
                                            <p:cond delay="0"/>
                                          </p:stCondLst>
                                        </p:cTn>
                                        <p:tgtEl>
                                          <p:spTgt spid="96295"/>
                                        </p:tgtEl>
                                        <p:attrNameLst>
                                          <p:attrName>style.visibility</p:attrName>
                                        </p:attrNameLst>
                                      </p:cBhvr>
                                      <p:to>
                                        <p:strVal val="visible"/>
                                      </p:to>
                                    </p:set>
                                    <p:animEffect transition="in" filter="blinds(horizontal)">
                                      <p:cBhvr>
                                        <p:cTn id="35" dur="500"/>
                                        <p:tgtEl>
                                          <p:spTgt spid="96295"/>
                                        </p:tgtEl>
                                      </p:cBhvr>
                                    </p:animEffect>
                                  </p:childTnLst>
                                </p:cTn>
                              </p:par>
                            </p:childTnLst>
                          </p:cTn>
                        </p:par>
                      </p:childTnLst>
                    </p:cTn>
                  </p:par>
                  <p:par>
                    <p:cTn id="36" fill="hold">
                      <p:stCondLst>
                        <p:cond delay="indefinite"/>
                      </p:stCondLst>
                      <p:childTnLst>
                        <p:par>
                          <p:cTn id="37" fill="hold">
                            <p:stCondLst>
                              <p:cond delay="0"/>
                            </p:stCondLst>
                            <p:childTnLst>
                              <p:par>
                                <p:cTn id="38" presetID="26" presetClass="emph" presetSubtype="0" fill="hold" nodeType="clickEffect">
                                  <p:stCondLst>
                                    <p:cond delay="0"/>
                                  </p:stCondLst>
                                  <p:childTnLst>
                                    <p:animEffect transition="out" filter="fade">
                                      <p:cBhvr>
                                        <p:cTn id="39" dur="500" tmFilter="0, 0; .2, .5; .8, .5; 1, 0"/>
                                        <p:tgtEl>
                                          <p:spTgt spid="2"/>
                                        </p:tgtEl>
                                      </p:cBhvr>
                                    </p:animEffect>
                                    <p:animScale>
                                      <p:cBhvr>
                                        <p:cTn id="40" dur="250" autoRev="1" fill="hold"/>
                                        <p:tgtEl>
                                          <p:spTgt spid="2"/>
                                        </p:tgtEl>
                                      </p:cBhvr>
                                      <p:by x="105000" y="105000"/>
                                    </p:animScale>
                                  </p:childTnLst>
                                </p:cTn>
                              </p:par>
                              <p:par>
                                <p:cTn id="41" presetID="3" presetClass="entr" presetSubtype="10" fill="hold" grpId="0" nodeType="withEffect">
                                  <p:stCondLst>
                                    <p:cond delay="0"/>
                                  </p:stCondLst>
                                  <p:childTnLst>
                                    <p:set>
                                      <p:cBhvr>
                                        <p:cTn id="42" dur="1" fill="hold">
                                          <p:stCondLst>
                                            <p:cond delay="0"/>
                                          </p:stCondLst>
                                        </p:cTn>
                                        <p:tgtEl>
                                          <p:spTgt spid="96296"/>
                                        </p:tgtEl>
                                        <p:attrNameLst>
                                          <p:attrName>style.visibility</p:attrName>
                                        </p:attrNameLst>
                                      </p:cBhvr>
                                      <p:to>
                                        <p:strVal val="visible"/>
                                      </p:to>
                                    </p:set>
                                    <p:animEffect transition="in" filter="blinds(horizontal)">
                                      <p:cBhvr>
                                        <p:cTn id="43" dur="500"/>
                                        <p:tgtEl>
                                          <p:spTgt spid="96296"/>
                                        </p:tgtEl>
                                      </p:cBhvr>
                                    </p:animEffect>
                                  </p:childTnLst>
                                </p:cTn>
                              </p:par>
                              <p:par>
                                <p:cTn id="44" presetID="1" presetClass="exit" presetSubtype="0" fill="hold" grpId="1" nodeType="withEffect">
                                  <p:stCondLst>
                                    <p:cond delay="0"/>
                                  </p:stCondLst>
                                  <p:childTnLst>
                                    <p:set>
                                      <p:cBhvr>
                                        <p:cTn id="45" dur="1" fill="hold">
                                          <p:stCondLst>
                                            <p:cond delay="0"/>
                                          </p:stCondLst>
                                        </p:cTn>
                                        <p:tgtEl>
                                          <p:spTgt spid="962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96" grpId="0" animBg="1"/>
      <p:bldP spid="96297" grpId="0" animBg="1"/>
      <p:bldP spid="96297" grpId="1" animBg="1"/>
      <p:bldP spid="96295" grpId="0" animBg="1"/>
      <p:bldP spid="96295" grpId="1" animBg="1"/>
      <p:bldP spid="96313" grpId="0"/>
      <p:bldP spid="9631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1" name="Rectangle 5"/>
          <p:cNvSpPr>
            <a:spLocks noChangeArrowheads="1"/>
          </p:cNvSpPr>
          <p:nvPr/>
        </p:nvSpPr>
        <p:spPr bwMode="auto">
          <a:xfrm>
            <a:off x="3516313" y="1770063"/>
            <a:ext cx="2387600" cy="366712"/>
          </a:xfrm>
          <a:prstGeom prst="rect">
            <a:avLst/>
          </a:prstGeom>
          <a:gradFill rotWithShape="1">
            <a:gsLst>
              <a:gs pos="0">
                <a:srgbClr val="008000"/>
              </a:gs>
              <a:gs pos="100000">
                <a:srgbClr val="008000">
                  <a:gamma/>
                  <a:tint val="66667"/>
                  <a:invGamma/>
                </a:srgbClr>
              </a:gs>
            </a:gsLst>
            <a:lin ang="5400000" scaled="1"/>
          </a:gradFill>
          <a:ln w="9525" algn="ctr">
            <a:noFill/>
            <a:miter lim="800000"/>
          </a:ln>
          <a:effectLst/>
        </p:spPr>
        <p:txBody>
          <a:bodyPr anchor="ctr">
            <a:spAutoFit/>
          </a:bodyPr>
          <a:lstStyle/>
          <a:p>
            <a:pPr algn="ctr" eaLnBrk="1" hangingPunct="1"/>
            <a:r>
              <a:rPr kumimoji="1" lang="en-US" altLang="zh-CN" sz="1800" b="1">
                <a:solidFill>
                  <a:srgbClr val="000000"/>
                </a:solidFill>
                <a:latin typeface="Times New Roman" pitchFamily="18" charset="0"/>
                <a:ea typeface="黑体" pitchFamily="49" charset="-122"/>
                <a:cs typeface="Times New Roman" pitchFamily="18" charset="0"/>
              </a:rPr>
              <a:t>OSMutexQuery</a:t>
            </a:r>
            <a:r>
              <a:rPr kumimoji="1" lang="zh-CN" altLang="en-US" sz="1800" b="1">
                <a:solidFill>
                  <a:srgbClr val="000000"/>
                </a:solidFill>
                <a:latin typeface="Times New Roman" pitchFamily="18" charset="0"/>
                <a:ea typeface="黑体" pitchFamily="49" charset="-122"/>
                <a:cs typeface="Times New Roman" pitchFamily="18" charset="0"/>
              </a:rPr>
              <a:t>函数</a:t>
            </a:r>
            <a:endParaRPr kumimoji="1" lang="zh-CN" altLang="en-US" sz="1800" b="1">
              <a:latin typeface="Times New Roman" pitchFamily="18" charset="0"/>
              <a:ea typeface="黑体" pitchFamily="49" charset="-122"/>
              <a:cs typeface="Times New Roman" pitchFamily="18" charset="0"/>
            </a:endParaRPr>
          </a:p>
        </p:txBody>
      </p:sp>
      <p:graphicFrame>
        <p:nvGraphicFramePr>
          <p:cNvPr id="92133" name="Group 997"/>
          <p:cNvGraphicFramePr>
            <a:graphicFrameLocks noGrp="1"/>
          </p:cNvGraphicFramePr>
          <p:nvPr/>
        </p:nvGraphicFramePr>
        <p:xfrm>
          <a:off x="890588" y="2132013"/>
          <a:ext cx="7596187" cy="4266883"/>
        </p:xfrm>
        <a:graphic>
          <a:graphicData uri="http://schemas.openxmlformats.org/drawingml/2006/table">
            <a:tbl>
              <a:tblPr/>
              <a:tblGrid>
                <a:gridCol w="1223962"/>
                <a:gridCol w="3325813"/>
                <a:gridCol w="1063625"/>
                <a:gridCol w="1982787"/>
              </a:tblGrid>
              <a:tr h="4873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smtClean="0">
                          <a:ln>
                            <a:noFill/>
                          </a:ln>
                          <a:solidFill>
                            <a:srgbClr val="000000"/>
                          </a:solidFill>
                          <a:effectLst/>
                          <a:latin typeface="Arial" panose="02080604020202020204" charset="0"/>
                          <a:ea typeface="黑体" pitchFamily="49" charset="-122"/>
                          <a:cs typeface="Times New Roman" pitchFamily="18" charset="0"/>
                        </a:rPr>
                        <a:t>函数名称</a:t>
                      </a:r>
                      <a:endParaRPr kumimoji="1" lang="zh-CN" altLang="en-US" sz="1400" b="1" i="0" u="none" strike="noStrike" cap="none" normalizeH="0" baseline="0" smtClean="0">
                        <a:ln>
                          <a:noFill/>
                        </a:ln>
                        <a:solidFill>
                          <a:schemeClr val="tx1"/>
                        </a:solidFill>
                        <a:effectLst/>
                        <a:latin typeface="Arial" panose="02080604020202020204"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OSMutexQuery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所属文件</a:t>
                      </a:r>
                      <a:endParaRPr kumimoji="1" lang="zh-CN" altLang="en-US" sz="14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OS_MUTEX.C</a:t>
                      </a:r>
                      <a:endParaRPr kumimoji="1" lang="en-US" altLang="zh-CN" sz="14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smtClean="0">
                          <a:ln>
                            <a:noFill/>
                          </a:ln>
                          <a:solidFill>
                            <a:srgbClr val="000000"/>
                          </a:solidFill>
                          <a:effectLst/>
                          <a:latin typeface="Arial" panose="02080604020202020204" charset="0"/>
                          <a:ea typeface="黑体" pitchFamily="49" charset="-122"/>
                          <a:cs typeface="Times New Roman" pitchFamily="18" charset="0"/>
                        </a:rPr>
                        <a:t>函数原型</a:t>
                      </a:r>
                      <a:endParaRPr kumimoji="1" lang="zh-CN" altLang="en-US" sz="1400" b="1" i="0" u="none" strike="noStrike" cap="none" normalizeH="0" baseline="0" smtClean="0">
                        <a:ln>
                          <a:noFill/>
                        </a:ln>
                        <a:solidFill>
                          <a:schemeClr val="tx1"/>
                        </a:solidFill>
                        <a:effectLst/>
                        <a:latin typeface="Arial" panose="02080604020202020204"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INT8U  OSMutexQuery (OS_EVENT *pevent, OS_MUTEX_DATA *pdata)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cPr/>
                </a:tc>
                <a:tc hMerge="1">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smtClean="0">
                          <a:ln>
                            <a:noFill/>
                          </a:ln>
                          <a:solidFill>
                            <a:srgbClr val="000000"/>
                          </a:solidFill>
                          <a:effectLst/>
                          <a:latin typeface="Arial" panose="02080604020202020204" charset="0"/>
                          <a:ea typeface="黑体" pitchFamily="49" charset="-122"/>
                          <a:cs typeface="Times New Roman" pitchFamily="18" charset="0"/>
                        </a:rPr>
                        <a:t>功能描述</a:t>
                      </a:r>
                      <a:endParaRPr kumimoji="1" lang="zh-CN" altLang="en-US" sz="1400" b="1" i="0" u="none" strike="noStrike" cap="none" normalizeH="0" baseline="0" smtClean="0">
                        <a:ln>
                          <a:noFill/>
                        </a:ln>
                        <a:solidFill>
                          <a:schemeClr val="tx1"/>
                        </a:solidFill>
                        <a:effectLst/>
                        <a:latin typeface="Arial" panose="02080604020202020204"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取得互斥信号量的状态</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：用户程序必须分配一个</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OS_MUTEX_DATA</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的数据结构，该结构用来从互斥信号量的事件控制块接收数据。通过调用</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OSMutexQuery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函数可以知道任务是否有其它任务等待互斥信号量，得到</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PIP</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，以及确认互斥信号量是否有效</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cPr/>
                </a:tc>
                <a:tc hMerge="1">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smtClean="0">
                          <a:ln>
                            <a:noFill/>
                          </a:ln>
                          <a:solidFill>
                            <a:srgbClr val="000000"/>
                          </a:solidFill>
                          <a:effectLst/>
                          <a:latin typeface="Arial" panose="02080604020202020204" charset="0"/>
                          <a:ea typeface="黑体" pitchFamily="49" charset="-122"/>
                          <a:cs typeface="Times New Roman" pitchFamily="18" charset="0"/>
                        </a:rPr>
                        <a:t>函数参数</a:t>
                      </a:r>
                      <a:endParaRPr kumimoji="1" lang="zh-CN" altLang="en-US" sz="1400" b="1" i="0" u="none" strike="noStrike" cap="none" normalizeH="0" baseline="0" smtClean="0">
                        <a:ln>
                          <a:noFill/>
                        </a:ln>
                        <a:solidFill>
                          <a:schemeClr val="tx1"/>
                        </a:solidFill>
                        <a:effectLst/>
                        <a:latin typeface="Arial" panose="02080604020202020204"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pevent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：指向互斥信号量的指针，</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OSMutexCreate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的返回值</a:t>
                      </a:r>
                      <a:endParaRPr kumimoji="1" lang="zh-CN" altLang="en-US" sz="1400" b="0" i="0" u="none" strike="noStrike" cap="none" normalizeH="0" baseline="0" smtClean="0">
                        <a:ln>
                          <a:noFill/>
                        </a:ln>
                        <a:solidFill>
                          <a:schemeClr val="tx1"/>
                        </a:solidFill>
                        <a:effectLst/>
                        <a:latin typeface="Arial" panose="0208060402020202020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pdata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：指向</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OS_MUTEX_DATA</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数据结构的指针，该数据结构包含下述成员：</a:t>
                      </a:r>
                      <a:endParaRPr kumimoji="1" lang="zh-CN" altLang="en-US" sz="1400" b="0" i="0" u="none" strike="noStrike" cap="none" normalizeH="0" baseline="0" smtClean="0">
                        <a:ln>
                          <a:noFill/>
                        </a:ln>
                        <a:solidFill>
                          <a:schemeClr val="tx1"/>
                        </a:solidFill>
                        <a:effectLst/>
                        <a:latin typeface="Arial" panose="0208060402020202020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OSValue</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－－互斥信号量无效，</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－－互斥信号量有效</a:t>
                      </a:r>
                      <a:endParaRPr kumimoji="1" lang="zh-CN" altLang="en-US" sz="1400" b="0" i="0" u="none" strike="noStrike" cap="none" normalizeH="0" baseline="0" smtClean="0">
                        <a:ln>
                          <a:noFill/>
                        </a:ln>
                        <a:solidFill>
                          <a:schemeClr val="tx1"/>
                        </a:solidFill>
                        <a:effectLst/>
                        <a:latin typeface="Arial" panose="0208060402020202020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OSOwnerPrio</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：占用互斥信号量的任务优先级</a:t>
                      </a:r>
                      <a:endParaRPr kumimoji="1" lang="zh-CN" altLang="en-US" sz="1400" b="0" i="0" u="none" strike="noStrike" cap="none" normalizeH="0" baseline="0" smtClean="0">
                        <a:ln>
                          <a:noFill/>
                        </a:ln>
                        <a:solidFill>
                          <a:schemeClr val="tx1"/>
                        </a:solidFill>
                        <a:effectLst/>
                        <a:latin typeface="Arial" panose="0208060402020202020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OSMutexPIP</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：互斥信号量的优先级继承优先级</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(PIP)</a:t>
                      </a:r>
                      <a:endParaRPr kumimoji="1" lang="en-US" altLang="zh-CN" sz="1400" b="0" i="0" u="none" strike="noStrike" cap="none" normalizeH="0" baseline="0" smtClean="0">
                        <a:ln>
                          <a:noFill/>
                        </a:ln>
                        <a:solidFill>
                          <a:schemeClr val="tx1"/>
                        </a:solidFill>
                        <a:effectLst/>
                        <a:latin typeface="Arial" panose="0208060402020202020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OSEventTbl[]</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：互斥信号量等待队列的拷贝</a:t>
                      </a:r>
                      <a:endParaRPr kumimoji="1" lang="zh-CN" altLang="en-US" sz="1400" b="0" i="0" u="none" strike="noStrike" cap="none" normalizeH="0" baseline="0" smtClean="0">
                        <a:ln>
                          <a:noFill/>
                        </a:ln>
                        <a:solidFill>
                          <a:schemeClr val="tx1"/>
                        </a:solidFill>
                        <a:effectLst/>
                        <a:latin typeface="Arial" panose="0208060402020202020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OSEventGrp</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：互斥信号量等待队列索引的拷贝</a:t>
                      </a:r>
                      <a:endParaRPr kumimoji="1"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cPr/>
                </a:tc>
                <a:tc hMerge="1">
                  <a:tcPr/>
                </a:tc>
              </a:tr>
              <a:tr h="5016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smtClean="0">
                          <a:ln>
                            <a:noFill/>
                          </a:ln>
                          <a:solidFill>
                            <a:srgbClr val="000000"/>
                          </a:solidFill>
                          <a:effectLst/>
                          <a:latin typeface="Arial" panose="02080604020202020204" charset="0"/>
                          <a:ea typeface="黑体" pitchFamily="49" charset="-122"/>
                          <a:cs typeface="Times New Roman" pitchFamily="18" charset="0"/>
                        </a:rPr>
                        <a:t>函数返回值</a:t>
                      </a:r>
                      <a:endParaRPr kumimoji="1" lang="zh-CN" altLang="en-US" sz="1400" b="1" i="0" u="none" strike="noStrike" cap="none" normalizeH="0" baseline="0" smtClean="0">
                        <a:ln>
                          <a:noFill/>
                        </a:ln>
                        <a:solidFill>
                          <a:schemeClr val="tx1"/>
                        </a:solidFill>
                        <a:effectLst/>
                        <a:latin typeface="Arial" panose="02080604020202020204"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OS_NO_ERR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：调用成功</a:t>
                      </a:r>
                      <a:endParaRPr kumimoji="1" lang="zh-CN" altLang="en-US" sz="1400" b="0" i="0" u="none" strike="noStrike" cap="none" normalizeH="0" baseline="0" smtClean="0">
                        <a:ln>
                          <a:noFill/>
                        </a:ln>
                        <a:solidFill>
                          <a:schemeClr val="tx1"/>
                        </a:solidFill>
                        <a:effectLst/>
                        <a:latin typeface="Arial" panose="02080604020202020204" charset="0"/>
                        <a:ea typeface="宋体" pitchFamily="2" charset="-122"/>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OS_ERR_EVENT_TYPE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：错误，</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pevent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不是指向互斥信号量的指针</a:t>
                      </a:r>
                      <a:endParaRPr kumimoji="1" lang="zh-CN" altLang="en-US" sz="1400" b="0" i="0" u="none" strike="noStrike" cap="none" normalizeH="0" baseline="0" smtClean="0">
                        <a:ln>
                          <a:noFill/>
                        </a:ln>
                        <a:solidFill>
                          <a:schemeClr val="tx1"/>
                        </a:solidFill>
                        <a:effectLst/>
                        <a:latin typeface="Arial" panose="02080604020202020204" charset="0"/>
                        <a:ea typeface="宋体" pitchFamily="2" charset="-122"/>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OS_ERR_PEVENT_NULL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：错误，</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pevent</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为</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NULL</a:t>
                      </a:r>
                      <a:endParaRPr kumimoji="1" lang="en-US" altLang="zh-CN" sz="1400" b="0" i="0" u="none" strike="noStrike" cap="none" normalizeH="0" baseline="0" smtClean="0">
                        <a:ln>
                          <a:noFill/>
                        </a:ln>
                        <a:solidFill>
                          <a:schemeClr val="tx1"/>
                        </a:solidFill>
                        <a:effectLst/>
                        <a:latin typeface="Arial" panose="02080604020202020204" charset="0"/>
                        <a:ea typeface="宋体" pitchFamily="2" charset="-122"/>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OS_ERR_POST_ISR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：在中断中调用该函数所引起的错误</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cPr/>
                </a:tc>
                <a:tc hMerge="1">
                  <a:tcPr/>
                </a:tc>
              </a:tr>
            </a:tbl>
          </a:graphicData>
        </a:graphic>
      </p:graphicFrame>
      <p:sp>
        <p:nvSpPr>
          <p:cNvPr id="91376" name="Rectangle 240"/>
          <p:cNvSpPr>
            <a:spLocks noChangeArrowheads="1"/>
          </p:cNvSpPr>
          <p:nvPr/>
        </p:nvSpPr>
        <p:spPr bwMode="auto">
          <a:xfrm>
            <a:off x="3552825" y="1733550"/>
            <a:ext cx="2338388" cy="366713"/>
          </a:xfrm>
          <a:prstGeom prst="rect">
            <a:avLst/>
          </a:prstGeom>
          <a:gradFill rotWithShape="1">
            <a:gsLst>
              <a:gs pos="0">
                <a:srgbClr val="008000"/>
              </a:gs>
              <a:gs pos="100000">
                <a:srgbClr val="008000">
                  <a:gamma/>
                  <a:tint val="66667"/>
                  <a:invGamma/>
                </a:srgbClr>
              </a:gs>
            </a:gsLst>
            <a:lin ang="5400000" scaled="1"/>
          </a:gradFill>
          <a:ln w="9525" algn="ctr">
            <a:noFill/>
            <a:miter lim="800000"/>
          </a:ln>
          <a:effectLst/>
        </p:spPr>
        <p:txBody>
          <a:bodyPr anchor="ctr">
            <a:spAutoFit/>
          </a:bodyPr>
          <a:lstStyle/>
          <a:p>
            <a:pPr algn="ctr" eaLnBrk="1" hangingPunct="1"/>
            <a:r>
              <a:rPr kumimoji="1" lang="en-US" altLang="zh-CN" sz="1800" b="1">
                <a:solidFill>
                  <a:srgbClr val="000000"/>
                </a:solidFill>
                <a:latin typeface="Times New Roman" pitchFamily="18" charset="0"/>
                <a:ea typeface="黑体" pitchFamily="49" charset="-122"/>
                <a:cs typeface="Times New Roman" pitchFamily="18" charset="0"/>
              </a:rPr>
              <a:t>OSMutexCreate</a:t>
            </a:r>
            <a:r>
              <a:rPr kumimoji="1" lang="zh-CN" altLang="en-US" sz="1800" b="1">
                <a:solidFill>
                  <a:srgbClr val="000000"/>
                </a:solidFill>
                <a:latin typeface="Times New Roman" pitchFamily="18" charset="0"/>
                <a:ea typeface="黑体" pitchFamily="49" charset="-122"/>
                <a:cs typeface="Times New Roman" pitchFamily="18" charset="0"/>
              </a:rPr>
              <a:t>函数</a:t>
            </a:r>
          </a:p>
        </p:txBody>
      </p:sp>
      <p:graphicFrame>
        <p:nvGraphicFramePr>
          <p:cNvPr id="91612" name="Group 476"/>
          <p:cNvGraphicFramePr>
            <a:graphicFrameLocks noGrp="1"/>
          </p:cNvGraphicFramePr>
          <p:nvPr/>
        </p:nvGraphicFramePr>
        <p:xfrm>
          <a:off x="900113" y="2136775"/>
          <a:ext cx="7596187" cy="3242755"/>
        </p:xfrm>
        <a:graphic>
          <a:graphicData uri="http://schemas.openxmlformats.org/drawingml/2006/table">
            <a:tbl>
              <a:tblPr/>
              <a:tblGrid>
                <a:gridCol w="1223962"/>
                <a:gridCol w="2970213"/>
                <a:gridCol w="981075"/>
                <a:gridCol w="2420937"/>
              </a:tblGrid>
              <a:tr h="4873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Arial" panose="02080604020202020204" charset="0"/>
                          <a:ea typeface="黑体" pitchFamily="49" charset="-122"/>
                          <a:cs typeface="Times New Roman" pitchFamily="18" charset="0"/>
                        </a:rPr>
                        <a:t>函数名称</a:t>
                      </a:r>
                      <a:endParaRPr kumimoji="1" lang="zh-CN" altLang="en-US" sz="1400" b="0" i="0" u="none" strike="noStrike" cap="none" normalizeH="0" baseline="0" smtClean="0">
                        <a:ln>
                          <a:noFill/>
                        </a:ln>
                        <a:solidFill>
                          <a:schemeClr val="tx1"/>
                        </a:solidFill>
                        <a:effectLst/>
                        <a:latin typeface="Arial" panose="02080604020202020204"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OSMutexCreate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所属文件</a:t>
                      </a:r>
                      <a:endParaRPr kumimoji="1" lang="zh-CN" altLang="en-US" sz="14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OS_MUTEX.C</a:t>
                      </a:r>
                      <a:endParaRPr kumimoji="1" lang="en-US" altLang="zh-CN" sz="14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r>
              <a:tr h="2587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Arial" panose="02080604020202020204" charset="0"/>
                          <a:ea typeface="黑体" pitchFamily="49" charset="-122"/>
                          <a:cs typeface="Times New Roman" pitchFamily="18" charset="0"/>
                        </a:rPr>
                        <a:t>函数原型</a:t>
                      </a:r>
                      <a:endParaRPr kumimoji="1" lang="zh-CN" altLang="en-US" sz="1400" b="0" i="0" u="none" strike="noStrike" cap="none" normalizeH="0" baseline="0" smtClean="0">
                        <a:ln>
                          <a:noFill/>
                        </a:ln>
                        <a:solidFill>
                          <a:schemeClr val="tx1"/>
                        </a:solidFill>
                        <a:effectLst/>
                        <a:latin typeface="Arial" panose="02080604020202020204"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OS_EVENT  *OSMutexCreate (INT8U prio, INT8U *err)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cPr/>
                </a:tc>
                <a:tc hMerge="1">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Arial" panose="02080604020202020204" charset="0"/>
                          <a:ea typeface="黑体" pitchFamily="49" charset="-122"/>
                          <a:cs typeface="Times New Roman" pitchFamily="18" charset="0"/>
                        </a:rPr>
                        <a:t>功能描述</a:t>
                      </a:r>
                      <a:endParaRPr kumimoji="1" lang="zh-CN" altLang="en-US" sz="1400" b="0" i="0" u="none" strike="noStrike" cap="none" normalizeH="0" baseline="0" smtClean="0">
                        <a:ln>
                          <a:noFill/>
                        </a:ln>
                        <a:solidFill>
                          <a:schemeClr val="tx1"/>
                        </a:solidFill>
                        <a:effectLst/>
                        <a:latin typeface="Arial" panose="02080604020202020204"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smtClean="0">
                          <a:ln>
                            <a:noFill/>
                          </a:ln>
                          <a:solidFill>
                            <a:srgbClr val="000000"/>
                          </a:solidFill>
                          <a:effectLst/>
                          <a:latin typeface="Times New Roman" pitchFamily="18" charset="0"/>
                          <a:ea typeface="宋体" pitchFamily="2" charset="-122"/>
                        </a:rPr>
                        <a:t>建立并初始化一个互斥信号量</a:t>
                      </a:r>
                      <a:endParaRPr kumimoji="1" lang="zh-CN" altLang="en-US" sz="14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cPr/>
                </a:tc>
                <a:tc hMerge="1">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Arial" panose="02080604020202020204" charset="0"/>
                          <a:ea typeface="黑体" pitchFamily="49" charset="-122"/>
                          <a:cs typeface="Times New Roman" pitchFamily="18" charset="0"/>
                        </a:rPr>
                        <a:t>函数参数</a:t>
                      </a:r>
                      <a:endParaRPr kumimoji="1" lang="zh-CN" altLang="en-US" sz="1400" b="0" i="0" u="none" strike="noStrike" cap="none" normalizeH="0" baseline="0" smtClean="0">
                        <a:ln>
                          <a:noFill/>
                        </a:ln>
                        <a:solidFill>
                          <a:schemeClr val="tx1"/>
                        </a:solidFill>
                        <a:effectLst/>
                        <a:latin typeface="Arial" panose="02080604020202020204"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prio</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：优先级继承值（</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PIP</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err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：用于返回错误码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cPr/>
                </a:tc>
                <a:tc hMerge="1">
                  <a:tcPr/>
                </a:tc>
              </a:tr>
              <a:tr h="5016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Arial" panose="02080604020202020204" charset="0"/>
                          <a:ea typeface="黑体" pitchFamily="49" charset="-122"/>
                          <a:cs typeface="Times New Roman" pitchFamily="18" charset="0"/>
                        </a:rPr>
                        <a:t>函数返回值</a:t>
                      </a:r>
                      <a:endParaRPr kumimoji="1" lang="zh-CN" altLang="en-US" sz="1400" b="0" i="0" u="none" strike="noStrike" cap="none" normalizeH="0" baseline="0" smtClean="0">
                        <a:ln>
                          <a:noFill/>
                        </a:ln>
                        <a:solidFill>
                          <a:schemeClr val="tx1"/>
                        </a:solidFill>
                        <a:effectLst/>
                        <a:latin typeface="Arial" panose="02080604020202020204"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指向分配给所建立的互斥信号量的事件控制块的指针。如果没有可用的事件</a:t>
                      </a:r>
                      <a:endParaRPr kumimoji="1" lang="zh-CN" altLang="en-US" sz="1400" b="0" i="0" u="none" strike="noStrike" cap="none" normalizeH="0" baseline="0" smtClean="0">
                        <a:ln>
                          <a:noFill/>
                        </a:ln>
                        <a:solidFill>
                          <a:srgbClr val="000000"/>
                        </a:solidFill>
                        <a:effectLst/>
                        <a:latin typeface="Times New Roman"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Tx/>
                        <a:buSzTx/>
                        <a:buFontTx/>
                        <a:buNone/>
                      </a:pP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控制块，则返回空指针。*</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err</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可能为以下值：</a:t>
                      </a:r>
                      <a:endParaRPr kumimoji="1" lang="zh-CN" altLang="en-US" sz="14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OS_NO_ERR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 成功创建互斥信号量</a:t>
                      </a:r>
                      <a:endParaRPr kumimoji="1" lang="zh-CN" altLang="en-US" sz="14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OS_ERR_CREATE_ISR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：在中断中调用该函数所引起的错误</a:t>
                      </a:r>
                      <a:endParaRPr kumimoji="1" lang="zh-CN" altLang="en-US" sz="14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OS_PRIO_INVALID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：错误，指定的优先级非法</a:t>
                      </a:r>
                      <a:endParaRPr kumimoji="1" lang="zh-CN" altLang="en-US" sz="14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OS_PRIO_EXIST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：错误，指定的优先级已经有任务存在</a:t>
                      </a:r>
                      <a:endParaRPr kumimoji="1" lang="zh-CN" altLang="en-US" sz="14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OS_ERR_PEVENT_NULL</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：错误，已经没有可用的事件控制块</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cPr/>
                </a:tc>
                <a:tc hMerge="1">
                  <a:tcPr/>
                </a:tc>
              </a:tr>
            </a:tbl>
          </a:graphicData>
        </a:graphic>
      </p:graphicFrame>
      <p:sp>
        <p:nvSpPr>
          <p:cNvPr id="91504" name="Rectangle 368"/>
          <p:cNvSpPr>
            <a:spLocks noChangeArrowheads="1"/>
          </p:cNvSpPr>
          <p:nvPr/>
        </p:nvSpPr>
        <p:spPr bwMode="auto">
          <a:xfrm>
            <a:off x="3516313" y="1700213"/>
            <a:ext cx="2387600" cy="366712"/>
          </a:xfrm>
          <a:prstGeom prst="rect">
            <a:avLst/>
          </a:prstGeom>
          <a:gradFill rotWithShape="1">
            <a:gsLst>
              <a:gs pos="0">
                <a:srgbClr val="008000"/>
              </a:gs>
              <a:gs pos="100000">
                <a:srgbClr val="008000">
                  <a:gamma/>
                  <a:tint val="66667"/>
                  <a:invGamma/>
                </a:srgbClr>
              </a:gs>
            </a:gsLst>
            <a:lin ang="5400000" scaled="1"/>
          </a:gradFill>
          <a:ln w="9525" algn="ctr">
            <a:noFill/>
            <a:miter lim="800000"/>
          </a:ln>
          <a:effectLst/>
        </p:spPr>
        <p:txBody>
          <a:bodyPr anchor="ctr">
            <a:spAutoFit/>
          </a:bodyPr>
          <a:lstStyle/>
          <a:p>
            <a:pPr algn="ctr" eaLnBrk="1" hangingPunct="1"/>
            <a:r>
              <a:rPr kumimoji="1" lang="en-US" altLang="zh-CN" sz="1800" b="1">
                <a:solidFill>
                  <a:srgbClr val="000000"/>
                </a:solidFill>
                <a:latin typeface="Times New Roman" pitchFamily="18" charset="0"/>
                <a:ea typeface="黑体" pitchFamily="49" charset="-122"/>
                <a:cs typeface="Times New Roman" pitchFamily="18" charset="0"/>
              </a:rPr>
              <a:t>OSMutexPend</a:t>
            </a:r>
            <a:r>
              <a:rPr kumimoji="1" lang="zh-CN" altLang="en-US" sz="1800" b="1">
                <a:solidFill>
                  <a:srgbClr val="000000"/>
                </a:solidFill>
                <a:latin typeface="Times New Roman" pitchFamily="18" charset="0"/>
                <a:ea typeface="黑体" pitchFamily="49" charset="-122"/>
                <a:cs typeface="Times New Roman" pitchFamily="18" charset="0"/>
              </a:rPr>
              <a:t>函数</a:t>
            </a:r>
          </a:p>
        </p:txBody>
      </p:sp>
      <p:graphicFrame>
        <p:nvGraphicFramePr>
          <p:cNvPr id="91645" name="Group 509"/>
          <p:cNvGraphicFramePr>
            <a:graphicFrameLocks noGrp="1"/>
          </p:cNvGraphicFramePr>
          <p:nvPr/>
        </p:nvGraphicFramePr>
        <p:xfrm>
          <a:off x="900113" y="2136775"/>
          <a:ext cx="7470775" cy="3456115"/>
        </p:xfrm>
        <a:graphic>
          <a:graphicData uri="http://schemas.openxmlformats.org/drawingml/2006/table">
            <a:tbl>
              <a:tblPr/>
              <a:tblGrid>
                <a:gridCol w="1203325"/>
                <a:gridCol w="3271837"/>
                <a:gridCol w="1046163"/>
                <a:gridCol w="1949450"/>
              </a:tblGrid>
              <a:tr h="4873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Arial" panose="02080604020202020204" charset="0"/>
                          <a:ea typeface="黑体" pitchFamily="49" charset="-122"/>
                          <a:cs typeface="Times New Roman" pitchFamily="18" charset="0"/>
                        </a:rPr>
                        <a:t>函数名称</a:t>
                      </a:r>
                      <a:endParaRPr kumimoji="1" lang="zh-CN" altLang="en-US" sz="1400" b="0" i="0" u="none" strike="noStrike" cap="none" normalizeH="0" baseline="0" smtClean="0">
                        <a:ln>
                          <a:noFill/>
                        </a:ln>
                        <a:solidFill>
                          <a:schemeClr val="tx1"/>
                        </a:solidFill>
                        <a:effectLst/>
                        <a:latin typeface="Arial" panose="02080604020202020204"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OSMutexPend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所属文件</a:t>
                      </a:r>
                      <a:endParaRPr kumimoji="1" lang="zh-CN" altLang="en-US" sz="14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OS_MUTEX.C</a:t>
                      </a:r>
                      <a:endParaRPr kumimoji="1" lang="en-US" altLang="zh-CN" sz="14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Arial" panose="02080604020202020204" charset="0"/>
                          <a:ea typeface="黑体" pitchFamily="49" charset="-122"/>
                          <a:cs typeface="Times New Roman" pitchFamily="18" charset="0"/>
                        </a:rPr>
                        <a:t>函数原型</a:t>
                      </a:r>
                      <a:endParaRPr kumimoji="1" lang="zh-CN" altLang="en-US" sz="1400" b="0" i="0" u="none" strike="noStrike" cap="none" normalizeH="0" baseline="0" smtClean="0">
                        <a:ln>
                          <a:noFill/>
                        </a:ln>
                        <a:solidFill>
                          <a:schemeClr val="tx1"/>
                        </a:solidFill>
                        <a:effectLst/>
                        <a:latin typeface="Arial" panose="02080604020202020204"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void  OSMutexPend (OS_EVENT *pevent, INT16U timeout, INT8U *err)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cPr/>
                </a:tc>
                <a:tc hMerge="1">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Arial" panose="02080604020202020204" charset="0"/>
                          <a:ea typeface="黑体" pitchFamily="49" charset="-122"/>
                          <a:cs typeface="Times New Roman" pitchFamily="18" charset="0"/>
                        </a:rPr>
                        <a:t>功能描述</a:t>
                      </a:r>
                      <a:endParaRPr kumimoji="1" lang="zh-CN" altLang="en-US" sz="1400" b="0" i="0" u="none" strike="noStrike" cap="none" normalizeH="0" baseline="0" smtClean="0">
                        <a:ln>
                          <a:noFill/>
                        </a:ln>
                        <a:solidFill>
                          <a:schemeClr val="tx1"/>
                        </a:solidFill>
                        <a:effectLst/>
                        <a:latin typeface="Arial" panose="02080604020202020204"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smtClean="0">
                          <a:ln>
                            <a:noFill/>
                          </a:ln>
                          <a:solidFill>
                            <a:srgbClr val="000000"/>
                          </a:solidFill>
                          <a:effectLst/>
                          <a:latin typeface="Times New Roman" pitchFamily="18" charset="0"/>
                          <a:ea typeface="宋体" pitchFamily="2" charset="-122"/>
                        </a:rPr>
                        <a:t>等待互斥信号量</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：当互斥信号量有效时，则直接返回；如果互斥信号量无效，则等待任务获得互斥信号量后才能解除该等待状态或在超时的情况下运行</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cPr/>
                </a:tc>
                <a:tc hMerge="1">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Arial" panose="02080604020202020204" charset="0"/>
                          <a:ea typeface="黑体" pitchFamily="49" charset="-122"/>
                          <a:cs typeface="Times New Roman" pitchFamily="18" charset="0"/>
                        </a:rPr>
                        <a:t>函数参数</a:t>
                      </a:r>
                      <a:endParaRPr kumimoji="1" lang="zh-CN" altLang="en-US" sz="1400" b="0" i="0" u="none" strike="noStrike" cap="none" normalizeH="0" baseline="0" smtClean="0">
                        <a:ln>
                          <a:noFill/>
                        </a:ln>
                        <a:solidFill>
                          <a:schemeClr val="tx1"/>
                        </a:solidFill>
                        <a:effectLst/>
                        <a:latin typeface="Arial" panose="02080604020202020204"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pevent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：指向互斥信号量的指针，</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OSMutexCreate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的返回值</a:t>
                      </a:r>
                      <a:endParaRPr kumimoji="1" lang="zh-CN" altLang="en-US" sz="14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timeout</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：超时时间，以时钟节拍为单位；</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err</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：用于返回错误码</a:t>
                      </a:r>
                      <a:endParaRPr kumimoji="1"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cPr/>
                </a:tc>
                <a:tc hMerge="1">
                  <a:tcPr/>
                </a:tc>
              </a:tr>
              <a:tr h="5016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Arial" panose="02080604020202020204" charset="0"/>
                          <a:ea typeface="黑体" pitchFamily="49" charset="-122"/>
                          <a:cs typeface="Times New Roman" pitchFamily="18" charset="0"/>
                        </a:rPr>
                        <a:t>函数返回值</a:t>
                      </a:r>
                      <a:endParaRPr kumimoji="1" lang="zh-CN" altLang="en-US" sz="1400" b="0" i="0" u="none" strike="noStrike" cap="none" normalizeH="0" baseline="0" smtClean="0">
                        <a:ln>
                          <a:noFill/>
                        </a:ln>
                        <a:solidFill>
                          <a:schemeClr val="tx1"/>
                        </a:solidFill>
                        <a:effectLst/>
                        <a:latin typeface="Arial" panose="02080604020202020204"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*err</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可能为以下值：</a:t>
                      </a:r>
                      <a:endParaRPr kumimoji="1" lang="zh-CN" altLang="en-US" sz="14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OS_NO_ERR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：调用成功</a:t>
                      </a:r>
                      <a:endParaRPr kumimoji="1" lang="zh-CN" altLang="en-US" sz="14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OS_ERR_EVENT_TYPE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pevent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不是指向互斥信号量的指针</a:t>
                      </a:r>
                      <a:endParaRPr kumimoji="1" lang="zh-CN" altLang="en-US" sz="14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OS_ERR_PEVENT_NULL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：错误，</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pevent</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为</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NULL</a:t>
                      </a:r>
                      <a:endParaRPr kumimoji="1" lang="en-US" altLang="zh-CN" sz="14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OS_ERR_PEND_ISR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：在中断中调用该函数所引起的错误</a:t>
                      </a:r>
                      <a:endParaRPr kumimoji="1" lang="zh-CN" altLang="en-US" sz="14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OS_TIMEOUT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：超过等待时间</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cPr/>
                </a:tc>
                <a:tc hMerge="1">
                  <a:tcPr/>
                </a:tc>
              </a:tr>
            </a:tbl>
          </a:graphicData>
        </a:graphic>
      </p:graphicFrame>
      <p:graphicFrame>
        <p:nvGraphicFramePr>
          <p:cNvPr id="91778" name="Group 642"/>
          <p:cNvGraphicFramePr>
            <a:graphicFrameLocks noGrp="1"/>
          </p:cNvGraphicFramePr>
          <p:nvPr/>
        </p:nvGraphicFramePr>
        <p:xfrm>
          <a:off x="900113" y="2136775"/>
          <a:ext cx="7596187" cy="3754819"/>
        </p:xfrm>
        <a:graphic>
          <a:graphicData uri="http://schemas.openxmlformats.org/drawingml/2006/table">
            <a:tbl>
              <a:tblPr/>
              <a:tblGrid>
                <a:gridCol w="1223962"/>
                <a:gridCol w="3325813"/>
                <a:gridCol w="1063625"/>
                <a:gridCol w="1982787"/>
              </a:tblGrid>
              <a:tr h="4873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Arial" panose="02080604020202020204" charset="0"/>
                          <a:ea typeface="黑体" pitchFamily="49" charset="-122"/>
                          <a:cs typeface="Times New Roman" pitchFamily="18" charset="0"/>
                        </a:rPr>
                        <a:t>函数名称</a:t>
                      </a:r>
                      <a:endParaRPr kumimoji="1" lang="zh-CN" altLang="en-US" sz="1400" b="0" i="0" u="none" strike="noStrike" cap="none" normalizeH="0" baseline="0" smtClean="0">
                        <a:ln>
                          <a:noFill/>
                        </a:ln>
                        <a:solidFill>
                          <a:schemeClr val="tx1"/>
                        </a:solidFill>
                        <a:effectLst/>
                        <a:latin typeface="Arial" panose="02080604020202020204"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OSMutexPost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所属文件</a:t>
                      </a:r>
                      <a:endParaRPr kumimoji="1" lang="zh-CN" altLang="en-US" sz="14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OS_MUTEX.C</a:t>
                      </a:r>
                      <a:endParaRPr kumimoji="1" lang="en-US" altLang="zh-CN" sz="14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Arial" panose="02080604020202020204" charset="0"/>
                          <a:ea typeface="黑体" pitchFamily="49" charset="-122"/>
                          <a:cs typeface="Times New Roman" pitchFamily="18" charset="0"/>
                        </a:rPr>
                        <a:t>函数原型</a:t>
                      </a:r>
                      <a:endParaRPr kumimoji="1" lang="zh-CN" altLang="en-US" sz="1400" b="0" i="0" u="none" strike="noStrike" cap="none" normalizeH="0" baseline="0" smtClean="0">
                        <a:ln>
                          <a:noFill/>
                        </a:ln>
                        <a:solidFill>
                          <a:schemeClr val="tx1"/>
                        </a:solidFill>
                        <a:effectLst/>
                        <a:latin typeface="Arial" panose="02080604020202020204"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INT8U  OSMutexPost (OS_EVENT *pevent)</a:t>
                      </a:r>
                      <a:endParaRPr kumimoji="1" lang="en-US" altLang="zh-CN" sz="1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cPr/>
                </a:tc>
                <a:tc hMerge="1">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Arial" panose="02080604020202020204" charset="0"/>
                          <a:ea typeface="黑体" pitchFamily="49" charset="-122"/>
                          <a:cs typeface="Times New Roman" pitchFamily="18" charset="0"/>
                        </a:rPr>
                        <a:t>功能描述</a:t>
                      </a:r>
                      <a:endParaRPr kumimoji="1" lang="zh-CN" altLang="en-US" sz="1400" b="0" i="0" u="none" strike="noStrike" cap="none" normalizeH="0" baseline="0" smtClean="0">
                        <a:ln>
                          <a:noFill/>
                        </a:ln>
                        <a:solidFill>
                          <a:schemeClr val="tx1"/>
                        </a:solidFill>
                        <a:effectLst/>
                        <a:latin typeface="Arial" panose="02080604020202020204"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smtClean="0">
                          <a:ln>
                            <a:noFill/>
                          </a:ln>
                          <a:solidFill>
                            <a:srgbClr val="000000"/>
                          </a:solidFill>
                          <a:effectLst/>
                          <a:latin typeface="Times New Roman" pitchFamily="18" charset="0"/>
                          <a:ea typeface="宋体" pitchFamily="2" charset="-122"/>
                        </a:rPr>
                        <a:t>发送互斥信号量</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：只有任务已调用</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OSMutexAccept()</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或</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OSMutexPend()</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请求得到互斥信号量时，</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OSMutexPost()</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才起作用。如果占用互斥信号量的任务的优先级被提高，</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OSMutexPost()</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会恢复其原来的优先级；如果有任务等待互斥信号量，优先级最高的任务将被唤醒；如果没有任务等待互斥信号量，</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OSMutexPost()</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把互斥信号量设置为有效状态</a:t>
                      </a:r>
                      <a:endParaRPr kumimoji="1"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cPr/>
                </a:tc>
                <a:tc hMerge="1">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Arial" panose="02080604020202020204" charset="0"/>
                          <a:ea typeface="黑体" pitchFamily="49" charset="-122"/>
                          <a:cs typeface="Times New Roman" pitchFamily="18" charset="0"/>
                        </a:rPr>
                        <a:t>函数参数</a:t>
                      </a:r>
                      <a:endParaRPr kumimoji="1" lang="zh-CN" altLang="en-US" sz="1400" b="0" i="0" u="none" strike="noStrike" cap="none" normalizeH="0" baseline="0" smtClean="0">
                        <a:ln>
                          <a:noFill/>
                        </a:ln>
                        <a:solidFill>
                          <a:schemeClr val="tx1"/>
                        </a:solidFill>
                        <a:effectLst/>
                        <a:latin typeface="Arial" panose="02080604020202020204"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pevent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：指向互斥信号量的指针，</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OSMutexCreate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的返回值</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cPr/>
                </a:tc>
                <a:tc hMerge="1">
                  <a:tcPr/>
                </a:tc>
              </a:tr>
              <a:tr h="5016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Arial" panose="02080604020202020204" charset="0"/>
                          <a:ea typeface="黑体" pitchFamily="49" charset="-122"/>
                          <a:cs typeface="Times New Roman" pitchFamily="18" charset="0"/>
                        </a:rPr>
                        <a:t>函数返回值</a:t>
                      </a:r>
                      <a:endParaRPr kumimoji="1" lang="zh-CN" altLang="en-US" sz="1400" b="0" i="0" u="none" strike="noStrike" cap="none" normalizeH="0" baseline="0" smtClean="0">
                        <a:ln>
                          <a:noFill/>
                        </a:ln>
                        <a:solidFill>
                          <a:schemeClr val="tx1"/>
                        </a:solidFill>
                        <a:effectLst/>
                        <a:latin typeface="Arial" panose="02080604020202020204"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OS_NO_ERR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：调用成功；</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OS_ERR_POST_ISR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：在中断中调用该函数所引起的错误</a:t>
                      </a:r>
                      <a:endParaRPr kumimoji="1" lang="zh-CN" altLang="en-US" sz="14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OS_ERR_EVENT_TYPE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pevent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不是指向互斥信号量的指针</a:t>
                      </a:r>
                      <a:endParaRPr kumimoji="1" lang="zh-CN" altLang="en-US" sz="14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OS_ERR_PEVENT_NULL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：错误，</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pevent</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为</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NULL</a:t>
                      </a:r>
                      <a:endParaRPr kumimoji="1" lang="en-US" altLang="zh-CN" sz="14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OS_ERR_NOT_MUTEX_OWNER</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：发送互斥信号量的任务实际上并不占用互斥信号量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cPr/>
                </a:tc>
                <a:tc hMerge="1">
                  <a:tcPr/>
                </a:tc>
              </a:tr>
            </a:tbl>
          </a:graphicData>
        </a:graphic>
      </p:graphicFrame>
      <p:sp>
        <p:nvSpPr>
          <p:cNvPr id="91776" name="Rectangle 640"/>
          <p:cNvSpPr>
            <a:spLocks noChangeArrowheads="1"/>
          </p:cNvSpPr>
          <p:nvPr/>
        </p:nvSpPr>
        <p:spPr bwMode="auto">
          <a:xfrm>
            <a:off x="3552825" y="1700213"/>
            <a:ext cx="2338388" cy="366712"/>
          </a:xfrm>
          <a:prstGeom prst="rect">
            <a:avLst/>
          </a:prstGeom>
          <a:gradFill rotWithShape="1">
            <a:gsLst>
              <a:gs pos="0">
                <a:srgbClr val="008000"/>
              </a:gs>
              <a:gs pos="100000">
                <a:srgbClr val="008000">
                  <a:gamma/>
                  <a:tint val="66667"/>
                  <a:invGamma/>
                </a:srgbClr>
              </a:gs>
            </a:gsLst>
            <a:lin ang="5400000" scaled="1"/>
          </a:gradFill>
          <a:ln w="9525" algn="ctr">
            <a:noFill/>
            <a:miter lim="800000"/>
          </a:ln>
          <a:effectLst/>
        </p:spPr>
        <p:txBody>
          <a:bodyPr anchor="ctr">
            <a:spAutoFit/>
          </a:bodyPr>
          <a:lstStyle/>
          <a:p>
            <a:pPr algn="ctr" eaLnBrk="1" hangingPunct="1"/>
            <a:r>
              <a:rPr kumimoji="1" lang="en-US" altLang="zh-CN" sz="1800" b="1">
                <a:solidFill>
                  <a:srgbClr val="000000"/>
                </a:solidFill>
                <a:latin typeface="Times New Roman" pitchFamily="18" charset="0"/>
                <a:ea typeface="黑体" pitchFamily="49" charset="-122"/>
                <a:cs typeface="Times New Roman" pitchFamily="18" charset="0"/>
              </a:rPr>
              <a:t>OSMutexPost</a:t>
            </a:r>
            <a:r>
              <a:rPr kumimoji="1" lang="zh-CN" altLang="en-US" sz="1800" b="1">
                <a:solidFill>
                  <a:srgbClr val="000000"/>
                </a:solidFill>
                <a:latin typeface="Times New Roman" pitchFamily="18" charset="0"/>
                <a:ea typeface="黑体" pitchFamily="49" charset="-122"/>
                <a:cs typeface="Times New Roman" pitchFamily="18" charset="0"/>
              </a:rPr>
              <a:t>函数</a:t>
            </a:r>
          </a:p>
        </p:txBody>
      </p:sp>
      <p:sp>
        <p:nvSpPr>
          <p:cNvPr id="91892" name="Rectangle 756"/>
          <p:cNvSpPr>
            <a:spLocks noChangeArrowheads="1"/>
          </p:cNvSpPr>
          <p:nvPr/>
        </p:nvSpPr>
        <p:spPr bwMode="auto">
          <a:xfrm>
            <a:off x="3552825" y="1700213"/>
            <a:ext cx="2338388" cy="366712"/>
          </a:xfrm>
          <a:prstGeom prst="rect">
            <a:avLst/>
          </a:prstGeom>
          <a:gradFill rotWithShape="1">
            <a:gsLst>
              <a:gs pos="0">
                <a:srgbClr val="008000"/>
              </a:gs>
              <a:gs pos="100000">
                <a:srgbClr val="008000">
                  <a:gamma/>
                  <a:tint val="66667"/>
                  <a:invGamma/>
                </a:srgbClr>
              </a:gs>
            </a:gsLst>
            <a:lin ang="5400000" scaled="1"/>
          </a:gradFill>
          <a:ln w="9525" algn="ctr">
            <a:noFill/>
            <a:miter lim="800000"/>
          </a:ln>
          <a:effectLst/>
        </p:spPr>
        <p:txBody>
          <a:bodyPr anchor="ctr">
            <a:spAutoFit/>
          </a:bodyPr>
          <a:lstStyle/>
          <a:p>
            <a:pPr algn="ctr" eaLnBrk="1" hangingPunct="1"/>
            <a:r>
              <a:rPr kumimoji="1" lang="en-US" altLang="zh-CN" sz="1800" b="1">
                <a:solidFill>
                  <a:srgbClr val="000000"/>
                </a:solidFill>
                <a:latin typeface="Times New Roman" pitchFamily="18" charset="0"/>
                <a:ea typeface="黑体" pitchFamily="49" charset="-122"/>
                <a:cs typeface="Times New Roman" pitchFamily="18" charset="0"/>
              </a:rPr>
              <a:t>OSMutexDel</a:t>
            </a:r>
            <a:r>
              <a:rPr kumimoji="1" lang="zh-CN" altLang="en-US" sz="1800" b="1">
                <a:solidFill>
                  <a:srgbClr val="000000"/>
                </a:solidFill>
                <a:latin typeface="Times New Roman" pitchFamily="18" charset="0"/>
                <a:ea typeface="黑体" pitchFamily="49" charset="-122"/>
                <a:cs typeface="Times New Roman" pitchFamily="18" charset="0"/>
              </a:rPr>
              <a:t>函数</a:t>
            </a:r>
          </a:p>
        </p:txBody>
      </p:sp>
      <p:graphicFrame>
        <p:nvGraphicFramePr>
          <p:cNvPr id="92139" name="Group 1003"/>
          <p:cNvGraphicFramePr>
            <a:graphicFrameLocks noGrp="1"/>
          </p:cNvGraphicFramePr>
          <p:nvPr/>
        </p:nvGraphicFramePr>
        <p:xfrm>
          <a:off x="827088" y="2120900"/>
          <a:ext cx="7750175" cy="4346448"/>
        </p:xfrm>
        <a:graphic>
          <a:graphicData uri="http://schemas.openxmlformats.org/drawingml/2006/table">
            <a:tbl>
              <a:tblPr/>
              <a:tblGrid>
                <a:gridCol w="1079500"/>
                <a:gridCol w="3470275"/>
                <a:gridCol w="1063625"/>
                <a:gridCol w="2136775"/>
              </a:tblGrid>
              <a:tr h="1809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Arial" panose="02080604020202020204" charset="0"/>
                          <a:ea typeface="黑体" pitchFamily="49" charset="-122"/>
                          <a:cs typeface="Times New Roman" pitchFamily="18" charset="0"/>
                        </a:rPr>
                        <a:t>函数名称</a:t>
                      </a:r>
                      <a:endParaRPr kumimoji="1" lang="zh-CN" altLang="en-US" sz="1400" b="0" i="0" u="none" strike="noStrike" cap="none" normalizeH="0" baseline="0" smtClean="0">
                        <a:ln>
                          <a:noFill/>
                        </a:ln>
                        <a:solidFill>
                          <a:schemeClr val="tx1"/>
                        </a:solidFill>
                        <a:effectLst/>
                        <a:latin typeface="Arial" panose="02080604020202020204"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OSMutexDel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所属文件</a:t>
                      </a:r>
                      <a:endParaRPr kumimoji="1" lang="zh-CN" altLang="en-US" sz="14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OS_MUTEX.C</a:t>
                      </a:r>
                      <a:endParaRPr kumimoji="1" lang="en-US" altLang="zh-CN" sz="14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Arial" panose="02080604020202020204" charset="0"/>
                          <a:ea typeface="黑体" pitchFamily="49" charset="-122"/>
                          <a:cs typeface="Times New Roman" pitchFamily="18" charset="0"/>
                        </a:rPr>
                        <a:t>函数原型</a:t>
                      </a:r>
                      <a:endParaRPr kumimoji="1" lang="zh-CN" altLang="en-US" sz="1400" b="0" i="0" u="none" strike="noStrike" cap="none" normalizeH="0" baseline="0" smtClean="0">
                        <a:ln>
                          <a:noFill/>
                        </a:ln>
                        <a:solidFill>
                          <a:schemeClr val="tx1"/>
                        </a:solidFill>
                        <a:effectLst/>
                        <a:latin typeface="Arial" panose="02080604020202020204"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OS_EVENT  *OSMutexDel (OS_EVENT *pevent, INT8U opt, INT8U *err)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cPr/>
                </a:tc>
                <a:tc hMerge="1">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Arial" panose="02080604020202020204" charset="0"/>
                          <a:ea typeface="黑体" pitchFamily="49" charset="-122"/>
                          <a:cs typeface="Times New Roman" pitchFamily="18" charset="0"/>
                        </a:rPr>
                        <a:t>功能描述</a:t>
                      </a:r>
                      <a:endParaRPr kumimoji="1" lang="zh-CN" altLang="en-US" sz="1400" b="0" i="0" u="none" strike="noStrike" cap="none" normalizeH="0" baseline="0" smtClean="0">
                        <a:ln>
                          <a:noFill/>
                        </a:ln>
                        <a:solidFill>
                          <a:schemeClr val="tx1"/>
                        </a:solidFill>
                        <a:effectLst/>
                        <a:latin typeface="Arial" panose="02080604020202020204"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smtClean="0">
                          <a:ln>
                            <a:noFill/>
                          </a:ln>
                          <a:solidFill>
                            <a:srgbClr val="000000"/>
                          </a:solidFill>
                          <a:effectLst/>
                          <a:latin typeface="Times New Roman" pitchFamily="18" charset="0"/>
                          <a:ea typeface="宋体" pitchFamily="2" charset="-122"/>
                        </a:rPr>
                        <a:t>删除互斥信号量</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：在删除互斥信号量之前，应当先删除可能会使用这个互斥信号量的任务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cPr/>
                </a:tc>
                <a:tc hMerge="1">
                  <a:tcPr/>
                </a:tc>
              </a:tr>
              <a:tr h="4254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Arial" panose="02080604020202020204" charset="0"/>
                          <a:ea typeface="黑体" pitchFamily="49" charset="-122"/>
                          <a:cs typeface="Times New Roman" pitchFamily="18" charset="0"/>
                        </a:rPr>
                        <a:t>函数参数</a:t>
                      </a:r>
                      <a:endParaRPr kumimoji="1" lang="zh-CN" altLang="en-US" sz="1400" b="0" i="0" u="none" strike="noStrike" cap="none" normalizeH="0" baseline="0" smtClean="0">
                        <a:ln>
                          <a:noFill/>
                        </a:ln>
                        <a:solidFill>
                          <a:schemeClr val="tx1"/>
                        </a:solidFill>
                        <a:effectLst/>
                        <a:latin typeface="Arial" panose="02080604020202020204"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pevent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：指向互斥信号量的指针，</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OSMutexCreate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的返回值</a:t>
                      </a:r>
                      <a:endParaRPr kumimoji="1" lang="zh-CN" altLang="en-US" sz="14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opt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：定义互斥信号量的删除条件</a:t>
                      </a:r>
                      <a:endParaRPr kumimoji="1" lang="zh-CN" altLang="en-US" sz="14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OS_DEL_NO_PEND</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：没有任务等待信号量才删除；</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OS_DEL_ALWAYS</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：立即删除</a:t>
                      </a:r>
                      <a:endParaRPr kumimoji="1" lang="zh-CN" altLang="en-US" sz="14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err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：用于返回错误码</a:t>
                      </a:r>
                      <a:endParaRPr kumimoji="1" lang="zh-CN" altLang="en-US" sz="1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cPr/>
                </a:tc>
                <a:tc hMerge="1">
                  <a:tcPr/>
                </a:tc>
              </a:tr>
              <a:tr h="5397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Arial" panose="02080604020202020204" charset="0"/>
                          <a:ea typeface="黑体" pitchFamily="49" charset="-122"/>
                          <a:cs typeface="Times New Roman" pitchFamily="18" charset="0"/>
                        </a:rPr>
                        <a:t>函数返回值</a:t>
                      </a:r>
                      <a:endParaRPr kumimoji="1" lang="zh-CN" altLang="en-US" sz="1400" b="0" i="0" u="none" strike="noStrike" cap="none" normalizeH="0" baseline="0" smtClean="0">
                        <a:ln>
                          <a:noFill/>
                        </a:ln>
                        <a:solidFill>
                          <a:schemeClr val="tx1"/>
                        </a:solidFill>
                        <a:effectLst/>
                        <a:latin typeface="Arial" panose="02080604020202020204"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NULL</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：成功删除；</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pevent</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：删除失败；*</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err</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可能为以下值：</a:t>
                      </a:r>
                      <a:endParaRPr kumimoji="1" lang="zh-CN" altLang="en-US" sz="14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OS_NO_ERR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：成功删除互斥信号量</a:t>
                      </a:r>
                      <a:endParaRPr kumimoji="1" lang="zh-CN" altLang="en-US" sz="14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OS_ERR_DEL_ISR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：在中断中删除互斥信号量所引起的错误</a:t>
                      </a:r>
                      <a:endParaRPr kumimoji="1" lang="zh-CN" altLang="en-US" sz="14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OS_ERR_INVALID_OPT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：错误，</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opt</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值非法</a:t>
                      </a:r>
                      <a:endParaRPr kumimoji="1" lang="zh-CN" altLang="en-US" sz="14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OS_ERR_TASK_WAITING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：有一个或多个任务在等待互斥信号量</a:t>
                      </a:r>
                      <a:endParaRPr kumimoji="1" lang="zh-CN" altLang="en-US" sz="14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OS_ERR_EVENT_TYPE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：错误，</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pevent</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不是指向互斥信号量的指针</a:t>
                      </a:r>
                      <a:endParaRPr kumimoji="1" lang="zh-CN" altLang="en-US" sz="14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OS_ERR_PEVENT_NULL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：错误，</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pevent</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为</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NULL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cPr/>
                </a:tc>
                <a:tc hMerge="1">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Arial" panose="02080604020202020204" charset="0"/>
                          <a:ea typeface="黑体" pitchFamily="49" charset="-122"/>
                        </a:rPr>
                        <a:t>特殊说明</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挂起任务就绪时，中断关闭时间与挂起任务数目有关</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cPr/>
                </a:tc>
                <a:tc hMerge="1">
                  <a:tcPr/>
                </a:tc>
              </a:tr>
            </a:tbl>
          </a:graphicData>
        </a:graphic>
      </p:graphicFrame>
      <p:sp>
        <p:nvSpPr>
          <p:cNvPr id="92078" name="Rectangle 942"/>
          <p:cNvSpPr>
            <a:spLocks noChangeArrowheads="1"/>
          </p:cNvSpPr>
          <p:nvPr/>
        </p:nvSpPr>
        <p:spPr bwMode="auto">
          <a:xfrm>
            <a:off x="3503613" y="1733550"/>
            <a:ext cx="2387600" cy="366713"/>
          </a:xfrm>
          <a:prstGeom prst="rect">
            <a:avLst/>
          </a:prstGeom>
          <a:gradFill rotWithShape="1">
            <a:gsLst>
              <a:gs pos="0">
                <a:srgbClr val="008000"/>
              </a:gs>
              <a:gs pos="100000">
                <a:srgbClr val="008000">
                  <a:gamma/>
                  <a:tint val="66667"/>
                  <a:invGamma/>
                </a:srgbClr>
              </a:gs>
            </a:gsLst>
            <a:lin ang="5400000" scaled="1"/>
          </a:gradFill>
          <a:ln w="9525" algn="ctr">
            <a:noFill/>
            <a:miter lim="800000"/>
          </a:ln>
          <a:effectLst/>
        </p:spPr>
        <p:txBody>
          <a:bodyPr anchor="ctr">
            <a:spAutoFit/>
          </a:bodyPr>
          <a:lstStyle/>
          <a:p>
            <a:pPr algn="ctr" eaLnBrk="1" hangingPunct="1"/>
            <a:r>
              <a:rPr kumimoji="1" lang="en-US" altLang="zh-CN" sz="1800" b="1" dirty="0" err="1">
                <a:solidFill>
                  <a:srgbClr val="000000"/>
                </a:solidFill>
                <a:latin typeface="Times New Roman" pitchFamily="18" charset="0"/>
                <a:ea typeface="黑体" pitchFamily="49" charset="-122"/>
                <a:cs typeface="Times New Roman" pitchFamily="18" charset="0"/>
              </a:rPr>
              <a:t>OSMutexAccept</a:t>
            </a:r>
            <a:r>
              <a:rPr kumimoji="1" lang="zh-CN" altLang="en-US" sz="1800" b="1" dirty="0">
                <a:solidFill>
                  <a:srgbClr val="000000"/>
                </a:solidFill>
                <a:latin typeface="Times New Roman" pitchFamily="18" charset="0"/>
                <a:ea typeface="黑体" pitchFamily="49" charset="-122"/>
                <a:cs typeface="Times New Roman" pitchFamily="18" charset="0"/>
              </a:rPr>
              <a:t>函数</a:t>
            </a:r>
          </a:p>
        </p:txBody>
      </p:sp>
      <p:graphicFrame>
        <p:nvGraphicFramePr>
          <p:cNvPr id="92134" name="Group 998"/>
          <p:cNvGraphicFramePr>
            <a:graphicFrameLocks noGrp="1"/>
          </p:cNvGraphicFramePr>
          <p:nvPr/>
        </p:nvGraphicFramePr>
        <p:xfrm>
          <a:off x="898525" y="2136775"/>
          <a:ext cx="7597775" cy="3157411"/>
        </p:xfrm>
        <a:graphic>
          <a:graphicData uri="http://schemas.openxmlformats.org/drawingml/2006/table">
            <a:tbl>
              <a:tblPr/>
              <a:tblGrid>
                <a:gridCol w="1225550"/>
                <a:gridCol w="3325813"/>
                <a:gridCol w="1063625"/>
                <a:gridCol w="1982787"/>
              </a:tblGrid>
              <a:tr h="4873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Arial" panose="02080604020202020204" charset="0"/>
                          <a:ea typeface="黑体" pitchFamily="49" charset="-122"/>
                          <a:cs typeface="Times New Roman" pitchFamily="18" charset="0"/>
                        </a:rPr>
                        <a:t>函数名称</a:t>
                      </a:r>
                      <a:endParaRPr kumimoji="1" lang="zh-CN" altLang="en-US" sz="1400" b="0" i="0" u="none" strike="noStrike" cap="none" normalizeH="0" baseline="0" smtClean="0">
                        <a:ln>
                          <a:noFill/>
                        </a:ln>
                        <a:solidFill>
                          <a:schemeClr val="tx1"/>
                        </a:solidFill>
                        <a:effectLst/>
                        <a:latin typeface="Arial" panose="02080604020202020204"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OSMutexAccept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所属文件</a:t>
                      </a:r>
                      <a:endParaRPr kumimoji="1" lang="zh-CN" altLang="en-US" sz="14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黑体" pitchFamily="49" charset="-122"/>
                          <a:cs typeface="Times New Roman" pitchFamily="18" charset="0"/>
                        </a:rPr>
                        <a:t>OS_MUTEX.C</a:t>
                      </a:r>
                      <a:endParaRPr kumimoji="1" lang="en-US" altLang="zh-CN" sz="1400" b="0" i="0" u="none" strike="noStrike" cap="none" normalizeH="0" baseline="0" smtClean="0">
                        <a:ln>
                          <a:noFill/>
                        </a:ln>
                        <a:solidFill>
                          <a:schemeClr val="tx1"/>
                        </a:solidFill>
                        <a:effectLst/>
                        <a:latin typeface="Times New Roman" pitchFamily="18"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Arial" panose="02080604020202020204" charset="0"/>
                          <a:ea typeface="黑体" pitchFamily="49" charset="-122"/>
                          <a:cs typeface="Times New Roman" pitchFamily="18" charset="0"/>
                        </a:rPr>
                        <a:t>函数原型</a:t>
                      </a:r>
                      <a:endParaRPr kumimoji="1" lang="zh-CN" altLang="en-US" sz="1400" b="0" i="0" u="none" strike="noStrike" cap="none" normalizeH="0" baseline="0" smtClean="0">
                        <a:ln>
                          <a:noFill/>
                        </a:ln>
                        <a:solidFill>
                          <a:schemeClr val="tx1"/>
                        </a:solidFill>
                        <a:effectLst/>
                        <a:latin typeface="Arial" panose="02080604020202020204"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INT8U  OSMutexAccept (OS_EVENT *pevent, INT8U *err)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cPr/>
                </a:tc>
                <a:tc hMerge="1">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Arial" panose="02080604020202020204" charset="0"/>
                          <a:ea typeface="黑体" pitchFamily="49" charset="-122"/>
                          <a:cs typeface="Times New Roman" pitchFamily="18" charset="0"/>
                        </a:rPr>
                        <a:t>功能描述</a:t>
                      </a:r>
                      <a:endParaRPr kumimoji="1" lang="zh-CN" altLang="en-US" sz="1400" b="0" i="0" u="none" strike="noStrike" cap="none" normalizeH="0" baseline="0" smtClean="0">
                        <a:ln>
                          <a:noFill/>
                        </a:ln>
                        <a:solidFill>
                          <a:schemeClr val="tx1"/>
                        </a:solidFill>
                        <a:effectLst/>
                        <a:latin typeface="Arial" panose="02080604020202020204"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smtClean="0">
                          <a:ln>
                            <a:noFill/>
                          </a:ln>
                          <a:solidFill>
                            <a:srgbClr val="000000"/>
                          </a:solidFill>
                          <a:effectLst/>
                          <a:latin typeface="Times New Roman" pitchFamily="18" charset="0"/>
                          <a:ea typeface="宋体" pitchFamily="2" charset="-122"/>
                        </a:rPr>
                        <a:t>查看指定的互斥信号量是否有效</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：不同于</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OSMutexPend()</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函数，如果互斥信号量无效，则</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OSMutexAccept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并不挂起任务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cPr/>
                </a:tc>
                <a:tc hMerge="1">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Arial" panose="02080604020202020204" charset="0"/>
                          <a:ea typeface="黑体" pitchFamily="49" charset="-122"/>
                          <a:cs typeface="Times New Roman" pitchFamily="18" charset="0"/>
                        </a:rPr>
                        <a:t>函数参数</a:t>
                      </a:r>
                      <a:endParaRPr kumimoji="1" lang="zh-CN" altLang="en-US" sz="1400" b="0" i="0" u="none" strike="noStrike" cap="none" normalizeH="0" baseline="0" smtClean="0">
                        <a:ln>
                          <a:noFill/>
                        </a:ln>
                        <a:solidFill>
                          <a:schemeClr val="tx1"/>
                        </a:solidFill>
                        <a:effectLst/>
                        <a:latin typeface="Arial" panose="02080604020202020204"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pevent</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：指向需要查看的消息邮箱的指针，</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OSSemCreate()</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的返回值；</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err</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：用于返回错误码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cPr/>
                </a:tc>
                <a:tc hMerge="1">
                  <a:tcPr/>
                </a:tc>
              </a:tr>
              <a:tr h="5016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smtClean="0">
                          <a:ln>
                            <a:noFill/>
                          </a:ln>
                          <a:solidFill>
                            <a:srgbClr val="000000"/>
                          </a:solidFill>
                          <a:effectLst/>
                          <a:latin typeface="Arial" panose="02080604020202020204" charset="0"/>
                          <a:ea typeface="黑体" pitchFamily="49" charset="-122"/>
                          <a:cs typeface="Times New Roman" pitchFamily="18" charset="0"/>
                        </a:rPr>
                        <a:t>函数返回值</a:t>
                      </a:r>
                      <a:endParaRPr kumimoji="1" lang="zh-CN" altLang="en-US" sz="1400" b="0" i="0" u="none" strike="noStrike" cap="none" normalizeH="0" baseline="0" smtClean="0">
                        <a:ln>
                          <a:noFill/>
                        </a:ln>
                        <a:solidFill>
                          <a:schemeClr val="tx1"/>
                        </a:solidFill>
                        <a:effectLst/>
                        <a:latin typeface="Arial" panose="02080604020202020204" charset="0"/>
                        <a:ea typeface="黑体"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1</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：有效；</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0</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：无效；*</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err</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可能为以下值：</a:t>
                      </a:r>
                      <a:endParaRPr kumimoji="1" lang="zh-CN" altLang="en-US" sz="14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OS_NO_ERR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：调用成功</a:t>
                      </a:r>
                      <a:endParaRPr kumimoji="1" lang="zh-CN" altLang="en-US" sz="14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OS_ERR_EVENT_TYPE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pevent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不是指向互斥信号量的指针</a:t>
                      </a:r>
                      <a:endParaRPr kumimoji="1" lang="zh-CN" altLang="en-US" sz="14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OS_ERR_PEVENT_NULL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：错误，</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pevent</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为</a:t>
                      </a: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NULL</a:t>
                      </a:r>
                      <a:endParaRPr kumimoji="1" lang="en-US" altLang="zh-CN" sz="1400" b="0" i="0" u="none" strike="noStrike" cap="none" normalizeH="0" baseline="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0" i="0" u="none" strike="noStrike" cap="none" normalizeH="0" baseline="0" smtClean="0">
                          <a:ln>
                            <a:noFill/>
                          </a:ln>
                          <a:solidFill>
                            <a:srgbClr val="000000"/>
                          </a:solidFill>
                          <a:effectLst/>
                          <a:latin typeface="Times New Roman" pitchFamily="18" charset="0"/>
                          <a:ea typeface="宋体" pitchFamily="2" charset="-122"/>
                        </a:rPr>
                        <a:t>OS_ERR_PEND_ISR </a:t>
                      </a:r>
                      <a:r>
                        <a:rPr kumimoji="1" lang="zh-CN" altLang="en-US" sz="1400" b="0" i="0" u="none" strike="noStrike" cap="none" normalizeH="0" baseline="0" smtClean="0">
                          <a:ln>
                            <a:noFill/>
                          </a:ln>
                          <a:solidFill>
                            <a:srgbClr val="000000"/>
                          </a:solidFill>
                          <a:effectLst/>
                          <a:latin typeface="Times New Roman" pitchFamily="18" charset="0"/>
                          <a:ea typeface="宋体" pitchFamily="2" charset="-122"/>
                        </a:rPr>
                        <a:t>：在中断中调用该函数所引起的错误</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cPr/>
                </a:tc>
                <a:tc hMerge="1">
                  <a:tcPr/>
                </a:tc>
              </a:tr>
            </a:tbl>
          </a:graphicData>
        </a:graphic>
      </p:graphicFrame>
      <p:sp>
        <p:nvSpPr>
          <p:cNvPr id="92121" name="Rectangle 985"/>
          <p:cNvSpPr>
            <a:spLocks noChangeArrowheads="1"/>
          </p:cNvSpPr>
          <p:nvPr/>
        </p:nvSpPr>
        <p:spPr bwMode="auto">
          <a:xfrm>
            <a:off x="890588" y="1316038"/>
            <a:ext cx="4459287" cy="396875"/>
          </a:xfrm>
          <a:prstGeom prst="rect">
            <a:avLst/>
          </a:prstGeom>
          <a:noFill/>
          <a:ln w="9525" algn="ctr">
            <a:noFill/>
            <a:miter lim="800000"/>
          </a:ln>
          <a:effectLst/>
        </p:spPr>
        <p:txBody>
          <a:bodyPr wrap="none" anchor="ctr">
            <a:spAutoFit/>
          </a:bodyPr>
          <a:lstStyle/>
          <a:p>
            <a:pPr eaLnBrk="1" hangingPunct="1"/>
            <a:r>
              <a:rPr kumimoji="1" lang="zh-CN" altLang="en-US" sz="2000" b="1">
                <a:ea typeface="华文新魏" pitchFamily="2" charset="-122"/>
              </a:rPr>
              <a:t>互斥信号量函数的</a:t>
            </a:r>
            <a:r>
              <a:rPr kumimoji="1" lang="en-US" altLang="zh-CN" sz="2000" b="1">
                <a:ea typeface="华文新魏" pitchFamily="2" charset="-122"/>
              </a:rPr>
              <a:t>6</a:t>
            </a:r>
            <a:r>
              <a:rPr kumimoji="1" lang="zh-CN" altLang="en-US" sz="2000" b="1">
                <a:ea typeface="华文新魏" pitchFamily="2" charset="-122"/>
              </a:rPr>
              <a:t>个基本函数如下。 </a:t>
            </a:r>
          </a:p>
        </p:txBody>
      </p:sp>
      <p:sp>
        <p:nvSpPr>
          <p:cNvPr id="18" name="AutoShape 4"/>
          <p:cNvSpPr>
            <a:spLocks noChangeArrowheads="1"/>
          </p:cNvSpPr>
          <p:nvPr/>
        </p:nvSpPr>
        <p:spPr bwMode="gray">
          <a:xfrm>
            <a:off x="193868" y="127959"/>
            <a:ext cx="3284537" cy="646986"/>
          </a:xfrm>
          <a:prstGeom prst="roundRect">
            <a:avLst>
              <a:gd name="adj" fmla="val 16667"/>
            </a:avLst>
          </a:prstGeom>
          <a:solidFill>
            <a:schemeClr val="bg1"/>
          </a:solidFill>
          <a:ln w="38100" algn="ctr">
            <a:noFill/>
            <a:round/>
          </a:ln>
          <a:effectLst/>
        </p:spPr>
        <p:txBody>
          <a:bodyPr anchor="ctr">
            <a:spAutoFit/>
          </a:bodyPr>
          <a:lstStyle/>
          <a:p>
            <a:pPr eaLnBrk="1" hangingPunct="1"/>
            <a:r>
              <a:rPr lang="zh-CN" altLang="en-US" sz="3200" b="1" dirty="0" smtClean="0">
                <a:solidFill>
                  <a:schemeClr val="tx1">
                    <a:lumMod val="95000"/>
                    <a:lumOff val="5000"/>
                  </a:schemeClr>
                </a:solidFill>
              </a:rPr>
              <a:t>函数列表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376"/>
                                        </p:tgtEl>
                                        <p:attrNameLst>
                                          <p:attrName>style.visibility</p:attrName>
                                        </p:attrNameLst>
                                      </p:cBhvr>
                                      <p:to>
                                        <p:strVal val="visible"/>
                                      </p:to>
                                    </p:set>
                                  </p:childTnLst>
                                </p:cTn>
                              </p:par>
                              <p:par>
                                <p:cTn id="7" presetID="26" presetClass="emph" presetSubtype="0" fill="hold" grpId="2" nodeType="withEffect">
                                  <p:stCondLst>
                                    <p:cond delay="0"/>
                                  </p:stCondLst>
                                  <p:childTnLst>
                                    <p:animEffect transition="out" filter="fade">
                                      <p:cBhvr>
                                        <p:cTn id="8" dur="500" tmFilter="0, 0; .2, .5; .8, .5; 1, 0"/>
                                        <p:tgtEl>
                                          <p:spTgt spid="91376"/>
                                        </p:tgtEl>
                                      </p:cBhvr>
                                    </p:animEffect>
                                    <p:animScale>
                                      <p:cBhvr>
                                        <p:cTn id="9" dur="250" autoRev="1" fill="hold"/>
                                        <p:tgtEl>
                                          <p:spTgt spid="91376"/>
                                        </p:tgtEl>
                                      </p:cBhvr>
                                      <p:by x="105000" y="105000"/>
                                    </p:animScale>
                                  </p:childTnLst>
                                </p:cTn>
                              </p:par>
                            </p:childTnLst>
                          </p:cTn>
                        </p:par>
                        <p:par>
                          <p:cTn id="10" fill="hold">
                            <p:stCondLst>
                              <p:cond delay="0"/>
                            </p:stCondLst>
                            <p:childTnLst>
                              <p:par>
                                <p:cTn id="11" presetID="22" presetClass="entr" presetSubtype="8" fill="hold" nodeType="afterEffect">
                                  <p:stCondLst>
                                    <p:cond delay="0"/>
                                  </p:stCondLst>
                                  <p:childTnLst>
                                    <p:set>
                                      <p:cBhvr>
                                        <p:cTn id="12" dur="1" fill="hold">
                                          <p:stCondLst>
                                            <p:cond delay="0"/>
                                          </p:stCondLst>
                                        </p:cTn>
                                        <p:tgtEl>
                                          <p:spTgt spid="91612"/>
                                        </p:tgtEl>
                                        <p:attrNameLst>
                                          <p:attrName>style.visibility</p:attrName>
                                        </p:attrNameLst>
                                      </p:cBhvr>
                                      <p:to>
                                        <p:strVal val="visible"/>
                                      </p:to>
                                    </p:set>
                                    <p:animEffect transition="in" filter="wipe(left)">
                                      <p:cBhvr>
                                        <p:cTn id="13" dur="500"/>
                                        <p:tgtEl>
                                          <p:spTgt spid="9161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1504"/>
                                        </p:tgtEl>
                                        <p:attrNameLst>
                                          <p:attrName>style.visibility</p:attrName>
                                        </p:attrNameLst>
                                      </p:cBhvr>
                                      <p:to>
                                        <p:strVal val="visible"/>
                                      </p:to>
                                    </p:set>
                                  </p:childTnLst>
                                </p:cTn>
                              </p:par>
                              <p:par>
                                <p:cTn id="18" presetID="26" presetClass="emph" presetSubtype="0" fill="hold" grpId="2" nodeType="withEffect">
                                  <p:stCondLst>
                                    <p:cond delay="0"/>
                                  </p:stCondLst>
                                  <p:childTnLst>
                                    <p:animEffect transition="out" filter="fade">
                                      <p:cBhvr>
                                        <p:cTn id="19" dur="500" tmFilter="0, 0; .2, .5; .8, .5; 1, 0"/>
                                        <p:tgtEl>
                                          <p:spTgt spid="91504"/>
                                        </p:tgtEl>
                                      </p:cBhvr>
                                    </p:animEffect>
                                    <p:animScale>
                                      <p:cBhvr>
                                        <p:cTn id="20" dur="250" autoRev="1" fill="hold"/>
                                        <p:tgtEl>
                                          <p:spTgt spid="91504"/>
                                        </p:tgtEl>
                                      </p:cBhvr>
                                      <p:by x="105000" y="105000"/>
                                    </p:animScale>
                                  </p:childTnLst>
                                </p:cTn>
                              </p:par>
                              <p:par>
                                <p:cTn id="21" presetID="1" presetClass="exit" presetSubtype="0" fill="hold" grpId="1" nodeType="withEffect">
                                  <p:stCondLst>
                                    <p:cond delay="0"/>
                                  </p:stCondLst>
                                  <p:childTnLst>
                                    <p:set>
                                      <p:cBhvr>
                                        <p:cTn id="22" dur="1" fill="hold">
                                          <p:stCondLst>
                                            <p:cond delay="0"/>
                                          </p:stCondLst>
                                        </p:cTn>
                                        <p:tgtEl>
                                          <p:spTgt spid="91376"/>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91612"/>
                                        </p:tgtEl>
                                        <p:attrNameLst>
                                          <p:attrName>style.visibility</p:attrName>
                                        </p:attrNameLst>
                                      </p:cBhvr>
                                      <p:to>
                                        <p:strVal val="hidden"/>
                                      </p:to>
                                    </p:set>
                                  </p:childTnLst>
                                </p:cTn>
                              </p:par>
                            </p:childTnLst>
                          </p:cTn>
                        </p:par>
                        <p:par>
                          <p:cTn id="25" fill="hold">
                            <p:stCondLst>
                              <p:cond delay="0"/>
                            </p:stCondLst>
                            <p:childTnLst>
                              <p:par>
                                <p:cTn id="26" presetID="22" presetClass="entr" presetSubtype="8" fill="hold" nodeType="afterEffect">
                                  <p:stCondLst>
                                    <p:cond delay="0"/>
                                  </p:stCondLst>
                                  <p:childTnLst>
                                    <p:set>
                                      <p:cBhvr>
                                        <p:cTn id="27" dur="1" fill="hold">
                                          <p:stCondLst>
                                            <p:cond delay="0"/>
                                          </p:stCondLst>
                                        </p:cTn>
                                        <p:tgtEl>
                                          <p:spTgt spid="91645"/>
                                        </p:tgtEl>
                                        <p:attrNameLst>
                                          <p:attrName>style.visibility</p:attrName>
                                        </p:attrNameLst>
                                      </p:cBhvr>
                                      <p:to>
                                        <p:strVal val="visible"/>
                                      </p:to>
                                    </p:set>
                                    <p:animEffect transition="in" filter="wipe(left)">
                                      <p:cBhvr>
                                        <p:cTn id="28" dur="500"/>
                                        <p:tgtEl>
                                          <p:spTgt spid="9164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1776"/>
                                        </p:tgtEl>
                                        <p:attrNameLst>
                                          <p:attrName>style.visibility</p:attrName>
                                        </p:attrNameLst>
                                      </p:cBhvr>
                                      <p:to>
                                        <p:strVal val="visible"/>
                                      </p:to>
                                    </p:set>
                                  </p:childTnLst>
                                </p:cTn>
                              </p:par>
                              <p:par>
                                <p:cTn id="33" presetID="26" presetClass="emph" presetSubtype="0" fill="hold" grpId="2" nodeType="withEffect">
                                  <p:stCondLst>
                                    <p:cond delay="0"/>
                                  </p:stCondLst>
                                  <p:childTnLst>
                                    <p:animEffect transition="out" filter="fade">
                                      <p:cBhvr>
                                        <p:cTn id="34" dur="500" tmFilter="0, 0; .2, .5; .8, .5; 1, 0"/>
                                        <p:tgtEl>
                                          <p:spTgt spid="91776"/>
                                        </p:tgtEl>
                                      </p:cBhvr>
                                    </p:animEffect>
                                    <p:animScale>
                                      <p:cBhvr>
                                        <p:cTn id="35" dur="250" autoRev="1" fill="hold"/>
                                        <p:tgtEl>
                                          <p:spTgt spid="91776"/>
                                        </p:tgtEl>
                                      </p:cBhvr>
                                      <p:by x="105000" y="105000"/>
                                    </p:animScale>
                                  </p:childTnLst>
                                </p:cTn>
                              </p:par>
                              <p:par>
                                <p:cTn id="36" presetID="1" presetClass="exit" presetSubtype="0" fill="hold" nodeType="withEffect">
                                  <p:stCondLst>
                                    <p:cond delay="0"/>
                                  </p:stCondLst>
                                  <p:childTnLst>
                                    <p:set>
                                      <p:cBhvr>
                                        <p:cTn id="37" dur="1" fill="hold">
                                          <p:stCondLst>
                                            <p:cond delay="0"/>
                                          </p:stCondLst>
                                        </p:cTn>
                                        <p:tgtEl>
                                          <p:spTgt spid="91645"/>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91504"/>
                                        </p:tgtEl>
                                        <p:attrNameLst>
                                          <p:attrName>style.visibility</p:attrName>
                                        </p:attrNameLst>
                                      </p:cBhvr>
                                      <p:to>
                                        <p:strVal val="hidden"/>
                                      </p:to>
                                    </p:set>
                                  </p:childTnLst>
                                </p:cTn>
                              </p:par>
                            </p:childTnLst>
                          </p:cTn>
                        </p:par>
                        <p:par>
                          <p:cTn id="40" fill="hold">
                            <p:stCondLst>
                              <p:cond delay="0"/>
                            </p:stCondLst>
                            <p:childTnLst>
                              <p:par>
                                <p:cTn id="41" presetID="22" presetClass="entr" presetSubtype="8" fill="hold" nodeType="afterEffect">
                                  <p:stCondLst>
                                    <p:cond delay="0"/>
                                  </p:stCondLst>
                                  <p:childTnLst>
                                    <p:set>
                                      <p:cBhvr>
                                        <p:cTn id="42" dur="1" fill="hold">
                                          <p:stCondLst>
                                            <p:cond delay="0"/>
                                          </p:stCondLst>
                                        </p:cTn>
                                        <p:tgtEl>
                                          <p:spTgt spid="91778"/>
                                        </p:tgtEl>
                                        <p:attrNameLst>
                                          <p:attrName>style.visibility</p:attrName>
                                        </p:attrNameLst>
                                      </p:cBhvr>
                                      <p:to>
                                        <p:strVal val="visible"/>
                                      </p:to>
                                    </p:set>
                                    <p:animEffect transition="in" filter="wipe(left)">
                                      <p:cBhvr>
                                        <p:cTn id="43" dur="500"/>
                                        <p:tgtEl>
                                          <p:spTgt spid="91778"/>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91892"/>
                                        </p:tgtEl>
                                        <p:attrNameLst>
                                          <p:attrName>style.visibility</p:attrName>
                                        </p:attrNameLst>
                                      </p:cBhvr>
                                      <p:to>
                                        <p:strVal val="visible"/>
                                      </p:to>
                                    </p:set>
                                  </p:childTnLst>
                                </p:cTn>
                              </p:par>
                              <p:par>
                                <p:cTn id="48" presetID="26" presetClass="emph" presetSubtype="0" fill="hold" grpId="2" nodeType="withEffect">
                                  <p:stCondLst>
                                    <p:cond delay="0"/>
                                  </p:stCondLst>
                                  <p:childTnLst>
                                    <p:animEffect transition="out" filter="fade">
                                      <p:cBhvr>
                                        <p:cTn id="49" dur="500" tmFilter="0, 0; .2, .5; .8, .5; 1, 0"/>
                                        <p:tgtEl>
                                          <p:spTgt spid="91892"/>
                                        </p:tgtEl>
                                      </p:cBhvr>
                                    </p:animEffect>
                                    <p:animScale>
                                      <p:cBhvr>
                                        <p:cTn id="50" dur="250" autoRev="1" fill="hold"/>
                                        <p:tgtEl>
                                          <p:spTgt spid="91892"/>
                                        </p:tgtEl>
                                      </p:cBhvr>
                                      <p:by x="105000" y="105000"/>
                                    </p:animScale>
                                  </p:childTnLst>
                                </p:cTn>
                              </p:par>
                              <p:par>
                                <p:cTn id="51" presetID="1" presetClass="exit" presetSubtype="0" fill="hold" nodeType="withEffect">
                                  <p:stCondLst>
                                    <p:cond delay="0"/>
                                  </p:stCondLst>
                                  <p:childTnLst>
                                    <p:set>
                                      <p:cBhvr>
                                        <p:cTn id="52" dur="1" fill="hold">
                                          <p:stCondLst>
                                            <p:cond delay="0"/>
                                          </p:stCondLst>
                                        </p:cTn>
                                        <p:tgtEl>
                                          <p:spTgt spid="91778"/>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91776"/>
                                        </p:tgtEl>
                                        <p:attrNameLst>
                                          <p:attrName>style.visibility</p:attrName>
                                        </p:attrNameLst>
                                      </p:cBhvr>
                                      <p:to>
                                        <p:strVal val="hidden"/>
                                      </p:to>
                                    </p:set>
                                  </p:childTnLst>
                                </p:cTn>
                              </p:par>
                            </p:childTnLst>
                          </p:cTn>
                        </p:par>
                        <p:par>
                          <p:cTn id="55" fill="hold">
                            <p:stCondLst>
                              <p:cond delay="0"/>
                            </p:stCondLst>
                            <p:childTnLst>
                              <p:par>
                                <p:cTn id="56" presetID="22" presetClass="entr" presetSubtype="8" fill="hold" nodeType="afterEffect">
                                  <p:stCondLst>
                                    <p:cond delay="0"/>
                                  </p:stCondLst>
                                  <p:childTnLst>
                                    <p:set>
                                      <p:cBhvr>
                                        <p:cTn id="57" dur="1" fill="hold">
                                          <p:stCondLst>
                                            <p:cond delay="0"/>
                                          </p:stCondLst>
                                        </p:cTn>
                                        <p:tgtEl>
                                          <p:spTgt spid="92139"/>
                                        </p:tgtEl>
                                        <p:attrNameLst>
                                          <p:attrName>style.visibility</p:attrName>
                                        </p:attrNameLst>
                                      </p:cBhvr>
                                      <p:to>
                                        <p:strVal val="visible"/>
                                      </p:to>
                                    </p:set>
                                    <p:animEffect transition="in" filter="wipe(left)">
                                      <p:cBhvr>
                                        <p:cTn id="58" dur="500"/>
                                        <p:tgtEl>
                                          <p:spTgt spid="92139"/>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2078"/>
                                        </p:tgtEl>
                                        <p:attrNameLst>
                                          <p:attrName>style.visibility</p:attrName>
                                        </p:attrNameLst>
                                      </p:cBhvr>
                                      <p:to>
                                        <p:strVal val="visible"/>
                                      </p:to>
                                    </p:set>
                                  </p:childTnLst>
                                </p:cTn>
                              </p:par>
                              <p:par>
                                <p:cTn id="63" presetID="26" presetClass="emph" presetSubtype="0" fill="hold" grpId="2" nodeType="withEffect">
                                  <p:stCondLst>
                                    <p:cond delay="0"/>
                                  </p:stCondLst>
                                  <p:childTnLst>
                                    <p:animEffect transition="out" filter="fade">
                                      <p:cBhvr>
                                        <p:cTn id="64" dur="500" tmFilter="0, 0; .2, .5; .8, .5; 1, 0"/>
                                        <p:tgtEl>
                                          <p:spTgt spid="92078"/>
                                        </p:tgtEl>
                                      </p:cBhvr>
                                    </p:animEffect>
                                    <p:animScale>
                                      <p:cBhvr>
                                        <p:cTn id="65" dur="250" autoRev="1" fill="hold"/>
                                        <p:tgtEl>
                                          <p:spTgt spid="92078"/>
                                        </p:tgtEl>
                                      </p:cBhvr>
                                      <p:by x="105000" y="105000"/>
                                    </p:animScale>
                                  </p:childTnLst>
                                </p:cTn>
                              </p:par>
                              <p:par>
                                <p:cTn id="66" presetID="1" presetClass="exit" presetSubtype="0" fill="hold" nodeType="withEffect">
                                  <p:stCondLst>
                                    <p:cond delay="0"/>
                                  </p:stCondLst>
                                  <p:childTnLst>
                                    <p:set>
                                      <p:cBhvr>
                                        <p:cTn id="67" dur="1" fill="hold">
                                          <p:stCondLst>
                                            <p:cond delay="0"/>
                                          </p:stCondLst>
                                        </p:cTn>
                                        <p:tgtEl>
                                          <p:spTgt spid="92139"/>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91892"/>
                                        </p:tgtEl>
                                        <p:attrNameLst>
                                          <p:attrName>style.visibility</p:attrName>
                                        </p:attrNameLst>
                                      </p:cBhvr>
                                      <p:to>
                                        <p:strVal val="hidden"/>
                                      </p:to>
                                    </p:set>
                                  </p:childTnLst>
                                </p:cTn>
                              </p:par>
                            </p:childTnLst>
                          </p:cTn>
                        </p:par>
                        <p:par>
                          <p:cTn id="70" fill="hold">
                            <p:stCondLst>
                              <p:cond delay="0"/>
                            </p:stCondLst>
                            <p:childTnLst>
                              <p:par>
                                <p:cTn id="71" presetID="22" presetClass="entr" presetSubtype="8" fill="hold" nodeType="afterEffect">
                                  <p:stCondLst>
                                    <p:cond delay="0"/>
                                  </p:stCondLst>
                                  <p:childTnLst>
                                    <p:set>
                                      <p:cBhvr>
                                        <p:cTn id="72" dur="1" fill="hold">
                                          <p:stCondLst>
                                            <p:cond delay="0"/>
                                          </p:stCondLst>
                                        </p:cTn>
                                        <p:tgtEl>
                                          <p:spTgt spid="92134"/>
                                        </p:tgtEl>
                                        <p:attrNameLst>
                                          <p:attrName>style.visibility</p:attrName>
                                        </p:attrNameLst>
                                      </p:cBhvr>
                                      <p:to>
                                        <p:strVal val="visible"/>
                                      </p:to>
                                    </p:set>
                                    <p:animEffect transition="in" filter="wipe(left)">
                                      <p:cBhvr>
                                        <p:cTn id="73" dur="500"/>
                                        <p:tgtEl>
                                          <p:spTgt spid="92134"/>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91141"/>
                                        </p:tgtEl>
                                        <p:attrNameLst>
                                          <p:attrName>style.visibility</p:attrName>
                                        </p:attrNameLst>
                                      </p:cBhvr>
                                      <p:to>
                                        <p:strVal val="visible"/>
                                      </p:to>
                                    </p:set>
                                  </p:childTnLst>
                                </p:cTn>
                              </p:par>
                              <p:par>
                                <p:cTn id="78" presetID="26" presetClass="emph" presetSubtype="0" fill="hold" grpId="1" nodeType="withEffect">
                                  <p:stCondLst>
                                    <p:cond delay="0"/>
                                  </p:stCondLst>
                                  <p:childTnLst>
                                    <p:animEffect transition="out" filter="fade">
                                      <p:cBhvr>
                                        <p:cTn id="79" dur="500" tmFilter="0, 0; .2, .5; .8, .5; 1, 0"/>
                                        <p:tgtEl>
                                          <p:spTgt spid="91141"/>
                                        </p:tgtEl>
                                      </p:cBhvr>
                                    </p:animEffect>
                                    <p:animScale>
                                      <p:cBhvr>
                                        <p:cTn id="80" dur="250" autoRev="1" fill="hold"/>
                                        <p:tgtEl>
                                          <p:spTgt spid="91141"/>
                                        </p:tgtEl>
                                      </p:cBhvr>
                                      <p:by x="105000" y="105000"/>
                                    </p:animScale>
                                  </p:childTnLst>
                                </p:cTn>
                              </p:par>
                              <p:par>
                                <p:cTn id="81" presetID="1" presetClass="exit" presetSubtype="0" fill="hold" nodeType="withEffect">
                                  <p:stCondLst>
                                    <p:cond delay="0"/>
                                  </p:stCondLst>
                                  <p:childTnLst>
                                    <p:set>
                                      <p:cBhvr>
                                        <p:cTn id="82" dur="1" fill="hold">
                                          <p:stCondLst>
                                            <p:cond delay="0"/>
                                          </p:stCondLst>
                                        </p:cTn>
                                        <p:tgtEl>
                                          <p:spTgt spid="92134"/>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92078"/>
                                        </p:tgtEl>
                                        <p:attrNameLst>
                                          <p:attrName>style.visibility</p:attrName>
                                        </p:attrNameLst>
                                      </p:cBhvr>
                                      <p:to>
                                        <p:strVal val="hidden"/>
                                      </p:to>
                                    </p:set>
                                  </p:childTnLst>
                                </p:cTn>
                              </p:par>
                            </p:childTnLst>
                          </p:cTn>
                        </p:par>
                        <p:par>
                          <p:cTn id="85" fill="hold">
                            <p:stCondLst>
                              <p:cond delay="0"/>
                            </p:stCondLst>
                            <p:childTnLst>
                              <p:par>
                                <p:cTn id="86" presetID="22" presetClass="entr" presetSubtype="8" fill="hold" nodeType="afterEffect">
                                  <p:stCondLst>
                                    <p:cond delay="0"/>
                                  </p:stCondLst>
                                  <p:childTnLst>
                                    <p:set>
                                      <p:cBhvr>
                                        <p:cTn id="87" dur="1" fill="hold">
                                          <p:stCondLst>
                                            <p:cond delay="0"/>
                                          </p:stCondLst>
                                        </p:cTn>
                                        <p:tgtEl>
                                          <p:spTgt spid="92133"/>
                                        </p:tgtEl>
                                        <p:attrNameLst>
                                          <p:attrName>style.visibility</p:attrName>
                                        </p:attrNameLst>
                                      </p:cBhvr>
                                      <p:to>
                                        <p:strVal val="visible"/>
                                      </p:to>
                                    </p:set>
                                    <p:animEffect transition="in" filter="wipe(left)">
                                      <p:cBhvr>
                                        <p:cTn id="88" dur="500"/>
                                        <p:tgtEl>
                                          <p:spTgt spid="92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animBg="1"/>
      <p:bldP spid="91141" grpId="1" animBg="1"/>
      <p:bldP spid="91376" grpId="0" animBg="1"/>
      <p:bldP spid="91376" grpId="1" animBg="1"/>
      <p:bldP spid="91376" grpId="2" animBg="1"/>
      <p:bldP spid="91504" grpId="0" animBg="1"/>
      <p:bldP spid="91504" grpId="1" animBg="1"/>
      <p:bldP spid="91504" grpId="2" animBg="1"/>
      <p:bldP spid="91776" grpId="0" animBg="1"/>
      <p:bldP spid="91776" grpId="1" animBg="1"/>
      <p:bldP spid="91776" grpId="2" animBg="1"/>
      <p:bldP spid="91892" grpId="0" animBg="1"/>
      <p:bldP spid="91892" grpId="1" animBg="1"/>
      <p:bldP spid="91892" grpId="2" animBg="1"/>
      <p:bldP spid="92078" grpId="0" animBg="1"/>
      <p:bldP spid="92078" grpId="1" animBg="1"/>
      <p:bldP spid="92078" grpId="2"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6" name="Rectangle 6"/>
          <p:cNvSpPr>
            <a:spLocks noChangeArrowheads="1"/>
          </p:cNvSpPr>
          <p:nvPr/>
        </p:nvSpPr>
        <p:spPr bwMode="auto">
          <a:xfrm>
            <a:off x="0" y="2486025"/>
            <a:ext cx="9144000" cy="0"/>
          </a:xfrm>
          <a:prstGeom prst="rect">
            <a:avLst/>
          </a:prstGeom>
          <a:noFill/>
          <a:ln w="9525" algn="ctr">
            <a:noFill/>
            <a:miter lim="800000"/>
          </a:ln>
          <a:effectLst/>
        </p:spPr>
        <p:txBody>
          <a:bodyPr wrap="none" anchor="ctr">
            <a:spAutoFit/>
          </a:bodyPr>
          <a:lstStyle/>
          <a:p>
            <a:endParaRPr lang="zh-CN" altLang="en-US"/>
          </a:p>
        </p:txBody>
      </p:sp>
      <p:graphicFrame>
        <p:nvGraphicFramePr>
          <p:cNvPr id="92165" name="Object 5"/>
          <p:cNvGraphicFramePr>
            <a:graphicFrameLocks noChangeAspect="1"/>
          </p:cNvGraphicFramePr>
          <p:nvPr/>
        </p:nvGraphicFramePr>
        <p:xfrm>
          <a:off x="2592388" y="3083790"/>
          <a:ext cx="3924300" cy="3378200"/>
        </p:xfrm>
        <a:graphic>
          <a:graphicData uri="http://schemas.openxmlformats.org/presentationml/2006/ole">
            <mc:AlternateContent xmlns:mc="http://schemas.openxmlformats.org/markup-compatibility/2006">
              <mc:Choice xmlns:v="urn:schemas-microsoft-com:vml" Requires="v">
                <p:oleObj spid="_x0000_s5121" name="Visio" r:id="rId1" imgW="2596515" imgH="2235200" progId="Visio.Drawing.11">
                  <p:embed/>
                </p:oleObj>
              </mc:Choice>
              <mc:Fallback>
                <p:oleObj name="Visio" r:id="rId1" imgW="2596515" imgH="2235200" progId="Visio.Drawing.11">
                  <p:embed/>
                  <p:pic>
                    <p:nvPicPr>
                      <p:cNvPr id="0" name="图片 5120"/>
                      <p:cNvPicPr>
                        <a:picLocks noChangeAspect="1"/>
                      </p:cNvPicPr>
                      <p:nvPr/>
                    </p:nvPicPr>
                    <p:blipFill>
                      <a:blip r:embed="rId2"/>
                      <a:stretch>
                        <a:fillRect/>
                      </a:stretch>
                    </p:blipFill>
                    <p:spPr>
                      <a:xfrm>
                        <a:off x="2592388" y="3083790"/>
                        <a:ext cx="3924300" cy="3378200"/>
                      </a:xfrm>
                      <a:prstGeom prst="rect">
                        <a:avLst/>
                      </a:prstGeom>
                      <a:noFill/>
                      <a:ln w="9525">
                        <a:noFill/>
                        <a:miter/>
                      </a:ln>
                    </p:spPr>
                  </p:pic>
                </p:oleObj>
              </mc:Fallback>
            </mc:AlternateContent>
          </a:graphicData>
        </a:graphic>
      </p:graphicFrame>
      <p:sp>
        <p:nvSpPr>
          <p:cNvPr id="92167" name="Rectangle 7"/>
          <p:cNvSpPr>
            <a:spLocks noChangeArrowheads="1"/>
          </p:cNvSpPr>
          <p:nvPr/>
        </p:nvSpPr>
        <p:spPr bwMode="auto">
          <a:xfrm>
            <a:off x="366689" y="913938"/>
            <a:ext cx="8040254" cy="1938992"/>
          </a:xfrm>
          <a:prstGeom prst="rect">
            <a:avLst/>
          </a:prstGeom>
          <a:noFill/>
          <a:ln w="9525" algn="ctr">
            <a:noFill/>
            <a:miter lim="800000"/>
          </a:ln>
          <a:effectLst/>
        </p:spPr>
        <p:txBody>
          <a:bodyPr wrap="square" anchor="ctr">
            <a:spAutoFit/>
          </a:bodyPr>
          <a:lstStyle/>
          <a:p>
            <a:pPr algn="just"/>
            <a:r>
              <a:rPr kumimoji="1" lang="en-US" altLang="zh-CN" b="1" dirty="0">
                <a:ea typeface="华文新魏" pitchFamily="2" charset="-122"/>
              </a:rPr>
              <a:t>       </a:t>
            </a:r>
            <a:r>
              <a:rPr kumimoji="1" lang="zh-CN" altLang="en-US" b="1" dirty="0">
                <a:ea typeface="华文新魏" pitchFamily="2" charset="-122"/>
              </a:rPr>
              <a:t>为了说明使用互斥信号量访问共享资源实现资源同步，假设</a:t>
            </a:r>
            <a:r>
              <a:rPr kumimoji="1" lang="en-US" altLang="zh-CN" b="1" dirty="0" err="1">
                <a:ea typeface="华文新魏" pitchFamily="2" charset="-122"/>
              </a:rPr>
              <a:t>TaskLED0</a:t>
            </a:r>
            <a:r>
              <a:rPr kumimoji="1" lang="zh-CN" altLang="en-US" b="1" dirty="0">
                <a:ea typeface="华文新魏" pitchFamily="2" charset="-122"/>
              </a:rPr>
              <a:t>为高优先级任务，且低于优先级</a:t>
            </a:r>
            <a:r>
              <a:rPr kumimoji="1" lang="en-US" altLang="zh-CN" b="1" dirty="0">
                <a:ea typeface="华文新魏" pitchFamily="2" charset="-122"/>
              </a:rPr>
              <a:t>5</a:t>
            </a:r>
            <a:r>
              <a:rPr kumimoji="1" lang="zh-CN" altLang="en-US" b="1" dirty="0">
                <a:ea typeface="华文新魏" pitchFamily="2" charset="-122"/>
              </a:rPr>
              <a:t>。设计两个任务，它们以不同的频率让</a:t>
            </a:r>
            <a:r>
              <a:rPr kumimoji="1" lang="en-US" altLang="zh-CN" b="1" dirty="0">
                <a:ea typeface="华文新魏" pitchFamily="2" charset="-122"/>
              </a:rPr>
              <a:t>LED</a:t>
            </a:r>
            <a:r>
              <a:rPr kumimoji="1" lang="zh-CN" altLang="en-US" b="1" dirty="0">
                <a:ea typeface="华文新魏" pitchFamily="2" charset="-122"/>
              </a:rPr>
              <a:t>点亮</a:t>
            </a:r>
            <a:r>
              <a:rPr kumimoji="1" lang="en-US" altLang="zh-CN" b="1" dirty="0">
                <a:ea typeface="华文新魏" pitchFamily="2" charset="-122"/>
              </a:rPr>
              <a:t>30</a:t>
            </a:r>
            <a:r>
              <a:rPr kumimoji="1" lang="zh-CN" altLang="en-US" b="1" dirty="0">
                <a:ea typeface="华文新魏" pitchFamily="2" charset="-122"/>
              </a:rPr>
              <a:t>个时钟节拍，然后熄灭</a:t>
            </a:r>
            <a:r>
              <a:rPr kumimoji="1" lang="en-US" altLang="zh-CN" b="1" dirty="0">
                <a:ea typeface="华文新魏" pitchFamily="2" charset="-122"/>
              </a:rPr>
              <a:t>60</a:t>
            </a:r>
            <a:r>
              <a:rPr kumimoji="1" lang="zh-CN" altLang="en-US" b="1" dirty="0">
                <a:ea typeface="华文新魏" pitchFamily="2" charset="-122"/>
              </a:rPr>
              <a:t>个时钟节拍，要求这两个任务不会互相干扰。下面是两个任务的处理流程。</a:t>
            </a:r>
          </a:p>
        </p:txBody>
      </p:sp>
      <p:sp>
        <p:nvSpPr>
          <p:cNvPr id="92169" name="AutoShape 9"/>
          <p:cNvSpPr>
            <a:spLocks noChangeArrowheads="1"/>
          </p:cNvSpPr>
          <p:nvPr/>
        </p:nvSpPr>
        <p:spPr bwMode="auto">
          <a:xfrm>
            <a:off x="908050" y="2986953"/>
            <a:ext cx="7264400" cy="3552825"/>
          </a:xfrm>
          <a:prstGeom prst="roundRect">
            <a:avLst>
              <a:gd name="adj" fmla="val 16667"/>
            </a:avLst>
          </a:prstGeom>
          <a:noFill/>
          <a:ln w="28575" algn="ctr">
            <a:solidFill>
              <a:srgbClr val="007000"/>
            </a:solidFill>
            <a:round/>
          </a:ln>
          <a:effectLst/>
          <a:scene3d>
            <a:camera prst="legacyObliqueBottomRight"/>
            <a:lightRig rig="legacyFlat2" dir="t"/>
          </a:scene3d>
          <a:sp3d extrusionH="36500" prstMaterial="legacyMatte">
            <a:bevelT w="13500" h="13500" prst="angle"/>
            <a:bevelB w="13500" h="13500" prst="angle"/>
            <a:extrusionClr>
              <a:srgbClr val="007000"/>
            </a:extrusionClr>
          </a:sp3d>
        </p:spPr>
        <p:txBody>
          <a:bodyPr wrap="none" anchor="ctr">
            <a:flatTx/>
          </a:bodyPr>
          <a:lstStyle/>
          <a:p>
            <a:endParaRPr lang="zh-CN" altLang="en-US"/>
          </a:p>
        </p:txBody>
      </p:sp>
      <p:sp>
        <p:nvSpPr>
          <p:cNvPr id="9" name="AutoShape 4"/>
          <p:cNvSpPr>
            <a:spLocks noChangeArrowheads="1"/>
          </p:cNvSpPr>
          <p:nvPr/>
        </p:nvSpPr>
        <p:spPr bwMode="gray">
          <a:xfrm>
            <a:off x="193868" y="127959"/>
            <a:ext cx="5242237" cy="646986"/>
          </a:xfrm>
          <a:prstGeom prst="roundRect">
            <a:avLst>
              <a:gd name="adj" fmla="val 16667"/>
            </a:avLst>
          </a:prstGeom>
          <a:solidFill>
            <a:schemeClr val="bg1"/>
          </a:solidFill>
          <a:ln w="38100" algn="ctr">
            <a:noFill/>
            <a:round/>
          </a:ln>
          <a:effectLst/>
        </p:spPr>
        <p:txBody>
          <a:bodyPr wrap="square" anchor="ctr">
            <a:spAutoFit/>
          </a:bodyPr>
          <a:lstStyle/>
          <a:p>
            <a:pPr eaLnBrk="1" hangingPunct="1"/>
            <a:r>
              <a:rPr lang="zh-CN" altLang="en-US" sz="3200" b="1" dirty="0" smtClean="0">
                <a:solidFill>
                  <a:schemeClr val="tx1">
                    <a:lumMod val="95000"/>
                    <a:lumOff val="5000"/>
                  </a:schemeClr>
                </a:solidFill>
              </a:rPr>
              <a:t>互斥信号量举例</a:t>
            </a:r>
            <a:r>
              <a:rPr lang="en-US" altLang="zh-CN" sz="3200" b="1" dirty="0" smtClean="0">
                <a:solidFill>
                  <a:schemeClr val="tx1">
                    <a:lumMod val="95000"/>
                    <a:lumOff val="5000"/>
                  </a:schemeClr>
                </a:solidFill>
              </a:rPr>
              <a:t>-</a:t>
            </a:r>
            <a:r>
              <a:rPr lang="zh-CN" altLang="en-US" sz="3200" b="1" dirty="0" smtClean="0">
                <a:solidFill>
                  <a:schemeClr val="tx1">
                    <a:lumMod val="95000"/>
                    <a:lumOff val="5000"/>
                  </a:schemeClr>
                </a:solidFill>
              </a:rPr>
              <a:t>资源同步</a:t>
            </a:r>
            <a:endParaRPr lang="zh-CN" altLang="en-US" sz="3200" b="1" dirty="0" smtClean="0">
              <a:solidFill>
                <a:schemeClr val="tx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2167"/>
                                        </p:tgtEl>
                                        <p:attrNameLst>
                                          <p:attrName>style.visibility</p:attrName>
                                        </p:attrNameLst>
                                      </p:cBhvr>
                                      <p:to>
                                        <p:strVal val="visible"/>
                                      </p:to>
                                    </p:set>
                                    <p:animEffect transition="in" filter="blinds(horizontal)">
                                      <p:cBhvr>
                                        <p:cTn id="7" dur="500"/>
                                        <p:tgtEl>
                                          <p:spTgt spid="92167"/>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92169"/>
                                        </p:tgtEl>
                                        <p:attrNameLst>
                                          <p:attrName>style.visibility</p:attrName>
                                        </p:attrNameLst>
                                      </p:cBhvr>
                                      <p:to>
                                        <p:strVal val="visible"/>
                                      </p:to>
                                    </p:set>
                                    <p:animEffect transition="in" filter="slide(fromBottom)">
                                      <p:cBhvr>
                                        <p:cTn id="10" dur="500"/>
                                        <p:tgtEl>
                                          <p:spTgt spid="92169"/>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92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7" grpId="0"/>
      <p:bldP spid="9216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descr="信纸"/>
          <p:cNvSpPr txBox="1">
            <a:spLocks noChangeArrowheads="1"/>
          </p:cNvSpPr>
          <p:nvPr/>
        </p:nvSpPr>
        <p:spPr bwMode="auto">
          <a:xfrm>
            <a:off x="1692275" y="2708275"/>
            <a:ext cx="5759450" cy="900113"/>
          </a:xfrm>
          <a:prstGeom prst="rect">
            <a:avLst/>
          </a:prstGeom>
          <a:blipFill dpi="0" rotWithShape="0">
            <a:blip r:embed="rId1" cstate="print"/>
            <a:srcRect/>
            <a:tile tx="0" ty="0" sx="100000" sy="100000" flip="none" algn="tl"/>
          </a:blipFill>
          <a:ln w="76200" cmpd="tri">
            <a:solidFill>
              <a:schemeClr val="tx1"/>
            </a:solidFill>
            <a:miter lim="800000"/>
          </a:ln>
          <a:effectLst/>
        </p:spPr>
        <p:txBody>
          <a:bodyPr>
            <a:spAutoFit/>
          </a:bodyPr>
          <a:lstStyle/>
          <a:p>
            <a:pPr algn="ctr"/>
            <a:r>
              <a:rPr kumimoji="1" lang="zh-CN" altLang="en-US" sz="4800">
                <a:latin typeface="黑体" pitchFamily="49" charset="-122"/>
                <a:ea typeface="黑体" pitchFamily="49" charset="-122"/>
              </a:rPr>
              <a:t>事件控制块操作函数</a:t>
            </a:r>
            <a:r>
              <a:rPr kumimoji="1" lang="zh-CN" altLang="en-US" sz="2400">
                <a:latin typeface="Times New Roman" pitchFamily="18" charset="0"/>
              </a:rPr>
              <a:t> </a:t>
            </a:r>
          </a:p>
        </p:txBody>
      </p:sp>
      <p:sp>
        <p:nvSpPr>
          <p:cNvPr id="149507" name="Text Box 3"/>
          <p:cNvSpPr txBox="1">
            <a:spLocks noChangeArrowheads="1"/>
          </p:cNvSpPr>
          <p:nvPr/>
        </p:nvSpPr>
        <p:spPr bwMode="auto">
          <a:xfrm>
            <a:off x="250825" y="2205038"/>
            <a:ext cx="4436389" cy="3108543"/>
          </a:xfrm>
          <a:prstGeom prst="rect">
            <a:avLst/>
          </a:prstGeom>
          <a:noFill/>
          <a:ln w="9525">
            <a:noFill/>
            <a:miter lim="800000"/>
          </a:ln>
          <a:effectLst/>
        </p:spPr>
        <p:txBody>
          <a:bodyPr wrap="square">
            <a:spAutoFit/>
          </a:bodyPr>
          <a:lstStyle/>
          <a:p>
            <a:r>
              <a:rPr lang="en-US" altLang="zh-CN" sz="2800" b="1" dirty="0" err="1"/>
              <a:t>OS_EventWaitListInit</a:t>
            </a:r>
            <a:r>
              <a:rPr lang="en-US" altLang="zh-CN" sz="2800" b="1" dirty="0"/>
              <a:t>()</a:t>
            </a:r>
            <a:endParaRPr lang="en-US" altLang="zh-CN" sz="2800" b="1" dirty="0"/>
          </a:p>
          <a:p>
            <a:endParaRPr lang="en-US" altLang="zh-CN" sz="2800" b="1" dirty="0"/>
          </a:p>
          <a:p>
            <a:r>
              <a:rPr lang="en-US" altLang="zh-CN" sz="2800" b="1" dirty="0" err="1"/>
              <a:t>OS_EventTaskRdy</a:t>
            </a:r>
            <a:r>
              <a:rPr lang="en-US" altLang="zh-CN" sz="2800" b="1" dirty="0"/>
              <a:t>()</a:t>
            </a:r>
            <a:endParaRPr lang="en-US" altLang="zh-CN" sz="2800" b="1" dirty="0"/>
          </a:p>
          <a:p>
            <a:endParaRPr lang="en-US" altLang="zh-CN" sz="2800" b="1" dirty="0"/>
          </a:p>
          <a:p>
            <a:r>
              <a:rPr lang="en-US" altLang="zh-CN" sz="2800" b="1" dirty="0" err="1"/>
              <a:t>OS_EventTaskWait</a:t>
            </a:r>
            <a:r>
              <a:rPr lang="en-US" altLang="zh-CN" sz="2800" b="1" dirty="0"/>
              <a:t>()</a:t>
            </a:r>
            <a:endParaRPr lang="en-US" altLang="zh-CN" sz="2800" b="1" dirty="0"/>
          </a:p>
          <a:p>
            <a:endParaRPr lang="en-US" altLang="zh-CN" sz="2800" b="1" dirty="0"/>
          </a:p>
          <a:p>
            <a:r>
              <a:rPr lang="en-US" altLang="zh-CN" sz="2800" b="1" dirty="0" err="1"/>
              <a:t>OS_EventTO</a:t>
            </a:r>
            <a:r>
              <a:rPr lang="en-US" altLang="zh-CN" sz="2800" b="1" dirty="0"/>
              <a:t>()</a:t>
            </a:r>
          </a:p>
        </p:txBody>
      </p:sp>
      <p:sp>
        <p:nvSpPr>
          <p:cNvPr id="149508" name="Text Box 4"/>
          <p:cNvSpPr txBox="1">
            <a:spLocks noChangeArrowheads="1"/>
          </p:cNvSpPr>
          <p:nvPr/>
        </p:nvSpPr>
        <p:spPr bwMode="auto">
          <a:xfrm>
            <a:off x="4118361" y="2161646"/>
            <a:ext cx="5025639" cy="3539430"/>
          </a:xfrm>
          <a:prstGeom prst="rect">
            <a:avLst/>
          </a:prstGeom>
          <a:noFill/>
          <a:ln w="9525">
            <a:noFill/>
            <a:miter lim="800000"/>
          </a:ln>
          <a:effectLst/>
        </p:spPr>
        <p:txBody>
          <a:bodyPr wrap="square">
            <a:spAutoFit/>
          </a:bodyPr>
          <a:lstStyle/>
          <a:p>
            <a:r>
              <a:rPr lang="zh-CN" altLang="en-US" sz="2800" b="1" dirty="0"/>
              <a:t>初始化一个事件控制块</a:t>
            </a:r>
            <a:r>
              <a:rPr lang="zh-CN" altLang="en-US" sz="2800" b="1" dirty="0" smtClean="0"/>
              <a:t>。</a:t>
            </a:r>
            <a:endParaRPr lang="en-US" altLang="zh-CN" sz="2800" b="1" dirty="0" smtClean="0"/>
          </a:p>
          <a:p>
            <a:endParaRPr lang="zh-CN" altLang="en-US" sz="2800" b="1" dirty="0"/>
          </a:p>
          <a:p>
            <a:r>
              <a:rPr lang="zh-CN" altLang="en-US" sz="2800" b="1" dirty="0"/>
              <a:t>使一个任务进入就绪态</a:t>
            </a:r>
            <a:r>
              <a:rPr lang="zh-CN" altLang="en-US" sz="2800" b="1" dirty="0" smtClean="0"/>
              <a:t>。</a:t>
            </a:r>
            <a:endParaRPr lang="en-US" altLang="zh-CN" sz="2800" b="1" dirty="0" smtClean="0"/>
          </a:p>
          <a:p>
            <a:endParaRPr lang="zh-CN" altLang="en-US" sz="2800" b="1" dirty="0"/>
          </a:p>
          <a:p>
            <a:r>
              <a:rPr lang="zh-CN" altLang="en-US" sz="2800" b="1" dirty="0"/>
              <a:t>使一个任务进入等待某事件</a:t>
            </a:r>
            <a:r>
              <a:rPr lang="zh-CN" altLang="en-US" sz="2800" b="1" dirty="0" smtClean="0"/>
              <a:t>发生</a:t>
            </a:r>
            <a:endParaRPr lang="zh-CN" altLang="en-US" sz="2800" dirty="0"/>
          </a:p>
          <a:p>
            <a:r>
              <a:rPr lang="zh-CN" altLang="en-US" sz="2800" b="1" dirty="0"/>
              <a:t>由于等待超时而将任务置为就绪态</a:t>
            </a:r>
            <a:r>
              <a:rPr lang="zh-CN" altLang="en-US" sz="2800" b="1" dirty="0" smtClean="0"/>
              <a:t>。</a:t>
            </a:r>
            <a:endParaRPr lang="en-US" altLang="zh-CN"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00399 0.06846 L 0.00399 -0.26457 " pathEditMode="relative" rAng="0" ptsTypes="AA">
                                      <p:cBhvr>
                                        <p:cTn id="6" dur="2000" fill="hold"/>
                                        <p:tgtEl>
                                          <p:spTgt spid="149506"/>
                                        </p:tgtEl>
                                        <p:attrNameLst>
                                          <p:attrName>ppt_x</p:attrName>
                                          <p:attrName>ppt_y</p:attrName>
                                        </p:attrNameLst>
                                      </p:cBhvr>
                                      <p:rCtr x="0" y="-167"/>
                                    </p:animMotion>
                                  </p:childTnLst>
                                </p:cTn>
                              </p:par>
                              <p:par>
                                <p:cTn id="7" presetID="2" presetClass="entr" presetSubtype="8" fill="hold" grpId="0" nodeType="withEffect">
                                  <p:stCondLst>
                                    <p:cond delay="0"/>
                                  </p:stCondLst>
                                  <p:childTnLst>
                                    <p:set>
                                      <p:cBhvr>
                                        <p:cTn id="8" dur="1" fill="hold">
                                          <p:stCondLst>
                                            <p:cond delay="0"/>
                                          </p:stCondLst>
                                        </p:cTn>
                                        <p:tgtEl>
                                          <p:spTgt spid="149507"/>
                                        </p:tgtEl>
                                        <p:attrNameLst>
                                          <p:attrName>style.visibility</p:attrName>
                                        </p:attrNameLst>
                                      </p:cBhvr>
                                      <p:to>
                                        <p:strVal val="visible"/>
                                      </p:to>
                                    </p:set>
                                    <p:anim calcmode="lin" valueType="num">
                                      <p:cBhvr additive="base">
                                        <p:cTn id="9" dur="1000" fill="hold"/>
                                        <p:tgtEl>
                                          <p:spTgt spid="149507"/>
                                        </p:tgtEl>
                                        <p:attrNameLst>
                                          <p:attrName>ppt_x</p:attrName>
                                        </p:attrNameLst>
                                      </p:cBhvr>
                                      <p:tavLst>
                                        <p:tav tm="0">
                                          <p:val>
                                            <p:strVal val="0-#ppt_w/2"/>
                                          </p:val>
                                        </p:tav>
                                        <p:tav tm="100000">
                                          <p:val>
                                            <p:strVal val="#ppt_x"/>
                                          </p:val>
                                        </p:tav>
                                      </p:tavLst>
                                    </p:anim>
                                    <p:anim calcmode="lin" valueType="num">
                                      <p:cBhvr additive="base">
                                        <p:cTn id="10" dur="1000" fill="hold"/>
                                        <p:tgtEl>
                                          <p:spTgt spid="149507"/>
                                        </p:tgtEl>
                                        <p:attrNameLst>
                                          <p:attrName>ppt_y</p:attrName>
                                        </p:attrNameLst>
                                      </p:cBhvr>
                                      <p:tavLst>
                                        <p:tav tm="0">
                                          <p:val>
                                            <p:strVal val="#ppt_y"/>
                                          </p:val>
                                        </p:tav>
                                        <p:tav tm="100000">
                                          <p:val>
                                            <p:strVal val="#ppt_y"/>
                                          </p:val>
                                        </p:tav>
                                      </p:tavLst>
                                    </p:anim>
                                  </p:childTnLst>
                                </p:cTn>
                              </p:par>
                              <p:par>
                                <p:cTn id="11" presetID="2" presetClass="entr" presetSubtype="2" fill="hold" grpId="0" nodeType="withEffect">
                                  <p:stCondLst>
                                    <p:cond delay="0"/>
                                  </p:stCondLst>
                                  <p:childTnLst>
                                    <p:set>
                                      <p:cBhvr>
                                        <p:cTn id="12" dur="1" fill="hold">
                                          <p:stCondLst>
                                            <p:cond delay="0"/>
                                          </p:stCondLst>
                                        </p:cTn>
                                        <p:tgtEl>
                                          <p:spTgt spid="149508"/>
                                        </p:tgtEl>
                                        <p:attrNameLst>
                                          <p:attrName>style.visibility</p:attrName>
                                        </p:attrNameLst>
                                      </p:cBhvr>
                                      <p:to>
                                        <p:strVal val="visible"/>
                                      </p:to>
                                    </p:set>
                                    <p:anim calcmode="lin" valueType="num">
                                      <p:cBhvr additive="base">
                                        <p:cTn id="13" dur="1000" fill="hold"/>
                                        <p:tgtEl>
                                          <p:spTgt spid="149508"/>
                                        </p:tgtEl>
                                        <p:attrNameLst>
                                          <p:attrName>ppt_x</p:attrName>
                                        </p:attrNameLst>
                                      </p:cBhvr>
                                      <p:tavLst>
                                        <p:tav tm="0">
                                          <p:val>
                                            <p:strVal val="1+#ppt_w/2"/>
                                          </p:val>
                                        </p:tav>
                                        <p:tav tm="100000">
                                          <p:val>
                                            <p:strVal val="#ppt_x"/>
                                          </p:val>
                                        </p:tav>
                                      </p:tavLst>
                                    </p:anim>
                                    <p:anim calcmode="lin" valueType="num">
                                      <p:cBhvr additive="base">
                                        <p:cTn id="14" dur="1000" fill="hold"/>
                                        <p:tgtEl>
                                          <p:spTgt spid="1495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animBg="1"/>
      <p:bldP spid="149507" grpId="0"/>
      <p:bldP spid="14950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14" name="Rectangle 34"/>
          <p:cNvSpPr>
            <a:spLocks noChangeArrowheads="1"/>
          </p:cNvSpPr>
          <p:nvPr/>
        </p:nvSpPr>
        <p:spPr bwMode="auto">
          <a:xfrm>
            <a:off x="539510" y="2564895"/>
            <a:ext cx="7719338" cy="3785652"/>
          </a:xfrm>
          <a:prstGeom prst="rect">
            <a:avLst/>
          </a:prstGeom>
          <a:solidFill>
            <a:schemeClr val="bg1"/>
          </a:solidFill>
          <a:ln w="9525" algn="ctr">
            <a:solidFill>
              <a:schemeClr val="tx1"/>
            </a:solidFill>
            <a:miter lim="800000"/>
          </a:ln>
          <a:effectLst/>
        </p:spPr>
        <p:txBody>
          <a:bodyPr wrap="square" anchor="ctr">
            <a:spAutoFit/>
          </a:bodyPr>
          <a:lstStyle/>
          <a:p>
            <a:pPr marL="171450" indent="-171450" algn="just" defTabSz="-635">
              <a:tabLst>
                <a:tab pos="1885950" algn="l"/>
              </a:tabLst>
            </a:pPr>
            <a:r>
              <a:rPr kumimoji="1" lang="en-US" altLang="zh-CN" b="1">
                <a:ea typeface="华文新魏" pitchFamily="2" charset="-122"/>
              </a:rPr>
              <a:t>void  LED (void)</a:t>
            </a:r>
            <a:endParaRPr kumimoji="1" lang="en-US" altLang="zh-CN" b="1">
              <a:ea typeface="华文新魏" pitchFamily="2" charset="-122"/>
            </a:endParaRPr>
          </a:p>
          <a:p>
            <a:pPr marL="171450" indent="-171450" algn="just" defTabSz="-635">
              <a:tabLst>
                <a:tab pos="1885950" algn="l"/>
              </a:tabLst>
            </a:pPr>
            <a:r>
              <a:rPr kumimoji="1" lang="en-US" altLang="zh-CN" b="1">
                <a:ea typeface="华文新魏" pitchFamily="2" charset="-122"/>
              </a:rPr>
              <a:t>{</a:t>
            </a:r>
            <a:endParaRPr kumimoji="1" lang="en-US" altLang="zh-CN" b="1">
              <a:ea typeface="华文新魏" pitchFamily="2" charset="-122"/>
            </a:endParaRPr>
          </a:p>
          <a:p>
            <a:pPr marL="171450" indent="-171450" algn="just" defTabSz="-635">
              <a:tabLst>
                <a:tab pos="1885950" algn="l"/>
              </a:tabLst>
            </a:pPr>
            <a:r>
              <a:rPr kumimoji="1" lang="en-US" altLang="zh-CN" b="1">
                <a:ea typeface="华文新魏" pitchFamily="2" charset="-122"/>
              </a:rPr>
              <a:t>     INT8U err;</a:t>
            </a:r>
            <a:endParaRPr kumimoji="1" lang="en-US" altLang="zh-CN" b="1">
              <a:ea typeface="华文新魏" pitchFamily="2" charset="-122"/>
            </a:endParaRPr>
          </a:p>
          <a:p>
            <a:pPr marL="171450" indent="-171450" algn="just" defTabSz="-635">
              <a:tabLst>
                <a:tab pos="1885950" algn="l"/>
              </a:tabLst>
            </a:pPr>
            <a:r>
              <a:rPr kumimoji="1" lang="en-US" altLang="zh-CN" b="1">
                <a:ea typeface="华文新魏" pitchFamily="2" charset="-122"/>
              </a:rPr>
              <a:t>    OSMutexPend(mutex, 0, &amp;err);</a:t>
            </a:r>
            <a:endParaRPr kumimoji="1" lang="en-US" altLang="zh-CN" b="1">
              <a:ea typeface="华文新魏" pitchFamily="2" charset="-122"/>
            </a:endParaRPr>
          </a:p>
          <a:p>
            <a:pPr marL="171450" indent="-171450" algn="just" defTabSz="-635">
              <a:tabLst>
                <a:tab pos="1885950" algn="l"/>
              </a:tabLst>
            </a:pPr>
            <a:r>
              <a:rPr kumimoji="1" lang="en-US" altLang="zh-CN" b="1">
                <a:ea typeface="华文新魏" pitchFamily="2" charset="-122"/>
              </a:rPr>
              <a:t>    IO0CLR = LED1;</a:t>
            </a:r>
            <a:endParaRPr kumimoji="1" lang="en-US" altLang="zh-CN" b="1">
              <a:ea typeface="华文新魏" pitchFamily="2" charset="-122"/>
            </a:endParaRPr>
          </a:p>
          <a:p>
            <a:pPr marL="171450" indent="-171450" algn="just" defTabSz="-635">
              <a:tabLst>
                <a:tab pos="1885950" algn="l"/>
              </a:tabLst>
            </a:pPr>
            <a:r>
              <a:rPr kumimoji="1" lang="en-US" altLang="zh-CN" b="1">
                <a:ea typeface="华文新魏" pitchFamily="2" charset="-122"/>
              </a:rPr>
              <a:t>    OSTimeDly(30);</a:t>
            </a:r>
            <a:endParaRPr kumimoji="1" lang="en-US" altLang="zh-CN" b="1">
              <a:ea typeface="华文新魏" pitchFamily="2" charset="-122"/>
            </a:endParaRPr>
          </a:p>
          <a:p>
            <a:pPr marL="171450" indent="-171450" algn="just" defTabSz="-635">
              <a:tabLst>
                <a:tab pos="1885950" algn="l"/>
              </a:tabLst>
            </a:pPr>
            <a:r>
              <a:rPr kumimoji="1" lang="en-US" altLang="zh-CN" b="1">
                <a:ea typeface="华文新魏" pitchFamily="2" charset="-122"/>
              </a:rPr>
              <a:t>    IO0SET = LED1; </a:t>
            </a:r>
            <a:endParaRPr kumimoji="1" lang="en-US" altLang="zh-CN" b="1">
              <a:ea typeface="华文新魏" pitchFamily="2" charset="-122"/>
            </a:endParaRPr>
          </a:p>
          <a:p>
            <a:pPr marL="171450" indent="-171450" algn="just" defTabSz="-635">
              <a:tabLst>
                <a:tab pos="1885950" algn="l"/>
              </a:tabLst>
            </a:pPr>
            <a:r>
              <a:rPr kumimoji="1" lang="en-US" altLang="zh-CN" b="1">
                <a:ea typeface="华文新魏" pitchFamily="2" charset="-122"/>
              </a:rPr>
              <a:t>    OSTimeDly(60); 	</a:t>
            </a:r>
            <a:endParaRPr kumimoji="1" lang="en-US" altLang="zh-CN" b="1">
              <a:ea typeface="华文新魏" pitchFamily="2" charset="-122"/>
            </a:endParaRPr>
          </a:p>
          <a:p>
            <a:pPr marL="171450" indent="-171450" algn="just" defTabSz="-635">
              <a:tabLst>
                <a:tab pos="1885950" algn="l"/>
              </a:tabLst>
            </a:pPr>
            <a:r>
              <a:rPr kumimoji="1" lang="en-US" altLang="zh-CN" b="1">
                <a:ea typeface="华文新魏" pitchFamily="2" charset="-122"/>
              </a:rPr>
              <a:t>    OSMutexPost(mutex);	</a:t>
            </a:r>
            <a:endParaRPr kumimoji="1" lang="en-US" altLang="zh-CN" b="1">
              <a:ea typeface="华文新魏" pitchFamily="2" charset="-122"/>
            </a:endParaRPr>
          </a:p>
          <a:p>
            <a:pPr marL="171450" indent="-171450" algn="just" defTabSz="-635">
              <a:tabLst>
                <a:tab pos="1885950" algn="l"/>
              </a:tabLst>
            </a:pPr>
            <a:r>
              <a:rPr kumimoji="1" lang="en-US" altLang="zh-CN" b="1">
                <a:ea typeface="华文新魏" pitchFamily="2" charset="-122"/>
              </a:rPr>
              <a:t>}</a:t>
            </a:r>
          </a:p>
        </p:txBody>
      </p:sp>
      <p:sp>
        <p:nvSpPr>
          <p:cNvPr id="97285" name="Rectangle 5"/>
          <p:cNvSpPr>
            <a:spLocks noChangeArrowheads="1"/>
          </p:cNvSpPr>
          <p:nvPr/>
        </p:nvSpPr>
        <p:spPr bwMode="auto">
          <a:xfrm>
            <a:off x="0" y="2255193"/>
            <a:ext cx="184731" cy="461665"/>
          </a:xfrm>
          <a:prstGeom prst="rect">
            <a:avLst/>
          </a:prstGeom>
          <a:noFill/>
          <a:ln w="9525" algn="ctr">
            <a:noFill/>
            <a:miter lim="800000"/>
          </a:ln>
          <a:effectLst/>
        </p:spPr>
        <p:txBody>
          <a:bodyPr wrap="none" anchor="ctr">
            <a:spAutoFit/>
          </a:bodyPr>
          <a:lstStyle/>
          <a:p>
            <a:endParaRPr lang="zh-CN" altLang="en-US" b="1"/>
          </a:p>
        </p:txBody>
      </p:sp>
      <p:grpSp>
        <p:nvGrpSpPr>
          <p:cNvPr id="2" name="Group 51"/>
          <p:cNvGrpSpPr/>
          <p:nvPr/>
        </p:nvGrpSpPr>
        <p:grpSpPr bwMode="auto">
          <a:xfrm>
            <a:off x="5090463" y="3539908"/>
            <a:ext cx="3336660" cy="461963"/>
            <a:chOff x="2305" y="1940"/>
            <a:chExt cx="1559" cy="291"/>
          </a:xfrm>
        </p:grpSpPr>
        <p:grpSp>
          <p:nvGrpSpPr>
            <p:cNvPr id="3" name="Group 11"/>
            <p:cNvGrpSpPr/>
            <p:nvPr/>
          </p:nvGrpSpPr>
          <p:grpSpPr bwMode="auto">
            <a:xfrm>
              <a:off x="2557" y="1940"/>
              <a:ext cx="1307" cy="291"/>
              <a:chOff x="2645" y="1689"/>
              <a:chExt cx="944" cy="931"/>
            </a:xfrm>
          </p:grpSpPr>
          <p:sp>
            <p:nvSpPr>
              <p:cNvPr id="97292" name="Rectangle 12"/>
              <p:cNvSpPr>
                <a:spLocks noChangeArrowheads="1"/>
              </p:cNvSpPr>
              <p:nvPr/>
            </p:nvSpPr>
            <p:spPr bwMode="auto">
              <a:xfrm>
                <a:off x="2705" y="1689"/>
                <a:ext cx="884" cy="931"/>
              </a:xfrm>
              <a:prstGeom prst="rect">
                <a:avLst/>
              </a:prstGeom>
              <a:noFill/>
              <a:ln w="9525" algn="ctr">
                <a:noFill/>
                <a:miter lim="800000"/>
              </a:ln>
              <a:effectLst/>
            </p:spPr>
            <p:txBody>
              <a:bodyPr anchor="ctr">
                <a:spAutoFit/>
              </a:bodyPr>
              <a:lstStyle/>
              <a:p>
                <a:pPr eaLnBrk="1" hangingPunct="1"/>
                <a:r>
                  <a:rPr kumimoji="1" lang="zh-CN" altLang="en-US" b="1" dirty="0"/>
                  <a:t>等待互斥信号量</a:t>
                </a:r>
              </a:p>
            </p:txBody>
          </p:sp>
          <p:sp>
            <p:nvSpPr>
              <p:cNvPr id="97293" name="AutoShape 13"/>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pPr algn="ctr"/>
                <a:endParaRPr lang="zh-CN" altLang="zh-CN" sz="1800" b="1">
                  <a:ea typeface="华文新魏" pitchFamily="2" charset="-122"/>
                </a:endParaRPr>
              </a:p>
            </p:txBody>
          </p:sp>
        </p:grpSp>
        <p:sp>
          <p:nvSpPr>
            <p:cNvPr id="97294" name="Freeform 14"/>
            <p:cNvSpPr/>
            <p:nvPr/>
          </p:nvSpPr>
          <p:spPr bwMode="auto">
            <a:xfrm rot="5400000">
              <a:off x="2367" y="2030"/>
              <a:ext cx="128"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b="1"/>
            </a:p>
          </p:txBody>
        </p:sp>
      </p:grpSp>
      <p:grpSp>
        <p:nvGrpSpPr>
          <p:cNvPr id="4" name="Group 18"/>
          <p:cNvGrpSpPr/>
          <p:nvPr/>
        </p:nvGrpSpPr>
        <p:grpSpPr bwMode="auto">
          <a:xfrm>
            <a:off x="3477467" y="4053178"/>
            <a:ext cx="3163839" cy="461962"/>
            <a:chOff x="2656" y="2671"/>
            <a:chExt cx="1559" cy="291"/>
          </a:xfrm>
        </p:grpSpPr>
        <p:grpSp>
          <p:nvGrpSpPr>
            <p:cNvPr id="5" name="Group 19"/>
            <p:cNvGrpSpPr/>
            <p:nvPr/>
          </p:nvGrpSpPr>
          <p:grpSpPr bwMode="auto">
            <a:xfrm>
              <a:off x="2908" y="2671"/>
              <a:ext cx="1307" cy="291"/>
              <a:chOff x="2645" y="1691"/>
              <a:chExt cx="944" cy="930"/>
            </a:xfrm>
          </p:grpSpPr>
          <p:sp>
            <p:nvSpPr>
              <p:cNvPr id="97300" name="Rectangle 20"/>
              <p:cNvSpPr>
                <a:spLocks noChangeArrowheads="1"/>
              </p:cNvSpPr>
              <p:nvPr/>
            </p:nvSpPr>
            <p:spPr bwMode="auto">
              <a:xfrm>
                <a:off x="2705" y="1691"/>
                <a:ext cx="884" cy="930"/>
              </a:xfrm>
              <a:prstGeom prst="rect">
                <a:avLst/>
              </a:prstGeom>
              <a:noFill/>
              <a:ln w="9525" algn="ctr">
                <a:noFill/>
                <a:miter lim="800000"/>
              </a:ln>
              <a:effectLst/>
            </p:spPr>
            <p:txBody>
              <a:bodyPr anchor="ctr">
                <a:spAutoFit/>
              </a:bodyPr>
              <a:lstStyle/>
              <a:p>
                <a:pPr eaLnBrk="1" hangingPunct="1"/>
                <a:r>
                  <a:rPr kumimoji="1" lang="en-US" altLang="zh-CN" b="1"/>
                  <a:t>LED</a:t>
                </a:r>
                <a:r>
                  <a:rPr kumimoji="1" lang="zh-CN" altLang="en-US" b="1"/>
                  <a:t>亮</a:t>
                </a:r>
                <a:r>
                  <a:rPr kumimoji="1" lang="zh-CN" altLang="en-US" sz="1800" b="1">
                    <a:ea typeface="华文新魏" pitchFamily="2" charset="-122"/>
                  </a:rPr>
                  <a:t>	</a:t>
                </a:r>
                <a:endParaRPr kumimoji="1" lang="zh-CN" altLang="en-US" b="1"/>
              </a:p>
            </p:txBody>
          </p:sp>
          <p:sp>
            <p:nvSpPr>
              <p:cNvPr id="97301" name="AutoShape 21"/>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b="1"/>
              </a:p>
            </p:txBody>
          </p:sp>
        </p:grpSp>
        <p:sp>
          <p:nvSpPr>
            <p:cNvPr id="97302" name="Freeform 22"/>
            <p:cNvSpPr/>
            <p:nvPr/>
          </p:nvSpPr>
          <p:spPr bwMode="auto">
            <a:xfrm rot="5400000">
              <a:off x="2729" y="2742"/>
              <a:ext cx="106"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b="1"/>
            </a:p>
          </p:txBody>
        </p:sp>
      </p:grpSp>
      <p:grpSp>
        <p:nvGrpSpPr>
          <p:cNvPr id="8" name="Group 49"/>
          <p:cNvGrpSpPr/>
          <p:nvPr/>
        </p:nvGrpSpPr>
        <p:grpSpPr bwMode="auto">
          <a:xfrm>
            <a:off x="3247039" y="5210551"/>
            <a:ext cx="3221446" cy="462270"/>
            <a:chOff x="2305" y="2816"/>
            <a:chExt cx="1559" cy="217"/>
          </a:xfrm>
        </p:grpSpPr>
        <p:grpSp>
          <p:nvGrpSpPr>
            <p:cNvPr id="9" name="Group 29"/>
            <p:cNvGrpSpPr/>
            <p:nvPr/>
          </p:nvGrpSpPr>
          <p:grpSpPr bwMode="auto">
            <a:xfrm>
              <a:off x="2557" y="2816"/>
              <a:ext cx="1307" cy="217"/>
              <a:chOff x="2645" y="1811"/>
              <a:chExt cx="944" cy="693"/>
            </a:xfrm>
          </p:grpSpPr>
          <p:sp>
            <p:nvSpPr>
              <p:cNvPr id="97310" name="Rectangle 30"/>
              <p:cNvSpPr>
                <a:spLocks noChangeArrowheads="1"/>
              </p:cNvSpPr>
              <p:nvPr/>
            </p:nvSpPr>
            <p:spPr bwMode="auto">
              <a:xfrm>
                <a:off x="2705" y="1811"/>
                <a:ext cx="884" cy="693"/>
              </a:xfrm>
              <a:prstGeom prst="rect">
                <a:avLst/>
              </a:prstGeom>
              <a:noFill/>
              <a:ln w="9525" algn="ctr">
                <a:noFill/>
                <a:miter lim="800000"/>
              </a:ln>
              <a:effectLst/>
            </p:spPr>
            <p:txBody>
              <a:bodyPr anchor="ctr">
                <a:spAutoFit/>
              </a:bodyPr>
              <a:lstStyle/>
              <a:p>
                <a:pPr eaLnBrk="1" hangingPunct="1"/>
                <a:r>
                  <a:rPr kumimoji="1" lang="zh-CN" altLang="en-US" b="1"/>
                  <a:t>延时</a:t>
                </a:r>
                <a:r>
                  <a:rPr kumimoji="1" lang="en-US" altLang="zh-CN" b="1"/>
                  <a:t>60</a:t>
                </a:r>
                <a:r>
                  <a:rPr kumimoji="1" lang="zh-CN" altLang="en-US" b="1"/>
                  <a:t>个节拍</a:t>
                </a:r>
              </a:p>
            </p:txBody>
          </p:sp>
          <p:sp>
            <p:nvSpPr>
              <p:cNvPr id="97311" name="AutoShape 31"/>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b="1"/>
              </a:p>
            </p:txBody>
          </p:sp>
        </p:grpSp>
        <p:sp>
          <p:nvSpPr>
            <p:cNvPr id="97312" name="Freeform 32"/>
            <p:cNvSpPr/>
            <p:nvPr/>
          </p:nvSpPr>
          <p:spPr bwMode="auto">
            <a:xfrm rot="16200000" flipV="1">
              <a:off x="2394" y="2768"/>
              <a:ext cx="74"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b="1"/>
            </a:p>
          </p:txBody>
        </p:sp>
      </p:grpSp>
      <p:sp>
        <p:nvSpPr>
          <p:cNvPr id="97315" name="Text Box 35"/>
          <p:cNvSpPr txBox="1">
            <a:spLocks noChangeArrowheads="1"/>
          </p:cNvSpPr>
          <p:nvPr/>
        </p:nvSpPr>
        <p:spPr bwMode="auto">
          <a:xfrm>
            <a:off x="712331" y="1124720"/>
            <a:ext cx="7694612" cy="1200329"/>
          </a:xfrm>
          <a:prstGeom prst="rect">
            <a:avLst/>
          </a:prstGeom>
          <a:noFill/>
          <a:ln w="9525" algn="ctr">
            <a:noFill/>
            <a:miter lim="800000"/>
          </a:ln>
          <a:effectLst/>
        </p:spPr>
        <p:txBody>
          <a:bodyPr>
            <a:spAutoFit/>
          </a:bodyPr>
          <a:lstStyle/>
          <a:p>
            <a:pPr algn="just">
              <a:spcBef>
                <a:spcPct val="50000"/>
              </a:spcBef>
            </a:pPr>
            <a:r>
              <a:rPr lang="en-US" altLang="zh-CN" b="1" dirty="0">
                <a:ea typeface="华文新魏" pitchFamily="2" charset="-122"/>
              </a:rPr>
              <a:t>      </a:t>
            </a:r>
            <a:r>
              <a:rPr lang="zh-CN" altLang="en-US" b="1" dirty="0">
                <a:ea typeface="华文新魏" pitchFamily="2" charset="-122"/>
              </a:rPr>
              <a:t>为了实现资源同步，我们需要保证</a:t>
            </a:r>
            <a:r>
              <a:rPr lang="en-US" altLang="zh-CN" b="1" dirty="0" err="1">
                <a:ea typeface="华文新魏" pitchFamily="2" charset="-122"/>
              </a:rPr>
              <a:t>OSMutexPost</a:t>
            </a:r>
            <a:r>
              <a:rPr lang="en-US" altLang="zh-CN" b="1" dirty="0">
                <a:ea typeface="华文新魏" pitchFamily="2" charset="-122"/>
              </a:rPr>
              <a:t>()</a:t>
            </a:r>
            <a:r>
              <a:rPr lang="zh-CN" altLang="en-US" b="1" dirty="0">
                <a:ea typeface="华文新魏" pitchFamily="2" charset="-122"/>
              </a:rPr>
              <a:t>与</a:t>
            </a:r>
            <a:r>
              <a:rPr lang="en-US" altLang="zh-CN" b="1" dirty="0" err="1">
                <a:ea typeface="华文新魏" pitchFamily="2" charset="-122"/>
              </a:rPr>
              <a:t>OSMutexPend</a:t>
            </a:r>
            <a:r>
              <a:rPr lang="en-US" altLang="zh-CN" b="1" dirty="0">
                <a:ea typeface="华文新魏" pitchFamily="2" charset="-122"/>
              </a:rPr>
              <a:t>()</a:t>
            </a:r>
            <a:r>
              <a:rPr lang="zh-CN" altLang="en-US" b="1" dirty="0">
                <a:ea typeface="华文新魏" pitchFamily="2" charset="-122"/>
              </a:rPr>
              <a:t>成对出现在同一个任务函数中，所以我们编写一个库函数</a:t>
            </a:r>
            <a:r>
              <a:rPr lang="en-US" altLang="zh-CN" b="1" dirty="0">
                <a:ea typeface="华文新魏" pitchFamily="2" charset="-122"/>
              </a:rPr>
              <a:t>LED()</a:t>
            </a:r>
            <a:r>
              <a:rPr lang="zh-CN" altLang="en-US" b="1" dirty="0">
                <a:ea typeface="华文新魏" pitchFamily="2" charset="-122"/>
              </a:rPr>
              <a:t>供两个任务调用，代码如下。</a:t>
            </a:r>
          </a:p>
        </p:txBody>
      </p:sp>
      <p:grpSp>
        <p:nvGrpSpPr>
          <p:cNvPr id="10" name="Group 50"/>
          <p:cNvGrpSpPr/>
          <p:nvPr/>
        </p:nvGrpSpPr>
        <p:grpSpPr bwMode="auto">
          <a:xfrm>
            <a:off x="3362253" y="4692053"/>
            <a:ext cx="2474913" cy="461963"/>
            <a:chOff x="2305" y="2575"/>
            <a:chExt cx="1559" cy="291"/>
          </a:xfrm>
        </p:grpSpPr>
        <p:grpSp>
          <p:nvGrpSpPr>
            <p:cNvPr id="11" name="Group 39"/>
            <p:cNvGrpSpPr/>
            <p:nvPr/>
          </p:nvGrpSpPr>
          <p:grpSpPr bwMode="auto">
            <a:xfrm>
              <a:off x="2557" y="2575"/>
              <a:ext cx="1307" cy="291"/>
              <a:chOff x="2645" y="1693"/>
              <a:chExt cx="944" cy="930"/>
            </a:xfrm>
          </p:grpSpPr>
          <p:sp>
            <p:nvSpPr>
              <p:cNvPr id="97320" name="Rectangle 40"/>
              <p:cNvSpPr>
                <a:spLocks noChangeArrowheads="1"/>
              </p:cNvSpPr>
              <p:nvPr/>
            </p:nvSpPr>
            <p:spPr bwMode="auto">
              <a:xfrm>
                <a:off x="2705" y="1693"/>
                <a:ext cx="884" cy="930"/>
              </a:xfrm>
              <a:prstGeom prst="rect">
                <a:avLst/>
              </a:prstGeom>
              <a:noFill/>
              <a:ln w="9525" algn="ctr">
                <a:noFill/>
                <a:miter lim="800000"/>
              </a:ln>
              <a:effectLst/>
            </p:spPr>
            <p:txBody>
              <a:bodyPr anchor="ctr">
                <a:spAutoFit/>
              </a:bodyPr>
              <a:lstStyle/>
              <a:p>
                <a:pPr eaLnBrk="1" hangingPunct="1"/>
                <a:r>
                  <a:rPr kumimoji="1" lang="en-US" altLang="zh-CN" b="1"/>
                  <a:t>LED</a:t>
                </a:r>
                <a:r>
                  <a:rPr kumimoji="1" lang="zh-CN" altLang="en-US" b="1"/>
                  <a:t>灭</a:t>
                </a:r>
              </a:p>
            </p:txBody>
          </p:sp>
          <p:sp>
            <p:nvSpPr>
              <p:cNvPr id="97321" name="AutoShape 41"/>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endParaRPr lang="zh-CN" altLang="en-US" b="1"/>
              </a:p>
            </p:txBody>
          </p:sp>
        </p:grpSp>
        <p:sp>
          <p:nvSpPr>
            <p:cNvPr id="97322" name="Freeform 42"/>
            <p:cNvSpPr/>
            <p:nvPr/>
          </p:nvSpPr>
          <p:spPr bwMode="auto">
            <a:xfrm rot="5400000">
              <a:off x="2419" y="2613"/>
              <a:ext cx="23"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b="1"/>
            </a:p>
          </p:txBody>
        </p:sp>
      </p:grpSp>
      <p:grpSp>
        <p:nvGrpSpPr>
          <p:cNvPr id="12" name="Group 43"/>
          <p:cNvGrpSpPr/>
          <p:nvPr/>
        </p:nvGrpSpPr>
        <p:grpSpPr bwMode="auto">
          <a:xfrm>
            <a:off x="3938323" y="5687099"/>
            <a:ext cx="3398813" cy="461669"/>
            <a:chOff x="2398" y="2275"/>
            <a:chExt cx="1559" cy="202"/>
          </a:xfrm>
        </p:grpSpPr>
        <p:grpSp>
          <p:nvGrpSpPr>
            <p:cNvPr id="13" name="Group 44"/>
            <p:cNvGrpSpPr/>
            <p:nvPr/>
          </p:nvGrpSpPr>
          <p:grpSpPr bwMode="auto">
            <a:xfrm>
              <a:off x="2650" y="2275"/>
              <a:ext cx="1307" cy="202"/>
              <a:chOff x="2645" y="1831"/>
              <a:chExt cx="944" cy="646"/>
            </a:xfrm>
          </p:grpSpPr>
          <p:sp>
            <p:nvSpPr>
              <p:cNvPr id="97325" name="Rectangle 45"/>
              <p:cNvSpPr>
                <a:spLocks noChangeArrowheads="1"/>
              </p:cNvSpPr>
              <p:nvPr/>
            </p:nvSpPr>
            <p:spPr bwMode="auto">
              <a:xfrm>
                <a:off x="2705" y="1831"/>
                <a:ext cx="884" cy="646"/>
              </a:xfrm>
              <a:prstGeom prst="rect">
                <a:avLst/>
              </a:prstGeom>
              <a:noFill/>
              <a:ln w="9525" algn="ctr">
                <a:noFill/>
                <a:miter lim="800000"/>
              </a:ln>
              <a:effectLst/>
            </p:spPr>
            <p:txBody>
              <a:bodyPr anchor="ctr">
                <a:spAutoFit/>
              </a:bodyPr>
              <a:lstStyle/>
              <a:p>
                <a:pPr eaLnBrk="1" hangingPunct="1"/>
                <a:r>
                  <a:rPr kumimoji="1" lang="zh-CN" altLang="en-US" b="1" dirty="0"/>
                  <a:t>发送互斥信号量</a:t>
                </a:r>
              </a:p>
            </p:txBody>
          </p:sp>
          <p:sp>
            <p:nvSpPr>
              <p:cNvPr id="97326" name="AutoShape 46"/>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p:spPr>
            <p:txBody>
              <a:bodyPr wrap="none" anchor="ctr"/>
              <a:lstStyle/>
              <a:p>
                <a:pPr algn="ctr"/>
                <a:endParaRPr lang="zh-CN" altLang="zh-CN" sz="1800" b="1">
                  <a:ea typeface="华文新魏" pitchFamily="2" charset="-122"/>
                </a:endParaRPr>
              </a:p>
            </p:txBody>
          </p:sp>
        </p:grpSp>
        <p:sp>
          <p:nvSpPr>
            <p:cNvPr id="97327" name="Freeform 47"/>
            <p:cNvSpPr/>
            <p:nvPr/>
          </p:nvSpPr>
          <p:spPr bwMode="auto">
            <a:xfrm rot="16200000" flipV="1">
              <a:off x="2489" y="2215"/>
              <a:ext cx="70" cy="252"/>
            </a:xfrm>
            <a:custGeom>
              <a:avLst/>
              <a:gdLst/>
              <a:ahLst/>
              <a:cxnLst>
                <a:cxn ang="0">
                  <a:pos x="864" y="1056"/>
                </a:cxn>
                <a:cxn ang="0">
                  <a:pos x="912" y="672"/>
                </a:cxn>
                <a:cxn ang="0">
                  <a:pos x="0" y="0"/>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p:spPr>
          <p:txBody>
            <a:bodyPr wrap="none" anchor="ctr"/>
            <a:lstStyle/>
            <a:p>
              <a:endParaRPr lang="zh-CN" altLang="en-US" b="1"/>
            </a:p>
          </p:txBody>
        </p:sp>
      </p:grpSp>
      <p:sp>
        <p:nvSpPr>
          <p:cNvPr id="45" name="AutoShape 4"/>
          <p:cNvSpPr>
            <a:spLocks noChangeArrowheads="1"/>
          </p:cNvSpPr>
          <p:nvPr/>
        </p:nvSpPr>
        <p:spPr bwMode="gray">
          <a:xfrm>
            <a:off x="193868" y="127959"/>
            <a:ext cx="5242237" cy="646986"/>
          </a:xfrm>
          <a:prstGeom prst="roundRect">
            <a:avLst>
              <a:gd name="adj" fmla="val 16667"/>
            </a:avLst>
          </a:prstGeom>
          <a:solidFill>
            <a:schemeClr val="bg1"/>
          </a:solidFill>
          <a:ln w="38100" algn="ctr">
            <a:noFill/>
            <a:round/>
          </a:ln>
          <a:effectLst/>
        </p:spPr>
        <p:txBody>
          <a:bodyPr wrap="square" anchor="ctr">
            <a:spAutoFit/>
          </a:bodyPr>
          <a:lstStyle/>
          <a:p>
            <a:pPr eaLnBrk="1" hangingPunct="1"/>
            <a:r>
              <a:rPr lang="zh-CN" altLang="en-US" sz="3200" b="1" dirty="0" smtClean="0">
                <a:solidFill>
                  <a:schemeClr val="tx1">
                    <a:lumMod val="95000"/>
                    <a:lumOff val="5000"/>
                  </a:schemeClr>
                </a:solidFill>
              </a:rPr>
              <a:t>互斥信号量举例</a:t>
            </a:r>
            <a:r>
              <a:rPr lang="en-US" altLang="zh-CN" sz="3200" b="1" dirty="0" smtClean="0">
                <a:solidFill>
                  <a:schemeClr val="tx1">
                    <a:lumMod val="95000"/>
                    <a:lumOff val="5000"/>
                  </a:schemeClr>
                </a:solidFill>
              </a:rPr>
              <a:t>-</a:t>
            </a:r>
            <a:r>
              <a:rPr lang="zh-CN" altLang="en-US" sz="3200" b="1" dirty="0" smtClean="0">
                <a:solidFill>
                  <a:schemeClr val="tx1">
                    <a:lumMod val="95000"/>
                    <a:lumOff val="5000"/>
                  </a:schemeClr>
                </a:solidFill>
              </a:rPr>
              <a:t>资源同步</a:t>
            </a:r>
            <a:endParaRPr lang="zh-CN" altLang="en-US" sz="3200" b="1" dirty="0" smtClean="0">
              <a:solidFill>
                <a:schemeClr val="tx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315"/>
                                        </p:tgtEl>
                                        <p:attrNameLst>
                                          <p:attrName>style.visibility</p:attrName>
                                        </p:attrNameLst>
                                      </p:cBhvr>
                                      <p:to>
                                        <p:strVal val="visible"/>
                                      </p:to>
                                    </p:set>
                                    <p:animEffect transition="in" filter="blinds(horizontal)">
                                      <p:cBhvr>
                                        <p:cTn id="7" dur="500"/>
                                        <p:tgtEl>
                                          <p:spTgt spid="9731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7314"/>
                                        </p:tgtEl>
                                        <p:attrNameLst>
                                          <p:attrName>style.visibility</p:attrName>
                                        </p:attrNameLst>
                                      </p:cBhvr>
                                      <p:to>
                                        <p:strVal val="visible"/>
                                      </p:to>
                                    </p:se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14" grpId="0" animBg="1"/>
      <p:bldP spid="9731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37" name="Rectangle 33"/>
          <p:cNvSpPr>
            <a:spLocks noChangeArrowheads="1"/>
          </p:cNvSpPr>
          <p:nvPr/>
        </p:nvSpPr>
        <p:spPr bwMode="auto">
          <a:xfrm>
            <a:off x="900112" y="1083706"/>
            <a:ext cx="6897879" cy="3416320"/>
          </a:xfrm>
          <a:prstGeom prst="rect">
            <a:avLst/>
          </a:prstGeom>
          <a:solidFill>
            <a:schemeClr val="bg1"/>
          </a:solidFill>
          <a:ln w="9525" algn="ctr">
            <a:solidFill>
              <a:schemeClr val="tx1"/>
            </a:solidFill>
            <a:miter lim="800000"/>
          </a:ln>
          <a:effectLst/>
        </p:spPr>
        <p:txBody>
          <a:bodyPr wrap="square" anchor="ctr">
            <a:spAutoFit/>
          </a:bodyPr>
          <a:lstStyle/>
          <a:p>
            <a:pPr marL="171450" indent="-171450" algn="just" defTabSz="-635">
              <a:tabLst>
                <a:tab pos="1885950" algn="l"/>
              </a:tabLst>
            </a:pPr>
            <a:r>
              <a:rPr kumimoji="1" lang="en-US" altLang="zh-CN" b="1" dirty="0">
                <a:ea typeface="华文新魏" pitchFamily="2" charset="-122"/>
              </a:rPr>
              <a:t>void  </a:t>
            </a:r>
            <a:r>
              <a:rPr kumimoji="1" lang="en-US" altLang="zh-CN" b="1" dirty="0" err="1">
                <a:ea typeface="华文新魏" pitchFamily="2" charset="-122"/>
              </a:rPr>
              <a:t>TaskLED0</a:t>
            </a:r>
            <a:r>
              <a:rPr kumimoji="1" lang="en-US" altLang="zh-CN" b="1" dirty="0">
                <a:ea typeface="华文新魏" pitchFamily="2" charset="-122"/>
              </a:rPr>
              <a:t> (void  *</a:t>
            </a:r>
            <a:r>
              <a:rPr kumimoji="1" lang="en-US" altLang="zh-CN" b="1" dirty="0" err="1">
                <a:ea typeface="华文新魏" pitchFamily="2" charset="-122"/>
              </a:rPr>
              <a:t>pdata</a:t>
            </a:r>
            <a:r>
              <a:rPr kumimoji="1" lang="en-US" altLang="zh-CN" b="1" dirty="0">
                <a:ea typeface="华文新魏" pitchFamily="2" charset="-122"/>
              </a:rPr>
              <a:t>)</a:t>
            </a:r>
            <a:endParaRPr kumimoji="1"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a:t>
            </a:r>
            <a:endParaRPr kumimoji="1"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    ……</a:t>
            </a:r>
            <a:endParaRPr kumimoji="1"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    </a:t>
            </a:r>
            <a:r>
              <a:rPr kumimoji="1" lang="en-US" altLang="zh-CN" b="1" dirty="0" err="1">
                <a:ea typeface="华文新魏" pitchFamily="2" charset="-122"/>
              </a:rPr>
              <a:t>mutex</a:t>
            </a:r>
            <a:r>
              <a:rPr kumimoji="1" lang="en-US" altLang="zh-CN" b="1" dirty="0">
                <a:ea typeface="华文新魏" pitchFamily="2" charset="-122"/>
              </a:rPr>
              <a:t> = </a:t>
            </a:r>
            <a:r>
              <a:rPr kumimoji="1" lang="en-US" altLang="zh-CN" b="1" dirty="0" err="1">
                <a:ea typeface="华文新魏" pitchFamily="2" charset="-122"/>
              </a:rPr>
              <a:t>OSMutexCreate</a:t>
            </a:r>
            <a:r>
              <a:rPr kumimoji="1" lang="en-US" altLang="zh-CN" b="1" dirty="0">
                <a:ea typeface="华文新魏" pitchFamily="2" charset="-122"/>
              </a:rPr>
              <a:t> (6, &amp;err); </a:t>
            </a:r>
            <a:endParaRPr kumimoji="1"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    while (1) </a:t>
            </a:r>
            <a:endParaRPr kumimoji="1"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        LED();</a:t>
            </a:r>
            <a:endParaRPr kumimoji="1"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 	    </a:t>
            </a:r>
            <a:r>
              <a:rPr kumimoji="1" lang="en-US" altLang="zh-CN" b="1" dirty="0" err="1">
                <a:ea typeface="华文新魏" pitchFamily="2" charset="-122"/>
              </a:rPr>
              <a:t>OSTimeDly</a:t>
            </a:r>
            <a:r>
              <a:rPr kumimoji="1" lang="en-US" altLang="zh-CN" b="1" dirty="0">
                <a:ea typeface="华文新魏" pitchFamily="2" charset="-122"/>
              </a:rPr>
              <a:t>(1000);	</a:t>
            </a:r>
            <a:endParaRPr kumimoji="1"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    }</a:t>
            </a:r>
            <a:endParaRPr kumimoji="1"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a:t>
            </a:r>
          </a:p>
        </p:txBody>
      </p:sp>
      <p:sp>
        <p:nvSpPr>
          <p:cNvPr id="98309" name="Rectangle 5"/>
          <p:cNvSpPr>
            <a:spLocks noChangeArrowheads="1"/>
          </p:cNvSpPr>
          <p:nvPr/>
        </p:nvSpPr>
        <p:spPr bwMode="auto">
          <a:xfrm>
            <a:off x="0" y="2613025"/>
            <a:ext cx="9144000" cy="0"/>
          </a:xfrm>
          <a:prstGeom prst="rect">
            <a:avLst/>
          </a:prstGeom>
          <a:noFill/>
          <a:ln w="9525" algn="ctr">
            <a:noFill/>
            <a:miter lim="800000"/>
          </a:ln>
          <a:effectLst/>
        </p:spPr>
        <p:txBody>
          <a:bodyPr wrap="none" anchor="ctr">
            <a:spAutoFit/>
          </a:bodyPr>
          <a:lstStyle/>
          <a:p>
            <a:endParaRPr lang="zh-CN" altLang="en-US"/>
          </a:p>
        </p:txBody>
      </p:sp>
      <p:sp>
        <p:nvSpPr>
          <p:cNvPr id="98338" name="Rectangle 34"/>
          <p:cNvSpPr>
            <a:spLocks noChangeArrowheads="1"/>
          </p:cNvSpPr>
          <p:nvPr/>
        </p:nvSpPr>
        <p:spPr bwMode="auto">
          <a:xfrm>
            <a:off x="1749257" y="3811012"/>
            <a:ext cx="7128307" cy="3046988"/>
          </a:xfrm>
          <a:prstGeom prst="rect">
            <a:avLst/>
          </a:prstGeom>
          <a:solidFill>
            <a:schemeClr val="bg1"/>
          </a:solidFill>
          <a:ln w="9525" algn="ctr">
            <a:solidFill>
              <a:schemeClr val="tx1"/>
            </a:solidFill>
            <a:miter lim="800000"/>
          </a:ln>
          <a:effectLst/>
        </p:spPr>
        <p:txBody>
          <a:bodyPr wrap="square" anchor="ctr">
            <a:spAutoFit/>
          </a:bodyPr>
          <a:lstStyle/>
          <a:p>
            <a:pPr marL="171450" indent="-171450" algn="just" defTabSz="-635">
              <a:tabLst>
                <a:tab pos="1885950" algn="l"/>
              </a:tabLst>
            </a:pPr>
            <a:r>
              <a:rPr kumimoji="1" lang="en-US" altLang="zh-CN" b="1" dirty="0">
                <a:ea typeface="华文新魏" pitchFamily="2" charset="-122"/>
              </a:rPr>
              <a:t>void  </a:t>
            </a:r>
            <a:r>
              <a:rPr kumimoji="1" lang="en-US" altLang="zh-CN" b="1" dirty="0" err="1">
                <a:ea typeface="华文新魏" pitchFamily="2" charset="-122"/>
              </a:rPr>
              <a:t>TaskLED1</a:t>
            </a:r>
            <a:r>
              <a:rPr kumimoji="1" lang="en-US" altLang="zh-CN" b="1" dirty="0">
                <a:ea typeface="华文新魏" pitchFamily="2" charset="-122"/>
              </a:rPr>
              <a:t> (void  *</a:t>
            </a:r>
            <a:r>
              <a:rPr kumimoji="1" lang="en-US" altLang="zh-CN" b="1" dirty="0" err="1">
                <a:ea typeface="华文新魏" pitchFamily="2" charset="-122"/>
              </a:rPr>
              <a:t>pdata</a:t>
            </a:r>
            <a:r>
              <a:rPr kumimoji="1" lang="en-US" altLang="zh-CN" b="1" dirty="0">
                <a:ea typeface="华文新魏" pitchFamily="2" charset="-122"/>
              </a:rPr>
              <a:t>)</a:t>
            </a:r>
            <a:endParaRPr kumimoji="1"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a:t>
            </a:r>
            <a:endParaRPr kumimoji="1" lang="en-US" altLang="zh-CN" b="1" dirty="0">
              <a:ea typeface="华文新魏" pitchFamily="2" charset="-122"/>
            </a:endParaRPr>
          </a:p>
          <a:p>
            <a:pPr marL="171450" indent="-171450" algn="just" defTabSz="-635">
              <a:tabLst>
                <a:tab pos="1885950" algn="l"/>
              </a:tabLst>
            </a:pPr>
            <a:r>
              <a:rPr lang="en-US" altLang="zh-CN" b="1" dirty="0">
                <a:ea typeface="华文新魏" pitchFamily="2" charset="-122"/>
              </a:rPr>
              <a:t>    </a:t>
            </a:r>
            <a:r>
              <a:rPr lang="en-US" altLang="zh-CN" b="1" dirty="0" err="1">
                <a:ea typeface="华文新魏" pitchFamily="2" charset="-122"/>
              </a:rPr>
              <a:t>pdata</a:t>
            </a:r>
            <a:r>
              <a:rPr lang="en-US" altLang="zh-CN" b="1" dirty="0">
                <a:ea typeface="华文新魏" pitchFamily="2" charset="-122"/>
              </a:rPr>
              <a:t> = </a:t>
            </a:r>
            <a:r>
              <a:rPr lang="en-US" altLang="zh-CN" b="1" dirty="0" err="1">
                <a:ea typeface="华文新魏" pitchFamily="2" charset="-122"/>
              </a:rPr>
              <a:t>pdata</a:t>
            </a:r>
            <a:r>
              <a:rPr lang="en-US" altLang="zh-CN" b="1" dirty="0">
                <a:ea typeface="华文新魏" pitchFamily="2" charset="-122"/>
              </a:rPr>
              <a:t>;</a:t>
            </a:r>
            <a:endParaRPr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    while (1) {</a:t>
            </a:r>
            <a:endParaRPr kumimoji="1"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        LED();</a:t>
            </a:r>
            <a:endParaRPr kumimoji="1"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        </a:t>
            </a:r>
            <a:r>
              <a:rPr kumimoji="1" lang="en-US" altLang="zh-CN" b="1" dirty="0" err="1">
                <a:ea typeface="华文新魏" pitchFamily="2" charset="-122"/>
              </a:rPr>
              <a:t>OSTimeDly</a:t>
            </a:r>
            <a:r>
              <a:rPr kumimoji="1" lang="en-US" altLang="zh-CN" b="1" dirty="0">
                <a:ea typeface="华文新魏" pitchFamily="2" charset="-122"/>
              </a:rPr>
              <a:t>(2000);</a:t>
            </a:r>
            <a:endParaRPr kumimoji="1"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    }</a:t>
            </a:r>
            <a:endParaRPr kumimoji="1" lang="en-US" altLang="zh-CN" b="1" dirty="0">
              <a:ea typeface="华文新魏" pitchFamily="2" charset="-122"/>
            </a:endParaRPr>
          </a:p>
          <a:p>
            <a:pPr marL="171450" indent="-171450" algn="just" defTabSz="-635">
              <a:tabLst>
                <a:tab pos="1885950" algn="l"/>
              </a:tabLst>
            </a:pPr>
            <a:r>
              <a:rPr kumimoji="1" lang="en-US" altLang="zh-CN" b="1" dirty="0">
                <a:ea typeface="华文新魏" pitchFamily="2" charset="-122"/>
              </a:rPr>
              <a:t>}</a:t>
            </a:r>
          </a:p>
        </p:txBody>
      </p:sp>
      <p:sp>
        <p:nvSpPr>
          <p:cNvPr id="98386" name="Text Box 82"/>
          <p:cNvSpPr txBox="1">
            <a:spLocks noChangeArrowheads="1"/>
          </p:cNvSpPr>
          <p:nvPr/>
        </p:nvSpPr>
        <p:spPr bwMode="auto">
          <a:xfrm>
            <a:off x="366689" y="260615"/>
            <a:ext cx="6170612" cy="461665"/>
          </a:xfrm>
          <a:prstGeom prst="rect">
            <a:avLst/>
          </a:prstGeom>
          <a:noFill/>
          <a:ln w="9525" algn="ctr">
            <a:noFill/>
            <a:miter lim="800000"/>
          </a:ln>
          <a:effectLst/>
        </p:spPr>
        <p:txBody>
          <a:bodyPr>
            <a:spAutoFit/>
          </a:bodyPr>
          <a:lstStyle/>
          <a:p>
            <a:pPr>
              <a:spcBef>
                <a:spcPct val="50000"/>
              </a:spcBef>
            </a:pPr>
            <a:r>
              <a:rPr lang="en-US" altLang="zh-CN" b="1" dirty="0">
                <a:latin typeface="华文新魏" pitchFamily="2" charset="-122"/>
                <a:ea typeface="华文新魏" pitchFamily="2" charset="-122"/>
              </a:rPr>
              <a:t>    </a:t>
            </a:r>
            <a:r>
              <a:rPr lang="zh-CN" altLang="en-US" b="1" dirty="0">
                <a:latin typeface="华文新魏" pitchFamily="2" charset="-122"/>
                <a:ea typeface="华文新魏" pitchFamily="2" charset="-122"/>
              </a:rPr>
              <a:t>下面给出两个</a:t>
            </a:r>
            <a:r>
              <a:rPr lang="en-US" altLang="zh-CN" b="1" dirty="0">
                <a:latin typeface="华文新魏" pitchFamily="2" charset="-122"/>
                <a:ea typeface="华文新魏" pitchFamily="2" charset="-122"/>
              </a:rPr>
              <a:t>LED</a:t>
            </a:r>
            <a:r>
              <a:rPr lang="zh-CN" altLang="en-US" b="1" dirty="0">
                <a:latin typeface="华文新魏" pitchFamily="2" charset="-122"/>
                <a:ea typeface="华文新魏" pitchFamily="2" charset="-122"/>
              </a:rPr>
              <a:t>任务的主要处理</a:t>
            </a:r>
            <a:r>
              <a:rPr lang="zh-CN" altLang="en-US" b="1" dirty="0" smtClean="0">
                <a:latin typeface="华文新魏" pitchFamily="2" charset="-122"/>
                <a:ea typeface="华文新魏" pitchFamily="2" charset="-122"/>
              </a:rPr>
              <a:t>代码</a:t>
            </a:r>
            <a:endParaRPr lang="zh-CN" altLang="en-US" b="1" dirty="0">
              <a:latin typeface="华文新魏" pitchFamily="2" charset="-122"/>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8386"/>
                                        </p:tgtEl>
                                        <p:attrNameLst>
                                          <p:attrName>style.visibility</p:attrName>
                                        </p:attrNameLst>
                                      </p:cBhvr>
                                      <p:to>
                                        <p:strVal val="visible"/>
                                      </p:to>
                                    </p:set>
                                    <p:animEffect transition="in" filter="blinds(horizontal)">
                                      <p:cBhvr>
                                        <p:cTn id="7" dur="500"/>
                                        <p:tgtEl>
                                          <p:spTgt spid="9838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8337"/>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98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37" grpId="0" animBg="1"/>
      <p:bldP spid="98338" grpId="0" animBg="1"/>
      <p:bldP spid="9838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48" name="Text Box 68"/>
          <p:cNvSpPr txBox="1">
            <a:spLocks noChangeArrowheads="1"/>
          </p:cNvSpPr>
          <p:nvPr/>
        </p:nvSpPr>
        <p:spPr bwMode="auto">
          <a:xfrm>
            <a:off x="755650" y="1412875"/>
            <a:ext cx="4464050" cy="579438"/>
          </a:xfrm>
          <a:prstGeom prst="rect">
            <a:avLst/>
          </a:prstGeom>
          <a:noFill/>
          <a:ln w="9525">
            <a:noFill/>
            <a:miter lim="800000"/>
          </a:ln>
          <a:effectLst/>
        </p:spPr>
        <p:txBody>
          <a:bodyPr>
            <a:spAutoFit/>
          </a:bodyPr>
          <a:lstStyle/>
          <a:p>
            <a:pPr algn="ctr">
              <a:spcBef>
                <a:spcPct val="20000"/>
              </a:spcBef>
            </a:pPr>
            <a:r>
              <a:rPr lang="en-US" altLang="zh-CN" sz="3200"/>
              <a:t>OS_EventWaitListInit()</a:t>
            </a:r>
          </a:p>
        </p:txBody>
      </p:sp>
      <p:sp>
        <p:nvSpPr>
          <p:cNvPr id="148549" name="Text Box 69"/>
          <p:cNvSpPr txBox="1">
            <a:spLocks noChangeArrowheads="1"/>
          </p:cNvSpPr>
          <p:nvPr/>
        </p:nvSpPr>
        <p:spPr bwMode="auto">
          <a:xfrm>
            <a:off x="971550" y="2492375"/>
            <a:ext cx="6913563" cy="2227263"/>
          </a:xfrm>
          <a:prstGeom prst="rect">
            <a:avLst/>
          </a:prstGeom>
          <a:noFill/>
          <a:ln w="9525">
            <a:noFill/>
            <a:miter lim="800000"/>
          </a:ln>
          <a:effectLst/>
        </p:spPr>
        <p:txBody>
          <a:bodyPr>
            <a:spAutoFit/>
          </a:bodyPr>
          <a:lstStyle/>
          <a:p>
            <a:pPr>
              <a:spcBef>
                <a:spcPct val="50000"/>
              </a:spcBef>
            </a:pPr>
            <a:r>
              <a:rPr lang="zh-CN" altLang="en-US" sz="2800"/>
              <a:t>当建立一个信号量、邮箱或者队列时，相应的建立函数</a:t>
            </a:r>
            <a:r>
              <a:rPr lang="en-US" altLang="zh-CN" sz="2800"/>
              <a:t>OSSemCreat()</a:t>
            </a:r>
            <a:r>
              <a:rPr lang="zh-CN" altLang="en-US" sz="2800"/>
              <a:t>、</a:t>
            </a:r>
            <a:r>
              <a:rPr lang="en-US" altLang="zh-CN" sz="2800"/>
              <a:t>OSMutexCreat()</a:t>
            </a:r>
            <a:r>
              <a:rPr lang="zh-CN" altLang="en-US" sz="2800"/>
              <a:t>、</a:t>
            </a:r>
            <a:r>
              <a:rPr lang="en-US" altLang="zh-CN" sz="2800"/>
              <a:t>OSMboxCreat()</a:t>
            </a:r>
            <a:r>
              <a:rPr lang="zh-CN" altLang="en-US" sz="2800"/>
              <a:t>或者</a:t>
            </a:r>
            <a:r>
              <a:rPr lang="en-US" altLang="zh-CN" sz="2800"/>
              <a:t>OSQCreat()</a:t>
            </a:r>
            <a:r>
              <a:rPr lang="zh-CN" altLang="en-US" sz="2800"/>
              <a:t>通过调用此函数，对事件控制块中的等待任务列表初始化。</a:t>
            </a:r>
          </a:p>
        </p:txBody>
      </p:sp>
      <p:pic>
        <p:nvPicPr>
          <p:cNvPr id="148550" name="Picture 70"/>
          <p:cNvPicPr>
            <a:picLocks noChangeAspect="1" noChangeArrowheads="1"/>
          </p:cNvPicPr>
          <p:nvPr/>
        </p:nvPicPr>
        <p:blipFill>
          <a:blip r:embed="rId1" cstate="print"/>
          <a:srcRect/>
          <a:stretch>
            <a:fillRect/>
          </a:stretch>
        </p:blipFill>
        <p:spPr bwMode="auto">
          <a:xfrm>
            <a:off x="395288" y="1412875"/>
            <a:ext cx="8353425" cy="5040313"/>
          </a:xfrm>
          <a:prstGeom prst="rect">
            <a:avLst/>
          </a:prstGeom>
          <a:noFill/>
          <a:ln w="9525">
            <a:noFill/>
            <a:miter lim="800000"/>
            <a:headEnd/>
            <a:tailEnd/>
          </a:ln>
          <a:effectLst/>
        </p:spPr>
      </p:pic>
      <p:sp>
        <p:nvSpPr>
          <p:cNvPr id="5" name="矩形 4"/>
          <p:cNvSpPr/>
          <p:nvPr/>
        </p:nvSpPr>
        <p:spPr>
          <a:xfrm>
            <a:off x="309082" y="203008"/>
            <a:ext cx="4400372" cy="584775"/>
          </a:xfrm>
          <a:prstGeom prst="rect">
            <a:avLst/>
          </a:prstGeom>
        </p:spPr>
        <p:txBody>
          <a:bodyPr wrap="none">
            <a:spAutoFit/>
          </a:bodyPr>
          <a:lstStyle/>
          <a:p>
            <a:r>
              <a:rPr lang="en-US" altLang="zh-CN" sz="3200" b="1" dirty="0" err="1" smtClean="0"/>
              <a:t>OS_EventWaitListInit</a:t>
            </a:r>
            <a:r>
              <a:rPr lang="en-US" altLang="zh-CN" sz="3200" b="1" dirty="0" smtClean="0"/>
              <a:t>()</a:t>
            </a:r>
            <a:endParaRPr lang="en-US" altLang="zh-CN"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88889E-6 1.40611E-6 L 3.88889E-6 -0.105 " pathEditMode="relative" rAng="0" ptsTypes="AA">
                                      <p:cBhvr>
                                        <p:cTn id="6" dur="1000" fill="hold"/>
                                        <p:tgtEl>
                                          <p:spTgt spid="148548"/>
                                        </p:tgtEl>
                                        <p:attrNameLst>
                                          <p:attrName>ppt_x</p:attrName>
                                          <p:attrName>ppt_y</p:attrName>
                                        </p:attrNameLst>
                                      </p:cBhvr>
                                      <p:rCtr x="0" y="-52"/>
                                    </p:animMotion>
                                  </p:childTnLst>
                                </p:cTn>
                              </p:par>
                              <p:par>
                                <p:cTn id="7" presetID="2" presetClass="exit" presetSubtype="4" fill="hold" grpId="0" nodeType="withEffect">
                                  <p:stCondLst>
                                    <p:cond delay="0"/>
                                  </p:stCondLst>
                                  <p:childTnLst>
                                    <p:anim calcmode="lin" valueType="num">
                                      <p:cBhvr additive="base">
                                        <p:cTn id="8" dur="500"/>
                                        <p:tgtEl>
                                          <p:spTgt spid="148549"/>
                                        </p:tgtEl>
                                        <p:attrNameLst>
                                          <p:attrName>ppt_x</p:attrName>
                                        </p:attrNameLst>
                                      </p:cBhvr>
                                      <p:tavLst>
                                        <p:tav tm="0">
                                          <p:val>
                                            <p:strVal val="ppt_x"/>
                                          </p:val>
                                        </p:tav>
                                        <p:tav tm="100000">
                                          <p:val>
                                            <p:strVal val="ppt_x"/>
                                          </p:val>
                                        </p:tav>
                                      </p:tavLst>
                                    </p:anim>
                                    <p:anim calcmode="lin" valueType="num">
                                      <p:cBhvr additive="base">
                                        <p:cTn id="9" dur="500"/>
                                        <p:tgtEl>
                                          <p:spTgt spid="148549"/>
                                        </p:tgtEl>
                                        <p:attrNameLst>
                                          <p:attrName>ppt_y</p:attrName>
                                        </p:attrNameLst>
                                      </p:cBhvr>
                                      <p:tavLst>
                                        <p:tav tm="0">
                                          <p:val>
                                            <p:strVal val="ppt_y"/>
                                          </p:val>
                                        </p:tav>
                                        <p:tav tm="100000">
                                          <p:val>
                                            <p:strVal val="1+ppt_h/2"/>
                                          </p:val>
                                        </p:tav>
                                      </p:tavLst>
                                    </p:anim>
                                    <p:set>
                                      <p:cBhvr>
                                        <p:cTn id="10" dur="1" fill="hold">
                                          <p:stCondLst>
                                            <p:cond delay="499"/>
                                          </p:stCondLst>
                                        </p:cTn>
                                        <p:tgtEl>
                                          <p:spTgt spid="148549"/>
                                        </p:tgtEl>
                                        <p:attrNameLst>
                                          <p:attrName>style.visibility</p:attrName>
                                        </p:attrNameLst>
                                      </p:cBhvr>
                                      <p:to>
                                        <p:strVal val="hidden"/>
                                      </p:to>
                                    </p:set>
                                  </p:childTnLst>
                                </p:cTn>
                              </p:par>
                              <p:par>
                                <p:cTn id="11" presetID="2" presetClass="entr" presetSubtype="2" fill="hold" nodeType="withEffect">
                                  <p:stCondLst>
                                    <p:cond delay="0"/>
                                  </p:stCondLst>
                                  <p:childTnLst>
                                    <p:set>
                                      <p:cBhvr>
                                        <p:cTn id="12" dur="1" fill="hold">
                                          <p:stCondLst>
                                            <p:cond delay="0"/>
                                          </p:stCondLst>
                                        </p:cTn>
                                        <p:tgtEl>
                                          <p:spTgt spid="148550"/>
                                        </p:tgtEl>
                                        <p:attrNameLst>
                                          <p:attrName>style.visibility</p:attrName>
                                        </p:attrNameLst>
                                      </p:cBhvr>
                                      <p:to>
                                        <p:strVal val="visible"/>
                                      </p:to>
                                    </p:set>
                                    <p:anim calcmode="lin" valueType="num">
                                      <p:cBhvr additive="base">
                                        <p:cTn id="13" dur="500" fill="hold"/>
                                        <p:tgtEl>
                                          <p:spTgt spid="148550"/>
                                        </p:tgtEl>
                                        <p:attrNameLst>
                                          <p:attrName>ppt_x</p:attrName>
                                        </p:attrNameLst>
                                      </p:cBhvr>
                                      <p:tavLst>
                                        <p:tav tm="0">
                                          <p:val>
                                            <p:strVal val="1+#ppt_w/2"/>
                                          </p:val>
                                        </p:tav>
                                        <p:tav tm="100000">
                                          <p:val>
                                            <p:strVal val="#ppt_x"/>
                                          </p:val>
                                        </p:tav>
                                      </p:tavLst>
                                    </p:anim>
                                    <p:anim calcmode="lin" valueType="num">
                                      <p:cBhvr additive="base">
                                        <p:cTn id="14" dur="500" fill="hold"/>
                                        <p:tgtEl>
                                          <p:spTgt spid="1485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48" grpId="0"/>
      <p:bldP spid="1485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193868" y="260615"/>
            <a:ext cx="4464050" cy="579438"/>
          </a:xfrm>
          <a:prstGeom prst="rect">
            <a:avLst/>
          </a:prstGeom>
          <a:noFill/>
          <a:ln w="9525">
            <a:noFill/>
            <a:miter lim="800000"/>
          </a:ln>
          <a:effectLst/>
        </p:spPr>
        <p:txBody>
          <a:bodyPr>
            <a:spAutoFit/>
          </a:bodyPr>
          <a:lstStyle/>
          <a:p>
            <a:pPr algn="ctr">
              <a:spcBef>
                <a:spcPct val="20000"/>
              </a:spcBef>
            </a:pPr>
            <a:r>
              <a:rPr lang="en-US" altLang="zh-CN" sz="3200" b="1" dirty="0" err="1"/>
              <a:t>OS_EventTaskRdy</a:t>
            </a:r>
            <a:r>
              <a:rPr lang="en-US" altLang="zh-CN" sz="3200" b="1" dirty="0"/>
              <a:t>()</a:t>
            </a:r>
          </a:p>
        </p:txBody>
      </p:sp>
      <p:sp>
        <p:nvSpPr>
          <p:cNvPr id="152579" name="Text Box 3"/>
          <p:cNvSpPr txBox="1">
            <a:spLocks noChangeArrowheads="1"/>
          </p:cNvSpPr>
          <p:nvPr/>
        </p:nvSpPr>
        <p:spPr bwMode="auto">
          <a:xfrm>
            <a:off x="971550" y="1743171"/>
            <a:ext cx="6913563" cy="2227263"/>
          </a:xfrm>
          <a:prstGeom prst="rect">
            <a:avLst/>
          </a:prstGeom>
          <a:noFill/>
          <a:ln w="9525">
            <a:noFill/>
            <a:miter lim="800000"/>
          </a:ln>
          <a:effectLst/>
        </p:spPr>
        <p:txBody>
          <a:bodyPr>
            <a:spAutoFit/>
          </a:bodyPr>
          <a:lstStyle/>
          <a:p>
            <a:pPr>
              <a:spcBef>
                <a:spcPct val="50000"/>
              </a:spcBef>
            </a:pPr>
            <a:r>
              <a:rPr lang="zh-CN" altLang="en-US" sz="2800"/>
              <a:t>某个事件发生了，要将等待该事件任务列表中的最高优先级的任务置于就绪态时，信号量、互斥信号量、消息邮箱或消息队列所对应的</a:t>
            </a:r>
            <a:r>
              <a:rPr lang="en-US" altLang="zh-CN" sz="2800"/>
              <a:t>POST</a:t>
            </a:r>
            <a:r>
              <a:rPr lang="zh-CN" altLang="en-US" sz="2800"/>
              <a:t>函数调用此函数，以实现该操作。</a:t>
            </a:r>
          </a:p>
        </p:txBody>
      </p:sp>
      <p:pic>
        <p:nvPicPr>
          <p:cNvPr id="152581" name="Picture 5"/>
          <p:cNvPicPr>
            <a:picLocks noChangeAspect="1" noChangeArrowheads="1"/>
          </p:cNvPicPr>
          <p:nvPr/>
        </p:nvPicPr>
        <p:blipFill>
          <a:blip r:embed="rId1" cstate="print"/>
          <a:srcRect/>
          <a:stretch>
            <a:fillRect/>
          </a:stretch>
        </p:blipFill>
        <p:spPr bwMode="auto">
          <a:xfrm>
            <a:off x="-25400" y="1239934"/>
            <a:ext cx="9169400" cy="5159375"/>
          </a:xfrm>
          <a:prstGeom prst="rect">
            <a:avLst/>
          </a:prstGeom>
          <a:noFill/>
          <a:ln w="9525">
            <a:noFill/>
            <a:miter lim="800000"/>
            <a:headEnd/>
            <a:tailEnd/>
          </a:ln>
          <a:effectLst/>
        </p:spPr>
      </p:pic>
      <p:sp>
        <p:nvSpPr>
          <p:cNvPr id="152582" name="AutoShape 6"/>
          <p:cNvSpPr>
            <a:spLocks noChangeArrowheads="1"/>
          </p:cNvSpPr>
          <p:nvPr/>
        </p:nvSpPr>
        <p:spPr bwMode="auto">
          <a:xfrm>
            <a:off x="3924300" y="1743171"/>
            <a:ext cx="4594922" cy="649288"/>
          </a:xfrm>
          <a:prstGeom prst="wedgeRoundRectCallout">
            <a:avLst>
              <a:gd name="adj1" fmla="val -75811"/>
              <a:gd name="adj2" fmla="val 140416"/>
              <a:gd name="adj3" fmla="val 16667"/>
            </a:avLst>
          </a:prstGeom>
          <a:noFill/>
          <a:ln w="9525">
            <a:solidFill>
              <a:schemeClr val="tx1"/>
            </a:solidFill>
            <a:miter lim="800000"/>
          </a:ln>
          <a:effectLst/>
        </p:spPr>
        <p:txBody>
          <a:bodyPr/>
          <a:lstStyle/>
          <a:p>
            <a:pPr algn="ctr"/>
            <a:r>
              <a:rPr lang="zh-CN" altLang="en-US" dirty="0"/>
              <a:t>得到等待列表中最高优先级任务的优先级</a:t>
            </a:r>
          </a:p>
        </p:txBody>
      </p:sp>
      <p:sp>
        <p:nvSpPr>
          <p:cNvPr id="152583" name="AutoShape 7"/>
          <p:cNvSpPr>
            <a:spLocks noChangeArrowheads="1"/>
          </p:cNvSpPr>
          <p:nvPr/>
        </p:nvSpPr>
        <p:spPr bwMode="auto">
          <a:xfrm>
            <a:off x="3995737" y="2535334"/>
            <a:ext cx="4594921" cy="649287"/>
          </a:xfrm>
          <a:prstGeom prst="wedgeRoundRectCallout">
            <a:avLst>
              <a:gd name="adj1" fmla="val -68606"/>
              <a:gd name="adj2" fmla="val 147066"/>
              <a:gd name="adj3" fmla="val 16667"/>
            </a:avLst>
          </a:prstGeom>
          <a:noFill/>
          <a:ln w="9525">
            <a:solidFill>
              <a:schemeClr val="tx1"/>
            </a:solidFill>
            <a:miter lim="800000"/>
          </a:ln>
          <a:effectLst/>
        </p:spPr>
        <p:txBody>
          <a:bodyPr/>
          <a:lstStyle/>
          <a:p>
            <a:pPr algn="ctr"/>
            <a:r>
              <a:rPr lang="zh-CN" altLang="en-US"/>
              <a:t>从等待列表中删除此任务的标记</a:t>
            </a:r>
          </a:p>
        </p:txBody>
      </p:sp>
      <p:sp>
        <p:nvSpPr>
          <p:cNvPr id="152584" name="AutoShape 8"/>
          <p:cNvSpPr>
            <a:spLocks noChangeArrowheads="1"/>
          </p:cNvSpPr>
          <p:nvPr/>
        </p:nvSpPr>
        <p:spPr bwMode="auto">
          <a:xfrm>
            <a:off x="4067175" y="4984846"/>
            <a:ext cx="4594922" cy="936625"/>
          </a:xfrm>
          <a:prstGeom prst="wedgeRoundRectCallout">
            <a:avLst>
              <a:gd name="adj1" fmla="val -82639"/>
              <a:gd name="adj2" fmla="val 35255"/>
              <a:gd name="adj3" fmla="val 16667"/>
            </a:avLst>
          </a:prstGeom>
          <a:noFill/>
          <a:ln w="9525">
            <a:solidFill>
              <a:schemeClr val="tx1"/>
            </a:solidFill>
            <a:miter lim="800000"/>
          </a:ln>
          <a:effectLst/>
        </p:spPr>
        <p:txBody>
          <a:bodyPr/>
          <a:lstStyle/>
          <a:p>
            <a:pPr algn="ctr"/>
            <a:r>
              <a:rPr lang="zh-CN" altLang="en-US"/>
              <a:t>通过置位该任务在任务就绪表中的标志位使其进入就绪状态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88889E-6 1.40611E-6 L 3.88889E-6 -0.105 " pathEditMode="relative" rAng="0" ptsTypes="AA">
                                      <p:cBhvr>
                                        <p:cTn id="6" dur="1000" fill="hold"/>
                                        <p:tgtEl>
                                          <p:spTgt spid="152578"/>
                                        </p:tgtEl>
                                        <p:attrNameLst>
                                          <p:attrName>ppt_x</p:attrName>
                                          <p:attrName>ppt_y</p:attrName>
                                        </p:attrNameLst>
                                      </p:cBhvr>
                                      <p:rCtr x="0" y="-52"/>
                                    </p:animMotion>
                                  </p:childTnLst>
                                </p:cTn>
                              </p:par>
                              <p:par>
                                <p:cTn id="7" presetID="2" presetClass="exit" presetSubtype="4" fill="hold" grpId="0" nodeType="withEffect">
                                  <p:stCondLst>
                                    <p:cond delay="0"/>
                                  </p:stCondLst>
                                  <p:childTnLst>
                                    <p:anim calcmode="lin" valueType="num">
                                      <p:cBhvr additive="base">
                                        <p:cTn id="8" dur="500"/>
                                        <p:tgtEl>
                                          <p:spTgt spid="152579"/>
                                        </p:tgtEl>
                                        <p:attrNameLst>
                                          <p:attrName>ppt_x</p:attrName>
                                        </p:attrNameLst>
                                      </p:cBhvr>
                                      <p:tavLst>
                                        <p:tav tm="0">
                                          <p:val>
                                            <p:strVal val="ppt_x"/>
                                          </p:val>
                                        </p:tav>
                                        <p:tav tm="100000">
                                          <p:val>
                                            <p:strVal val="ppt_x"/>
                                          </p:val>
                                        </p:tav>
                                      </p:tavLst>
                                    </p:anim>
                                    <p:anim calcmode="lin" valueType="num">
                                      <p:cBhvr additive="base">
                                        <p:cTn id="9" dur="500"/>
                                        <p:tgtEl>
                                          <p:spTgt spid="152579"/>
                                        </p:tgtEl>
                                        <p:attrNameLst>
                                          <p:attrName>ppt_y</p:attrName>
                                        </p:attrNameLst>
                                      </p:cBhvr>
                                      <p:tavLst>
                                        <p:tav tm="0">
                                          <p:val>
                                            <p:strVal val="ppt_y"/>
                                          </p:val>
                                        </p:tav>
                                        <p:tav tm="100000">
                                          <p:val>
                                            <p:strVal val="1+ppt_h/2"/>
                                          </p:val>
                                        </p:tav>
                                      </p:tavLst>
                                    </p:anim>
                                    <p:set>
                                      <p:cBhvr>
                                        <p:cTn id="10" dur="1" fill="hold">
                                          <p:stCondLst>
                                            <p:cond delay="499"/>
                                          </p:stCondLst>
                                        </p:cTn>
                                        <p:tgtEl>
                                          <p:spTgt spid="152579"/>
                                        </p:tgtEl>
                                        <p:attrNameLst>
                                          <p:attrName>style.visibility</p:attrName>
                                        </p:attrNameLst>
                                      </p:cBhvr>
                                      <p:to>
                                        <p:strVal val="hidden"/>
                                      </p:to>
                                    </p:set>
                                  </p:childTnLst>
                                </p:cTn>
                              </p:par>
                              <p:par>
                                <p:cTn id="11" presetID="2" presetClass="entr" presetSubtype="2" fill="hold" nodeType="withEffect">
                                  <p:stCondLst>
                                    <p:cond delay="0"/>
                                  </p:stCondLst>
                                  <p:childTnLst>
                                    <p:set>
                                      <p:cBhvr>
                                        <p:cTn id="12" dur="1" fill="hold">
                                          <p:stCondLst>
                                            <p:cond delay="0"/>
                                          </p:stCondLst>
                                        </p:cTn>
                                        <p:tgtEl>
                                          <p:spTgt spid="152581"/>
                                        </p:tgtEl>
                                        <p:attrNameLst>
                                          <p:attrName>style.visibility</p:attrName>
                                        </p:attrNameLst>
                                      </p:cBhvr>
                                      <p:to>
                                        <p:strVal val="visible"/>
                                      </p:to>
                                    </p:set>
                                    <p:anim calcmode="lin" valueType="num">
                                      <p:cBhvr additive="base">
                                        <p:cTn id="13" dur="500" fill="hold"/>
                                        <p:tgtEl>
                                          <p:spTgt spid="152581"/>
                                        </p:tgtEl>
                                        <p:attrNameLst>
                                          <p:attrName>ppt_x</p:attrName>
                                        </p:attrNameLst>
                                      </p:cBhvr>
                                      <p:tavLst>
                                        <p:tav tm="0">
                                          <p:val>
                                            <p:strVal val="1+#ppt_w/2"/>
                                          </p:val>
                                        </p:tav>
                                        <p:tav tm="100000">
                                          <p:val>
                                            <p:strVal val="#ppt_x"/>
                                          </p:val>
                                        </p:tav>
                                      </p:tavLst>
                                    </p:anim>
                                    <p:anim calcmode="lin" valueType="num">
                                      <p:cBhvr additive="base">
                                        <p:cTn id="14" dur="500" fill="hold"/>
                                        <p:tgtEl>
                                          <p:spTgt spid="15258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2582"/>
                                        </p:tgtEl>
                                        <p:attrNameLst>
                                          <p:attrName>style.visibility</p:attrName>
                                        </p:attrNameLst>
                                      </p:cBhvr>
                                      <p:to>
                                        <p:strVal val="visible"/>
                                      </p:to>
                                    </p:set>
                                    <p:anim calcmode="lin" valueType="num">
                                      <p:cBhvr additive="base">
                                        <p:cTn id="19" dur="500" fill="hold"/>
                                        <p:tgtEl>
                                          <p:spTgt spid="152582"/>
                                        </p:tgtEl>
                                        <p:attrNameLst>
                                          <p:attrName>ppt_x</p:attrName>
                                        </p:attrNameLst>
                                      </p:cBhvr>
                                      <p:tavLst>
                                        <p:tav tm="0">
                                          <p:val>
                                            <p:strVal val="1+#ppt_w/2"/>
                                          </p:val>
                                        </p:tav>
                                        <p:tav tm="100000">
                                          <p:val>
                                            <p:strVal val="#ppt_x"/>
                                          </p:val>
                                        </p:tav>
                                      </p:tavLst>
                                    </p:anim>
                                    <p:anim calcmode="lin" valueType="num">
                                      <p:cBhvr additive="base">
                                        <p:cTn id="20" dur="500" fill="hold"/>
                                        <p:tgtEl>
                                          <p:spTgt spid="15258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2583"/>
                                        </p:tgtEl>
                                        <p:attrNameLst>
                                          <p:attrName>style.visibility</p:attrName>
                                        </p:attrNameLst>
                                      </p:cBhvr>
                                      <p:to>
                                        <p:strVal val="visible"/>
                                      </p:to>
                                    </p:set>
                                    <p:anim calcmode="lin" valueType="num">
                                      <p:cBhvr additive="base">
                                        <p:cTn id="25" dur="500" fill="hold"/>
                                        <p:tgtEl>
                                          <p:spTgt spid="152583"/>
                                        </p:tgtEl>
                                        <p:attrNameLst>
                                          <p:attrName>ppt_x</p:attrName>
                                        </p:attrNameLst>
                                      </p:cBhvr>
                                      <p:tavLst>
                                        <p:tav tm="0">
                                          <p:val>
                                            <p:strVal val="1+#ppt_w/2"/>
                                          </p:val>
                                        </p:tav>
                                        <p:tav tm="100000">
                                          <p:val>
                                            <p:strVal val="#ppt_x"/>
                                          </p:val>
                                        </p:tav>
                                      </p:tavLst>
                                    </p:anim>
                                    <p:anim calcmode="lin" valueType="num">
                                      <p:cBhvr additive="base">
                                        <p:cTn id="26" dur="500" fill="hold"/>
                                        <p:tgtEl>
                                          <p:spTgt spid="15258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52584"/>
                                        </p:tgtEl>
                                        <p:attrNameLst>
                                          <p:attrName>style.visibility</p:attrName>
                                        </p:attrNameLst>
                                      </p:cBhvr>
                                      <p:to>
                                        <p:strVal val="visible"/>
                                      </p:to>
                                    </p:set>
                                    <p:anim calcmode="lin" valueType="num">
                                      <p:cBhvr additive="base">
                                        <p:cTn id="31" dur="500" fill="hold"/>
                                        <p:tgtEl>
                                          <p:spTgt spid="152584"/>
                                        </p:tgtEl>
                                        <p:attrNameLst>
                                          <p:attrName>ppt_x</p:attrName>
                                        </p:attrNameLst>
                                      </p:cBhvr>
                                      <p:tavLst>
                                        <p:tav tm="0">
                                          <p:val>
                                            <p:strVal val="1+#ppt_w/2"/>
                                          </p:val>
                                        </p:tav>
                                        <p:tav tm="100000">
                                          <p:val>
                                            <p:strVal val="#ppt_x"/>
                                          </p:val>
                                        </p:tav>
                                      </p:tavLst>
                                    </p:anim>
                                    <p:anim calcmode="lin" valueType="num">
                                      <p:cBhvr additive="base">
                                        <p:cTn id="32" dur="500" fill="hold"/>
                                        <p:tgtEl>
                                          <p:spTgt spid="1525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p:bldP spid="152579" grpId="0"/>
      <p:bldP spid="152582" grpId="0" animBg="1"/>
      <p:bldP spid="152583" grpId="0" animBg="1"/>
      <p:bldP spid="15258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755650" y="1412875"/>
            <a:ext cx="4464050" cy="457200"/>
          </a:xfrm>
          <a:prstGeom prst="rect">
            <a:avLst/>
          </a:prstGeom>
          <a:noFill/>
          <a:ln w="9525">
            <a:noFill/>
            <a:miter lim="800000"/>
          </a:ln>
          <a:effectLst/>
        </p:spPr>
        <p:txBody>
          <a:bodyPr>
            <a:spAutoFit/>
          </a:bodyPr>
          <a:lstStyle/>
          <a:p>
            <a:pPr algn="ctr">
              <a:spcBef>
                <a:spcPct val="20000"/>
              </a:spcBef>
            </a:pPr>
            <a:r>
              <a:rPr lang="en-US" altLang="zh-CN" sz="2400" b="1"/>
              <a:t>OS_EventTaskWait</a:t>
            </a:r>
            <a:r>
              <a:rPr lang="en-US" altLang="zh-CN"/>
              <a:t> </a:t>
            </a:r>
            <a:r>
              <a:rPr lang="en-US" altLang="zh-CN" sz="2400" b="1"/>
              <a:t>()</a:t>
            </a:r>
          </a:p>
        </p:txBody>
      </p:sp>
      <p:sp>
        <p:nvSpPr>
          <p:cNvPr id="153603" name="Text Box 3"/>
          <p:cNvSpPr txBox="1">
            <a:spLocks noChangeArrowheads="1"/>
          </p:cNvSpPr>
          <p:nvPr/>
        </p:nvSpPr>
        <p:spPr bwMode="auto">
          <a:xfrm>
            <a:off x="971550" y="2492375"/>
            <a:ext cx="6913563" cy="1800225"/>
          </a:xfrm>
          <a:prstGeom prst="rect">
            <a:avLst/>
          </a:prstGeom>
          <a:noFill/>
          <a:ln w="9525">
            <a:noFill/>
            <a:miter lim="800000"/>
          </a:ln>
          <a:effectLst/>
        </p:spPr>
        <p:txBody>
          <a:bodyPr>
            <a:spAutoFit/>
          </a:bodyPr>
          <a:lstStyle/>
          <a:p>
            <a:pPr>
              <a:spcBef>
                <a:spcPct val="50000"/>
              </a:spcBef>
            </a:pPr>
            <a:r>
              <a:rPr lang="zh-CN" altLang="en-US" sz="2800"/>
              <a:t>当某个任务须等待一个事件的发生时，信号量、互斥信号量、邮箱及消息队列会通过相应的</a:t>
            </a:r>
            <a:r>
              <a:rPr lang="en-US" altLang="zh-CN" sz="2800"/>
              <a:t>PEND</a:t>
            </a:r>
            <a:r>
              <a:rPr lang="zh-CN" altLang="en-US" sz="2800"/>
              <a:t>函数调用此函数，使当前任务从就绪任务表中脱离就绪表。</a:t>
            </a:r>
          </a:p>
        </p:txBody>
      </p:sp>
      <p:pic>
        <p:nvPicPr>
          <p:cNvPr id="153605" name="Picture 5"/>
          <p:cNvPicPr>
            <a:picLocks noChangeAspect="1" noChangeArrowheads="1"/>
          </p:cNvPicPr>
          <p:nvPr/>
        </p:nvPicPr>
        <p:blipFill>
          <a:blip r:embed="rId1" cstate="print"/>
          <a:srcRect/>
          <a:stretch>
            <a:fillRect/>
          </a:stretch>
        </p:blipFill>
        <p:spPr bwMode="auto">
          <a:xfrm>
            <a:off x="21047" y="1557338"/>
            <a:ext cx="9144000" cy="2968625"/>
          </a:xfrm>
          <a:prstGeom prst="rect">
            <a:avLst/>
          </a:prstGeom>
          <a:noFill/>
          <a:ln w="9525">
            <a:noFill/>
            <a:miter lim="800000"/>
            <a:headEnd/>
            <a:tailEnd/>
          </a:ln>
          <a:effectLst/>
        </p:spPr>
      </p:pic>
      <p:sp>
        <p:nvSpPr>
          <p:cNvPr id="153606" name="AutoShape 6"/>
          <p:cNvSpPr>
            <a:spLocks noChangeArrowheads="1"/>
          </p:cNvSpPr>
          <p:nvPr/>
        </p:nvSpPr>
        <p:spPr bwMode="auto">
          <a:xfrm>
            <a:off x="6069782" y="1297541"/>
            <a:ext cx="2663825" cy="647700"/>
          </a:xfrm>
          <a:prstGeom prst="wedgeRoundRectCallout">
            <a:avLst>
              <a:gd name="adj1" fmla="val -69018"/>
              <a:gd name="adj2" fmla="val 183726"/>
              <a:gd name="adj3" fmla="val 16667"/>
            </a:avLst>
          </a:prstGeom>
          <a:solidFill>
            <a:schemeClr val="bg1"/>
          </a:solidFill>
          <a:ln w="9525">
            <a:solidFill>
              <a:schemeClr val="tx1"/>
            </a:solidFill>
            <a:miter lim="800000"/>
          </a:ln>
          <a:effectLst/>
        </p:spPr>
        <p:txBody>
          <a:bodyPr/>
          <a:lstStyle/>
          <a:p>
            <a:pPr algn="ctr"/>
            <a:r>
              <a:rPr lang="zh-CN" altLang="en-US" dirty="0"/>
              <a:t>脱离任务就绪表</a:t>
            </a:r>
          </a:p>
        </p:txBody>
      </p:sp>
      <p:sp>
        <p:nvSpPr>
          <p:cNvPr id="153607" name="AutoShape 7"/>
          <p:cNvSpPr>
            <a:spLocks noChangeArrowheads="1"/>
          </p:cNvSpPr>
          <p:nvPr/>
        </p:nvSpPr>
        <p:spPr bwMode="auto">
          <a:xfrm>
            <a:off x="5954568" y="4581140"/>
            <a:ext cx="2880350" cy="647700"/>
          </a:xfrm>
          <a:prstGeom prst="wedgeRoundRectCallout">
            <a:avLst>
              <a:gd name="adj1" fmla="val -50241"/>
              <a:gd name="adj2" fmla="val -150492"/>
              <a:gd name="adj3" fmla="val 16667"/>
            </a:avLst>
          </a:prstGeom>
          <a:solidFill>
            <a:schemeClr val="bg1"/>
          </a:solidFill>
          <a:ln w="9525">
            <a:solidFill>
              <a:schemeClr val="tx1"/>
            </a:solidFill>
            <a:miter lim="800000"/>
          </a:ln>
          <a:effectLst/>
        </p:spPr>
        <p:txBody>
          <a:bodyPr/>
          <a:lstStyle/>
          <a:p>
            <a:pPr algn="ctr"/>
            <a:r>
              <a:rPr lang="zh-CN" altLang="en-US" dirty="0"/>
              <a:t>加入事件等待列表</a:t>
            </a:r>
          </a:p>
        </p:txBody>
      </p:sp>
      <p:sp>
        <p:nvSpPr>
          <p:cNvPr id="7" name="矩形 6"/>
          <p:cNvSpPr/>
          <p:nvPr/>
        </p:nvSpPr>
        <p:spPr>
          <a:xfrm>
            <a:off x="251475" y="203008"/>
            <a:ext cx="3907416" cy="584775"/>
          </a:xfrm>
          <a:prstGeom prst="rect">
            <a:avLst/>
          </a:prstGeom>
        </p:spPr>
        <p:txBody>
          <a:bodyPr wrap="none">
            <a:spAutoFit/>
          </a:bodyPr>
          <a:lstStyle/>
          <a:p>
            <a:r>
              <a:rPr lang="en-US" altLang="zh-CN" sz="3200" b="1" dirty="0" err="1" smtClean="0"/>
              <a:t>OS_EventTaskWait</a:t>
            </a:r>
            <a:r>
              <a:rPr lang="en-US" altLang="zh-CN" sz="3200" b="1" dirty="0" smtClean="0"/>
              <a:t>()</a:t>
            </a:r>
            <a:endParaRPr lang="en-US" altLang="zh-CN"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88889E-6 1.40611E-6 L 3.88889E-6 -0.105 " pathEditMode="relative" rAng="0" ptsTypes="AA">
                                      <p:cBhvr>
                                        <p:cTn id="6" dur="1000" fill="hold"/>
                                        <p:tgtEl>
                                          <p:spTgt spid="153602"/>
                                        </p:tgtEl>
                                        <p:attrNameLst>
                                          <p:attrName>ppt_x</p:attrName>
                                          <p:attrName>ppt_y</p:attrName>
                                        </p:attrNameLst>
                                      </p:cBhvr>
                                      <p:rCtr x="0" y="-52"/>
                                    </p:animMotion>
                                  </p:childTnLst>
                                </p:cTn>
                              </p:par>
                              <p:par>
                                <p:cTn id="7" presetID="2" presetClass="exit" presetSubtype="4" fill="hold" grpId="0" nodeType="withEffect">
                                  <p:stCondLst>
                                    <p:cond delay="0"/>
                                  </p:stCondLst>
                                  <p:childTnLst>
                                    <p:anim calcmode="lin" valueType="num">
                                      <p:cBhvr additive="base">
                                        <p:cTn id="8" dur="500"/>
                                        <p:tgtEl>
                                          <p:spTgt spid="153603"/>
                                        </p:tgtEl>
                                        <p:attrNameLst>
                                          <p:attrName>ppt_x</p:attrName>
                                        </p:attrNameLst>
                                      </p:cBhvr>
                                      <p:tavLst>
                                        <p:tav tm="0">
                                          <p:val>
                                            <p:strVal val="ppt_x"/>
                                          </p:val>
                                        </p:tav>
                                        <p:tav tm="100000">
                                          <p:val>
                                            <p:strVal val="ppt_x"/>
                                          </p:val>
                                        </p:tav>
                                      </p:tavLst>
                                    </p:anim>
                                    <p:anim calcmode="lin" valueType="num">
                                      <p:cBhvr additive="base">
                                        <p:cTn id="9" dur="500"/>
                                        <p:tgtEl>
                                          <p:spTgt spid="153603"/>
                                        </p:tgtEl>
                                        <p:attrNameLst>
                                          <p:attrName>ppt_y</p:attrName>
                                        </p:attrNameLst>
                                      </p:cBhvr>
                                      <p:tavLst>
                                        <p:tav tm="0">
                                          <p:val>
                                            <p:strVal val="ppt_y"/>
                                          </p:val>
                                        </p:tav>
                                        <p:tav tm="100000">
                                          <p:val>
                                            <p:strVal val="1+ppt_h/2"/>
                                          </p:val>
                                        </p:tav>
                                      </p:tavLst>
                                    </p:anim>
                                    <p:set>
                                      <p:cBhvr>
                                        <p:cTn id="10" dur="1" fill="hold">
                                          <p:stCondLst>
                                            <p:cond delay="499"/>
                                          </p:stCondLst>
                                        </p:cTn>
                                        <p:tgtEl>
                                          <p:spTgt spid="153603"/>
                                        </p:tgtEl>
                                        <p:attrNameLst>
                                          <p:attrName>style.visibility</p:attrName>
                                        </p:attrNameLst>
                                      </p:cBhvr>
                                      <p:to>
                                        <p:strVal val="hidden"/>
                                      </p:to>
                                    </p:set>
                                  </p:childTnLst>
                                </p:cTn>
                              </p:par>
                              <p:par>
                                <p:cTn id="11" presetID="2" presetClass="entr" presetSubtype="2" fill="hold" nodeType="withEffect">
                                  <p:stCondLst>
                                    <p:cond delay="0"/>
                                  </p:stCondLst>
                                  <p:childTnLst>
                                    <p:set>
                                      <p:cBhvr>
                                        <p:cTn id="12" dur="1" fill="hold">
                                          <p:stCondLst>
                                            <p:cond delay="0"/>
                                          </p:stCondLst>
                                        </p:cTn>
                                        <p:tgtEl>
                                          <p:spTgt spid="153605"/>
                                        </p:tgtEl>
                                        <p:attrNameLst>
                                          <p:attrName>style.visibility</p:attrName>
                                        </p:attrNameLst>
                                      </p:cBhvr>
                                      <p:to>
                                        <p:strVal val="visible"/>
                                      </p:to>
                                    </p:set>
                                    <p:anim calcmode="lin" valueType="num">
                                      <p:cBhvr additive="base">
                                        <p:cTn id="13" dur="500" fill="hold"/>
                                        <p:tgtEl>
                                          <p:spTgt spid="153605"/>
                                        </p:tgtEl>
                                        <p:attrNameLst>
                                          <p:attrName>ppt_x</p:attrName>
                                        </p:attrNameLst>
                                      </p:cBhvr>
                                      <p:tavLst>
                                        <p:tav tm="0">
                                          <p:val>
                                            <p:strVal val="1+#ppt_w/2"/>
                                          </p:val>
                                        </p:tav>
                                        <p:tav tm="100000">
                                          <p:val>
                                            <p:strVal val="#ppt_x"/>
                                          </p:val>
                                        </p:tav>
                                      </p:tavLst>
                                    </p:anim>
                                    <p:anim calcmode="lin" valueType="num">
                                      <p:cBhvr additive="base">
                                        <p:cTn id="14" dur="500" fill="hold"/>
                                        <p:tgtEl>
                                          <p:spTgt spid="15360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3606"/>
                                        </p:tgtEl>
                                        <p:attrNameLst>
                                          <p:attrName>style.visibility</p:attrName>
                                        </p:attrNameLst>
                                      </p:cBhvr>
                                      <p:to>
                                        <p:strVal val="visible"/>
                                      </p:to>
                                    </p:set>
                                    <p:anim calcmode="lin" valueType="num">
                                      <p:cBhvr additive="base">
                                        <p:cTn id="19" dur="500" fill="hold"/>
                                        <p:tgtEl>
                                          <p:spTgt spid="153606"/>
                                        </p:tgtEl>
                                        <p:attrNameLst>
                                          <p:attrName>ppt_x</p:attrName>
                                        </p:attrNameLst>
                                      </p:cBhvr>
                                      <p:tavLst>
                                        <p:tav tm="0">
                                          <p:val>
                                            <p:strVal val="1+#ppt_w/2"/>
                                          </p:val>
                                        </p:tav>
                                        <p:tav tm="100000">
                                          <p:val>
                                            <p:strVal val="#ppt_x"/>
                                          </p:val>
                                        </p:tav>
                                      </p:tavLst>
                                    </p:anim>
                                    <p:anim calcmode="lin" valueType="num">
                                      <p:cBhvr additive="base">
                                        <p:cTn id="20" dur="500" fill="hold"/>
                                        <p:tgtEl>
                                          <p:spTgt spid="15360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3607"/>
                                        </p:tgtEl>
                                        <p:attrNameLst>
                                          <p:attrName>style.visibility</p:attrName>
                                        </p:attrNameLst>
                                      </p:cBhvr>
                                      <p:to>
                                        <p:strVal val="visible"/>
                                      </p:to>
                                    </p:set>
                                    <p:anim calcmode="lin" valueType="num">
                                      <p:cBhvr additive="base">
                                        <p:cTn id="25" dur="500" fill="hold"/>
                                        <p:tgtEl>
                                          <p:spTgt spid="153607"/>
                                        </p:tgtEl>
                                        <p:attrNameLst>
                                          <p:attrName>ppt_x</p:attrName>
                                        </p:attrNameLst>
                                      </p:cBhvr>
                                      <p:tavLst>
                                        <p:tav tm="0">
                                          <p:val>
                                            <p:strVal val="1+#ppt_w/2"/>
                                          </p:val>
                                        </p:tav>
                                        <p:tav tm="100000">
                                          <p:val>
                                            <p:strVal val="#ppt_x"/>
                                          </p:val>
                                        </p:tav>
                                      </p:tavLst>
                                    </p:anim>
                                    <p:anim calcmode="lin" valueType="num">
                                      <p:cBhvr additive="base">
                                        <p:cTn id="26" dur="500" fill="hold"/>
                                        <p:tgtEl>
                                          <p:spTgt spid="1536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p:bldP spid="153603" grpId="0"/>
      <p:bldP spid="153606" grpId="0" animBg="1"/>
      <p:bldP spid="15360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755650" y="1412875"/>
            <a:ext cx="4464050" cy="579438"/>
          </a:xfrm>
          <a:prstGeom prst="rect">
            <a:avLst/>
          </a:prstGeom>
          <a:noFill/>
          <a:ln w="9525">
            <a:noFill/>
            <a:miter lim="800000"/>
          </a:ln>
          <a:effectLst/>
        </p:spPr>
        <p:txBody>
          <a:bodyPr>
            <a:spAutoFit/>
          </a:bodyPr>
          <a:lstStyle/>
          <a:p>
            <a:pPr algn="ctr">
              <a:spcBef>
                <a:spcPct val="20000"/>
              </a:spcBef>
            </a:pPr>
            <a:r>
              <a:rPr lang="en-US" altLang="zh-CN" sz="3200"/>
              <a:t>OS_EventTO()</a:t>
            </a:r>
          </a:p>
        </p:txBody>
      </p:sp>
      <p:sp>
        <p:nvSpPr>
          <p:cNvPr id="154627" name="Text Box 3"/>
          <p:cNvSpPr txBox="1">
            <a:spLocks noChangeArrowheads="1"/>
          </p:cNvSpPr>
          <p:nvPr/>
        </p:nvSpPr>
        <p:spPr bwMode="auto">
          <a:xfrm>
            <a:off x="971550" y="2492375"/>
            <a:ext cx="6913563" cy="2227263"/>
          </a:xfrm>
          <a:prstGeom prst="rect">
            <a:avLst/>
          </a:prstGeom>
          <a:noFill/>
          <a:ln w="9525">
            <a:noFill/>
            <a:miter lim="800000"/>
          </a:ln>
          <a:effectLst/>
        </p:spPr>
        <p:txBody>
          <a:bodyPr>
            <a:spAutoFit/>
          </a:bodyPr>
          <a:lstStyle/>
          <a:p>
            <a:pPr>
              <a:spcBef>
                <a:spcPct val="50000"/>
              </a:spcBef>
            </a:pPr>
            <a:r>
              <a:rPr lang="zh-CN" altLang="en-US" sz="2800"/>
              <a:t>如果在预先指定的等待时限内任务等待的事件没有发生，那么</a:t>
            </a:r>
            <a:r>
              <a:rPr lang="en-US" altLang="zh-CN" sz="2800"/>
              <a:t>OSTimeTick()</a:t>
            </a:r>
            <a:r>
              <a:rPr lang="zh-CN" altLang="en-US" sz="2800"/>
              <a:t>会因为等待超时而将任务的状态置为就绪态。在这种情况下，信号量、邮箱及队列会通过</a:t>
            </a:r>
            <a:r>
              <a:rPr lang="en-US" altLang="zh-CN" sz="2800"/>
              <a:t>PEND</a:t>
            </a:r>
            <a:r>
              <a:rPr lang="zh-CN" altLang="en-US" sz="2800"/>
              <a:t>调用此函数，以完成这项工作。</a:t>
            </a:r>
          </a:p>
        </p:txBody>
      </p:sp>
      <p:pic>
        <p:nvPicPr>
          <p:cNvPr id="154629" name="Picture 5"/>
          <p:cNvPicPr>
            <a:picLocks noChangeAspect="1" noChangeArrowheads="1"/>
          </p:cNvPicPr>
          <p:nvPr/>
        </p:nvPicPr>
        <p:blipFill>
          <a:blip r:embed="rId1" cstate="print"/>
          <a:srcRect/>
          <a:stretch>
            <a:fillRect/>
          </a:stretch>
        </p:blipFill>
        <p:spPr bwMode="auto">
          <a:xfrm>
            <a:off x="539750" y="1557338"/>
            <a:ext cx="8124825" cy="3455987"/>
          </a:xfrm>
          <a:prstGeom prst="rect">
            <a:avLst/>
          </a:prstGeom>
          <a:noFill/>
          <a:ln w="9525">
            <a:noFill/>
            <a:miter lim="800000"/>
            <a:headEnd/>
            <a:tailEnd/>
          </a:ln>
          <a:effectLst/>
        </p:spPr>
      </p:pic>
      <p:sp>
        <p:nvSpPr>
          <p:cNvPr id="5" name="矩形 4"/>
          <p:cNvSpPr/>
          <p:nvPr/>
        </p:nvSpPr>
        <p:spPr>
          <a:xfrm>
            <a:off x="136261" y="203008"/>
            <a:ext cx="2820580" cy="584775"/>
          </a:xfrm>
          <a:prstGeom prst="rect">
            <a:avLst/>
          </a:prstGeom>
        </p:spPr>
        <p:txBody>
          <a:bodyPr wrap="none">
            <a:spAutoFit/>
          </a:bodyPr>
          <a:lstStyle/>
          <a:p>
            <a:r>
              <a:rPr lang="en-US" altLang="zh-CN" sz="3200" b="1" dirty="0" err="1" smtClean="0"/>
              <a:t>OS_EventTO</a:t>
            </a:r>
            <a:r>
              <a:rPr lang="en-US" altLang="zh-CN" sz="3200" b="1" dirty="0" smtClean="0"/>
              <a:t>()</a:t>
            </a:r>
            <a:endParaRPr lang="en-US" altLang="zh-CN"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88889E-6 1.40611E-6 L 3.88889E-6 -0.105 " pathEditMode="relative" rAng="0" ptsTypes="AA">
                                      <p:cBhvr>
                                        <p:cTn id="6" dur="1000" fill="hold"/>
                                        <p:tgtEl>
                                          <p:spTgt spid="154626"/>
                                        </p:tgtEl>
                                        <p:attrNameLst>
                                          <p:attrName>ppt_x</p:attrName>
                                          <p:attrName>ppt_y</p:attrName>
                                        </p:attrNameLst>
                                      </p:cBhvr>
                                      <p:rCtr x="0" y="-52"/>
                                    </p:animMotion>
                                  </p:childTnLst>
                                </p:cTn>
                              </p:par>
                              <p:par>
                                <p:cTn id="7" presetID="2" presetClass="exit" presetSubtype="4" fill="hold" grpId="0" nodeType="withEffect">
                                  <p:stCondLst>
                                    <p:cond delay="0"/>
                                  </p:stCondLst>
                                  <p:childTnLst>
                                    <p:anim calcmode="lin" valueType="num">
                                      <p:cBhvr additive="base">
                                        <p:cTn id="8" dur="500"/>
                                        <p:tgtEl>
                                          <p:spTgt spid="154627"/>
                                        </p:tgtEl>
                                        <p:attrNameLst>
                                          <p:attrName>ppt_x</p:attrName>
                                        </p:attrNameLst>
                                      </p:cBhvr>
                                      <p:tavLst>
                                        <p:tav tm="0">
                                          <p:val>
                                            <p:strVal val="ppt_x"/>
                                          </p:val>
                                        </p:tav>
                                        <p:tav tm="100000">
                                          <p:val>
                                            <p:strVal val="ppt_x"/>
                                          </p:val>
                                        </p:tav>
                                      </p:tavLst>
                                    </p:anim>
                                    <p:anim calcmode="lin" valueType="num">
                                      <p:cBhvr additive="base">
                                        <p:cTn id="9" dur="500"/>
                                        <p:tgtEl>
                                          <p:spTgt spid="154627"/>
                                        </p:tgtEl>
                                        <p:attrNameLst>
                                          <p:attrName>ppt_y</p:attrName>
                                        </p:attrNameLst>
                                      </p:cBhvr>
                                      <p:tavLst>
                                        <p:tav tm="0">
                                          <p:val>
                                            <p:strVal val="ppt_y"/>
                                          </p:val>
                                        </p:tav>
                                        <p:tav tm="100000">
                                          <p:val>
                                            <p:strVal val="1+ppt_h/2"/>
                                          </p:val>
                                        </p:tav>
                                      </p:tavLst>
                                    </p:anim>
                                    <p:set>
                                      <p:cBhvr>
                                        <p:cTn id="10" dur="1" fill="hold">
                                          <p:stCondLst>
                                            <p:cond delay="499"/>
                                          </p:stCondLst>
                                        </p:cTn>
                                        <p:tgtEl>
                                          <p:spTgt spid="154627"/>
                                        </p:tgtEl>
                                        <p:attrNameLst>
                                          <p:attrName>style.visibility</p:attrName>
                                        </p:attrNameLst>
                                      </p:cBhvr>
                                      <p:to>
                                        <p:strVal val="hidden"/>
                                      </p:to>
                                    </p:set>
                                  </p:childTnLst>
                                </p:cTn>
                              </p:par>
                              <p:par>
                                <p:cTn id="11" presetID="2" presetClass="entr" presetSubtype="2" fill="hold" nodeType="withEffect">
                                  <p:stCondLst>
                                    <p:cond delay="0"/>
                                  </p:stCondLst>
                                  <p:childTnLst>
                                    <p:set>
                                      <p:cBhvr>
                                        <p:cTn id="12" dur="1" fill="hold">
                                          <p:stCondLst>
                                            <p:cond delay="0"/>
                                          </p:stCondLst>
                                        </p:cTn>
                                        <p:tgtEl>
                                          <p:spTgt spid="154629"/>
                                        </p:tgtEl>
                                        <p:attrNameLst>
                                          <p:attrName>style.visibility</p:attrName>
                                        </p:attrNameLst>
                                      </p:cBhvr>
                                      <p:to>
                                        <p:strVal val="visible"/>
                                      </p:to>
                                    </p:set>
                                    <p:anim calcmode="lin" valueType="num">
                                      <p:cBhvr additive="base">
                                        <p:cTn id="13" dur="500" fill="hold"/>
                                        <p:tgtEl>
                                          <p:spTgt spid="154629"/>
                                        </p:tgtEl>
                                        <p:attrNameLst>
                                          <p:attrName>ppt_x</p:attrName>
                                        </p:attrNameLst>
                                      </p:cBhvr>
                                      <p:tavLst>
                                        <p:tav tm="0">
                                          <p:val>
                                            <p:strVal val="1+#ppt_w/2"/>
                                          </p:val>
                                        </p:tav>
                                        <p:tav tm="100000">
                                          <p:val>
                                            <p:strVal val="#ppt_x"/>
                                          </p:val>
                                        </p:tav>
                                      </p:tavLst>
                                    </p:anim>
                                    <p:anim calcmode="lin" valueType="num">
                                      <p:cBhvr additive="base">
                                        <p:cTn id="14" dur="500" fill="hold"/>
                                        <p:tgtEl>
                                          <p:spTgt spid="1546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p:bldP spid="154627" grpId="0"/>
    </p:bldLst>
  </p:timing>
</p:sld>
</file>

<file path=ppt/theme/theme1.xml><?xml version="1.0" encoding="utf-8"?>
<a:theme xmlns:a="http://schemas.openxmlformats.org/drawingml/2006/main" name="sduhcilab">
  <a:themeElements>
    <a:clrScheme name="sduhcila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duhcilab">
      <a:majorFont>
        <a:latin typeface="Verdana"/>
        <a:ea typeface="隶书"/>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duhcila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duhcila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sduhcila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duhcila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duhcila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duhcila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sduhcila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16643</Words>
  <Application>Kingsoft Office WPP</Application>
  <PresentationFormat>全屏显示(4:3)</PresentationFormat>
  <Paragraphs>1357</Paragraphs>
  <Slides>51</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53" baseType="lpstr">
      <vt:lpstr>sduhcilab</vt:lpstr>
      <vt:lpstr>Visio.Drawing.11</vt:lpstr>
      <vt:lpstr>μC/OS-II  (3)</vt:lpstr>
      <vt:lpstr>大纲</vt:lpstr>
      <vt:lpstr>PowerPoint 演示文稿</vt:lpstr>
      <vt:lpstr>OSEventFreeList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sdu</Company>
  <LinksUpToDate>false</LinksUpToDate>
  <SharedDoc>false</SharedDoc>
  <HyperlinksChanged>false</HyperlinksChanged>
  <AppVersion>14.0000</AppVersion>
  <Pages>20</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psp00</dc:title>
  <dc:creator>lsj</dc:creator>
  <dc:description>psp introduction</dc:description>
  <cp:lastModifiedBy>find</cp:lastModifiedBy>
  <cp:revision>258</cp:revision>
  <cp:lastPrinted>2017-05-09T14:19:18Z</cp:lastPrinted>
  <dcterms:created xsi:type="dcterms:W3CDTF">2017-05-09T14:19:18Z</dcterms:created>
  <dcterms:modified xsi:type="dcterms:W3CDTF">2017-05-09T14:19:18Z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