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Source Code Pro"/>
      <p:regular r:id="rId30"/>
      <p:bold r:id="rId31"/>
    </p:embeddedFont>
    <p:embeddedFont>
      <p:font typeface="Oswald"/>
      <p:regular r:id="rId32"/>
      <p:bold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bold.fntdata"/><Relationship Id="rId30" Type="http://schemas.openxmlformats.org/officeDocument/2006/relationships/font" Target="fonts/SourceCodePro-regular.fntdata"/><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35" Type="http://schemas.openxmlformats.org/officeDocument/2006/relationships/font" Target="fonts/Merriweather-bold.fntdata"/><Relationship Id="rId12" Type="http://schemas.openxmlformats.org/officeDocument/2006/relationships/slide" Target="slides/slide8.xml"/><Relationship Id="rId34" Type="http://schemas.openxmlformats.org/officeDocument/2006/relationships/font" Target="fonts/Merriweather-regular.fntdata"/><Relationship Id="rId15" Type="http://schemas.openxmlformats.org/officeDocument/2006/relationships/slide" Target="slides/slide11.xml"/><Relationship Id="rId37" Type="http://schemas.openxmlformats.org/officeDocument/2006/relationships/font" Target="fonts/Merriweather-boldItalic.fntdata"/><Relationship Id="rId14" Type="http://schemas.openxmlformats.org/officeDocument/2006/relationships/slide" Target="slides/slide10.xml"/><Relationship Id="rId36"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guys, I’m Moe and this is Sam. The project that we’ve taken on this semester was given the name Find It! Painless Shopping. It’s an app that allows users to strategically plan out their visits to the centrum shopping centre as well as browse for items in an efficient and compact way. Now, the app’s name is pretty straightforward, so you probably figured most of that out before I even finished my long-winded sentence. But t</a:t>
            </a:r>
            <a:r>
              <a:rPr lang="en"/>
              <a:t>his was one of 3 preliminary ideas that we came up with during our brainstorming stage.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settling on this idea, we had to eliminate the possibility of a music theory app as well as an Earl student services app. This would’ve allowed students to purchase tickets to events, buy student clothing, pay student fees, and handle everything else that would’ve required a transaction between Earl of March and the student. These being 3 great and actionable ideas, we knew that in any direction we chose to go there was the potential to make something that we would both be proud of, and that was really important to us. As you will see during our product demonstration, this drove us to really make the app the best that it could be. Now without further ado, let’s talk about our client Sophie.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b902dd7e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902dd7e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Jsoup is a Java Library that allows users to read and manipulate the HTML content of web pages. This allowed us to gather information from web searches of specific websites. No 2 websites were the same however, so we had to create a unique method of searching the site for each of them. Jsoup is great because it’s very version friendly. It doesn’t require a lot of resources and can run on very low Android versions.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1b902dd7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902dd7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Adobe Illustrator is another piece of software on the Adobe Creative Suite and follows the same customizable workflow style as photoshop.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Illustrator revolves around vectors and works with svg’s or scalable vector graphics. The benefit to this is that designs created in illustrator can be scaled to very large degrees and retain 100% of their quality. However the downside to this is that because it relies on shapes and paths to produce its images, it is difficult to make particularly intricate designs. Because of this, Illustrator’s most effective use lies in logos and simple designs. Which is exactly what we used it for. Our app logo is the one that’s been appearing in the top-right corner of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to anyone wishing to work with either Illustrator or Photoshop in the future, it is important to note that most graphic designers use both in conjunction with each other. You’ll have the people who swear by illustrator and the ones that swear by photoshop, and there’s nothing wrong with that </a:t>
            </a:r>
            <a:r>
              <a:rPr lang="en"/>
              <a:t>per say</a:t>
            </a:r>
            <a:r>
              <a:rPr lang="en"/>
              <a:t>, but each of them have their own uses and well-rounded design tends to come from a combination of the two.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1b8e2a476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8e2a476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Featured Stores, Set Language, Showcase two themes, then close app and demonstrate File IO.</a:t>
            </a:r>
            <a:endParaRPr/>
          </a:p>
          <a:p>
            <a:pPr indent="0" lvl="0" marL="0" rtl="0" algn="l">
              <a:spcBef>
                <a:spcPts val="0"/>
              </a:spcBef>
              <a:spcAft>
                <a:spcPts val="0"/>
              </a:spcAft>
              <a:buNone/>
            </a:pPr>
            <a:r>
              <a:rPr lang="en"/>
              <a:t>Go back into app and search for MacBook, showcase sort functionality, info button,  add 5 items to cart, showcase undo. </a:t>
            </a:r>
            <a:endParaRPr/>
          </a:p>
          <a:p>
            <a:pPr indent="0" lvl="0" marL="0" rtl="0" algn="l">
              <a:spcBef>
                <a:spcPts val="0"/>
              </a:spcBef>
              <a:spcAft>
                <a:spcPts val="0"/>
              </a:spcAft>
              <a:buNone/>
            </a:pPr>
            <a:r>
              <a:rPr lang="en"/>
              <a:t>Go to cart and showcase remove from cart and undo. </a:t>
            </a:r>
            <a:endParaRPr/>
          </a:p>
          <a:p>
            <a:pPr indent="0" lvl="0" marL="0" rtl="0" algn="l">
              <a:spcBef>
                <a:spcPts val="0"/>
              </a:spcBef>
              <a:spcAft>
                <a:spcPts val="0"/>
              </a:spcAft>
              <a:buNone/>
            </a:pPr>
            <a:r>
              <a:rPr lang="en"/>
              <a:t>Finally, showcase send cart by emailing Sam at sam.jonesrus@gmail.com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b8e2a476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8e2a476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no project will every go according to plan. That’s just a fact. Along the way it will always have its trials and tribulations but with discipline and planning ahead, you can overcome these hurdles. There were two main hurdles, if you will, that we had to get over throughout the development process. These were working with completely new environments as well as preset time constraints as a result of this new environment.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1b8e2a47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8e2a47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is very particular about the way you do things. There is a method for everything and if you try to brute force it or do it your own way, you will end up completely crashing your program. Because of this, at each stage of otherwise relatively basic coding, we had to find out how Android wanted us to do it. In that regard, Android was sort of like a new language from Java altogether.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give you an example, look at this screen here on the left. You’ll see that almost every method written says @Override. That alone should tell you that Android is very strict in the way they do things because they essentially require you to follow a template. The screen here on the right is the XML layout resource file for our theme selection screen.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transition to working with XML was relatively streamlined because Android Studio provides a real time visual representation of all XML created. This made it easy to see what our code was doing while writing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b8e2a476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8e2a476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the Gantt Chart was a helpful exercise and helped us stay on track with the project. However because we were working in a completely new environment, some of the otherwise reasonable deadlines became less reasonable. For example, we thought we’d be able to make all of the UML diagrams in two days. Not realizing that we’d have to heavily modify our original design to conform to android’s very specific project structure, two days turned into four, which admittedly turned into five. Luckily though this was all planned for in our very thorough risk analysis section of our Project Plan.</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1c004f0a4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c004f0a4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c004f0a4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c004f0a4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1c004f0a4a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c004f0a4a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1b8e2a4768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8e2a476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in the end, it was all worth it because our client was very happy with our app. Some of the factors that contributed to the success of this project were good client communication; which admittedly wasn’t hard because we have 2 classes together, and a flexible SDLC. Good client communication is critical  because r</a:t>
            </a:r>
            <a:r>
              <a:rPr lang="en"/>
              <a:t>ecognizing that the client’s needs may change slightly along the process and planning for that allows for the highest degree of client satisfaction. Incorporating a flexible SDLC is also very important because it allows for adjusting code to meet your client’s dynamic needs.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b8e2a47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8e2a47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Sophie is a student here at Earl, much like yourselves. Sophie’s into Art, Books and Fashion. She enjoys shopping but often finds herself wasting time going from store to store searching for the item that she wants. On average, she’ll visit the centrum shopping centre twice a week, which, over time, adds up.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Knowing Sophie personally, she was the first person that came to mind when thinking of a client. Her requirements for the app were: android compatibility, working for centrum, and analyzing all of the basic details of queried items. These were all solid criteria and we were very lucky to have been given clear responsibilities by our client. With these needs in mind we created a comprehensive list of the core functionalities of the app.</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b902dd7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902dd7e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team satisfaction we are both satisfied and proud of our app. We plan on using the app regularly and continuing its development for AppJam this year.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1b8e2a476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8e2a476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 up what we learned during this project; we have become proficient with XML and the Android Development Kit, have gotten a strong grasp of how to plan for software projects, and finally, the importance of scalable graphic design. The last point especially so, because the icon that looks great on your phone may look tiny and illegible on someone’s tablet.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1b902dd7e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902dd7e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really on 3 big surprises that we encountered during our app development. They were all pleasant surprises, so no added anxiety there. The first was that, git was actually very simple. After looking on the website there’s all of these options and all of these git clients which can seem daunting at first, but when you start working with git it becomes second nature. The second pleasant surprise was that Android Studio came with a library of readily available, multi-purpose, vector icons. This saved a lot of time in the way of fishing for icons to make the UI visually pleasant. The third and last pleasant surprise was that, two people could actually work on the same file at once. I initially thought that this would cause problems but to my surprise, it worked beautifully.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1b8e2a47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8e2a47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give future developers advice on how to create a similar project, first and foremost it would be to familiarize yourself with java and android formatting. It’s not so much a matter of being able to recite every function but rather having a general understanding of how Android works so that when you start development you don’t waste too much time. The next piece of advice is to use references for everything. It will allow you to easily change references in your code and keep track of resources. The final piece of advice would be to make sure that before you start you recognize your projected functionalities and how they’ll interact with each other. In example, in order to translate the app, you’ll have to make string resources and reference them in all of your UI classes. You will then have to create translations and a way to set the languages for the entire app. Having a rough understanding of how this works will speed up the development process indefinitely.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1b8e2a476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8e2a476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you’d like to try the app yourself you can follow the on-screen instruction to download and install the app if you have an Android phone. First go to the link on the screen and click the three dots in the corner. From the drop down menu select “Request Desktop Site” and click on the link “app-release.apk” and once it has downloaded open the app from your notification pop up.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1b902dd7e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902dd7e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hope that you enjoy the app and the concludes our presentation. </a:t>
            </a:r>
            <a:r>
              <a:rPr lang="en"/>
              <a:t>We’ll now be taking questions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b902dd7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902dd7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set out to create an app that was both thoughtful and intuitive. It had to ;search multiple stores at once, have a strong sense of visual flow, have the capability to store large amounts of data, and create and send (be it via email or instant message)  a list of items that included their store, price and title. And It had to do all of this while maintaining a respectable overall speed.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a very clear idea early on about what had to happen and when it had to happen in order to make this app a success.  We look forward to showing you the end product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b8e2a476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8e2a47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Determining the target audience for a product allows developers to estimate profit margins and better design their app to fit into the daily lives of their target audience.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case, this proved to be a little tricky. The key reason for this is that our app was a utility, so we had to evaluate who would realistically be able to use our app on a daily basis. Because this is predominantly a planning app, it was decided that anyone fitting into the age ranges of young child to mature adult would be able to navigate and use our app. It could range in use from a child planning out his back to school shopping to help his parents budget to a busy adult planning in advance to adhere to an intense schedule.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coupled with our apps simple and intuitive design makes it suitable for generally all 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knowing what we needed to do and who we were doing it for, let’s take a look at the resources that made this all possible.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b8e2a476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8e2a476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1c004f0a4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c004f0a4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b902dd7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902dd7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were to rank these software platforms in terms of importance, Android Studio would be paramount to the others because this was the core program used to build our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an IDE or integrated development environment that makes use of a lightweight, sleek UI to streamline the development experience. To top it off, it also has Git built in, which made updating and maintaining the app easier than any developer could wish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Android Studio to code, test, and design our user interface as well as maintain and update our code using the built in git client.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b902dd7e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902dd7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software platform sort of ties into the previous one. The Android Software Development Kit provided us with all of the tools necessary for working with Android devices in all of their versions. The difference between Android Studio and Android SDK lies in that Android Studio is an IDE, meaning we do our coding on it, whereas Android SDK contains a library that allows Android Studio to read and interpret our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b902dd7e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902dd7e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majority of the visuals featured in the app, photoshop was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 part of the Adobe Creative Suite and is used primarily for image editing although it can be used for digital art as well as logo design. Along with Adobe Illustrator, Photoshop was my goto whenever we needed visuals done. The search icons were done in photoshop and the app logo was retouched in photoshop.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8.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1.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6.jpg"/><Relationship Id="rId5" Type="http://schemas.openxmlformats.org/officeDocument/2006/relationships/image" Target="../media/image1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FindItPS/Find-It-Android/releases/tag/v1.0.1" TargetMode="Externa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4.png"/><Relationship Id="rId9"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9.png"/><Relationship Id="rId6" Type="http://schemas.openxmlformats.org/officeDocument/2006/relationships/image" Target="../media/image22.png"/><Relationship Id="rId7"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jpg"/><Relationship Id="rId4" Type="http://schemas.openxmlformats.org/officeDocument/2006/relationships/image" Target="../media/image4.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Find It!</a:t>
            </a:r>
            <a:endParaRPr/>
          </a:p>
          <a:p>
            <a:pPr indent="0" lvl="0" marL="0" rtl="0" algn="ctr">
              <a:spcBef>
                <a:spcPts val="0"/>
              </a:spcBef>
              <a:spcAft>
                <a:spcPts val="0"/>
              </a:spcAft>
              <a:buNone/>
            </a:pPr>
            <a:r>
              <a:rPr lang="en"/>
              <a:t>Painless Shopping</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 app by Moe and Sam</a:t>
            </a:r>
            <a:endParaRPr/>
          </a:p>
        </p:txBody>
      </p:sp>
      <p:pic>
        <p:nvPicPr>
          <p:cNvPr descr="Icon.png" id="64" name="Google Shape;64;p13"/>
          <p:cNvPicPr preferRelativeResize="0"/>
          <p:nvPr/>
        </p:nvPicPr>
        <p:blipFill>
          <a:blip r:embed="rId3">
            <a:alphaModFix/>
          </a:blip>
          <a:stretch>
            <a:fillRect/>
          </a:stretch>
        </p:blipFill>
        <p:spPr>
          <a:xfrm>
            <a:off x="7795150" y="3562635"/>
            <a:ext cx="807944" cy="93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JSoup </a:t>
            </a:r>
            <a:endParaRPr/>
          </a:p>
        </p:txBody>
      </p:sp>
      <p:sp>
        <p:nvSpPr>
          <p:cNvPr id="143" name="Google Shape;143;p22"/>
          <p:cNvSpPr txBox="1"/>
          <p:nvPr>
            <p:ph idx="2" type="body"/>
          </p:nvPr>
        </p:nvSpPr>
        <p:spPr>
          <a:xfrm>
            <a:off x="4909400" y="3280075"/>
            <a:ext cx="3530400" cy="1218300"/>
          </a:xfrm>
          <a:prstGeom prst="rect">
            <a:avLst/>
          </a:prstGeom>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Scraping Websites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Running Background Tasks</a:t>
            </a:r>
            <a:endParaRPr>
              <a:latin typeface="Merriweather"/>
              <a:ea typeface="Merriweather"/>
              <a:cs typeface="Merriweather"/>
              <a:sym typeface="Merriweather"/>
            </a:endParaRPr>
          </a:p>
        </p:txBody>
      </p:sp>
      <p:sp>
        <p:nvSpPr>
          <p:cNvPr id="144" name="Google Shape;144;p22"/>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erriweather"/>
                <a:ea typeface="Merriweather"/>
                <a:cs typeface="Merriweather"/>
                <a:sym typeface="Merriweather"/>
              </a:rPr>
              <a:t>Java-Based</a:t>
            </a:r>
            <a:endParaRPr sz="1400">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HTML Parser</a:t>
            </a:r>
            <a:endParaRPr>
              <a:latin typeface="Merriweather"/>
              <a:ea typeface="Merriweather"/>
              <a:cs typeface="Merriweather"/>
              <a:sym typeface="Merriweather"/>
            </a:endParaRPr>
          </a:p>
        </p:txBody>
      </p:sp>
      <p:pic>
        <p:nvPicPr>
          <p:cNvPr descr="nextzy-technologies-coltd-jsoup-2-638.jpg" id="145" name="Google Shape;145;p22"/>
          <p:cNvPicPr preferRelativeResize="0"/>
          <p:nvPr/>
        </p:nvPicPr>
        <p:blipFill>
          <a:blip r:embed="rId3">
            <a:alphaModFix/>
          </a:blip>
          <a:stretch>
            <a:fillRect/>
          </a:stretch>
        </p:blipFill>
        <p:spPr>
          <a:xfrm>
            <a:off x="4939500" y="1087512"/>
            <a:ext cx="3470200" cy="1952675"/>
          </a:xfrm>
          <a:prstGeom prst="rect">
            <a:avLst/>
          </a:prstGeom>
          <a:noFill/>
          <a:ln cap="flat" cmpd="sng" w="19050">
            <a:solidFill>
              <a:schemeClr val="accent2"/>
            </a:solidFill>
            <a:prstDash val="solid"/>
            <a:round/>
            <a:headEnd len="sm" w="sm" type="none"/>
            <a:tailEnd len="sm" w="sm" type="none"/>
          </a:ln>
        </p:spPr>
      </p:pic>
      <p:pic>
        <p:nvPicPr>
          <p:cNvPr descr="Icon.png" id="146" name="Google Shape;146;p22"/>
          <p:cNvPicPr preferRelativeResize="0"/>
          <p:nvPr/>
        </p:nvPicPr>
        <p:blipFill>
          <a:blip r:embed="rId4">
            <a:alphaModFix/>
          </a:blip>
          <a:stretch>
            <a:fillRect/>
          </a:stretch>
        </p:blipFill>
        <p:spPr>
          <a:xfrm>
            <a:off x="8140950" y="174175"/>
            <a:ext cx="520450" cy="60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Adobe Illustrator CC 2017</a:t>
            </a:r>
            <a:endParaRPr/>
          </a:p>
        </p:txBody>
      </p:sp>
      <p:sp>
        <p:nvSpPr>
          <p:cNvPr id="152" name="Google Shape;152;p23"/>
          <p:cNvSpPr txBox="1"/>
          <p:nvPr>
            <p:ph idx="1" type="body"/>
          </p:nvPr>
        </p:nvSpPr>
        <p:spPr>
          <a:xfrm>
            <a:off x="5774475" y="4053925"/>
            <a:ext cx="3074700" cy="5148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Logo Creation</a:t>
            </a:r>
            <a:endParaRPr>
              <a:latin typeface="Merriweather"/>
              <a:ea typeface="Merriweather"/>
              <a:cs typeface="Merriweather"/>
              <a:sym typeface="Merriweather"/>
            </a:endParaRPr>
          </a:p>
        </p:txBody>
      </p:sp>
      <p:pic>
        <p:nvPicPr>
          <p:cNvPr descr="illustrator-2017-1030x736.png" id="153" name="Google Shape;153;p23"/>
          <p:cNvPicPr preferRelativeResize="0"/>
          <p:nvPr/>
        </p:nvPicPr>
        <p:blipFill>
          <a:blip r:embed="rId3">
            <a:alphaModFix/>
          </a:blip>
          <a:stretch>
            <a:fillRect/>
          </a:stretch>
        </p:blipFill>
        <p:spPr>
          <a:xfrm>
            <a:off x="5654000" y="1512086"/>
            <a:ext cx="3315650" cy="2369263"/>
          </a:xfrm>
          <a:prstGeom prst="rect">
            <a:avLst/>
          </a:prstGeom>
          <a:noFill/>
          <a:ln>
            <a:noFill/>
          </a:ln>
        </p:spPr>
      </p:pic>
      <p:pic>
        <p:nvPicPr>
          <p:cNvPr descr="Icon.png" id="154" name="Google Shape;154;p23"/>
          <p:cNvPicPr preferRelativeResize="0"/>
          <p:nvPr/>
        </p:nvPicPr>
        <p:blipFill>
          <a:blip r:embed="rId4">
            <a:alphaModFix/>
          </a:blip>
          <a:stretch>
            <a:fillRect/>
          </a:stretch>
        </p:blipFill>
        <p:spPr>
          <a:xfrm>
            <a:off x="8140950" y="174175"/>
            <a:ext cx="520450" cy="600225"/>
          </a:xfrm>
          <a:prstGeom prst="rect">
            <a:avLst/>
          </a:prstGeom>
          <a:noFill/>
          <a:ln>
            <a:noFill/>
          </a:ln>
        </p:spPr>
      </p:pic>
      <p:pic>
        <p:nvPicPr>
          <p:cNvPr descr="Screenshot-6.png" id="155" name="Google Shape;155;p23"/>
          <p:cNvPicPr preferRelativeResize="0"/>
          <p:nvPr/>
        </p:nvPicPr>
        <p:blipFill rotWithShape="1">
          <a:blip r:embed="rId5">
            <a:alphaModFix/>
          </a:blip>
          <a:srcRect b="4196" l="0" r="0" t="0"/>
          <a:stretch/>
        </p:blipFill>
        <p:spPr>
          <a:xfrm>
            <a:off x="213625" y="1258400"/>
            <a:ext cx="5349202" cy="341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Product Demonstration!</a:t>
            </a:r>
            <a:endParaRPr/>
          </a:p>
        </p:txBody>
      </p:sp>
      <p:pic>
        <p:nvPicPr>
          <p:cNvPr descr="com-koushikdutta-vysor.jpg" id="161" name="Google Shape;161;p24"/>
          <p:cNvPicPr preferRelativeResize="0"/>
          <p:nvPr/>
        </p:nvPicPr>
        <p:blipFill>
          <a:blip r:embed="rId3">
            <a:alphaModFix/>
          </a:blip>
          <a:stretch>
            <a:fillRect/>
          </a:stretch>
        </p:blipFill>
        <p:spPr>
          <a:xfrm>
            <a:off x="6637475" y="2907200"/>
            <a:ext cx="2169525" cy="2169525"/>
          </a:xfrm>
          <a:prstGeom prst="rect">
            <a:avLst/>
          </a:prstGeom>
          <a:noFill/>
          <a:ln>
            <a:noFill/>
          </a:ln>
        </p:spPr>
      </p:pic>
      <p:sp>
        <p:nvSpPr>
          <p:cNvPr id="162" name="Google Shape;162;p24"/>
          <p:cNvSpPr txBox="1"/>
          <p:nvPr/>
        </p:nvSpPr>
        <p:spPr>
          <a:xfrm>
            <a:off x="3857600" y="3857625"/>
            <a:ext cx="28374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2"/>
                </a:solidFill>
                <a:latin typeface="Oswald"/>
                <a:ea typeface="Oswald"/>
                <a:cs typeface="Oswald"/>
                <a:sym typeface="Oswald"/>
              </a:rPr>
              <a:t>powered by </a:t>
            </a:r>
            <a:r>
              <a:rPr b="1" lang="en" sz="3000">
                <a:solidFill>
                  <a:schemeClr val="dk1"/>
                </a:solidFill>
                <a:latin typeface="Oswald"/>
                <a:ea typeface="Oswald"/>
                <a:cs typeface="Oswald"/>
                <a:sym typeface="Oswald"/>
              </a:rPr>
              <a:t>Vysor</a:t>
            </a:r>
            <a:endParaRPr b="1" sz="3000">
              <a:solidFill>
                <a:schemeClr val="dk1"/>
              </a:solidFill>
              <a:latin typeface="Oswald"/>
              <a:ea typeface="Oswald"/>
              <a:cs typeface="Oswald"/>
              <a:sym typeface="Oswald"/>
            </a:endParaRPr>
          </a:p>
        </p:txBody>
      </p:sp>
      <p:pic>
        <p:nvPicPr>
          <p:cNvPr descr="Icon.png" id="163" name="Google Shape;163;p24"/>
          <p:cNvPicPr preferRelativeResize="0"/>
          <p:nvPr/>
        </p:nvPicPr>
        <p:blipFill>
          <a:blip r:embed="rId4">
            <a:alphaModFix/>
          </a:blip>
          <a:stretch>
            <a:fillRect/>
          </a:stretch>
        </p:blipFill>
        <p:spPr>
          <a:xfrm>
            <a:off x="8140950" y="174175"/>
            <a:ext cx="520450" cy="60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That We Faced</a:t>
            </a:r>
            <a:endParaRPr/>
          </a:p>
        </p:txBody>
      </p:sp>
      <p:sp>
        <p:nvSpPr>
          <p:cNvPr id="169" name="Google Shape;169;p25"/>
          <p:cNvSpPr txBox="1"/>
          <p:nvPr>
            <p:ph idx="1" type="body"/>
          </p:nvPr>
        </p:nvSpPr>
        <p:spPr>
          <a:xfrm>
            <a:off x="311700" y="1363850"/>
            <a:ext cx="8520600" cy="33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Personal</a:t>
            </a:r>
            <a:endParaRPr>
              <a:latin typeface="Merriweather"/>
              <a:ea typeface="Merriweather"/>
              <a:cs typeface="Merriweather"/>
              <a:sym typeface="Merriweather"/>
            </a:endParaRPr>
          </a:p>
          <a:p>
            <a:pPr indent="-342900" lvl="0" marL="457200" rtl="0" algn="l">
              <a:spcBef>
                <a:spcPts val="1600"/>
              </a:spcBef>
              <a:spcAft>
                <a:spcPts val="0"/>
              </a:spcAft>
              <a:buSzPts val="1800"/>
              <a:buFont typeface="Merriweather"/>
              <a:buChar char="●"/>
            </a:pPr>
            <a:r>
              <a:rPr lang="en">
                <a:latin typeface="Merriweather"/>
                <a:ea typeface="Merriweather"/>
                <a:cs typeface="Merriweather"/>
                <a:sym typeface="Merriweather"/>
              </a:rPr>
              <a:t>Working in unfamiliar environments and coding languages (Being Android Studio coupled with XML)</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Time management</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Not being able to fit in all that we would’ve liked to for the app (however still satisfying all of the required functionalities)</a:t>
            </a:r>
            <a:endParaRPr>
              <a:latin typeface="Merriweather"/>
              <a:ea typeface="Merriweather"/>
              <a:cs typeface="Merriweather"/>
              <a:sym typeface="Merriweather"/>
            </a:endParaRPr>
          </a:p>
          <a:p>
            <a:pPr indent="0" lvl="0" marL="0" rtl="0" algn="l">
              <a:spcBef>
                <a:spcPts val="1600"/>
              </a:spcBef>
              <a:spcAft>
                <a:spcPts val="0"/>
              </a:spcAft>
              <a:buNone/>
            </a:pPr>
            <a:r>
              <a:rPr lang="en">
                <a:latin typeface="Merriweather"/>
                <a:ea typeface="Merriweather"/>
                <a:cs typeface="Merriweather"/>
                <a:sym typeface="Merriweather"/>
              </a:rPr>
              <a:t>Code Related</a:t>
            </a:r>
            <a:endParaRPr>
              <a:latin typeface="Merriweather"/>
              <a:ea typeface="Merriweather"/>
              <a:cs typeface="Merriweather"/>
              <a:sym typeface="Merriweather"/>
            </a:endParaRPr>
          </a:p>
          <a:p>
            <a:pPr indent="-342900" lvl="0" marL="457200" rtl="0" algn="l">
              <a:spcBef>
                <a:spcPts val="1600"/>
              </a:spcBef>
              <a:spcAft>
                <a:spcPts val="0"/>
              </a:spcAft>
              <a:buSzPts val="1800"/>
              <a:buFont typeface="Merriweather"/>
              <a:buChar char="●"/>
            </a:pPr>
            <a:r>
              <a:rPr lang="en">
                <a:latin typeface="Merriweather"/>
                <a:ea typeface="Merriweather"/>
                <a:cs typeface="Merriweather"/>
                <a:sym typeface="Merriweather"/>
              </a:rPr>
              <a:t>Scraping Lazy-Loaded Webpages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Parsing JavaScript Generated HTML</a:t>
            </a:r>
            <a:endParaRPr>
              <a:latin typeface="Merriweather"/>
              <a:ea typeface="Merriweather"/>
              <a:cs typeface="Merriweather"/>
              <a:sym typeface="Merriweather"/>
            </a:endParaRPr>
          </a:p>
        </p:txBody>
      </p:sp>
      <p:pic>
        <p:nvPicPr>
          <p:cNvPr descr="Icon.png" id="170" name="Google Shape;170;p25"/>
          <p:cNvPicPr preferRelativeResize="0"/>
          <p:nvPr/>
        </p:nvPicPr>
        <p:blipFill>
          <a:blip r:embed="rId3">
            <a:alphaModFix/>
          </a:blip>
          <a:stretch>
            <a:fillRect/>
          </a:stretch>
        </p:blipFill>
        <p:spPr>
          <a:xfrm>
            <a:off x="8140950" y="174175"/>
            <a:ext cx="520450" cy="60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Android Studio (Challenges cont’d.)</a:t>
            </a:r>
            <a:endParaRPr/>
          </a:p>
        </p:txBody>
      </p:sp>
      <p:pic>
        <p:nvPicPr>
          <p:cNvPr descr="Android HomeScreen Screenshot.png" id="176" name="Google Shape;176;p26"/>
          <p:cNvPicPr preferRelativeResize="0"/>
          <p:nvPr/>
        </p:nvPicPr>
        <p:blipFill>
          <a:blip r:embed="rId3">
            <a:alphaModFix/>
          </a:blip>
          <a:stretch>
            <a:fillRect/>
          </a:stretch>
        </p:blipFill>
        <p:spPr>
          <a:xfrm>
            <a:off x="159300" y="1448450"/>
            <a:ext cx="4263738" cy="3364000"/>
          </a:xfrm>
          <a:prstGeom prst="rect">
            <a:avLst/>
          </a:prstGeom>
          <a:noFill/>
          <a:ln>
            <a:noFill/>
          </a:ln>
        </p:spPr>
      </p:pic>
      <p:pic>
        <p:nvPicPr>
          <p:cNvPr descr="Android XML.png" id="177" name="Google Shape;177;p26"/>
          <p:cNvPicPr preferRelativeResize="0"/>
          <p:nvPr/>
        </p:nvPicPr>
        <p:blipFill>
          <a:blip r:embed="rId4">
            <a:alphaModFix/>
          </a:blip>
          <a:stretch>
            <a:fillRect/>
          </a:stretch>
        </p:blipFill>
        <p:spPr>
          <a:xfrm>
            <a:off x="4484726" y="1448450"/>
            <a:ext cx="4506875" cy="3337757"/>
          </a:xfrm>
          <a:prstGeom prst="rect">
            <a:avLst/>
          </a:prstGeom>
          <a:noFill/>
          <a:ln>
            <a:noFill/>
          </a:ln>
        </p:spPr>
      </p:pic>
      <p:pic>
        <p:nvPicPr>
          <p:cNvPr descr="Icon.png" id="178" name="Google Shape;178;p26"/>
          <p:cNvPicPr preferRelativeResize="0"/>
          <p:nvPr/>
        </p:nvPicPr>
        <p:blipFill>
          <a:blip r:embed="rId5">
            <a:alphaModFix/>
          </a:blip>
          <a:stretch>
            <a:fillRect/>
          </a:stretch>
        </p:blipFill>
        <p:spPr>
          <a:xfrm>
            <a:off x="8140950" y="174175"/>
            <a:ext cx="520450" cy="60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Management (Challenges cont’d.)</a:t>
            </a:r>
            <a:endParaRPr/>
          </a:p>
        </p:txBody>
      </p:sp>
      <p:sp>
        <p:nvSpPr>
          <p:cNvPr id="184" name="Google Shape;184;p27"/>
          <p:cNvSpPr txBox="1"/>
          <p:nvPr>
            <p:ph idx="1" type="body"/>
          </p:nvPr>
        </p:nvSpPr>
        <p:spPr>
          <a:xfrm>
            <a:off x="723025" y="1545100"/>
            <a:ext cx="7829400" cy="60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erriweather"/>
                <a:ea typeface="Merriweather"/>
                <a:cs typeface="Merriweather"/>
                <a:sym typeface="Merriweather"/>
              </a:rPr>
              <a:t>The gauged difficulty of certain tasks were not entirely accurate.</a:t>
            </a:r>
            <a:endParaRPr>
              <a:latin typeface="Merriweather"/>
              <a:ea typeface="Merriweather"/>
              <a:cs typeface="Merriweather"/>
              <a:sym typeface="Merriweather"/>
            </a:endParaRPr>
          </a:p>
        </p:txBody>
      </p:sp>
      <p:pic>
        <p:nvPicPr>
          <p:cNvPr descr="Mo_Sam_FindIt_GanttChart.png" id="185" name="Google Shape;185;p27"/>
          <p:cNvPicPr preferRelativeResize="0"/>
          <p:nvPr/>
        </p:nvPicPr>
        <p:blipFill>
          <a:blip r:embed="rId3">
            <a:alphaModFix/>
          </a:blip>
          <a:stretch>
            <a:fillRect/>
          </a:stretch>
        </p:blipFill>
        <p:spPr>
          <a:xfrm>
            <a:off x="311700" y="1960719"/>
            <a:ext cx="8520599" cy="2983931"/>
          </a:xfrm>
          <a:prstGeom prst="rect">
            <a:avLst/>
          </a:prstGeom>
          <a:noFill/>
          <a:ln>
            <a:noFill/>
          </a:ln>
        </p:spPr>
      </p:pic>
      <p:pic>
        <p:nvPicPr>
          <p:cNvPr descr="Icon.png" id="186" name="Google Shape;186;p27"/>
          <p:cNvPicPr preferRelativeResize="0"/>
          <p:nvPr/>
        </p:nvPicPr>
        <p:blipFill>
          <a:blip r:embed="rId4">
            <a:alphaModFix/>
          </a:blip>
          <a:stretch>
            <a:fillRect/>
          </a:stretch>
        </p:blipFill>
        <p:spPr>
          <a:xfrm>
            <a:off x="8140950" y="174175"/>
            <a:ext cx="520450" cy="60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Scraping Lazy Loaded Webpages (Challenges con’t)</a:t>
            </a:r>
            <a:endParaRPr/>
          </a:p>
        </p:txBody>
      </p:sp>
      <p:pic>
        <p:nvPicPr>
          <p:cNvPr descr="lazy-loading.png" id="192" name="Google Shape;192;p28"/>
          <p:cNvPicPr preferRelativeResize="0"/>
          <p:nvPr/>
        </p:nvPicPr>
        <p:blipFill>
          <a:blip r:embed="rId3">
            <a:alphaModFix/>
          </a:blip>
          <a:stretch>
            <a:fillRect/>
          </a:stretch>
        </p:blipFill>
        <p:spPr>
          <a:xfrm>
            <a:off x="751725" y="1356475"/>
            <a:ext cx="7305675" cy="3238500"/>
          </a:xfrm>
          <a:prstGeom prst="rect">
            <a:avLst/>
          </a:prstGeom>
          <a:noFill/>
          <a:ln>
            <a:noFill/>
          </a:ln>
        </p:spPr>
      </p:pic>
      <p:sp>
        <p:nvSpPr>
          <p:cNvPr id="193" name="Google Shape;193;p28"/>
          <p:cNvSpPr txBox="1"/>
          <p:nvPr/>
        </p:nvSpPr>
        <p:spPr>
          <a:xfrm>
            <a:off x="1373050" y="4674925"/>
            <a:ext cx="62985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 diagram illustrating the concept of lazy-loading.</a:t>
            </a:r>
            <a:endParaRPr>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Solutions</a:t>
            </a:r>
            <a:endParaRPr/>
          </a:p>
        </p:txBody>
      </p:sp>
      <p:sp>
        <p:nvSpPr>
          <p:cNvPr id="199" name="Google Shape;199;p29"/>
          <p:cNvSpPr txBox="1"/>
          <p:nvPr>
            <p:ph idx="1" type="body"/>
          </p:nvPr>
        </p:nvSpPr>
        <p:spPr>
          <a:xfrm>
            <a:off x="387900" y="1468825"/>
            <a:ext cx="3999900" cy="1305300"/>
          </a:xfrm>
          <a:prstGeom prst="rect">
            <a:avLst/>
          </a:prstGeom>
          <a:solidFill>
            <a:srgbClr val="F4CC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Use an external Web Driver to effectively “scroll to the bottom of a webpage” and then return page source</a:t>
            </a:r>
            <a:endParaRPr>
              <a:latin typeface="Merriweather"/>
              <a:ea typeface="Merriweather"/>
              <a:cs typeface="Merriweather"/>
              <a:sym typeface="Merriweather"/>
            </a:endParaRPr>
          </a:p>
        </p:txBody>
      </p:sp>
      <p:sp>
        <p:nvSpPr>
          <p:cNvPr id="200" name="Google Shape;200;p29"/>
          <p:cNvSpPr txBox="1"/>
          <p:nvPr>
            <p:ph idx="2" type="body"/>
          </p:nvPr>
        </p:nvSpPr>
        <p:spPr>
          <a:xfrm>
            <a:off x="4832400" y="1468825"/>
            <a:ext cx="3999900" cy="1305300"/>
          </a:xfrm>
          <a:prstGeom prst="rect">
            <a:avLst/>
          </a:prstGeom>
          <a:solidFill>
            <a:srgbClr val="D9EAD3"/>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Merriweather"/>
                <a:ea typeface="Merriweather"/>
                <a:cs typeface="Merriweather"/>
                <a:sym typeface="Merriweather"/>
              </a:rPr>
              <a:t>2. Generate AJAX requests using Firebug extension and parse raw JSON.</a:t>
            </a:r>
            <a:endParaRPr>
              <a:latin typeface="Merriweather"/>
              <a:ea typeface="Merriweather"/>
              <a:cs typeface="Merriweather"/>
              <a:sym typeface="Merriweather"/>
            </a:endParaRPr>
          </a:p>
        </p:txBody>
      </p:sp>
      <p:sp>
        <p:nvSpPr>
          <p:cNvPr id="201" name="Google Shape;201;p29"/>
          <p:cNvSpPr txBox="1"/>
          <p:nvPr/>
        </p:nvSpPr>
        <p:spPr>
          <a:xfrm>
            <a:off x="685500" y="2892600"/>
            <a:ext cx="3702300" cy="206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Rejected because: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Increased app build time by over 400% </a:t>
            </a:r>
            <a:endParaRPr>
              <a:latin typeface="Merriweather"/>
              <a:ea typeface="Merriweather"/>
              <a:cs typeface="Merriweather"/>
              <a:sym typeface="Merriweather"/>
            </a:endParaRPr>
          </a:p>
          <a:p>
            <a:pPr indent="0" lvl="0" marL="0" rtl="0" algn="ctr">
              <a:spcBef>
                <a:spcPts val="0"/>
              </a:spcBef>
              <a:spcAft>
                <a:spcPts val="0"/>
              </a:spcAft>
              <a:buNone/>
            </a:pPr>
            <a:r>
              <a:rPr lang="en" sz="1200">
                <a:latin typeface="Merriweather"/>
                <a:ea typeface="Merriweather"/>
                <a:cs typeface="Merriweather"/>
                <a:sym typeface="Merriweather"/>
              </a:rPr>
              <a:t>(from 3 minutes 37 seconds to 13 minutes and 48 seconds)</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Search completion took noticeably longer relative to Solution #2</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Naive and inefficient approach</a:t>
            </a:r>
            <a:endParaRPr>
              <a:latin typeface="Merriweather"/>
              <a:ea typeface="Merriweather"/>
              <a:cs typeface="Merriweather"/>
              <a:sym typeface="Merriweather"/>
            </a:endParaRPr>
          </a:p>
        </p:txBody>
      </p:sp>
      <p:sp>
        <p:nvSpPr>
          <p:cNvPr id="202" name="Google Shape;202;p29"/>
          <p:cNvSpPr txBox="1"/>
          <p:nvPr/>
        </p:nvSpPr>
        <p:spPr>
          <a:xfrm>
            <a:off x="4719000" y="2951825"/>
            <a:ext cx="5686500" cy="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nvSpPr>
        <p:spPr>
          <a:xfrm>
            <a:off x="4832400" y="2892600"/>
            <a:ext cx="3702300" cy="206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Accepted because: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No noticeable affect on app build time</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Uses internal Android libraries to parse input </a:t>
            </a:r>
            <a:endParaRPr>
              <a:latin typeface="Merriweather"/>
              <a:ea typeface="Merriweather"/>
              <a:cs typeface="Merriweather"/>
              <a:sym typeface="Merriweather"/>
            </a:endParaRPr>
          </a:p>
          <a:p>
            <a:pPr indent="0" lvl="0" marL="0" rtl="0" algn="ctr">
              <a:spcBef>
                <a:spcPts val="0"/>
              </a:spcBef>
              <a:spcAft>
                <a:spcPts val="0"/>
              </a:spcAft>
              <a:buNone/>
            </a:pPr>
            <a:r>
              <a:rPr lang="en">
                <a:latin typeface="Merriweather"/>
                <a:ea typeface="Merriweather"/>
                <a:cs typeface="Merriweather"/>
                <a:sym typeface="Merriweather"/>
              </a:rPr>
              <a:t>(No speed loss due to ‘middle-man’ external library)</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Far more effective data-processing algorithm</a:t>
            </a:r>
            <a:endParaRPr>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Parsing JS Generated HTML (Challenges con’t)</a:t>
            </a:r>
            <a:endParaRPr/>
          </a:p>
        </p:txBody>
      </p:sp>
      <p:pic>
        <p:nvPicPr>
          <p:cNvPr descr="append-p-text-js.jpg" id="209" name="Google Shape;209;p30"/>
          <p:cNvPicPr preferRelativeResize="0"/>
          <p:nvPr/>
        </p:nvPicPr>
        <p:blipFill>
          <a:blip r:embed="rId3">
            <a:alphaModFix/>
          </a:blip>
          <a:stretch>
            <a:fillRect/>
          </a:stretch>
        </p:blipFill>
        <p:spPr>
          <a:xfrm>
            <a:off x="461250" y="1964600"/>
            <a:ext cx="4599850" cy="2079125"/>
          </a:xfrm>
          <a:prstGeom prst="rect">
            <a:avLst/>
          </a:prstGeom>
          <a:noFill/>
          <a:ln>
            <a:noFill/>
          </a:ln>
        </p:spPr>
      </p:pic>
      <p:sp>
        <p:nvSpPr>
          <p:cNvPr id="210" name="Google Shape;210;p30"/>
          <p:cNvSpPr txBox="1"/>
          <p:nvPr/>
        </p:nvSpPr>
        <p:spPr>
          <a:xfrm>
            <a:off x="5183000" y="1372250"/>
            <a:ext cx="3649200" cy="3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Solution:</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Render Web Page using an invisible Android WebView</a:t>
            </a:r>
            <a:endParaRPr>
              <a:latin typeface="Merriweather"/>
              <a:ea typeface="Merriweather"/>
              <a:cs typeface="Merriweather"/>
              <a:sym typeface="Merriweather"/>
            </a:endParaRPr>
          </a:p>
        </p:txBody>
      </p:sp>
      <p:sp>
        <p:nvSpPr>
          <p:cNvPr id="211" name="Google Shape;211;p30"/>
          <p:cNvSpPr txBox="1"/>
          <p:nvPr/>
        </p:nvSpPr>
        <p:spPr>
          <a:xfrm>
            <a:off x="461225" y="4043725"/>
            <a:ext cx="45999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An example of code used for generating HTML with JavaScript</a:t>
            </a:r>
            <a:r>
              <a:rPr lang="en">
                <a:latin typeface="Merriweather"/>
                <a:ea typeface="Merriweather"/>
                <a:cs typeface="Merriweather"/>
                <a:sym typeface="Merriweather"/>
              </a:rPr>
              <a:t>.</a:t>
            </a:r>
            <a:endParaRPr>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 </a:t>
            </a:r>
            <a:r>
              <a:rPr lang="en"/>
              <a:t>Fulfillment</a:t>
            </a:r>
            <a:endParaRPr/>
          </a:p>
        </p:txBody>
      </p:sp>
      <p:sp>
        <p:nvSpPr>
          <p:cNvPr id="217" name="Google Shape;217;p31"/>
          <p:cNvSpPr txBox="1"/>
          <p:nvPr>
            <p:ph idx="1" type="body"/>
          </p:nvPr>
        </p:nvSpPr>
        <p:spPr>
          <a:xfrm>
            <a:off x="311700" y="140715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latin typeface="Merriweather"/>
                <a:ea typeface="Merriweather"/>
                <a:cs typeface="Merriweather"/>
                <a:sym typeface="Merriweather"/>
              </a:rPr>
              <a:t>Overall, our client was very satisfied with our app and plans to use it </a:t>
            </a:r>
            <a:r>
              <a:rPr lang="en" sz="2000">
                <a:latin typeface="Merriweather"/>
                <a:ea typeface="Merriweather"/>
                <a:cs typeface="Merriweather"/>
                <a:sym typeface="Merriweather"/>
              </a:rPr>
              <a:t>whenever she is planning a trip to centrum</a:t>
            </a:r>
            <a:r>
              <a:rPr lang="en" sz="2000">
                <a:latin typeface="Merriweather"/>
                <a:ea typeface="Merriweather"/>
                <a:cs typeface="Merriweather"/>
                <a:sym typeface="Merriweather"/>
              </a:rPr>
              <a:t>. </a:t>
            </a:r>
            <a:endParaRPr sz="2000">
              <a:latin typeface="Merriweather"/>
              <a:ea typeface="Merriweather"/>
              <a:cs typeface="Merriweather"/>
              <a:sym typeface="Merriweather"/>
            </a:endParaRPr>
          </a:p>
        </p:txBody>
      </p:sp>
      <p:sp>
        <p:nvSpPr>
          <p:cNvPr id="218" name="Google Shape;218;p31"/>
          <p:cNvSpPr txBox="1"/>
          <p:nvPr/>
        </p:nvSpPr>
        <p:spPr>
          <a:xfrm>
            <a:off x="427650" y="2369250"/>
            <a:ext cx="8288700" cy="14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erriweather"/>
                <a:ea typeface="Merriweather"/>
                <a:cs typeface="Merriweather"/>
                <a:sym typeface="Merriweather"/>
              </a:rPr>
              <a:t>Some of the factors that contributed to the success of this project were:</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Good client communication</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Flexible SDLC</a:t>
            </a:r>
            <a:endParaRPr sz="1600">
              <a:latin typeface="Merriweather"/>
              <a:ea typeface="Merriweather"/>
              <a:cs typeface="Merriweather"/>
              <a:sym typeface="Merriweather"/>
            </a:endParaRPr>
          </a:p>
        </p:txBody>
      </p:sp>
      <p:sp>
        <p:nvSpPr>
          <p:cNvPr id="219" name="Google Shape;219;p31"/>
          <p:cNvSpPr txBox="1"/>
          <p:nvPr/>
        </p:nvSpPr>
        <p:spPr>
          <a:xfrm>
            <a:off x="3612850" y="3889650"/>
            <a:ext cx="3735300" cy="57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Merriweather"/>
                <a:ea typeface="Merriweather"/>
                <a:cs typeface="Merriweather"/>
                <a:sym typeface="Merriweather"/>
              </a:rPr>
              <a:t>“Nice! It looks great to me.”</a:t>
            </a:r>
            <a:endParaRPr b="1" sz="1800">
              <a:solidFill>
                <a:schemeClr val="dk2"/>
              </a:solidFill>
              <a:latin typeface="Merriweather"/>
              <a:ea typeface="Merriweather"/>
              <a:cs typeface="Merriweather"/>
              <a:sym typeface="Merriweather"/>
            </a:endParaRPr>
          </a:p>
        </p:txBody>
      </p:sp>
      <p:sp>
        <p:nvSpPr>
          <p:cNvPr id="220" name="Google Shape;220;p31"/>
          <p:cNvSpPr txBox="1"/>
          <p:nvPr/>
        </p:nvSpPr>
        <p:spPr>
          <a:xfrm>
            <a:off x="2474125" y="4393050"/>
            <a:ext cx="73266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Merriweather"/>
                <a:ea typeface="Merriweather"/>
                <a:cs typeface="Merriweather"/>
                <a:sym typeface="Merriweather"/>
              </a:rPr>
              <a:t>-Sophie Joslin </a:t>
            </a:r>
            <a:endParaRPr sz="1800">
              <a:solidFill>
                <a:schemeClr val="dk2"/>
              </a:solidFill>
              <a:latin typeface="Merriweather"/>
              <a:ea typeface="Merriweather"/>
              <a:cs typeface="Merriweather"/>
              <a:sym typeface="Merriweather"/>
            </a:endParaRPr>
          </a:p>
        </p:txBody>
      </p:sp>
      <p:pic>
        <p:nvPicPr>
          <p:cNvPr descr="15977272_1294193730640167_7673543085955542352_n.jpg" id="221" name="Google Shape;221;p31"/>
          <p:cNvPicPr preferRelativeResize="0"/>
          <p:nvPr/>
        </p:nvPicPr>
        <p:blipFill>
          <a:blip r:embed="rId3">
            <a:alphaModFix/>
          </a:blip>
          <a:stretch>
            <a:fillRect/>
          </a:stretch>
        </p:blipFill>
        <p:spPr>
          <a:xfrm>
            <a:off x="7215400" y="3401925"/>
            <a:ext cx="1542000" cy="1542000"/>
          </a:xfrm>
          <a:prstGeom prst="rect">
            <a:avLst/>
          </a:prstGeom>
          <a:noFill/>
          <a:ln>
            <a:noFill/>
          </a:ln>
        </p:spPr>
      </p:pic>
      <p:pic>
        <p:nvPicPr>
          <p:cNvPr descr="Icon.png" id="222" name="Google Shape;222;p31"/>
          <p:cNvPicPr preferRelativeResize="0"/>
          <p:nvPr/>
        </p:nvPicPr>
        <p:blipFill>
          <a:blip r:embed="rId4">
            <a:alphaModFix/>
          </a:blip>
          <a:stretch>
            <a:fillRect/>
          </a:stretch>
        </p:blipFill>
        <p:spPr>
          <a:xfrm>
            <a:off x="8140950" y="174175"/>
            <a:ext cx="520450" cy="60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Meet Sophie</a:t>
            </a:r>
            <a:endParaRPr/>
          </a:p>
        </p:txBody>
      </p:sp>
      <p:sp>
        <p:nvSpPr>
          <p:cNvPr id="70" name="Google Shape;70;p14"/>
          <p:cNvSpPr txBox="1"/>
          <p:nvPr>
            <p:ph idx="1" type="body"/>
          </p:nvPr>
        </p:nvSpPr>
        <p:spPr>
          <a:xfrm>
            <a:off x="311700" y="1482800"/>
            <a:ext cx="37974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Grade 11 Earl Student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Regular Shopper</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Would like an app to help facilitate her shopping experience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Requirements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Android Compatible App</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Must work for Centrum Area</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Must analyze: store, price, brand</a:t>
            </a:r>
            <a:endParaRPr>
              <a:latin typeface="Merriweather"/>
              <a:ea typeface="Merriweather"/>
              <a:cs typeface="Merriweather"/>
              <a:sym typeface="Merriweather"/>
            </a:endParaRPr>
          </a:p>
        </p:txBody>
      </p:sp>
      <p:pic>
        <p:nvPicPr>
          <p:cNvPr descr="Sophie Headshot.jpg" id="71" name="Google Shape;71;p14"/>
          <p:cNvPicPr preferRelativeResize="0"/>
          <p:nvPr/>
        </p:nvPicPr>
        <p:blipFill>
          <a:blip r:embed="rId3">
            <a:alphaModFix/>
          </a:blip>
          <a:stretch>
            <a:fillRect/>
          </a:stretch>
        </p:blipFill>
        <p:spPr>
          <a:xfrm>
            <a:off x="4444800" y="594548"/>
            <a:ext cx="4219475" cy="42194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idx="4294967295" type="title"/>
          </p:nvPr>
        </p:nvSpPr>
        <p:spPr>
          <a:xfrm>
            <a:off x="65600" y="3376350"/>
            <a:ext cx="3211800" cy="11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REFLECTION</a:t>
            </a:r>
            <a:endParaRPr sz="4800"/>
          </a:p>
        </p:txBody>
      </p:sp>
      <p:pic>
        <p:nvPicPr>
          <p:cNvPr descr="Icon.png" id="228" name="Google Shape;228;p32"/>
          <p:cNvPicPr preferRelativeResize="0"/>
          <p:nvPr/>
        </p:nvPicPr>
        <p:blipFill>
          <a:blip r:embed="rId3">
            <a:alphaModFix/>
          </a:blip>
          <a:stretch>
            <a:fillRect/>
          </a:stretch>
        </p:blipFill>
        <p:spPr>
          <a:xfrm>
            <a:off x="8140950" y="174175"/>
            <a:ext cx="520450" cy="600225"/>
          </a:xfrm>
          <a:prstGeom prst="rect">
            <a:avLst/>
          </a:prstGeom>
          <a:noFill/>
          <a:ln>
            <a:noFill/>
          </a:ln>
        </p:spPr>
      </p:pic>
      <p:sp>
        <p:nvSpPr>
          <p:cNvPr id="229" name="Google Shape;229;p32"/>
          <p:cNvSpPr txBox="1"/>
          <p:nvPr>
            <p:ph idx="1" type="body"/>
          </p:nvPr>
        </p:nvSpPr>
        <p:spPr>
          <a:xfrm>
            <a:off x="139925" y="4479875"/>
            <a:ext cx="5998800" cy="34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Group Satisfaction</a:t>
            </a:r>
            <a:endParaRPr sz="2400"/>
          </a:p>
        </p:txBody>
      </p:sp>
      <p:pic>
        <p:nvPicPr>
          <p:cNvPr descr="sherlockin__by_ineedchemicalx-d6473yc.jpg" id="230" name="Google Shape;230;p32"/>
          <p:cNvPicPr preferRelativeResize="0"/>
          <p:nvPr/>
        </p:nvPicPr>
        <p:blipFill>
          <a:blip r:embed="rId4">
            <a:alphaModFix/>
          </a:blip>
          <a:stretch>
            <a:fillRect/>
          </a:stretch>
        </p:blipFill>
        <p:spPr>
          <a:xfrm>
            <a:off x="3218988" y="555600"/>
            <a:ext cx="3924275" cy="3924274"/>
          </a:xfrm>
          <a:prstGeom prst="rect">
            <a:avLst/>
          </a:prstGeom>
          <a:noFill/>
          <a:ln>
            <a:noFill/>
          </a:ln>
        </p:spPr>
      </p:pic>
      <p:pic>
        <p:nvPicPr>
          <p:cNvPr descr="students_slide3.gif" id="231" name="Google Shape;231;p32"/>
          <p:cNvPicPr preferRelativeResize="0"/>
          <p:nvPr/>
        </p:nvPicPr>
        <p:blipFill>
          <a:blip r:embed="rId5">
            <a:alphaModFix/>
          </a:blip>
          <a:stretch>
            <a:fillRect/>
          </a:stretch>
        </p:blipFill>
        <p:spPr>
          <a:xfrm>
            <a:off x="65600" y="1312150"/>
            <a:ext cx="2860650" cy="1632950"/>
          </a:xfrm>
          <a:prstGeom prst="rect">
            <a:avLst/>
          </a:prstGeom>
          <a:noFill/>
          <a:ln>
            <a:noFill/>
          </a:ln>
        </p:spPr>
      </p:pic>
      <p:sp>
        <p:nvSpPr>
          <p:cNvPr id="232" name="Google Shape;232;p32"/>
          <p:cNvSpPr txBox="1"/>
          <p:nvPr/>
        </p:nvSpPr>
        <p:spPr>
          <a:xfrm>
            <a:off x="472475" y="774400"/>
            <a:ext cx="20469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Oswald"/>
                <a:ea typeface="Oswald"/>
                <a:cs typeface="Oswald"/>
                <a:sym typeface="Oswald"/>
              </a:rPr>
              <a:t>APP JAM 2017</a:t>
            </a:r>
            <a:endParaRPr b="1" sz="2400">
              <a:solidFill>
                <a:schemeClr val="dk1"/>
              </a:solidFill>
              <a:latin typeface="Oswald"/>
              <a:ea typeface="Oswald"/>
              <a:cs typeface="Oswald"/>
              <a:sym typeface="Oswald"/>
            </a:endParaRPr>
          </a:p>
        </p:txBody>
      </p:sp>
      <p:pic>
        <p:nvPicPr>
          <p:cNvPr descr="students_slide3.gif" id="233" name="Google Shape;233;p32"/>
          <p:cNvPicPr preferRelativeResize="0"/>
          <p:nvPr/>
        </p:nvPicPr>
        <p:blipFill>
          <a:blip r:embed="rId5">
            <a:alphaModFix/>
          </a:blip>
          <a:stretch>
            <a:fillRect/>
          </a:stretch>
        </p:blipFill>
        <p:spPr>
          <a:xfrm>
            <a:off x="7298800" y="3835113"/>
            <a:ext cx="1740224" cy="99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Reflection</a:t>
            </a:r>
            <a:endParaRPr/>
          </a:p>
        </p:txBody>
      </p:sp>
      <p:sp>
        <p:nvSpPr>
          <p:cNvPr id="239" name="Google Shape;239;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erriweather"/>
              <a:ea typeface="Merriweather"/>
              <a:cs typeface="Merriweather"/>
              <a:sym typeface="Merriweather"/>
            </a:endParaRPr>
          </a:p>
          <a:p>
            <a:pPr indent="-342900" lvl="0" marL="457200" rtl="0" algn="l">
              <a:spcBef>
                <a:spcPts val="1600"/>
              </a:spcBef>
              <a:spcAft>
                <a:spcPts val="0"/>
              </a:spcAft>
              <a:buSzPts val="1800"/>
              <a:buFont typeface="Merriweather"/>
              <a:buChar char="●"/>
            </a:pPr>
            <a:r>
              <a:rPr lang="en">
                <a:latin typeface="Merriweather"/>
                <a:ea typeface="Merriweather"/>
                <a:cs typeface="Merriweather"/>
                <a:sym typeface="Merriweather"/>
              </a:rPr>
              <a:t>Android Development</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Android Development Kit</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XML</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Planning </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Rendering event-dependent code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importance of scalable vector graphics (SVGs) to mobile design</a:t>
            </a:r>
            <a:endParaRPr>
              <a:latin typeface="Merriweather"/>
              <a:ea typeface="Merriweather"/>
              <a:cs typeface="Merriweather"/>
              <a:sym typeface="Merriweather"/>
            </a:endParaRPr>
          </a:p>
          <a:p>
            <a:pPr indent="0" lvl="0" marL="0" rtl="0" algn="l">
              <a:spcBef>
                <a:spcPts val="1600"/>
              </a:spcBef>
              <a:spcAft>
                <a:spcPts val="1600"/>
              </a:spcAft>
              <a:buNone/>
            </a:pPr>
            <a:r>
              <a:t/>
            </a:r>
            <a:endParaRPr>
              <a:latin typeface="Merriweather"/>
              <a:ea typeface="Merriweather"/>
              <a:cs typeface="Merriweather"/>
              <a:sym typeface="Merriweather"/>
            </a:endParaRPr>
          </a:p>
        </p:txBody>
      </p:sp>
      <p:sp>
        <p:nvSpPr>
          <p:cNvPr id="240" name="Google Shape;240;p33"/>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What We Learned</a:t>
            </a:r>
            <a:endParaRPr sz="2400">
              <a:latin typeface="Oswald"/>
              <a:ea typeface="Oswald"/>
              <a:cs typeface="Oswald"/>
              <a:sym typeface="Oswald"/>
            </a:endParaRPr>
          </a:p>
        </p:txBody>
      </p:sp>
      <p:pic>
        <p:nvPicPr>
          <p:cNvPr descr="AndroidToolKit.png" id="241" name="Google Shape;241;p33"/>
          <p:cNvPicPr preferRelativeResize="0"/>
          <p:nvPr/>
        </p:nvPicPr>
        <p:blipFill>
          <a:blip r:embed="rId3">
            <a:alphaModFix/>
          </a:blip>
          <a:stretch>
            <a:fillRect/>
          </a:stretch>
        </p:blipFill>
        <p:spPr>
          <a:xfrm>
            <a:off x="3025950" y="3566725"/>
            <a:ext cx="1458900" cy="1453026"/>
          </a:xfrm>
          <a:prstGeom prst="rect">
            <a:avLst/>
          </a:prstGeom>
          <a:noFill/>
          <a:ln>
            <a:noFill/>
          </a:ln>
        </p:spPr>
      </p:pic>
      <p:pic>
        <p:nvPicPr>
          <p:cNvPr descr="Icon.png" id="242" name="Google Shape;242;p33"/>
          <p:cNvPicPr preferRelativeResize="0"/>
          <p:nvPr/>
        </p:nvPicPr>
        <p:blipFill>
          <a:blip r:embed="rId4">
            <a:alphaModFix/>
          </a:blip>
          <a:stretch>
            <a:fillRect/>
          </a:stretch>
        </p:blipFill>
        <p:spPr>
          <a:xfrm>
            <a:off x="8140950" y="174175"/>
            <a:ext cx="520450" cy="600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Reflection</a:t>
            </a:r>
            <a:endParaRPr/>
          </a:p>
        </p:txBody>
      </p:sp>
      <p:sp>
        <p:nvSpPr>
          <p:cNvPr id="248" name="Google Shape;248;p34"/>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Biggest Surprises</a:t>
            </a:r>
            <a:endParaRPr sz="2400">
              <a:latin typeface="Oswald"/>
              <a:ea typeface="Oswald"/>
              <a:cs typeface="Oswald"/>
              <a:sym typeface="Oswald"/>
            </a:endParaRPr>
          </a:p>
        </p:txBody>
      </p:sp>
      <p:sp>
        <p:nvSpPr>
          <p:cNvPr id="249" name="Google Shape;249;p34"/>
          <p:cNvSpPr txBox="1"/>
          <p:nvPr>
            <p:ph idx="2" type="body"/>
          </p:nvPr>
        </p:nvSpPr>
        <p:spPr>
          <a:xfrm>
            <a:off x="4909875" y="1145200"/>
            <a:ext cx="3837000" cy="3290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The size of image required for Android Screens</a:t>
            </a:r>
            <a:endParaRPr>
              <a:latin typeface="Merriweather"/>
              <a:ea typeface="Merriweather"/>
              <a:cs typeface="Merriweather"/>
              <a:sym typeface="Merriweather"/>
            </a:endParaRPr>
          </a:p>
          <a:p>
            <a:pPr indent="0" lvl="0" marL="0" rtl="0" algn="l">
              <a:spcBef>
                <a:spcPts val="1600"/>
              </a:spcBef>
              <a:spcAft>
                <a:spcPts val="0"/>
              </a:spcAft>
              <a:buNone/>
            </a:pPr>
            <a:r>
              <a:t/>
            </a:r>
            <a:endParaRPr>
              <a:latin typeface="Merriweather"/>
              <a:ea typeface="Merriweather"/>
              <a:cs typeface="Merriweather"/>
              <a:sym typeface="Merriweather"/>
            </a:endParaRPr>
          </a:p>
          <a:p>
            <a:pPr indent="-342900" lvl="0" marL="457200" rtl="0" algn="l">
              <a:spcBef>
                <a:spcPts val="1600"/>
              </a:spcBef>
              <a:spcAft>
                <a:spcPts val="0"/>
              </a:spcAft>
              <a:buSzPts val="1800"/>
              <a:buFont typeface="Merriweather"/>
              <a:buChar char="●"/>
            </a:pPr>
            <a:r>
              <a:rPr lang="en">
                <a:latin typeface="Merriweather"/>
                <a:ea typeface="Merriweather"/>
                <a:cs typeface="Merriweather"/>
                <a:sym typeface="Merriweather"/>
              </a:rPr>
              <a:t>File IO on Android is Completely Different</a:t>
            </a:r>
            <a:endParaRPr>
              <a:latin typeface="Merriweather"/>
              <a:ea typeface="Merriweather"/>
              <a:cs typeface="Merriweather"/>
              <a:sym typeface="Merriweather"/>
            </a:endParaRPr>
          </a:p>
          <a:p>
            <a:pPr indent="0" lvl="0" marL="0" rtl="0" algn="l">
              <a:spcBef>
                <a:spcPts val="1600"/>
              </a:spcBef>
              <a:spcAft>
                <a:spcPts val="0"/>
              </a:spcAft>
              <a:buNone/>
            </a:pPr>
            <a:r>
              <a:t/>
            </a:r>
            <a:endParaRPr>
              <a:latin typeface="Merriweather"/>
              <a:ea typeface="Merriweather"/>
              <a:cs typeface="Merriweather"/>
              <a:sym typeface="Merriweather"/>
            </a:endParaRPr>
          </a:p>
          <a:p>
            <a:pPr indent="-342900" lvl="0" marL="457200" rtl="0" algn="l">
              <a:spcBef>
                <a:spcPts val="1600"/>
              </a:spcBef>
              <a:spcAft>
                <a:spcPts val="0"/>
              </a:spcAft>
              <a:buSzPts val="1800"/>
              <a:buFont typeface="Merriweather"/>
              <a:buChar char="●"/>
            </a:pPr>
            <a:r>
              <a:rPr lang="en">
                <a:latin typeface="Merriweather"/>
                <a:ea typeface="Merriweather"/>
                <a:cs typeface="Merriweather"/>
                <a:sym typeface="Merriweather"/>
              </a:rPr>
              <a:t>The simplest bugs being the most problematic</a:t>
            </a:r>
            <a:endParaRPr>
              <a:latin typeface="Merriweather"/>
              <a:ea typeface="Merriweather"/>
              <a:cs typeface="Merriweather"/>
              <a:sym typeface="Merriweather"/>
            </a:endParaRPr>
          </a:p>
        </p:txBody>
      </p:sp>
      <p:pic>
        <p:nvPicPr>
          <p:cNvPr descr="Octocat.png" id="250" name="Google Shape;250;p34"/>
          <p:cNvPicPr preferRelativeResize="0"/>
          <p:nvPr/>
        </p:nvPicPr>
        <p:blipFill>
          <a:blip r:embed="rId3">
            <a:alphaModFix/>
          </a:blip>
          <a:stretch>
            <a:fillRect/>
          </a:stretch>
        </p:blipFill>
        <p:spPr>
          <a:xfrm>
            <a:off x="2847675" y="3611725"/>
            <a:ext cx="1618654" cy="1345499"/>
          </a:xfrm>
          <a:prstGeom prst="rect">
            <a:avLst/>
          </a:prstGeom>
          <a:noFill/>
          <a:ln>
            <a:noFill/>
          </a:ln>
        </p:spPr>
      </p:pic>
      <p:pic>
        <p:nvPicPr>
          <p:cNvPr descr="Icon.png" id="251" name="Google Shape;251;p34"/>
          <p:cNvPicPr preferRelativeResize="0"/>
          <p:nvPr/>
        </p:nvPicPr>
        <p:blipFill>
          <a:blip r:embed="rId4">
            <a:alphaModFix/>
          </a:blip>
          <a:stretch>
            <a:fillRect/>
          </a:stretch>
        </p:blipFill>
        <p:spPr>
          <a:xfrm>
            <a:off x="8140950" y="174175"/>
            <a:ext cx="520450" cy="600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Pointers for Future Developers</a:t>
            </a:r>
            <a:endParaRPr/>
          </a:p>
        </p:txBody>
      </p:sp>
      <p:sp>
        <p:nvSpPr>
          <p:cNvPr id="257" name="Google Shape;257;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Familiarize yourself with Java &amp; Android formatting</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It’s not so much a matter of being able to recite every function but rather having a general understanding of how Android works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Plan Ahead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Don’t hardcode ANYTHING</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Make a realistic plan and be strict with your deadlines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Make sure you recognize your projected functionalities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Understand the basics of how to implement them</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Ex. multiple languages (string.xml)</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Recognize that ambition must be backed by hard work</a:t>
            </a:r>
            <a:endParaRPr>
              <a:latin typeface="Merriweather"/>
              <a:ea typeface="Merriweather"/>
              <a:cs typeface="Merriweather"/>
              <a:sym typeface="Merriweather"/>
            </a:endParaRPr>
          </a:p>
        </p:txBody>
      </p:sp>
      <p:pic>
        <p:nvPicPr>
          <p:cNvPr descr="Icon.png" id="258" name="Google Shape;258;p35"/>
          <p:cNvPicPr preferRelativeResize="0"/>
          <p:nvPr/>
        </p:nvPicPr>
        <p:blipFill>
          <a:blip r:embed="rId3">
            <a:alphaModFix/>
          </a:blip>
          <a:stretch>
            <a:fillRect/>
          </a:stretch>
        </p:blipFill>
        <p:spPr>
          <a:xfrm>
            <a:off x="8140950" y="174175"/>
            <a:ext cx="520450" cy="600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Want to download our app?!</a:t>
            </a:r>
            <a:endParaRPr/>
          </a:p>
        </p:txBody>
      </p:sp>
      <p:sp>
        <p:nvSpPr>
          <p:cNvPr id="264" name="Google Shape;264;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On your ANDROID phone go to : </a:t>
            </a:r>
            <a:r>
              <a:rPr lang="en" u="sng">
                <a:solidFill>
                  <a:schemeClr val="hlink"/>
                </a:solidFill>
                <a:latin typeface="Merriweather"/>
                <a:ea typeface="Merriweather"/>
                <a:cs typeface="Merriweather"/>
                <a:sym typeface="Merriweather"/>
                <a:hlinkClick r:id="rId3"/>
              </a:rPr>
              <a:t>https://github.com/FindItPS/Find-It-Android/releases/tag/v1.0.1</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Click the three dots in the corner and from the menu select “Request Desktop Site”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Click the link “app-release.apk” and once it has downloaded open the app from your notifications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It’s not a virus we promise (hehe)</a:t>
            </a:r>
            <a:endParaRPr>
              <a:latin typeface="Merriweather"/>
              <a:ea typeface="Merriweather"/>
              <a:cs typeface="Merriweather"/>
              <a:sym typeface="Merriweather"/>
            </a:endParaRPr>
          </a:p>
        </p:txBody>
      </p:sp>
      <p:pic>
        <p:nvPicPr>
          <p:cNvPr descr="Icon.png" id="265" name="Google Shape;265;p36"/>
          <p:cNvPicPr preferRelativeResize="0"/>
          <p:nvPr/>
        </p:nvPicPr>
        <p:blipFill>
          <a:blip r:embed="rId4">
            <a:alphaModFix/>
          </a:blip>
          <a:stretch>
            <a:fillRect/>
          </a:stretch>
        </p:blipFill>
        <p:spPr>
          <a:xfrm>
            <a:off x="8140950" y="174175"/>
            <a:ext cx="520450" cy="600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Projected End Goal</a:t>
            </a:r>
            <a:endParaRPr/>
          </a:p>
        </p:txBody>
      </p:sp>
      <p:sp>
        <p:nvSpPr>
          <p:cNvPr id="77" name="Google Shape;77;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To make an app that:</a:t>
            </a:r>
            <a:endParaRPr>
              <a:latin typeface="Merriweather"/>
              <a:ea typeface="Merriweather"/>
              <a:cs typeface="Merriweather"/>
              <a:sym typeface="Merriweather"/>
            </a:endParaRPr>
          </a:p>
          <a:p>
            <a:pPr indent="-342900" lvl="0" marL="457200" rtl="0" algn="l">
              <a:spcBef>
                <a:spcPts val="1600"/>
              </a:spcBef>
              <a:spcAft>
                <a:spcPts val="0"/>
              </a:spcAft>
              <a:buSzPts val="1800"/>
              <a:buFont typeface="Merriweather"/>
              <a:buChar char="●"/>
            </a:pPr>
            <a:r>
              <a:rPr lang="en">
                <a:latin typeface="Merriweather"/>
                <a:ea typeface="Merriweather"/>
                <a:cs typeface="Merriweather"/>
                <a:sym typeface="Merriweather"/>
              </a:rPr>
              <a:t>Was easy to use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Searched </a:t>
            </a:r>
            <a:r>
              <a:rPr lang="en">
                <a:latin typeface="Merriweather"/>
                <a:ea typeface="Merriweather"/>
                <a:cs typeface="Merriweather"/>
                <a:sym typeface="Merriweather"/>
              </a:rPr>
              <a:t>multiple stores at once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Flowed Visually</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Stored information about large amounts of items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Created and sended (via email or IM)a list of items that included store, price, and title</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Did all of this without lagging</a:t>
            </a:r>
            <a:endParaRPr>
              <a:latin typeface="Merriweather"/>
              <a:ea typeface="Merriweather"/>
              <a:cs typeface="Merriweather"/>
              <a:sym typeface="Merriweather"/>
            </a:endParaRPr>
          </a:p>
        </p:txBody>
      </p:sp>
      <p:pic>
        <p:nvPicPr>
          <p:cNvPr descr="Icon.png" id="78" name="Google Shape;78;p15"/>
          <p:cNvPicPr preferRelativeResize="0"/>
          <p:nvPr/>
        </p:nvPicPr>
        <p:blipFill>
          <a:blip r:embed="rId3">
            <a:alphaModFix/>
          </a:blip>
          <a:stretch>
            <a:fillRect/>
          </a:stretch>
        </p:blipFill>
        <p:spPr>
          <a:xfrm>
            <a:off x="8140950" y="174175"/>
            <a:ext cx="520450" cy="60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Demographic Targets</a:t>
            </a:r>
            <a:endParaRPr/>
          </a:p>
        </p:txBody>
      </p:sp>
      <p:sp>
        <p:nvSpPr>
          <p:cNvPr id="84" name="Google Shape;84;p16"/>
          <p:cNvSpPr txBox="1"/>
          <p:nvPr>
            <p:ph idx="1" type="body"/>
          </p:nvPr>
        </p:nvSpPr>
        <p:spPr>
          <a:xfrm>
            <a:off x="352125" y="1517975"/>
            <a:ext cx="8520600" cy="7335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
                <a:latin typeface="Merriweather"/>
                <a:ea typeface="Merriweather"/>
                <a:cs typeface="Merriweather"/>
                <a:sym typeface="Merriweather"/>
              </a:rPr>
              <a:t>Local Residents ranging in age group from young children to mature adults</a:t>
            </a:r>
            <a:endParaRPr>
              <a:latin typeface="Merriweather"/>
              <a:ea typeface="Merriweather"/>
              <a:cs typeface="Merriweather"/>
              <a:sym typeface="Merriweather"/>
            </a:endParaRPr>
          </a:p>
        </p:txBody>
      </p:sp>
      <p:pic>
        <p:nvPicPr>
          <p:cNvPr descr="babytablet1-555804.jpg" id="85" name="Google Shape;85;p16"/>
          <p:cNvPicPr preferRelativeResize="0"/>
          <p:nvPr/>
        </p:nvPicPr>
        <p:blipFill>
          <a:blip r:embed="rId3">
            <a:alphaModFix/>
          </a:blip>
          <a:stretch>
            <a:fillRect/>
          </a:stretch>
        </p:blipFill>
        <p:spPr>
          <a:xfrm>
            <a:off x="311700" y="2511050"/>
            <a:ext cx="3316049" cy="1967150"/>
          </a:xfrm>
          <a:prstGeom prst="rect">
            <a:avLst/>
          </a:prstGeom>
          <a:noFill/>
          <a:ln cap="flat" cmpd="sng" w="9525">
            <a:solidFill>
              <a:schemeClr val="dk2"/>
            </a:solidFill>
            <a:prstDash val="solid"/>
            <a:round/>
            <a:headEnd len="sm" w="sm" type="none"/>
            <a:tailEnd len="sm" w="sm" type="none"/>
          </a:ln>
        </p:spPr>
      </p:pic>
      <p:pic>
        <p:nvPicPr>
          <p:cNvPr descr="serious-adult-businessman-sitting-and-using-tablet_1262-1911.jpg" id="86" name="Google Shape;86;p16"/>
          <p:cNvPicPr preferRelativeResize="0"/>
          <p:nvPr/>
        </p:nvPicPr>
        <p:blipFill>
          <a:blip r:embed="rId4">
            <a:alphaModFix/>
          </a:blip>
          <a:stretch>
            <a:fillRect/>
          </a:stretch>
        </p:blipFill>
        <p:spPr>
          <a:xfrm>
            <a:off x="5708350" y="2511050"/>
            <a:ext cx="2953058" cy="1967150"/>
          </a:xfrm>
          <a:prstGeom prst="rect">
            <a:avLst/>
          </a:prstGeom>
          <a:noFill/>
          <a:ln cap="flat" cmpd="sng" w="9525">
            <a:solidFill>
              <a:schemeClr val="dk2"/>
            </a:solidFill>
            <a:prstDash val="solid"/>
            <a:round/>
            <a:headEnd len="sm" w="sm" type="none"/>
            <a:tailEnd len="sm" w="sm" type="none"/>
          </a:ln>
        </p:spPr>
      </p:pic>
      <p:sp>
        <p:nvSpPr>
          <p:cNvPr id="87" name="Google Shape;87;p16"/>
          <p:cNvSpPr/>
          <p:nvPr/>
        </p:nvSpPr>
        <p:spPr>
          <a:xfrm>
            <a:off x="4044075" y="3265725"/>
            <a:ext cx="1411200" cy="7335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descr="Icon.png" id="88" name="Google Shape;88;p16"/>
          <p:cNvPicPr preferRelativeResize="0"/>
          <p:nvPr/>
        </p:nvPicPr>
        <p:blipFill>
          <a:blip r:embed="rId5">
            <a:alphaModFix/>
          </a:blip>
          <a:stretch>
            <a:fillRect/>
          </a:stretch>
        </p:blipFill>
        <p:spPr>
          <a:xfrm>
            <a:off x="8140950" y="174175"/>
            <a:ext cx="520450" cy="60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idx="4294967295" type="title"/>
          </p:nvPr>
        </p:nvSpPr>
        <p:spPr>
          <a:xfrm>
            <a:off x="405000" y="323350"/>
            <a:ext cx="67824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chemeClr val="dk1"/>
                </a:solidFill>
              </a:rPr>
              <a:t>Software Platforms &amp; APIs</a:t>
            </a:r>
            <a:endParaRPr b="1" sz="4800">
              <a:solidFill>
                <a:schemeClr val="dk1"/>
              </a:solidFill>
            </a:endParaRPr>
          </a:p>
        </p:txBody>
      </p:sp>
      <p:pic>
        <p:nvPicPr>
          <p:cNvPr id="94" name="Google Shape;94;p17"/>
          <p:cNvPicPr preferRelativeResize="0"/>
          <p:nvPr/>
        </p:nvPicPr>
        <p:blipFill>
          <a:blip r:embed="rId3">
            <a:alphaModFix/>
          </a:blip>
          <a:stretch>
            <a:fillRect/>
          </a:stretch>
        </p:blipFill>
        <p:spPr>
          <a:xfrm>
            <a:off x="3955513" y="1263888"/>
            <a:ext cx="1781475" cy="1781475"/>
          </a:xfrm>
          <a:prstGeom prst="rect">
            <a:avLst/>
          </a:prstGeom>
          <a:noFill/>
          <a:ln>
            <a:noFill/>
          </a:ln>
        </p:spPr>
      </p:pic>
      <p:pic>
        <p:nvPicPr>
          <p:cNvPr id="95" name="Google Shape;95;p17"/>
          <p:cNvPicPr preferRelativeResize="0"/>
          <p:nvPr/>
        </p:nvPicPr>
        <p:blipFill>
          <a:blip r:embed="rId4">
            <a:alphaModFix/>
          </a:blip>
          <a:stretch>
            <a:fillRect/>
          </a:stretch>
        </p:blipFill>
        <p:spPr>
          <a:xfrm>
            <a:off x="7247938" y="3395601"/>
            <a:ext cx="1332000" cy="1243212"/>
          </a:xfrm>
          <a:prstGeom prst="rect">
            <a:avLst/>
          </a:prstGeom>
          <a:noFill/>
          <a:ln>
            <a:noFill/>
          </a:ln>
        </p:spPr>
      </p:pic>
      <p:pic>
        <p:nvPicPr>
          <p:cNvPr descr="photoshop icon.png" id="96" name="Google Shape;96;p17"/>
          <p:cNvPicPr preferRelativeResize="0"/>
          <p:nvPr/>
        </p:nvPicPr>
        <p:blipFill>
          <a:blip r:embed="rId5">
            <a:alphaModFix/>
          </a:blip>
          <a:stretch>
            <a:fillRect/>
          </a:stretch>
        </p:blipFill>
        <p:spPr>
          <a:xfrm>
            <a:off x="2226037" y="2192774"/>
            <a:ext cx="1243200" cy="1243200"/>
          </a:xfrm>
          <a:prstGeom prst="rect">
            <a:avLst/>
          </a:prstGeom>
          <a:noFill/>
          <a:ln>
            <a:noFill/>
          </a:ln>
        </p:spPr>
      </p:pic>
      <p:pic>
        <p:nvPicPr>
          <p:cNvPr descr="illustrator@2x.png" id="97" name="Google Shape;97;p17"/>
          <p:cNvPicPr preferRelativeResize="0"/>
          <p:nvPr/>
        </p:nvPicPr>
        <p:blipFill>
          <a:blip r:embed="rId6">
            <a:alphaModFix/>
          </a:blip>
          <a:stretch>
            <a:fillRect/>
          </a:stretch>
        </p:blipFill>
        <p:spPr>
          <a:xfrm>
            <a:off x="6092438" y="2324313"/>
            <a:ext cx="1155500" cy="1155500"/>
          </a:xfrm>
          <a:prstGeom prst="rect">
            <a:avLst/>
          </a:prstGeom>
          <a:noFill/>
          <a:ln>
            <a:noFill/>
          </a:ln>
        </p:spPr>
      </p:pic>
      <p:pic>
        <p:nvPicPr>
          <p:cNvPr descr="Jsoup.png" id="98" name="Google Shape;98;p17"/>
          <p:cNvPicPr preferRelativeResize="0"/>
          <p:nvPr/>
        </p:nvPicPr>
        <p:blipFill>
          <a:blip r:embed="rId7">
            <a:alphaModFix/>
          </a:blip>
          <a:stretch>
            <a:fillRect/>
          </a:stretch>
        </p:blipFill>
        <p:spPr>
          <a:xfrm>
            <a:off x="564063" y="3224600"/>
            <a:ext cx="2262729" cy="1414200"/>
          </a:xfrm>
          <a:prstGeom prst="rect">
            <a:avLst/>
          </a:prstGeom>
          <a:noFill/>
          <a:ln>
            <a:noFill/>
          </a:ln>
        </p:spPr>
      </p:pic>
      <p:pic>
        <p:nvPicPr>
          <p:cNvPr descr="maven-logo-black-on-white.png" id="99" name="Google Shape;99;p17"/>
          <p:cNvPicPr preferRelativeResize="0"/>
          <p:nvPr/>
        </p:nvPicPr>
        <p:blipFill>
          <a:blip r:embed="rId8">
            <a:alphaModFix/>
          </a:blip>
          <a:stretch>
            <a:fillRect/>
          </a:stretch>
        </p:blipFill>
        <p:spPr>
          <a:xfrm>
            <a:off x="3227000" y="3648000"/>
            <a:ext cx="3238500" cy="819150"/>
          </a:xfrm>
          <a:prstGeom prst="rect">
            <a:avLst/>
          </a:prstGeom>
          <a:noFill/>
          <a:ln>
            <a:noFill/>
          </a:ln>
        </p:spPr>
      </p:pic>
      <p:pic>
        <p:nvPicPr>
          <p:cNvPr descr="Icon.png" id="100" name="Google Shape;100;p17"/>
          <p:cNvPicPr preferRelativeResize="0"/>
          <p:nvPr/>
        </p:nvPicPr>
        <p:blipFill>
          <a:blip r:embed="rId9">
            <a:alphaModFix/>
          </a:blip>
          <a:stretch>
            <a:fillRect/>
          </a:stretch>
        </p:blipFill>
        <p:spPr>
          <a:xfrm>
            <a:off x="8140950" y="174175"/>
            <a:ext cx="520450" cy="60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idx="1" type="body"/>
          </p:nvPr>
        </p:nvSpPr>
        <p:spPr>
          <a:xfrm>
            <a:off x="5206150" y="2521025"/>
            <a:ext cx="3672000" cy="13038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Managing Project Library Dependencies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APK Signing</a:t>
            </a:r>
            <a:endParaRPr>
              <a:latin typeface="Merriweather"/>
              <a:ea typeface="Merriweather"/>
              <a:cs typeface="Merriweather"/>
              <a:sym typeface="Merriweather"/>
            </a:endParaRPr>
          </a:p>
        </p:txBody>
      </p:sp>
      <p:pic>
        <p:nvPicPr>
          <p:cNvPr descr="maven-logo-black-on-white.png" id="106" name="Google Shape;106;p18"/>
          <p:cNvPicPr preferRelativeResize="0"/>
          <p:nvPr/>
        </p:nvPicPr>
        <p:blipFill>
          <a:blip r:embed="rId3">
            <a:alphaModFix/>
          </a:blip>
          <a:stretch>
            <a:fillRect/>
          </a:stretch>
        </p:blipFill>
        <p:spPr>
          <a:xfrm>
            <a:off x="5422888" y="1352550"/>
            <a:ext cx="3238500" cy="819150"/>
          </a:xfrm>
          <a:prstGeom prst="rect">
            <a:avLst/>
          </a:prstGeom>
          <a:noFill/>
          <a:ln>
            <a:noFill/>
          </a:ln>
        </p:spPr>
      </p:pic>
      <p:pic>
        <p:nvPicPr>
          <p:cNvPr descr="Icon.png" id="107" name="Google Shape;107;p18"/>
          <p:cNvPicPr preferRelativeResize="0"/>
          <p:nvPr/>
        </p:nvPicPr>
        <p:blipFill>
          <a:blip r:embed="rId4">
            <a:alphaModFix/>
          </a:blip>
          <a:stretch>
            <a:fillRect/>
          </a:stretch>
        </p:blipFill>
        <p:spPr>
          <a:xfrm>
            <a:off x="8140950" y="174175"/>
            <a:ext cx="520450" cy="600225"/>
          </a:xfrm>
          <a:prstGeom prst="rect">
            <a:avLst/>
          </a:prstGeom>
          <a:noFill/>
          <a:ln>
            <a:noFill/>
          </a:ln>
        </p:spPr>
      </p:pic>
      <p:pic>
        <p:nvPicPr>
          <p:cNvPr descr="Maven.png" id="108" name="Google Shape;108;p18"/>
          <p:cNvPicPr preferRelativeResize="0"/>
          <p:nvPr/>
        </p:nvPicPr>
        <p:blipFill>
          <a:blip r:embed="rId5">
            <a:alphaModFix/>
          </a:blip>
          <a:stretch>
            <a:fillRect/>
          </a:stretch>
        </p:blipFill>
        <p:spPr>
          <a:xfrm>
            <a:off x="318925" y="665813"/>
            <a:ext cx="4761801" cy="406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Android Studio </a:t>
            </a:r>
            <a:endParaRPr/>
          </a:p>
        </p:txBody>
      </p:sp>
      <p:pic>
        <p:nvPicPr>
          <p:cNvPr descr="f737ca22f4a6dc8d58c3f8a415ea7ead5188120a.png" id="114" name="Google Shape;114;p19"/>
          <p:cNvPicPr preferRelativeResize="0"/>
          <p:nvPr/>
        </p:nvPicPr>
        <p:blipFill>
          <a:blip r:embed="rId3">
            <a:alphaModFix/>
          </a:blip>
          <a:stretch>
            <a:fillRect/>
          </a:stretch>
        </p:blipFill>
        <p:spPr>
          <a:xfrm>
            <a:off x="5503625" y="1070002"/>
            <a:ext cx="3268500" cy="2515372"/>
          </a:xfrm>
          <a:prstGeom prst="rect">
            <a:avLst/>
          </a:prstGeom>
          <a:noFill/>
          <a:ln>
            <a:noFill/>
          </a:ln>
        </p:spPr>
      </p:pic>
      <p:sp>
        <p:nvSpPr>
          <p:cNvPr id="115" name="Google Shape;115;p19"/>
          <p:cNvSpPr txBox="1"/>
          <p:nvPr/>
        </p:nvSpPr>
        <p:spPr>
          <a:xfrm>
            <a:off x="5503625" y="3585375"/>
            <a:ext cx="3268500" cy="1048200"/>
          </a:xfrm>
          <a:prstGeom prst="rect">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 sz="1800">
                <a:latin typeface="Merriweather"/>
                <a:ea typeface="Merriweather"/>
                <a:cs typeface="Merriweather"/>
                <a:sym typeface="Merriweather"/>
              </a:rPr>
              <a:t>IDE</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sz="1800">
                <a:latin typeface="Merriweather"/>
                <a:ea typeface="Merriweather"/>
                <a:cs typeface="Merriweather"/>
                <a:sym typeface="Merriweather"/>
              </a:rPr>
              <a:t>Runtime Environment</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sz="1800">
                <a:latin typeface="Merriweather"/>
                <a:ea typeface="Merriweather"/>
                <a:cs typeface="Merriweather"/>
                <a:sym typeface="Merriweather"/>
              </a:rPr>
              <a:t>Version Control</a:t>
            </a:r>
            <a:endParaRPr sz="1800">
              <a:latin typeface="Merriweather"/>
              <a:ea typeface="Merriweather"/>
              <a:cs typeface="Merriweather"/>
              <a:sym typeface="Merriweather"/>
            </a:endParaRPr>
          </a:p>
        </p:txBody>
      </p:sp>
      <p:pic>
        <p:nvPicPr>
          <p:cNvPr descr="Icon.png" id="116" name="Google Shape;116;p19"/>
          <p:cNvPicPr preferRelativeResize="0"/>
          <p:nvPr/>
        </p:nvPicPr>
        <p:blipFill>
          <a:blip r:embed="rId4">
            <a:alphaModFix/>
          </a:blip>
          <a:stretch>
            <a:fillRect/>
          </a:stretch>
        </p:blipFill>
        <p:spPr>
          <a:xfrm>
            <a:off x="8140950" y="174175"/>
            <a:ext cx="520450" cy="600225"/>
          </a:xfrm>
          <a:prstGeom prst="rect">
            <a:avLst/>
          </a:prstGeom>
          <a:noFill/>
          <a:ln>
            <a:noFill/>
          </a:ln>
        </p:spPr>
      </p:pic>
      <p:pic>
        <p:nvPicPr>
          <p:cNvPr descr="Android Studio ide.png" id="117" name="Google Shape;117;p19"/>
          <p:cNvPicPr preferRelativeResize="0"/>
          <p:nvPr/>
        </p:nvPicPr>
        <p:blipFill>
          <a:blip r:embed="rId5">
            <a:alphaModFix/>
          </a:blip>
          <a:stretch>
            <a:fillRect/>
          </a:stretch>
        </p:blipFill>
        <p:spPr>
          <a:xfrm>
            <a:off x="257375" y="1205525"/>
            <a:ext cx="5062325" cy="34076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501925" y="155675"/>
            <a:ext cx="4314900" cy="2260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Android SDK</a:t>
            </a:r>
            <a:endParaRPr/>
          </a:p>
        </p:txBody>
      </p:sp>
      <p:pic>
        <p:nvPicPr>
          <p:cNvPr descr="Android-Marshmallow-2.png" id="123" name="Google Shape;123;p20"/>
          <p:cNvPicPr preferRelativeResize="0"/>
          <p:nvPr/>
        </p:nvPicPr>
        <p:blipFill>
          <a:blip r:embed="rId3">
            <a:alphaModFix/>
          </a:blip>
          <a:stretch>
            <a:fillRect/>
          </a:stretch>
        </p:blipFill>
        <p:spPr>
          <a:xfrm>
            <a:off x="5393275" y="805450"/>
            <a:ext cx="1762426" cy="1762426"/>
          </a:xfrm>
          <a:prstGeom prst="rect">
            <a:avLst/>
          </a:prstGeom>
          <a:noFill/>
          <a:ln>
            <a:noFill/>
          </a:ln>
        </p:spPr>
      </p:pic>
      <p:pic>
        <p:nvPicPr>
          <p:cNvPr descr="Android 4.4 KitKat.png" id="124" name="Google Shape;124;p20"/>
          <p:cNvPicPr preferRelativeResize="0"/>
          <p:nvPr/>
        </p:nvPicPr>
        <p:blipFill>
          <a:blip r:embed="rId4">
            <a:alphaModFix/>
          </a:blip>
          <a:stretch>
            <a:fillRect/>
          </a:stretch>
        </p:blipFill>
        <p:spPr>
          <a:xfrm>
            <a:off x="6667600" y="1116725"/>
            <a:ext cx="1961825" cy="1961825"/>
          </a:xfrm>
          <a:prstGeom prst="rect">
            <a:avLst/>
          </a:prstGeom>
          <a:noFill/>
          <a:ln>
            <a:noFill/>
          </a:ln>
        </p:spPr>
      </p:pic>
      <p:pic>
        <p:nvPicPr>
          <p:cNvPr descr="Android_5.0.png" id="125" name="Google Shape;125;p20"/>
          <p:cNvPicPr preferRelativeResize="0"/>
          <p:nvPr/>
        </p:nvPicPr>
        <p:blipFill>
          <a:blip r:embed="rId5">
            <a:alphaModFix/>
          </a:blip>
          <a:stretch>
            <a:fillRect/>
          </a:stretch>
        </p:blipFill>
        <p:spPr>
          <a:xfrm>
            <a:off x="4929394" y="2416100"/>
            <a:ext cx="1466450" cy="2072725"/>
          </a:xfrm>
          <a:prstGeom prst="rect">
            <a:avLst/>
          </a:prstGeom>
          <a:noFill/>
          <a:ln>
            <a:noFill/>
          </a:ln>
        </p:spPr>
      </p:pic>
      <p:pic>
        <p:nvPicPr>
          <p:cNvPr descr="nexusae0_Jelly-Bean-Logo.png" id="126" name="Google Shape;126;p20"/>
          <p:cNvPicPr preferRelativeResize="0"/>
          <p:nvPr/>
        </p:nvPicPr>
        <p:blipFill>
          <a:blip r:embed="rId6">
            <a:alphaModFix/>
          </a:blip>
          <a:stretch>
            <a:fillRect/>
          </a:stretch>
        </p:blipFill>
        <p:spPr>
          <a:xfrm>
            <a:off x="7005626" y="2904351"/>
            <a:ext cx="1285809" cy="1961825"/>
          </a:xfrm>
          <a:prstGeom prst="rect">
            <a:avLst/>
          </a:prstGeom>
          <a:noFill/>
          <a:ln>
            <a:noFill/>
          </a:ln>
        </p:spPr>
      </p:pic>
      <p:sp>
        <p:nvSpPr>
          <p:cNvPr id="127" name="Google Shape;127;p20"/>
          <p:cNvSpPr txBox="1"/>
          <p:nvPr/>
        </p:nvSpPr>
        <p:spPr>
          <a:xfrm>
            <a:off x="501925" y="2416100"/>
            <a:ext cx="3974400" cy="1299900"/>
          </a:xfrm>
          <a:prstGeom prst="rect">
            <a:avLst/>
          </a:prstGeom>
          <a:noFill/>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erriweather"/>
              <a:buAutoNum type="arabicPeriod"/>
            </a:pPr>
            <a:r>
              <a:rPr lang="en" sz="1800">
                <a:solidFill>
                  <a:srgbClr val="FFFFFF"/>
                </a:solidFill>
                <a:latin typeface="Merriweather"/>
                <a:ea typeface="Merriweather"/>
                <a:cs typeface="Merriweather"/>
                <a:sym typeface="Merriweather"/>
              </a:rPr>
              <a:t>Required Libraries</a:t>
            </a:r>
            <a:endParaRPr sz="1800">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sz="1800">
                <a:solidFill>
                  <a:srgbClr val="FFFFFF"/>
                </a:solidFill>
                <a:latin typeface="Merriweather"/>
                <a:ea typeface="Merriweather"/>
                <a:cs typeface="Merriweather"/>
                <a:sym typeface="Merriweather"/>
              </a:rPr>
              <a:t>Debugger</a:t>
            </a:r>
            <a:endParaRPr sz="1800">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sz="1800">
                <a:solidFill>
                  <a:srgbClr val="FFFFFF"/>
                </a:solidFill>
                <a:latin typeface="Merriweather"/>
                <a:ea typeface="Merriweather"/>
                <a:cs typeface="Merriweather"/>
                <a:sym typeface="Merriweather"/>
              </a:rPr>
              <a:t>An emulator</a:t>
            </a:r>
            <a:endParaRPr sz="1800">
              <a:solidFill>
                <a:srgbClr val="FFFFFF"/>
              </a:solidFill>
              <a:latin typeface="Merriweather"/>
              <a:ea typeface="Merriweather"/>
              <a:cs typeface="Merriweather"/>
              <a:sym typeface="Merriweather"/>
            </a:endParaRPr>
          </a:p>
          <a:p>
            <a:pPr indent="-342900" lvl="0" marL="457200" rtl="0" algn="l">
              <a:spcBef>
                <a:spcPts val="0"/>
              </a:spcBef>
              <a:spcAft>
                <a:spcPts val="0"/>
              </a:spcAft>
              <a:buClr>
                <a:srgbClr val="FFFFFF"/>
              </a:buClr>
              <a:buSzPts val="1800"/>
              <a:buFont typeface="Merriweather"/>
              <a:buAutoNum type="arabicPeriod"/>
            </a:pPr>
            <a:r>
              <a:rPr lang="en" sz="1800">
                <a:solidFill>
                  <a:srgbClr val="FFFFFF"/>
                </a:solidFill>
                <a:latin typeface="Merriweather"/>
                <a:ea typeface="Merriweather"/>
                <a:cs typeface="Merriweather"/>
                <a:sym typeface="Merriweather"/>
              </a:rPr>
              <a:t>Android API Documentation</a:t>
            </a:r>
            <a:endParaRPr sz="1800">
              <a:solidFill>
                <a:srgbClr val="FFFFFF"/>
              </a:solidFill>
              <a:latin typeface="Merriweather"/>
              <a:ea typeface="Merriweather"/>
              <a:cs typeface="Merriweather"/>
              <a:sym typeface="Merriweather"/>
            </a:endParaRPr>
          </a:p>
        </p:txBody>
      </p:sp>
      <p:pic>
        <p:nvPicPr>
          <p:cNvPr descr="Icon.png" id="128" name="Google Shape;128;p20"/>
          <p:cNvPicPr preferRelativeResize="0"/>
          <p:nvPr/>
        </p:nvPicPr>
        <p:blipFill>
          <a:blip r:embed="rId7">
            <a:alphaModFix/>
          </a:blip>
          <a:stretch>
            <a:fillRect/>
          </a:stretch>
        </p:blipFill>
        <p:spPr>
          <a:xfrm>
            <a:off x="8140950" y="174175"/>
            <a:ext cx="520450" cy="60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Adobe Photoshop CC 2017</a:t>
            </a:r>
            <a:endParaRPr/>
          </a:p>
        </p:txBody>
      </p:sp>
      <p:sp>
        <p:nvSpPr>
          <p:cNvPr id="134" name="Google Shape;134;p21"/>
          <p:cNvSpPr txBox="1"/>
          <p:nvPr>
            <p:ph idx="1" type="body"/>
          </p:nvPr>
        </p:nvSpPr>
        <p:spPr>
          <a:xfrm>
            <a:off x="5471650" y="3706425"/>
            <a:ext cx="3035100" cy="860400"/>
          </a:xfrm>
          <a:prstGeom prst="rect">
            <a:avLst/>
          </a:prstGeom>
          <a:ln cap="flat" cmpd="sng" w="3810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Category Design</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Image Editing</a:t>
            </a:r>
            <a:endParaRPr>
              <a:latin typeface="Merriweather"/>
              <a:ea typeface="Merriweather"/>
              <a:cs typeface="Merriweather"/>
              <a:sym typeface="Merriweather"/>
            </a:endParaRPr>
          </a:p>
        </p:txBody>
      </p:sp>
      <p:pic>
        <p:nvPicPr>
          <p:cNvPr descr="72d40a44665625.581b167143ab9.jpg" id="135" name="Google Shape;135;p21"/>
          <p:cNvPicPr preferRelativeResize="0"/>
          <p:nvPr/>
        </p:nvPicPr>
        <p:blipFill>
          <a:blip r:embed="rId3">
            <a:alphaModFix/>
          </a:blip>
          <a:stretch>
            <a:fillRect/>
          </a:stretch>
        </p:blipFill>
        <p:spPr>
          <a:xfrm>
            <a:off x="5200025" y="1221400"/>
            <a:ext cx="3578340" cy="2179700"/>
          </a:xfrm>
          <a:prstGeom prst="rect">
            <a:avLst/>
          </a:prstGeom>
          <a:noFill/>
          <a:ln>
            <a:noFill/>
          </a:ln>
        </p:spPr>
      </p:pic>
      <p:pic>
        <p:nvPicPr>
          <p:cNvPr descr="Icon.png" id="136" name="Google Shape;136;p21"/>
          <p:cNvPicPr preferRelativeResize="0"/>
          <p:nvPr/>
        </p:nvPicPr>
        <p:blipFill>
          <a:blip r:embed="rId4">
            <a:alphaModFix/>
          </a:blip>
          <a:stretch>
            <a:fillRect/>
          </a:stretch>
        </p:blipFill>
        <p:spPr>
          <a:xfrm>
            <a:off x="8140950" y="174175"/>
            <a:ext cx="520450" cy="600225"/>
          </a:xfrm>
          <a:prstGeom prst="rect">
            <a:avLst/>
          </a:prstGeom>
          <a:noFill/>
          <a:ln>
            <a:noFill/>
          </a:ln>
        </p:spPr>
      </p:pic>
      <p:pic>
        <p:nvPicPr>
          <p:cNvPr descr="photoshop interface.png" id="137" name="Google Shape;137;p21"/>
          <p:cNvPicPr preferRelativeResize="0"/>
          <p:nvPr/>
        </p:nvPicPr>
        <p:blipFill>
          <a:blip r:embed="rId5">
            <a:alphaModFix/>
          </a:blip>
          <a:stretch>
            <a:fillRect/>
          </a:stretch>
        </p:blipFill>
        <p:spPr>
          <a:xfrm>
            <a:off x="311700" y="1221400"/>
            <a:ext cx="4853647" cy="3732699"/>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