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9"/>
  </p:notesMasterIdLst>
  <p:sldIdLst>
    <p:sldId id="256" r:id="rId2"/>
    <p:sldId id="282" r:id="rId3"/>
    <p:sldId id="258" r:id="rId4"/>
    <p:sldId id="257" r:id="rId5"/>
    <p:sldId id="259" r:id="rId6"/>
    <p:sldId id="260" r:id="rId7"/>
    <p:sldId id="261" r:id="rId8"/>
    <p:sldId id="262" r:id="rId9"/>
    <p:sldId id="263" r:id="rId10"/>
    <p:sldId id="265" r:id="rId11"/>
    <p:sldId id="266" r:id="rId12"/>
    <p:sldId id="267" r:id="rId13"/>
    <p:sldId id="268" r:id="rId14"/>
    <p:sldId id="269" r:id="rId15"/>
    <p:sldId id="271" r:id="rId16"/>
    <p:sldId id="270" r:id="rId17"/>
    <p:sldId id="283" r:id="rId18"/>
    <p:sldId id="272" r:id="rId19"/>
    <p:sldId id="274" r:id="rId20"/>
    <p:sldId id="275" r:id="rId21"/>
    <p:sldId id="276" r:id="rId22"/>
    <p:sldId id="277" r:id="rId23"/>
    <p:sldId id="278" r:id="rId24"/>
    <p:sldId id="279" r:id="rId25"/>
    <p:sldId id="280" r:id="rId26"/>
    <p:sldId id="281"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31C122-A76D-4A11-8024-19441D7B6541}">
          <p14:sldIdLst>
            <p14:sldId id="256"/>
            <p14:sldId id="282"/>
            <p14:sldId id="258"/>
            <p14:sldId id="257"/>
            <p14:sldId id="259"/>
            <p14:sldId id="260"/>
            <p14:sldId id="261"/>
            <p14:sldId id="262"/>
            <p14:sldId id="263"/>
            <p14:sldId id="265"/>
            <p14:sldId id="266"/>
            <p14:sldId id="267"/>
            <p14:sldId id="268"/>
            <p14:sldId id="269"/>
            <p14:sldId id="271"/>
            <p14:sldId id="270"/>
          </p14:sldIdLst>
        </p14:section>
        <p14:section name="Paper2" id="{7DF9BD0A-CEEE-4E96-A76A-CCB695449C33}">
          <p14:sldIdLst>
            <p14:sldId id="283"/>
            <p14:sldId id="272"/>
            <p14:sldId id="274"/>
            <p14:sldId id="275"/>
            <p14:sldId id="276"/>
            <p14:sldId id="277"/>
            <p14:sldId id="278"/>
            <p14:sldId id="279"/>
            <p14:sldId id="280"/>
            <p14:sldId id="281"/>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7148" autoAdjust="0"/>
  </p:normalViewPr>
  <p:slideViewPr>
    <p:cSldViewPr snapToGrid="0">
      <p:cViewPr varScale="1">
        <p:scale>
          <a:sx n="99" d="100"/>
          <a:sy n="99" d="100"/>
        </p:scale>
        <p:origin x="10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12613-FC36-4F72-80D5-73FA32634180}" type="datetimeFigureOut">
              <a:rPr lang="en-US" smtClean="0"/>
              <a:t>10/22/2019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B3CBD-A41D-43E2-921D-1049B38395E0}" type="slidenum">
              <a:rPr lang="en-US" smtClean="0"/>
              <a:t>‹#›</a:t>
            </a:fld>
            <a:endParaRPr lang="en-US"/>
          </a:p>
        </p:txBody>
      </p:sp>
    </p:spTree>
    <p:extLst>
      <p:ext uri="{BB962C8B-B14F-4D97-AF65-F5344CB8AC3E}">
        <p14:creationId xmlns:p14="http://schemas.microsoft.com/office/powerpoint/2010/main" val="4056242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2B3CBD-A41D-43E2-921D-1049B38395E0}" type="slidenum">
              <a:rPr lang="en-US" smtClean="0"/>
              <a:t>4</a:t>
            </a:fld>
            <a:endParaRPr lang="en-US"/>
          </a:p>
        </p:txBody>
      </p:sp>
    </p:spTree>
    <p:extLst>
      <p:ext uri="{BB962C8B-B14F-4D97-AF65-F5344CB8AC3E}">
        <p14:creationId xmlns:p14="http://schemas.microsoft.com/office/powerpoint/2010/main" val="106268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all of the attacks here are based on greedy decoding. </a:t>
            </a:r>
          </a:p>
        </p:txBody>
      </p:sp>
      <p:sp>
        <p:nvSpPr>
          <p:cNvPr id="4" name="Slide Number Placeholder 3"/>
          <p:cNvSpPr>
            <a:spLocks noGrp="1"/>
          </p:cNvSpPr>
          <p:nvPr>
            <p:ph type="sldNum" sz="quarter" idx="5"/>
          </p:nvPr>
        </p:nvSpPr>
        <p:spPr/>
        <p:txBody>
          <a:bodyPr/>
          <a:lstStyle/>
          <a:p>
            <a:fld id="{B32B3CBD-A41D-43E2-921D-1049B38395E0}" type="slidenum">
              <a:rPr lang="en-US" smtClean="0"/>
              <a:t>6</a:t>
            </a:fld>
            <a:endParaRPr lang="en-US"/>
          </a:p>
        </p:txBody>
      </p:sp>
    </p:spTree>
    <p:extLst>
      <p:ext uri="{BB962C8B-B14F-4D97-AF65-F5344CB8AC3E}">
        <p14:creationId xmlns:p14="http://schemas.microsoft.com/office/powerpoint/2010/main" val="356877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2B3CBD-A41D-43E2-921D-1049B38395E0}" type="slidenum">
              <a:rPr lang="en-US" smtClean="0"/>
              <a:t>12</a:t>
            </a:fld>
            <a:endParaRPr lang="en-US"/>
          </a:p>
        </p:txBody>
      </p:sp>
    </p:spTree>
    <p:extLst>
      <p:ext uri="{BB962C8B-B14F-4D97-AF65-F5344CB8AC3E}">
        <p14:creationId xmlns:p14="http://schemas.microsoft.com/office/powerpoint/2010/main" val="69404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training, use ground truth as input to next step, in testing, use the output of the previous time step </a:t>
            </a:r>
            <a:endParaRPr lang="en-US" dirty="0"/>
          </a:p>
        </p:txBody>
      </p:sp>
      <p:sp>
        <p:nvSpPr>
          <p:cNvPr id="4" name="Slide Number Placeholder 3"/>
          <p:cNvSpPr>
            <a:spLocks noGrp="1"/>
          </p:cNvSpPr>
          <p:nvPr>
            <p:ph type="sldNum" sz="quarter" idx="5"/>
          </p:nvPr>
        </p:nvSpPr>
        <p:spPr/>
        <p:txBody>
          <a:bodyPr/>
          <a:lstStyle/>
          <a:p>
            <a:fld id="{B32B3CBD-A41D-43E2-921D-1049B38395E0}" type="slidenum">
              <a:rPr lang="en-US" smtClean="0"/>
              <a:t>16</a:t>
            </a:fld>
            <a:endParaRPr lang="en-US"/>
          </a:p>
        </p:txBody>
      </p:sp>
    </p:spTree>
    <p:extLst>
      <p:ext uri="{BB962C8B-B14F-4D97-AF65-F5344CB8AC3E}">
        <p14:creationId xmlns:p14="http://schemas.microsoft.com/office/powerpoint/2010/main" val="235622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2B3CBD-A41D-43E2-921D-1049B38395E0}" type="slidenum">
              <a:rPr lang="en-US" smtClean="0"/>
              <a:t>18</a:t>
            </a:fld>
            <a:endParaRPr lang="en-US"/>
          </a:p>
        </p:txBody>
      </p:sp>
    </p:spTree>
    <p:extLst>
      <p:ext uri="{BB962C8B-B14F-4D97-AF65-F5344CB8AC3E}">
        <p14:creationId xmlns:p14="http://schemas.microsoft.com/office/powerpoint/2010/main" val="162809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2B3CBD-A41D-43E2-921D-1049B38395E0}" type="slidenum">
              <a:rPr lang="en-US" smtClean="0"/>
              <a:t>19</a:t>
            </a:fld>
            <a:endParaRPr lang="en-US"/>
          </a:p>
        </p:txBody>
      </p:sp>
    </p:spTree>
    <p:extLst>
      <p:ext uri="{BB962C8B-B14F-4D97-AF65-F5344CB8AC3E}">
        <p14:creationId xmlns:p14="http://schemas.microsoft.com/office/powerpoint/2010/main" val="295037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a:t>
            </a:r>
          </a:p>
        </p:txBody>
      </p:sp>
      <p:sp>
        <p:nvSpPr>
          <p:cNvPr id="4" name="Slide Number Placeholder 3"/>
          <p:cNvSpPr>
            <a:spLocks noGrp="1"/>
          </p:cNvSpPr>
          <p:nvPr>
            <p:ph type="sldNum" sz="quarter" idx="5"/>
          </p:nvPr>
        </p:nvSpPr>
        <p:spPr/>
        <p:txBody>
          <a:bodyPr/>
          <a:lstStyle/>
          <a:p>
            <a:fld id="{B32B3CBD-A41D-43E2-921D-1049B38395E0}" type="slidenum">
              <a:rPr lang="en-US" smtClean="0"/>
              <a:t>23</a:t>
            </a:fld>
            <a:endParaRPr lang="en-US"/>
          </a:p>
        </p:txBody>
      </p:sp>
    </p:spTree>
    <p:extLst>
      <p:ext uri="{BB962C8B-B14F-4D97-AF65-F5344CB8AC3E}">
        <p14:creationId xmlns:p14="http://schemas.microsoft.com/office/powerpoint/2010/main" val="246104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10/22/2019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7460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6663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2359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4219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10/22/2019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70920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1122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4054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7836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86828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10/22/2019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99266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10/22/2019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574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10/22/2019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5728465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55" r:id="rId5"/>
    <p:sldLayoutId id="2147483761" r:id="rId6"/>
    <p:sldLayoutId id="2147483762" r:id="rId7"/>
    <p:sldLayoutId id="2147483752" r:id="rId8"/>
    <p:sldLayoutId id="2147483753" r:id="rId9"/>
    <p:sldLayoutId id="2147483754" r:id="rId10"/>
    <p:sldLayoutId id="2147483756"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 picture containing indoor, sitting, table, white&#10;&#10;Description automatically generated">
            <a:extLst>
              <a:ext uri="{FF2B5EF4-FFF2-40B4-BE49-F238E27FC236}">
                <a16:creationId xmlns:a16="http://schemas.microsoft.com/office/drawing/2014/main" id="{27F6D9DA-2836-4907-BA7E-48EB0F15BDFE}"/>
              </a:ext>
            </a:extLst>
          </p:cNvPr>
          <p:cNvPicPr>
            <a:picLocks noChangeAspect="1"/>
          </p:cNvPicPr>
          <p:nvPr/>
        </p:nvPicPr>
        <p:blipFill rotWithShape="1">
          <a:blip r:embed="rId2">
            <a:alphaModFix amt="45000"/>
          </a:blip>
          <a:srcRect t="8430" b="7301"/>
          <a:stretch/>
        </p:blipFill>
        <p:spPr>
          <a:xfrm>
            <a:off x="20" y="10"/>
            <a:ext cx="12191979" cy="6857990"/>
          </a:xfrm>
          <a:prstGeom prst="rect">
            <a:avLst/>
          </a:prstGeom>
        </p:spPr>
      </p:pic>
      <p:sp>
        <p:nvSpPr>
          <p:cNvPr id="24" name="Rectangle 23">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2ED95ACB-3647-435C-B0A4-894EC3D67368}"/>
              </a:ext>
            </a:extLst>
          </p:cNvPr>
          <p:cNvSpPr>
            <a:spLocks noGrp="1"/>
          </p:cNvSpPr>
          <p:nvPr>
            <p:ph type="ctrTitle"/>
          </p:nvPr>
        </p:nvSpPr>
        <p:spPr>
          <a:xfrm>
            <a:off x="1769532" y="2091263"/>
            <a:ext cx="8652938" cy="2461504"/>
          </a:xfrm>
        </p:spPr>
        <p:txBody>
          <a:bodyPr>
            <a:normAutofit/>
          </a:bodyPr>
          <a:lstStyle/>
          <a:p>
            <a:r>
              <a:rPr lang="en-US"/>
              <a:t>Adversarial examples in NLP</a:t>
            </a:r>
          </a:p>
        </p:txBody>
      </p:sp>
      <p:sp>
        <p:nvSpPr>
          <p:cNvPr id="3" name="Subtitle 2">
            <a:extLst>
              <a:ext uri="{FF2B5EF4-FFF2-40B4-BE49-F238E27FC236}">
                <a16:creationId xmlns:a16="http://schemas.microsoft.com/office/drawing/2014/main" id="{906B2239-4388-4E0E-90DA-58B2E56B8EEA}"/>
              </a:ext>
            </a:extLst>
          </p:cNvPr>
          <p:cNvSpPr>
            <a:spLocks noGrp="1"/>
          </p:cNvSpPr>
          <p:nvPr>
            <p:ph type="subTitle" idx="1"/>
          </p:nvPr>
        </p:nvSpPr>
        <p:spPr>
          <a:xfrm>
            <a:off x="1769532" y="4623127"/>
            <a:ext cx="8655200" cy="457201"/>
          </a:xfrm>
        </p:spPr>
        <p:txBody>
          <a:bodyPr>
            <a:normAutofit/>
          </a:bodyPr>
          <a:lstStyle/>
          <a:p>
            <a:endParaRPr lang="en-US" dirty="0">
              <a:solidFill>
                <a:schemeClr val="tx1"/>
              </a:solidFill>
            </a:endParaRPr>
          </a:p>
        </p:txBody>
      </p:sp>
      <p:sp>
        <p:nvSpPr>
          <p:cNvPr id="26" name="Rectangle 25">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3764585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6E19-1BC4-4BED-A475-FD378DBABC26}"/>
              </a:ext>
            </a:extLst>
          </p:cNvPr>
          <p:cNvSpPr>
            <a:spLocks noGrp="1"/>
          </p:cNvSpPr>
          <p:nvPr>
            <p:ph type="title"/>
          </p:nvPr>
        </p:nvSpPr>
        <p:spPr/>
        <p:txBody>
          <a:bodyPr/>
          <a:lstStyle/>
          <a:p>
            <a:r>
              <a:rPr lang="en-US" dirty="0"/>
              <a:t>Optimization objective</a:t>
            </a:r>
          </a:p>
        </p:txBody>
      </p:sp>
      <p:sp>
        <p:nvSpPr>
          <p:cNvPr id="3" name="Content Placeholder 2">
            <a:extLst>
              <a:ext uri="{FF2B5EF4-FFF2-40B4-BE49-F238E27FC236}">
                <a16:creationId xmlns:a16="http://schemas.microsoft.com/office/drawing/2014/main" id="{CE45C747-2CDD-4E6F-BCAB-07858D9B4120}"/>
              </a:ext>
            </a:extLst>
          </p:cNvPr>
          <p:cNvSpPr>
            <a:spLocks noGrp="1"/>
          </p:cNvSpPr>
          <p:nvPr>
            <p:ph idx="1"/>
          </p:nvPr>
        </p:nvSpPr>
        <p:spPr>
          <a:xfrm>
            <a:off x="6952343" y="3977666"/>
            <a:ext cx="3505200" cy="1371600"/>
          </a:xfrm>
        </p:spPr>
        <p:txBody>
          <a:bodyPr>
            <a:normAutofit/>
          </a:bodyPr>
          <a:lstStyle/>
          <a:p>
            <a:r>
              <a:rPr lang="en-US" sz="2000" dirty="0"/>
              <a:t>Encourage the final perturbed input to stay close to the word embedding space </a:t>
            </a:r>
          </a:p>
        </p:txBody>
      </p:sp>
      <p:pic>
        <p:nvPicPr>
          <p:cNvPr id="4" name="Picture 3">
            <a:extLst>
              <a:ext uri="{FF2B5EF4-FFF2-40B4-BE49-F238E27FC236}">
                <a16:creationId xmlns:a16="http://schemas.microsoft.com/office/drawing/2014/main" id="{402D5AEF-5BE2-4465-9EAF-DD41EC7B40E0}"/>
              </a:ext>
            </a:extLst>
          </p:cNvPr>
          <p:cNvPicPr>
            <a:picLocks noChangeAspect="1"/>
          </p:cNvPicPr>
          <p:nvPr/>
        </p:nvPicPr>
        <p:blipFill>
          <a:blip r:embed="rId2"/>
          <a:stretch>
            <a:fillRect/>
          </a:stretch>
        </p:blipFill>
        <p:spPr>
          <a:xfrm>
            <a:off x="2038519" y="2153102"/>
            <a:ext cx="7650504" cy="1539649"/>
          </a:xfrm>
          <a:prstGeom prst="rect">
            <a:avLst/>
          </a:prstGeom>
        </p:spPr>
      </p:pic>
      <p:cxnSp>
        <p:nvCxnSpPr>
          <p:cNvPr id="6" name="Straight Arrow Connector 5">
            <a:extLst>
              <a:ext uri="{FF2B5EF4-FFF2-40B4-BE49-F238E27FC236}">
                <a16:creationId xmlns:a16="http://schemas.microsoft.com/office/drawing/2014/main" id="{82CC9E4F-518F-46CE-9290-2E725D5172FD}"/>
              </a:ext>
            </a:extLst>
          </p:cNvPr>
          <p:cNvCxnSpPr>
            <a:stCxn id="3" idx="0"/>
          </p:cNvCxnSpPr>
          <p:nvPr/>
        </p:nvCxnSpPr>
        <p:spPr>
          <a:xfrm flipH="1" flipV="1">
            <a:off x="7953829" y="2922926"/>
            <a:ext cx="751114" cy="10547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8A0054-3518-4DFD-9035-B7227976FD36}"/>
              </a:ext>
            </a:extLst>
          </p:cNvPr>
          <p:cNvSpPr txBox="1"/>
          <p:nvPr/>
        </p:nvSpPr>
        <p:spPr>
          <a:xfrm>
            <a:off x="4581625" y="4129686"/>
            <a:ext cx="1896177" cy="1200329"/>
          </a:xfrm>
          <a:prstGeom prst="rect">
            <a:avLst/>
          </a:prstGeom>
          <a:noFill/>
        </p:spPr>
        <p:txBody>
          <a:bodyPr wrap="square" rtlCol="0">
            <a:spAutoFit/>
          </a:bodyPr>
          <a:lstStyle/>
          <a:p>
            <a:r>
              <a:rPr lang="en-US" dirty="0"/>
              <a:t>Group lasso regularization to constrain the size of the perturbation</a:t>
            </a:r>
          </a:p>
        </p:txBody>
      </p:sp>
      <p:cxnSp>
        <p:nvCxnSpPr>
          <p:cNvPr id="11" name="Straight Arrow Connector 10">
            <a:extLst>
              <a:ext uri="{FF2B5EF4-FFF2-40B4-BE49-F238E27FC236}">
                <a16:creationId xmlns:a16="http://schemas.microsoft.com/office/drawing/2014/main" id="{528E0DA1-7188-4069-8687-D90434EE7910}"/>
              </a:ext>
            </a:extLst>
          </p:cNvPr>
          <p:cNvCxnSpPr>
            <a:stCxn id="9" idx="0"/>
          </p:cNvCxnSpPr>
          <p:nvPr/>
        </p:nvCxnSpPr>
        <p:spPr>
          <a:xfrm flipH="1" flipV="1">
            <a:off x="5361272" y="3051208"/>
            <a:ext cx="168442" cy="10784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63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4" name="Picture 3" descr="A screenshot of a cell phone&#10;&#10;Description automatically generated">
            <a:extLst>
              <a:ext uri="{FF2B5EF4-FFF2-40B4-BE49-F238E27FC236}">
                <a16:creationId xmlns:a16="http://schemas.microsoft.com/office/drawing/2014/main" id="{B553BE52-868F-4F63-93C7-0B443BDB02FD}"/>
              </a:ext>
            </a:extLst>
          </p:cNvPr>
          <p:cNvPicPr>
            <a:picLocks noChangeAspect="1"/>
          </p:cNvPicPr>
          <p:nvPr/>
        </p:nvPicPr>
        <p:blipFill>
          <a:blip r:embed="rId2"/>
          <a:stretch>
            <a:fillRect/>
          </a:stretch>
        </p:blipFill>
        <p:spPr>
          <a:xfrm>
            <a:off x="1074743" y="882398"/>
            <a:ext cx="6897793" cy="5121612"/>
          </a:xfrm>
          <a:prstGeom prst="rect">
            <a:avLst/>
          </a:prstGeom>
        </p:spPr>
      </p:pic>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7127C-F311-421B-8BF9-9BE7A0071CAB}"/>
              </a:ext>
            </a:extLst>
          </p:cNvPr>
          <p:cNvSpPr>
            <a:spLocks noGrp="1"/>
          </p:cNvSpPr>
          <p:nvPr>
            <p:ph type="title"/>
          </p:nvPr>
        </p:nvSpPr>
        <p:spPr>
          <a:xfrm>
            <a:off x="9321801" y="612843"/>
            <a:ext cx="2312480" cy="1499738"/>
          </a:xfrm>
        </p:spPr>
        <p:txBody>
          <a:bodyPr anchor="b">
            <a:normAutofit/>
          </a:bodyPr>
          <a:lstStyle/>
          <a:p>
            <a:r>
              <a:rPr lang="en-US" sz="2800"/>
              <a:t>Algorithm</a:t>
            </a:r>
          </a:p>
        </p:txBody>
      </p:sp>
      <p:sp>
        <p:nvSpPr>
          <p:cNvPr id="5" name="TextBox 4">
            <a:extLst>
              <a:ext uri="{FF2B5EF4-FFF2-40B4-BE49-F238E27FC236}">
                <a16:creationId xmlns:a16="http://schemas.microsoft.com/office/drawing/2014/main" id="{32B83505-0645-4D19-B72E-EA2E8915327D}"/>
              </a:ext>
            </a:extLst>
          </p:cNvPr>
          <p:cNvSpPr txBox="1"/>
          <p:nvPr/>
        </p:nvSpPr>
        <p:spPr>
          <a:xfrm>
            <a:off x="4798784" y="2714279"/>
            <a:ext cx="3173752"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Lasso regularization </a:t>
            </a:r>
          </a:p>
        </p:txBody>
      </p:sp>
      <p:sp>
        <p:nvSpPr>
          <p:cNvPr id="10" name="TextBox 9">
            <a:extLst>
              <a:ext uri="{FF2B5EF4-FFF2-40B4-BE49-F238E27FC236}">
                <a16:creationId xmlns:a16="http://schemas.microsoft.com/office/drawing/2014/main" id="{9CC1D8F1-50A5-4C7A-A2D6-F2AFDCD2A945}"/>
              </a:ext>
            </a:extLst>
          </p:cNvPr>
          <p:cNvSpPr txBox="1"/>
          <p:nvPr/>
        </p:nvSpPr>
        <p:spPr>
          <a:xfrm>
            <a:off x="3867750" y="4947690"/>
            <a:ext cx="35810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Projecting y back to the nearest word embedding </a:t>
            </a:r>
          </a:p>
        </p:txBody>
      </p:sp>
      <p:sp>
        <p:nvSpPr>
          <p:cNvPr id="6" name="TextBox 5">
            <a:extLst>
              <a:ext uri="{FF2B5EF4-FFF2-40B4-BE49-F238E27FC236}">
                <a16:creationId xmlns:a16="http://schemas.microsoft.com/office/drawing/2014/main" id="{433DB39A-36CF-4D61-BB4F-F304542982A0}"/>
              </a:ext>
            </a:extLst>
          </p:cNvPr>
          <p:cNvSpPr txBox="1"/>
          <p:nvPr/>
        </p:nvSpPr>
        <p:spPr>
          <a:xfrm>
            <a:off x="4042971" y="742478"/>
            <a:ext cx="410605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L is determined by the type of attack</a:t>
            </a:r>
          </a:p>
        </p:txBody>
      </p:sp>
    </p:spTree>
    <p:extLst>
      <p:ext uri="{BB962C8B-B14F-4D97-AF65-F5344CB8AC3E}">
        <p14:creationId xmlns:p14="http://schemas.microsoft.com/office/powerpoint/2010/main" val="484446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06C-1942-4007-8F1D-57F4610D56EE}"/>
              </a:ext>
            </a:extLst>
          </p:cNvPr>
          <p:cNvSpPr>
            <a:spLocks noGrp="1"/>
          </p:cNvSpPr>
          <p:nvPr>
            <p:ph type="title"/>
          </p:nvPr>
        </p:nvSpPr>
        <p:spPr>
          <a:xfrm>
            <a:off x="529771" y="463160"/>
            <a:ext cx="10058400" cy="611005"/>
          </a:xfrm>
        </p:spPr>
        <p:txBody>
          <a:bodyPr>
            <a:normAutofit fontScale="90000"/>
          </a:bodyPr>
          <a:lstStyle/>
          <a:p>
            <a:r>
              <a:rPr lang="en-US" dirty="0"/>
              <a:t>Experiments: Text summarization </a:t>
            </a:r>
          </a:p>
        </p:txBody>
      </p:sp>
      <p:pic>
        <p:nvPicPr>
          <p:cNvPr id="4" name="Picture 3">
            <a:extLst>
              <a:ext uri="{FF2B5EF4-FFF2-40B4-BE49-F238E27FC236}">
                <a16:creationId xmlns:a16="http://schemas.microsoft.com/office/drawing/2014/main" id="{D61671EE-0082-49AC-A931-4F7880C56182}"/>
              </a:ext>
            </a:extLst>
          </p:cNvPr>
          <p:cNvPicPr>
            <a:picLocks noChangeAspect="1"/>
          </p:cNvPicPr>
          <p:nvPr/>
        </p:nvPicPr>
        <p:blipFill>
          <a:blip r:embed="rId3"/>
          <a:stretch>
            <a:fillRect/>
          </a:stretch>
        </p:blipFill>
        <p:spPr>
          <a:xfrm>
            <a:off x="529771" y="1920097"/>
            <a:ext cx="5427999" cy="1508903"/>
          </a:xfrm>
          <a:prstGeom prst="rect">
            <a:avLst/>
          </a:prstGeom>
        </p:spPr>
      </p:pic>
      <p:sp>
        <p:nvSpPr>
          <p:cNvPr id="5" name="TextBox 4">
            <a:extLst>
              <a:ext uri="{FF2B5EF4-FFF2-40B4-BE49-F238E27FC236}">
                <a16:creationId xmlns:a16="http://schemas.microsoft.com/office/drawing/2014/main" id="{5569B025-2119-4E14-9CFB-31078A0F70D6}"/>
              </a:ext>
            </a:extLst>
          </p:cNvPr>
          <p:cNvSpPr txBox="1"/>
          <p:nvPr/>
        </p:nvSpPr>
        <p:spPr>
          <a:xfrm>
            <a:off x="571500" y="3861795"/>
            <a:ext cx="5029200" cy="1631216"/>
          </a:xfrm>
          <a:prstGeom prst="rect">
            <a:avLst/>
          </a:prstGeom>
          <a:noFill/>
        </p:spPr>
        <p:txBody>
          <a:bodyPr wrap="square" rtlCol="0">
            <a:spAutoFit/>
          </a:bodyPr>
          <a:lstStyle/>
          <a:p>
            <a:r>
              <a:rPr lang="en-US" sz="2000" b="1" dirty="0"/>
              <a:t>No-overlap attack </a:t>
            </a:r>
            <a:r>
              <a:rPr lang="en-US" sz="2000" dirty="0"/>
              <a:t>on summarization. BLEU score is computed by measuring the number of overlapping n-grams, so a higher BLEU score means it is more similar to the original input. </a:t>
            </a:r>
            <a:r>
              <a:rPr lang="en-US" sz="2000" i="1" dirty="0"/>
              <a:t>There is no hard limit on perturbation budget  </a:t>
            </a:r>
          </a:p>
        </p:txBody>
      </p:sp>
      <p:pic>
        <p:nvPicPr>
          <p:cNvPr id="6" name="Picture 5">
            <a:extLst>
              <a:ext uri="{FF2B5EF4-FFF2-40B4-BE49-F238E27FC236}">
                <a16:creationId xmlns:a16="http://schemas.microsoft.com/office/drawing/2014/main" id="{06A20D0F-710D-49A6-A002-F3FEAC10D181}"/>
              </a:ext>
            </a:extLst>
          </p:cNvPr>
          <p:cNvPicPr>
            <a:picLocks noChangeAspect="1"/>
          </p:cNvPicPr>
          <p:nvPr/>
        </p:nvPicPr>
        <p:blipFill>
          <a:blip r:embed="rId4"/>
          <a:stretch>
            <a:fillRect/>
          </a:stretch>
        </p:blipFill>
        <p:spPr>
          <a:xfrm>
            <a:off x="6096000" y="1496053"/>
            <a:ext cx="5524500" cy="3181350"/>
          </a:xfrm>
          <a:prstGeom prst="rect">
            <a:avLst/>
          </a:prstGeom>
        </p:spPr>
      </p:pic>
      <p:sp>
        <p:nvSpPr>
          <p:cNvPr id="7" name="TextBox 6">
            <a:extLst>
              <a:ext uri="{FF2B5EF4-FFF2-40B4-BE49-F238E27FC236}">
                <a16:creationId xmlns:a16="http://schemas.microsoft.com/office/drawing/2014/main" id="{1E53E01A-807B-4EB5-8DE0-8CD8E19AD4E6}"/>
              </a:ext>
            </a:extLst>
          </p:cNvPr>
          <p:cNvSpPr txBox="1"/>
          <p:nvPr/>
        </p:nvSpPr>
        <p:spPr>
          <a:xfrm>
            <a:off x="6096000" y="4763624"/>
            <a:ext cx="5029200" cy="400110"/>
          </a:xfrm>
          <a:prstGeom prst="rect">
            <a:avLst/>
          </a:prstGeom>
          <a:noFill/>
        </p:spPr>
        <p:txBody>
          <a:bodyPr wrap="square" rtlCol="0">
            <a:spAutoFit/>
          </a:bodyPr>
          <a:lstStyle/>
          <a:p>
            <a:r>
              <a:rPr lang="en-US" sz="2000" b="1" dirty="0"/>
              <a:t>Target keywords </a:t>
            </a:r>
            <a:r>
              <a:rPr lang="en-US" sz="2000" dirty="0"/>
              <a:t>attack on summarization. </a:t>
            </a:r>
            <a:endParaRPr lang="en-US" sz="2000" i="1" dirty="0"/>
          </a:p>
        </p:txBody>
      </p:sp>
    </p:spTree>
    <p:extLst>
      <p:ext uri="{BB962C8B-B14F-4D97-AF65-F5344CB8AC3E}">
        <p14:creationId xmlns:p14="http://schemas.microsoft.com/office/powerpoint/2010/main" val="279905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EB39-A3A6-4CA9-9FD9-7FBE5F586739}"/>
              </a:ext>
            </a:extLst>
          </p:cNvPr>
          <p:cNvSpPr>
            <a:spLocks noGrp="1"/>
          </p:cNvSpPr>
          <p:nvPr>
            <p:ph type="title"/>
          </p:nvPr>
        </p:nvSpPr>
        <p:spPr>
          <a:xfrm>
            <a:off x="1066800" y="642594"/>
            <a:ext cx="10058400" cy="852377"/>
          </a:xfrm>
        </p:spPr>
        <p:txBody>
          <a:bodyPr/>
          <a:lstStyle/>
          <a:p>
            <a:r>
              <a:rPr lang="en-US" dirty="0"/>
              <a:t>Experiments: Machine Translation</a:t>
            </a:r>
          </a:p>
        </p:txBody>
      </p:sp>
      <p:pic>
        <p:nvPicPr>
          <p:cNvPr id="4" name="Content Placeholder 3">
            <a:extLst>
              <a:ext uri="{FF2B5EF4-FFF2-40B4-BE49-F238E27FC236}">
                <a16:creationId xmlns:a16="http://schemas.microsoft.com/office/drawing/2014/main" id="{1CA5CE0C-64A2-41F9-AEC7-B24121022B30}"/>
              </a:ext>
            </a:extLst>
          </p:cNvPr>
          <p:cNvPicPr>
            <a:picLocks noGrp="1" noChangeAspect="1"/>
          </p:cNvPicPr>
          <p:nvPr>
            <p:ph idx="1"/>
          </p:nvPr>
        </p:nvPicPr>
        <p:blipFill>
          <a:blip r:embed="rId2"/>
          <a:stretch>
            <a:fillRect/>
          </a:stretch>
        </p:blipFill>
        <p:spPr>
          <a:xfrm>
            <a:off x="1674641" y="1961128"/>
            <a:ext cx="5587717" cy="1928699"/>
          </a:xfrm>
          <a:prstGeom prst="rect">
            <a:avLst/>
          </a:prstGeom>
        </p:spPr>
      </p:pic>
      <p:sp>
        <p:nvSpPr>
          <p:cNvPr id="5" name="TextBox 4">
            <a:extLst>
              <a:ext uri="{FF2B5EF4-FFF2-40B4-BE49-F238E27FC236}">
                <a16:creationId xmlns:a16="http://schemas.microsoft.com/office/drawing/2014/main" id="{698D4685-B883-400F-86F1-361B3ED5D5DF}"/>
              </a:ext>
            </a:extLst>
          </p:cNvPr>
          <p:cNvSpPr txBox="1"/>
          <p:nvPr/>
        </p:nvSpPr>
        <p:spPr>
          <a:xfrm>
            <a:off x="1066800" y="4426857"/>
            <a:ext cx="9789886" cy="1323439"/>
          </a:xfrm>
          <a:prstGeom prst="rect">
            <a:avLst/>
          </a:prstGeom>
          <a:noFill/>
        </p:spPr>
        <p:txBody>
          <a:bodyPr wrap="square" rtlCol="0">
            <a:spAutoFit/>
          </a:bodyPr>
          <a:lstStyle/>
          <a:p>
            <a:r>
              <a:rPr lang="en-US" sz="2000" dirty="0"/>
              <a:t>Attack success rates on machine translation. </a:t>
            </a:r>
          </a:p>
          <a:p>
            <a:r>
              <a:rPr lang="en-US" sz="2000" i="1" dirty="0"/>
              <a:t>Remark: Injecting 2 target keywords seems to be hard enough, as the BLEU score is very low (0.3) in this case, which means the modification is easily recognized by humans. (The average length of sentences is not very large.) </a:t>
            </a:r>
          </a:p>
        </p:txBody>
      </p:sp>
    </p:spTree>
    <p:extLst>
      <p:ext uri="{BB962C8B-B14F-4D97-AF65-F5344CB8AC3E}">
        <p14:creationId xmlns:p14="http://schemas.microsoft.com/office/powerpoint/2010/main" val="271973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79AD-B04A-4E91-826C-8F575E135504}"/>
              </a:ext>
            </a:extLst>
          </p:cNvPr>
          <p:cNvSpPr>
            <a:spLocks noGrp="1"/>
          </p:cNvSpPr>
          <p:nvPr>
            <p:ph type="title"/>
          </p:nvPr>
        </p:nvSpPr>
        <p:spPr>
          <a:xfrm>
            <a:off x="413657" y="547808"/>
            <a:ext cx="10058400" cy="420686"/>
          </a:xfrm>
        </p:spPr>
        <p:txBody>
          <a:bodyPr>
            <a:normAutofit fontScale="90000"/>
          </a:bodyPr>
          <a:lstStyle/>
          <a:p>
            <a:r>
              <a:rPr lang="en-US" dirty="0"/>
              <a:t>Examples: Text summarization</a:t>
            </a:r>
          </a:p>
        </p:txBody>
      </p:sp>
      <p:sp>
        <p:nvSpPr>
          <p:cNvPr id="3" name="Content Placeholder 2">
            <a:extLst>
              <a:ext uri="{FF2B5EF4-FFF2-40B4-BE49-F238E27FC236}">
                <a16:creationId xmlns:a16="http://schemas.microsoft.com/office/drawing/2014/main" id="{A904025A-3880-40FC-8CF6-FF43E530EAC1}"/>
              </a:ext>
            </a:extLst>
          </p:cNvPr>
          <p:cNvSpPr>
            <a:spLocks noGrp="1"/>
          </p:cNvSpPr>
          <p:nvPr>
            <p:ph idx="1"/>
          </p:nvPr>
        </p:nvSpPr>
        <p:spPr>
          <a:xfrm>
            <a:off x="1066800" y="4659437"/>
            <a:ext cx="10058400" cy="1217115"/>
          </a:xfrm>
        </p:spPr>
        <p:txBody>
          <a:bodyPr/>
          <a:lstStyle/>
          <a:p>
            <a:r>
              <a:rPr lang="en-US" dirty="0"/>
              <a:t>Seq2sick successfully changes all words in the output sequence by altering one word in the source. </a:t>
            </a:r>
          </a:p>
          <a:p>
            <a:r>
              <a:rPr lang="en-US" dirty="0"/>
              <a:t>The altered word is crucial to produce the correct output sequence. </a:t>
            </a:r>
          </a:p>
        </p:txBody>
      </p:sp>
      <p:pic>
        <p:nvPicPr>
          <p:cNvPr id="4" name="Picture 3">
            <a:extLst>
              <a:ext uri="{FF2B5EF4-FFF2-40B4-BE49-F238E27FC236}">
                <a16:creationId xmlns:a16="http://schemas.microsoft.com/office/drawing/2014/main" id="{FE742713-392A-4410-B563-9E54FF1AC69B}"/>
              </a:ext>
            </a:extLst>
          </p:cNvPr>
          <p:cNvPicPr>
            <a:picLocks noChangeAspect="1"/>
          </p:cNvPicPr>
          <p:nvPr/>
        </p:nvPicPr>
        <p:blipFill>
          <a:blip r:embed="rId2"/>
          <a:stretch>
            <a:fillRect/>
          </a:stretch>
        </p:blipFill>
        <p:spPr>
          <a:xfrm>
            <a:off x="869523" y="1615547"/>
            <a:ext cx="10452954" cy="2695920"/>
          </a:xfrm>
          <a:prstGeom prst="rect">
            <a:avLst/>
          </a:prstGeom>
        </p:spPr>
      </p:pic>
      <p:sp>
        <p:nvSpPr>
          <p:cNvPr id="5" name="Rectangle 4">
            <a:extLst>
              <a:ext uri="{FF2B5EF4-FFF2-40B4-BE49-F238E27FC236}">
                <a16:creationId xmlns:a16="http://schemas.microsoft.com/office/drawing/2014/main" id="{7B4FF6EE-752A-4C38-B098-85F9916ABA21}"/>
              </a:ext>
            </a:extLst>
          </p:cNvPr>
          <p:cNvSpPr/>
          <p:nvPr/>
        </p:nvSpPr>
        <p:spPr>
          <a:xfrm>
            <a:off x="9724571" y="2914975"/>
            <a:ext cx="1291772" cy="33020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598719E-1BB5-4D41-87AF-10E2D853A14B}"/>
              </a:ext>
            </a:extLst>
          </p:cNvPr>
          <p:cNvSpPr/>
          <p:nvPr/>
        </p:nvSpPr>
        <p:spPr>
          <a:xfrm>
            <a:off x="9724571" y="1848683"/>
            <a:ext cx="1291772" cy="33020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8615EA5-97EF-4D19-8BB2-95C8EB7279C3}"/>
              </a:ext>
            </a:extLst>
          </p:cNvPr>
          <p:cNvSpPr/>
          <p:nvPr/>
        </p:nvSpPr>
        <p:spPr>
          <a:xfrm>
            <a:off x="4093029" y="3638367"/>
            <a:ext cx="769257" cy="288838"/>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38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E351C5-FE55-44BD-8146-69EE48EBD8F1}"/>
              </a:ext>
            </a:extLst>
          </p:cNvPr>
          <p:cNvPicPr>
            <a:picLocks noChangeAspect="1"/>
          </p:cNvPicPr>
          <p:nvPr/>
        </p:nvPicPr>
        <p:blipFill>
          <a:blip r:embed="rId2"/>
          <a:stretch>
            <a:fillRect/>
          </a:stretch>
        </p:blipFill>
        <p:spPr>
          <a:xfrm>
            <a:off x="1133475" y="1915578"/>
            <a:ext cx="9925050" cy="1323975"/>
          </a:xfrm>
          <a:prstGeom prst="rect">
            <a:avLst/>
          </a:prstGeom>
        </p:spPr>
      </p:pic>
      <p:sp>
        <p:nvSpPr>
          <p:cNvPr id="2" name="Title 1">
            <a:extLst>
              <a:ext uri="{FF2B5EF4-FFF2-40B4-BE49-F238E27FC236}">
                <a16:creationId xmlns:a16="http://schemas.microsoft.com/office/drawing/2014/main" id="{CF1D79AD-B04A-4E91-826C-8F575E135504}"/>
              </a:ext>
            </a:extLst>
          </p:cNvPr>
          <p:cNvSpPr>
            <a:spLocks noGrp="1"/>
          </p:cNvSpPr>
          <p:nvPr>
            <p:ph type="title"/>
          </p:nvPr>
        </p:nvSpPr>
        <p:spPr>
          <a:xfrm>
            <a:off x="413657" y="547808"/>
            <a:ext cx="10058400" cy="420686"/>
          </a:xfrm>
        </p:spPr>
        <p:txBody>
          <a:bodyPr>
            <a:normAutofit fontScale="90000"/>
          </a:bodyPr>
          <a:lstStyle/>
          <a:p>
            <a:r>
              <a:rPr lang="en-US" dirty="0"/>
              <a:t>Examples: Text summarization</a:t>
            </a:r>
          </a:p>
        </p:txBody>
      </p:sp>
      <p:sp>
        <p:nvSpPr>
          <p:cNvPr id="3" name="Content Placeholder 2">
            <a:extLst>
              <a:ext uri="{FF2B5EF4-FFF2-40B4-BE49-F238E27FC236}">
                <a16:creationId xmlns:a16="http://schemas.microsoft.com/office/drawing/2014/main" id="{A904025A-3880-40FC-8CF6-FF43E530EAC1}"/>
              </a:ext>
            </a:extLst>
          </p:cNvPr>
          <p:cNvSpPr>
            <a:spLocks noGrp="1"/>
          </p:cNvSpPr>
          <p:nvPr>
            <p:ph idx="1"/>
          </p:nvPr>
        </p:nvSpPr>
        <p:spPr>
          <a:xfrm>
            <a:off x="1066800" y="4004109"/>
            <a:ext cx="10058400" cy="1872443"/>
          </a:xfrm>
        </p:spPr>
        <p:txBody>
          <a:bodyPr/>
          <a:lstStyle/>
          <a:p>
            <a:r>
              <a:rPr lang="en-US" dirty="0"/>
              <a:t>The target keywords are “Hund </a:t>
            </a:r>
            <a:r>
              <a:rPr lang="en-US" dirty="0" err="1"/>
              <a:t>sitzt</a:t>
            </a:r>
            <a:r>
              <a:rPr lang="en-US" dirty="0"/>
              <a:t>” which means “dog sits” in German. </a:t>
            </a:r>
          </a:p>
          <a:p>
            <a:r>
              <a:rPr lang="en-US" dirty="0"/>
              <a:t>The adversarial input greatly changes the semantics of the original input. In fact, the adversarial input/output form a valid </a:t>
            </a:r>
            <a:r>
              <a:rPr lang="en-US" dirty="0" err="1"/>
              <a:t>En</a:t>
            </a:r>
            <a:r>
              <a:rPr lang="en-US" dirty="0"/>
              <a:t>-Gr translation pair that has little to do with the original input-output pair. </a:t>
            </a:r>
          </a:p>
        </p:txBody>
      </p:sp>
      <p:sp>
        <p:nvSpPr>
          <p:cNvPr id="5" name="Rectangle 4">
            <a:extLst>
              <a:ext uri="{FF2B5EF4-FFF2-40B4-BE49-F238E27FC236}">
                <a16:creationId xmlns:a16="http://schemas.microsoft.com/office/drawing/2014/main" id="{7B4FF6EE-752A-4C38-B098-85F9916ABA21}"/>
              </a:ext>
            </a:extLst>
          </p:cNvPr>
          <p:cNvSpPr/>
          <p:nvPr/>
        </p:nvSpPr>
        <p:spPr>
          <a:xfrm>
            <a:off x="3570513" y="2318665"/>
            <a:ext cx="760855" cy="21442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598719E-1BB5-4D41-87AF-10E2D853A14B}"/>
              </a:ext>
            </a:extLst>
          </p:cNvPr>
          <p:cNvSpPr/>
          <p:nvPr/>
        </p:nvSpPr>
        <p:spPr>
          <a:xfrm>
            <a:off x="3570513" y="2059236"/>
            <a:ext cx="1800383" cy="33020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8615EA5-97EF-4D19-8BB2-95C8EB7279C3}"/>
              </a:ext>
            </a:extLst>
          </p:cNvPr>
          <p:cNvSpPr/>
          <p:nvPr/>
        </p:nvSpPr>
        <p:spPr>
          <a:xfrm>
            <a:off x="3701447" y="2790239"/>
            <a:ext cx="889804" cy="288838"/>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0069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7CC1-D4BD-4E2F-A96D-245647F7E006}"/>
              </a:ext>
            </a:extLst>
          </p:cNvPr>
          <p:cNvSpPr>
            <a:spLocks noGrp="1"/>
          </p:cNvSpPr>
          <p:nvPr>
            <p:ph type="title"/>
          </p:nvPr>
        </p:nvSpPr>
        <p:spPr>
          <a:xfrm>
            <a:off x="1066800" y="642594"/>
            <a:ext cx="10058400" cy="724193"/>
          </a:xfrm>
        </p:spPr>
        <p:txBody>
          <a:bodyPr>
            <a:normAutofit fontScale="90000"/>
          </a:bodyPr>
          <a:lstStyle/>
          <a:p>
            <a:r>
              <a:rPr lang="en-US" dirty="0"/>
              <a:t>Reflections </a:t>
            </a:r>
          </a:p>
        </p:txBody>
      </p:sp>
      <p:sp>
        <p:nvSpPr>
          <p:cNvPr id="3" name="Content Placeholder 2">
            <a:extLst>
              <a:ext uri="{FF2B5EF4-FFF2-40B4-BE49-F238E27FC236}">
                <a16:creationId xmlns:a16="http://schemas.microsoft.com/office/drawing/2014/main" id="{475556FF-F892-4136-81CE-AD060BAA3470}"/>
              </a:ext>
            </a:extLst>
          </p:cNvPr>
          <p:cNvSpPr>
            <a:spLocks noGrp="1"/>
          </p:cNvSpPr>
          <p:nvPr>
            <p:ph idx="1"/>
          </p:nvPr>
        </p:nvSpPr>
        <p:spPr>
          <a:xfrm>
            <a:off x="1066800" y="1530417"/>
            <a:ext cx="10058400" cy="4422327"/>
          </a:xfrm>
        </p:spPr>
        <p:txBody>
          <a:bodyPr>
            <a:normAutofit lnSpcReduction="10000"/>
          </a:bodyPr>
          <a:lstStyle/>
          <a:p>
            <a:r>
              <a:rPr lang="en-US" sz="2000" dirty="0"/>
              <a:t>How applicable is this attack?</a:t>
            </a:r>
          </a:p>
          <a:p>
            <a:pPr lvl="1"/>
            <a:r>
              <a:rPr lang="en-US" sz="1800" dirty="0"/>
              <a:t>The number of overlapping words (Jaccard distance) or string edit distance is not a good indicator of semantic similarity.  Paraphrases may have no words in common. </a:t>
            </a:r>
          </a:p>
          <a:p>
            <a:pPr lvl="1"/>
            <a:r>
              <a:rPr lang="en-US" sz="1800" dirty="0"/>
              <a:t>Neither the </a:t>
            </a:r>
            <a:r>
              <a:rPr lang="en-US" sz="1800" b="1" dirty="0"/>
              <a:t>no-overlapping words attack </a:t>
            </a:r>
            <a:r>
              <a:rPr lang="en-US" sz="1800" dirty="0"/>
              <a:t>or the </a:t>
            </a:r>
            <a:r>
              <a:rPr lang="en-US" sz="1800" b="1" dirty="0"/>
              <a:t>target keywords attack </a:t>
            </a:r>
            <a:r>
              <a:rPr lang="en-US" sz="1800" dirty="0"/>
              <a:t>ensure that the semantics of the output is changed, while the semantics of the input stays roughly the same. </a:t>
            </a:r>
          </a:p>
          <a:p>
            <a:r>
              <a:rPr lang="en-US" sz="2000" dirty="0"/>
              <a:t>How can we defend against this attack? </a:t>
            </a:r>
          </a:p>
          <a:p>
            <a:pPr lvl="1"/>
            <a:r>
              <a:rPr lang="en-US" sz="1800" dirty="0"/>
              <a:t>Measure the difference in semantics of the input sequence. </a:t>
            </a:r>
          </a:p>
          <a:p>
            <a:pPr lvl="2"/>
            <a:r>
              <a:rPr lang="en-US" sz="1600" dirty="0"/>
              <a:t>In the translation example, the semantics are completely different. </a:t>
            </a:r>
          </a:p>
          <a:p>
            <a:pPr lvl="1"/>
            <a:r>
              <a:rPr lang="en-US" sz="1800" dirty="0"/>
              <a:t>Measure the fluency/coherence of the input.</a:t>
            </a:r>
          </a:p>
          <a:p>
            <a:pPr lvl="2"/>
            <a:r>
              <a:rPr lang="en-US" sz="1600" dirty="0"/>
              <a:t>In the summarization example, the inserted “Jean Sebastien” makes the sentence ungrammatical. This can be measured by language models. </a:t>
            </a:r>
          </a:p>
          <a:p>
            <a:pPr lvl="2"/>
            <a:endParaRPr lang="en-US" sz="1600" dirty="0"/>
          </a:p>
          <a:p>
            <a:r>
              <a:rPr lang="en-US" sz="2000" dirty="0"/>
              <a:t>Other issues: greedy decoding vs beam search or sampling-based decoding; the gap between training and testing phase</a:t>
            </a:r>
          </a:p>
        </p:txBody>
      </p:sp>
    </p:spTree>
    <p:extLst>
      <p:ext uri="{BB962C8B-B14F-4D97-AF65-F5344CB8AC3E}">
        <p14:creationId xmlns:p14="http://schemas.microsoft.com/office/powerpoint/2010/main" val="348338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C746-25C6-4690-8F3D-43B27106D88E}"/>
              </a:ext>
            </a:extLst>
          </p:cNvPr>
          <p:cNvSpPr>
            <a:spLocks noGrp="1"/>
          </p:cNvSpPr>
          <p:nvPr>
            <p:ph type="ctrTitle"/>
          </p:nvPr>
        </p:nvSpPr>
        <p:spPr/>
        <p:txBody>
          <a:bodyPr>
            <a:normAutofit/>
          </a:bodyPr>
          <a:lstStyle/>
          <a:p>
            <a:r>
              <a:rPr lang="en-US" sz="3600" dirty="0"/>
              <a:t>Adversarial Examples for Evaluating</a:t>
            </a:r>
            <a:br>
              <a:rPr lang="en-US" sz="3600" dirty="0"/>
            </a:br>
            <a:r>
              <a:rPr lang="en-US" sz="3600" dirty="0"/>
              <a:t> Reading Comprehension Systems</a:t>
            </a:r>
          </a:p>
        </p:txBody>
      </p:sp>
      <p:sp>
        <p:nvSpPr>
          <p:cNvPr id="3" name="Subtitle 2">
            <a:extLst>
              <a:ext uri="{FF2B5EF4-FFF2-40B4-BE49-F238E27FC236}">
                <a16:creationId xmlns:a16="http://schemas.microsoft.com/office/drawing/2014/main" id="{47FC91EA-E201-4BC2-B02C-1529C22A1F73}"/>
              </a:ext>
            </a:extLst>
          </p:cNvPr>
          <p:cNvSpPr>
            <a:spLocks noGrp="1"/>
          </p:cNvSpPr>
          <p:nvPr>
            <p:ph type="subTitle" idx="1"/>
          </p:nvPr>
        </p:nvSpPr>
        <p:spPr/>
        <p:txBody>
          <a:bodyPr/>
          <a:lstStyle/>
          <a:p>
            <a:r>
              <a:rPr lang="en-US" dirty="0"/>
              <a:t>Robert Jia, Percy Liang</a:t>
            </a:r>
          </a:p>
        </p:txBody>
      </p:sp>
    </p:spTree>
    <p:extLst>
      <p:ext uri="{BB962C8B-B14F-4D97-AF65-F5344CB8AC3E}">
        <p14:creationId xmlns:p14="http://schemas.microsoft.com/office/powerpoint/2010/main" val="257382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E459-7B02-4B14-9893-FCE93341F174}"/>
              </a:ext>
            </a:extLst>
          </p:cNvPr>
          <p:cNvSpPr>
            <a:spLocks noGrp="1"/>
          </p:cNvSpPr>
          <p:nvPr>
            <p:ph type="title"/>
          </p:nvPr>
        </p:nvSpPr>
        <p:spPr>
          <a:xfrm>
            <a:off x="585537" y="615348"/>
            <a:ext cx="9838623" cy="1261577"/>
          </a:xfrm>
        </p:spPr>
        <p:txBody>
          <a:bodyPr>
            <a:normAutofit/>
          </a:bodyPr>
          <a:lstStyle/>
          <a:p>
            <a:r>
              <a:rPr lang="en-US" sz="4400" dirty="0"/>
              <a:t>Reading Comprehension</a:t>
            </a:r>
          </a:p>
        </p:txBody>
      </p:sp>
      <p:sp>
        <p:nvSpPr>
          <p:cNvPr id="3" name="Content Placeholder 2">
            <a:extLst>
              <a:ext uri="{FF2B5EF4-FFF2-40B4-BE49-F238E27FC236}">
                <a16:creationId xmlns:a16="http://schemas.microsoft.com/office/drawing/2014/main" id="{F3C7D838-CF1A-4CD9-8743-BBC20596198B}"/>
              </a:ext>
            </a:extLst>
          </p:cNvPr>
          <p:cNvSpPr>
            <a:spLocks noGrp="1"/>
          </p:cNvSpPr>
          <p:nvPr>
            <p:ph idx="1"/>
          </p:nvPr>
        </p:nvSpPr>
        <p:spPr>
          <a:xfrm>
            <a:off x="1066800" y="1876926"/>
            <a:ext cx="10058400" cy="4075818"/>
          </a:xfrm>
        </p:spPr>
        <p:txBody>
          <a:bodyPr>
            <a:normAutofit/>
          </a:bodyPr>
          <a:lstStyle/>
          <a:p>
            <a:r>
              <a:rPr lang="en-US" sz="2000" dirty="0"/>
              <a:t>Reading comprehension task as defined in </a:t>
            </a:r>
            <a:r>
              <a:rPr lang="en-US" sz="2000" dirty="0" err="1"/>
              <a:t>SQuAD</a:t>
            </a:r>
            <a:r>
              <a:rPr lang="en-US" sz="2000" dirty="0"/>
              <a:t> dataset: Given a passage and a question, select a span of text from the passage that correctly answers the question. </a:t>
            </a:r>
          </a:p>
        </p:txBody>
      </p:sp>
      <p:sp>
        <p:nvSpPr>
          <p:cNvPr id="7" name="TextBox 6">
            <a:extLst>
              <a:ext uri="{FF2B5EF4-FFF2-40B4-BE49-F238E27FC236}">
                <a16:creationId xmlns:a16="http://schemas.microsoft.com/office/drawing/2014/main" id="{B5F0DDCD-9556-4C5D-B3D9-832AA90DC2DC}"/>
              </a:ext>
            </a:extLst>
          </p:cNvPr>
          <p:cNvSpPr txBox="1"/>
          <p:nvPr/>
        </p:nvSpPr>
        <p:spPr>
          <a:xfrm>
            <a:off x="1222407" y="3041584"/>
            <a:ext cx="8142973" cy="369332"/>
          </a:xfrm>
          <a:prstGeom prst="rect">
            <a:avLst/>
          </a:prstGeom>
          <a:noFill/>
        </p:spPr>
        <p:txBody>
          <a:bodyPr wrap="square" rtlCol="0">
            <a:spAutoFit/>
          </a:bodyPr>
          <a:lstStyle/>
          <a:p>
            <a:r>
              <a:rPr lang="en-US" i="1" dirty="0"/>
              <a:t>Question: The number of new Huguenot colonists declined after what year?</a:t>
            </a:r>
          </a:p>
        </p:txBody>
      </p:sp>
      <p:sp>
        <p:nvSpPr>
          <p:cNvPr id="8" name="TextBox 7">
            <a:extLst>
              <a:ext uri="{FF2B5EF4-FFF2-40B4-BE49-F238E27FC236}">
                <a16:creationId xmlns:a16="http://schemas.microsoft.com/office/drawing/2014/main" id="{8EFC510D-77FA-419A-8A23-15C085B1BF62}"/>
              </a:ext>
            </a:extLst>
          </p:cNvPr>
          <p:cNvSpPr txBox="1"/>
          <p:nvPr/>
        </p:nvSpPr>
        <p:spPr>
          <a:xfrm>
            <a:off x="1222406" y="3730169"/>
            <a:ext cx="8142973" cy="923330"/>
          </a:xfrm>
          <a:prstGeom prst="rect">
            <a:avLst/>
          </a:prstGeom>
          <a:noFill/>
        </p:spPr>
        <p:txBody>
          <a:bodyPr wrap="square" rtlCol="0">
            <a:spAutoFit/>
          </a:bodyPr>
          <a:lstStyle/>
          <a:p>
            <a:r>
              <a:rPr lang="en-US" i="1" dirty="0"/>
              <a:t>Passage: The largest portion of the Huguenots to settle in the Cape arrived between 1688 and 1689…but quite a few arrived as late as </a:t>
            </a:r>
            <a:r>
              <a:rPr lang="en-US" i="1" dirty="0">
                <a:highlight>
                  <a:srgbClr val="FFFF00"/>
                </a:highlight>
              </a:rPr>
              <a:t>1700</a:t>
            </a:r>
            <a:r>
              <a:rPr lang="en-US" i="1" dirty="0"/>
              <a:t>; thereafter, the numbers declined…</a:t>
            </a:r>
          </a:p>
        </p:txBody>
      </p:sp>
      <p:sp>
        <p:nvSpPr>
          <p:cNvPr id="9" name="TextBox 8">
            <a:extLst>
              <a:ext uri="{FF2B5EF4-FFF2-40B4-BE49-F238E27FC236}">
                <a16:creationId xmlns:a16="http://schemas.microsoft.com/office/drawing/2014/main" id="{D20803C7-6C3D-42B5-9F74-6BAE84A9264E}"/>
              </a:ext>
            </a:extLst>
          </p:cNvPr>
          <p:cNvSpPr txBox="1"/>
          <p:nvPr/>
        </p:nvSpPr>
        <p:spPr>
          <a:xfrm>
            <a:off x="9138384" y="4099251"/>
            <a:ext cx="2213811" cy="3715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Correct answer span</a:t>
            </a:r>
          </a:p>
        </p:txBody>
      </p:sp>
      <p:sp>
        <p:nvSpPr>
          <p:cNvPr id="10" name="TextBox 9">
            <a:extLst>
              <a:ext uri="{FF2B5EF4-FFF2-40B4-BE49-F238E27FC236}">
                <a16:creationId xmlns:a16="http://schemas.microsoft.com/office/drawing/2014/main" id="{40CC241E-66B3-4215-8853-182EB6A18DB6}"/>
              </a:ext>
            </a:extLst>
          </p:cNvPr>
          <p:cNvSpPr txBox="1"/>
          <p:nvPr/>
        </p:nvSpPr>
        <p:spPr>
          <a:xfrm>
            <a:off x="1335904" y="4851133"/>
            <a:ext cx="7218950" cy="369332"/>
          </a:xfrm>
          <a:prstGeom prst="rect">
            <a:avLst/>
          </a:prstGeom>
          <a:noFill/>
        </p:spPr>
        <p:txBody>
          <a:bodyPr wrap="square" rtlCol="0">
            <a:spAutoFit/>
          </a:bodyPr>
          <a:lstStyle/>
          <a:p>
            <a:r>
              <a:rPr lang="en-US" dirty="0"/>
              <a:t>Model output: 1700</a:t>
            </a:r>
          </a:p>
        </p:txBody>
      </p:sp>
    </p:spTree>
    <p:extLst>
      <p:ext uri="{BB962C8B-B14F-4D97-AF65-F5344CB8AC3E}">
        <p14:creationId xmlns:p14="http://schemas.microsoft.com/office/powerpoint/2010/main" val="146377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E459-7B02-4B14-9893-FCE93341F174}"/>
              </a:ext>
            </a:extLst>
          </p:cNvPr>
          <p:cNvSpPr>
            <a:spLocks noGrp="1"/>
          </p:cNvSpPr>
          <p:nvPr>
            <p:ph type="title"/>
          </p:nvPr>
        </p:nvSpPr>
        <p:spPr>
          <a:xfrm>
            <a:off x="585537" y="615348"/>
            <a:ext cx="9838623" cy="1261577"/>
          </a:xfrm>
        </p:spPr>
        <p:txBody>
          <a:bodyPr>
            <a:normAutofit/>
          </a:bodyPr>
          <a:lstStyle/>
          <a:p>
            <a:r>
              <a:rPr lang="en-US" sz="4400" dirty="0"/>
              <a:t>Reading Comprehension (Adversarial example) </a:t>
            </a:r>
          </a:p>
        </p:txBody>
      </p:sp>
      <p:sp>
        <p:nvSpPr>
          <p:cNvPr id="3" name="Content Placeholder 2">
            <a:extLst>
              <a:ext uri="{FF2B5EF4-FFF2-40B4-BE49-F238E27FC236}">
                <a16:creationId xmlns:a16="http://schemas.microsoft.com/office/drawing/2014/main" id="{F3C7D838-CF1A-4CD9-8743-BBC20596198B}"/>
              </a:ext>
            </a:extLst>
          </p:cNvPr>
          <p:cNvSpPr>
            <a:spLocks noGrp="1"/>
          </p:cNvSpPr>
          <p:nvPr>
            <p:ph idx="1"/>
          </p:nvPr>
        </p:nvSpPr>
        <p:spPr>
          <a:xfrm>
            <a:off x="1066800" y="1876926"/>
            <a:ext cx="10058400" cy="4075818"/>
          </a:xfrm>
        </p:spPr>
        <p:txBody>
          <a:bodyPr>
            <a:normAutofit/>
          </a:bodyPr>
          <a:lstStyle/>
          <a:p>
            <a:r>
              <a:rPr lang="en-US" sz="2000" dirty="0"/>
              <a:t>Reading comprehension task as defined in </a:t>
            </a:r>
            <a:r>
              <a:rPr lang="en-US" sz="2000" dirty="0" err="1"/>
              <a:t>SQuAD</a:t>
            </a:r>
            <a:r>
              <a:rPr lang="en-US" sz="2000" dirty="0"/>
              <a:t> dataset: Given a passage and a question, select a span of text from the passage that correctly answers the question. </a:t>
            </a:r>
          </a:p>
        </p:txBody>
      </p:sp>
      <p:sp>
        <p:nvSpPr>
          <p:cNvPr id="7" name="TextBox 6">
            <a:extLst>
              <a:ext uri="{FF2B5EF4-FFF2-40B4-BE49-F238E27FC236}">
                <a16:creationId xmlns:a16="http://schemas.microsoft.com/office/drawing/2014/main" id="{B5F0DDCD-9556-4C5D-B3D9-832AA90DC2DC}"/>
              </a:ext>
            </a:extLst>
          </p:cNvPr>
          <p:cNvSpPr txBox="1"/>
          <p:nvPr/>
        </p:nvSpPr>
        <p:spPr>
          <a:xfrm>
            <a:off x="1222407" y="3041584"/>
            <a:ext cx="8142973" cy="369332"/>
          </a:xfrm>
          <a:prstGeom prst="rect">
            <a:avLst/>
          </a:prstGeom>
          <a:noFill/>
        </p:spPr>
        <p:txBody>
          <a:bodyPr wrap="square" rtlCol="0">
            <a:spAutoFit/>
          </a:bodyPr>
          <a:lstStyle/>
          <a:p>
            <a:r>
              <a:rPr lang="en-US" i="1" dirty="0"/>
              <a:t>Question: The number of new Huguenot colonists declined after what year?</a:t>
            </a:r>
          </a:p>
        </p:txBody>
      </p:sp>
      <p:sp>
        <p:nvSpPr>
          <p:cNvPr id="8" name="TextBox 7">
            <a:extLst>
              <a:ext uri="{FF2B5EF4-FFF2-40B4-BE49-F238E27FC236}">
                <a16:creationId xmlns:a16="http://schemas.microsoft.com/office/drawing/2014/main" id="{8EFC510D-77FA-419A-8A23-15C085B1BF62}"/>
              </a:ext>
            </a:extLst>
          </p:cNvPr>
          <p:cNvSpPr txBox="1"/>
          <p:nvPr/>
        </p:nvSpPr>
        <p:spPr>
          <a:xfrm>
            <a:off x="1222406" y="3730169"/>
            <a:ext cx="8142973" cy="923330"/>
          </a:xfrm>
          <a:prstGeom prst="rect">
            <a:avLst/>
          </a:prstGeom>
          <a:noFill/>
        </p:spPr>
        <p:txBody>
          <a:bodyPr wrap="square" rtlCol="0">
            <a:spAutoFit/>
          </a:bodyPr>
          <a:lstStyle/>
          <a:p>
            <a:r>
              <a:rPr lang="en-US" i="1" dirty="0"/>
              <a:t>Passage: The largest portion of the Huguenots to settle in the Cape arrived between 1688 and 1689…but quite a few arrived as late as </a:t>
            </a:r>
            <a:r>
              <a:rPr lang="en-US" i="1" dirty="0">
                <a:highlight>
                  <a:srgbClr val="FFFF00"/>
                </a:highlight>
              </a:rPr>
              <a:t>1700</a:t>
            </a:r>
            <a:r>
              <a:rPr lang="en-US" i="1" dirty="0"/>
              <a:t>; thereafter, the numbers declined…</a:t>
            </a:r>
            <a:r>
              <a:rPr lang="en-US" i="1" u="sng" dirty="0"/>
              <a:t>The number of old Acadian colonists declined after the year of </a:t>
            </a:r>
            <a:r>
              <a:rPr lang="en-US" i="1" u="sng" dirty="0">
                <a:highlight>
                  <a:srgbClr val="00FFFF"/>
                </a:highlight>
              </a:rPr>
              <a:t>1675.</a:t>
            </a:r>
            <a:r>
              <a:rPr lang="en-US" i="1" u="sng" dirty="0"/>
              <a:t>”</a:t>
            </a:r>
          </a:p>
        </p:txBody>
      </p:sp>
      <p:sp>
        <p:nvSpPr>
          <p:cNvPr id="10" name="TextBox 9">
            <a:extLst>
              <a:ext uri="{FF2B5EF4-FFF2-40B4-BE49-F238E27FC236}">
                <a16:creationId xmlns:a16="http://schemas.microsoft.com/office/drawing/2014/main" id="{CCFEAA52-7A4E-4925-AAEE-A1FC3ECFC228}"/>
              </a:ext>
            </a:extLst>
          </p:cNvPr>
          <p:cNvSpPr txBox="1"/>
          <p:nvPr/>
        </p:nvSpPr>
        <p:spPr>
          <a:xfrm>
            <a:off x="1222406" y="4894827"/>
            <a:ext cx="7218950" cy="369332"/>
          </a:xfrm>
          <a:prstGeom prst="rect">
            <a:avLst/>
          </a:prstGeom>
          <a:noFill/>
        </p:spPr>
        <p:txBody>
          <a:bodyPr wrap="square" rtlCol="0">
            <a:spAutoFit/>
          </a:bodyPr>
          <a:lstStyle/>
          <a:p>
            <a:r>
              <a:rPr lang="en-US" dirty="0"/>
              <a:t>Model output: 1675</a:t>
            </a:r>
          </a:p>
        </p:txBody>
      </p:sp>
    </p:spTree>
    <p:extLst>
      <p:ext uri="{BB962C8B-B14F-4D97-AF65-F5344CB8AC3E}">
        <p14:creationId xmlns:p14="http://schemas.microsoft.com/office/powerpoint/2010/main" val="98209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FC49-4C01-4E07-B044-F00AF8F9F90B}"/>
              </a:ext>
            </a:extLst>
          </p:cNvPr>
          <p:cNvSpPr>
            <a:spLocks noGrp="1"/>
          </p:cNvSpPr>
          <p:nvPr>
            <p:ph type="title"/>
          </p:nvPr>
        </p:nvSpPr>
        <p:spPr>
          <a:xfrm>
            <a:off x="2678310" y="2225552"/>
            <a:ext cx="6571568" cy="2406895"/>
          </a:xfrm>
        </p:spPr>
        <p:txBody>
          <a:bodyPr>
            <a:noAutofit/>
          </a:bodyPr>
          <a:lstStyle/>
          <a:p>
            <a:r>
              <a:rPr lang="en-US" sz="3600" dirty="0"/>
              <a:t>Seq2Sick: Evaluating the Robustness of Sequence-to-Sequence</a:t>
            </a:r>
            <a:br>
              <a:rPr lang="en-US" sz="3600" dirty="0"/>
            </a:br>
            <a:r>
              <a:rPr lang="en-US" sz="3600" dirty="0"/>
              <a:t>Models with Adversarial Examples</a:t>
            </a:r>
          </a:p>
        </p:txBody>
      </p:sp>
      <p:sp>
        <p:nvSpPr>
          <p:cNvPr id="3" name="Text Placeholder 2">
            <a:extLst>
              <a:ext uri="{FF2B5EF4-FFF2-40B4-BE49-F238E27FC236}">
                <a16:creationId xmlns:a16="http://schemas.microsoft.com/office/drawing/2014/main" id="{D3D01604-A53E-4B3E-8F0D-5E205767A250}"/>
              </a:ext>
            </a:extLst>
          </p:cNvPr>
          <p:cNvSpPr>
            <a:spLocks noGrp="1"/>
          </p:cNvSpPr>
          <p:nvPr>
            <p:ph type="body" idx="1"/>
          </p:nvPr>
        </p:nvSpPr>
        <p:spPr/>
        <p:txBody>
          <a:bodyPr/>
          <a:lstStyle/>
          <a:p>
            <a:r>
              <a:rPr lang="en-US" dirty="0" err="1"/>
              <a:t>Minhao</a:t>
            </a:r>
            <a:r>
              <a:rPr lang="en-US" dirty="0"/>
              <a:t> Cheng, Jinfeng Yi, Huan Zhang, Pin-Yu Chen, Cho-</a:t>
            </a:r>
            <a:r>
              <a:rPr lang="en-US" dirty="0" err="1"/>
              <a:t>Jui</a:t>
            </a:r>
            <a:r>
              <a:rPr lang="en-US" dirty="0"/>
              <a:t> Hsieh</a:t>
            </a:r>
          </a:p>
        </p:txBody>
      </p:sp>
    </p:spTree>
    <p:extLst>
      <p:ext uri="{BB962C8B-B14F-4D97-AF65-F5344CB8AC3E}">
        <p14:creationId xmlns:p14="http://schemas.microsoft.com/office/powerpoint/2010/main" val="864739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CCEE-9C69-40CE-BA35-FF5E8CB303D6}"/>
              </a:ext>
            </a:extLst>
          </p:cNvPr>
          <p:cNvSpPr>
            <a:spLocks noGrp="1"/>
          </p:cNvSpPr>
          <p:nvPr>
            <p:ph type="title"/>
          </p:nvPr>
        </p:nvSpPr>
        <p:spPr/>
        <p:txBody>
          <a:bodyPr/>
          <a:lstStyle/>
          <a:p>
            <a:r>
              <a:rPr lang="en-US" dirty="0"/>
              <a:t>Perturbation by Concatenation</a:t>
            </a:r>
          </a:p>
        </p:txBody>
      </p:sp>
      <p:sp>
        <p:nvSpPr>
          <p:cNvPr id="3" name="Content Placeholder 2">
            <a:extLst>
              <a:ext uri="{FF2B5EF4-FFF2-40B4-BE49-F238E27FC236}">
                <a16:creationId xmlns:a16="http://schemas.microsoft.com/office/drawing/2014/main" id="{4810B28A-B76F-4647-B2A0-2733EB140476}"/>
              </a:ext>
            </a:extLst>
          </p:cNvPr>
          <p:cNvSpPr>
            <a:spLocks noGrp="1"/>
          </p:cNvSpPr>
          <p:nvPr>
            <p:ph idx="1"/>
          </p:nvPr>
        </p:nvSpPr>
        <p:spPr/>
        <p:txBody>
          <a:bodyPr>
            <a:normAutofit/>
          </a:bodyPr>
          <a:lstStyle/>
          <a:p>
            <a:r>
              <a:rPr lang="en-US" sz="2000" dirty="0"/>
              <a:t>How do we generate adversarial examples that do not change the semantics? </a:t>
            </a:r>
          </a:p>
          <a:p>
            <a:pPr lvl="1"/>
            <a:r>
              <a:rPr lang="en-US" sz="1800" dirty="0"/>
              <a:t>For images, put constraints on the </a:t>
            </a:r>
            <a:r>
              <a:rPr lang="en-US" sz="1800" dirty="0" err="1"/>
              <a:t>Lp</a:t>
            </a:r>
            <a:r>
              <a:rPr lang="en-US" sz="1800" dirty="0"/>
              <a:t> norm of the perturbation</a:t>
            </a:r>
          </a:p>
          <a:p>
            <a:pPr lvl="1"/>
            <a:r>
              <a:rPr lang="en-US" sz="1800" dirty="0"/>
              <a:t>For text, the semantics can dramatically change with even one word. </a:t>
            </a:r>
          </a:p>
          <a:p>
            <a:pPr lvl="1"/>
            <a:endParaRPr lang="en-US" sz="1800" dirty="0"/>
          </a:p>
          <a:p>
            <a:r>
              <a:rPr lang="en-US" sz="2000" dirty="0"/>
              <a:t>Propose to add a </a:t>
            </a:r>
            <a:r>
              <a:rPr lang="en-US" sz="2000" dirty="0">
                <a:solidFill>
                  <a:srgbClr val="C00000"/>
                </a:solidFill>
              </a:rPr>
              <a:t>carefully constructed sentence </a:t>
            </a:r>
            <a:r>
              <a:rPr lang="en-US" sz="2000" dirty="0"/>
              <a:t>to the end of the passage </a:t>
            </a:r>
          </a:p>
          <a:p>
            <a:pPr lvl="1"/>
            <a:r>
              <a:rPr lang="en-US" sz="1800" dirty="0"/>
              <a:t>The subject of the sentence is modified so that this sentence does not directly influence the answer of the question</a:t>
            </a:r>
          </a:p>
          <a:p>
            <a:pPr lvl="1"/>
            <a:r>
              <a:rPr lang="en-US" sz="1800" dirty="0"/>
              <a:t>Appending a sentence to the end lowers the chance of hurting the coherence of passage</a:t>
            </a:r>
          </a:p>
        </p:txBody>
      </p:sp>
    </p:spTree>
    <p:extLst>
      <p:ext uri="{BB962C8B-B14F-4D97-AF65-F5344CB8AC3E}">
        <p14:creationId xmlns:p14="http://schemas.microsoft.com/office/powerpoint/2010/main" val="568246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0E07-CB8F-4B15-85D3-8C1386719314}"/>
              </a:ext>
            </a:extLst>
          </p:cNvPr>
          <p:cNvSpPr>
            <a:spLocks noGrp="1"/>
          </p:cNvSpPr>
          <p:nvPr>
            <p:ph type="title"/>
          </p:nvPr>
        </p:nvSpPr>
        <p:spPr>
          <a:xfrm>
            <a:off x="694623" y="468120"/>
            <a:ext cx="10058400" cy="1371600"/>
          </a:xfrm>
        </p:spPr>
        <p:txBody>
          <a:bodyPr/>
          <a:lstStyle/>
          <a:p>
            <a:r>
              <a:rPr lang="en-US" dirty="0"/>
              <a:t>Constructing distracting sentences </a:t>
            </a:r>
          </a:p>
        </p:txBody>
      </p:sp>
      <p:sp>
        <p:nvSpPr>
          <p:cNvPr id="4" name="TextBox 3">
            <a:extLst>
              <a:ext uri="{FF2B5EF4-FFF2-40B4-BE49-F238E27FC236}">
                <a16:creationId xmlns:a16="http://schemas.microsoft.com/office/drawing/2014/main" id="{BD7CE9CF-9172-49F1-8D2E-5287F5B9C934}"/>
              </a:ext>
            </a:extLst>
          </p:cNvPr>
          <p:cNvSpPr txBox="1"/>
          <p:nvPr/>
        </p:nvSpPr>
        <p:spPr>
          <a:xfrm>
            <a:off x="952900" y="1925053"/>
            <a:ext cx="74210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Question: The number of new Huguenot colonists declined after what year?</a:t>
            </a:r>
          </a:p>
        </p:txBody>
      </p:sp>
      <p:cxnSp>
        <p:nvCxnSpPr>
          <p:cNvPr id="6" name="Straight Arrow Connector 5">
            <a:extLst>
              <a:ext uri="{FF2B5EF4-FFF2-40B4-BE49-F238E27FC236}">
                <a16:creationId xmlns:a16="http://schemas.microsoft.com/office/drawing/2014/main" id="{4F00A081-222C-48DC-AA83-6AFC242579CD}"/>
              </a:ext>
            </a:extLst>
          </p:cNvPr>
          <p:cNvCxnSpPr>
            <a:cxnSpLocks/>
            <a:stCxn id="4" idx="2"/>
            <a:endCxn id="8" idx="0"/>
          </p:cNvCxnSpPr>
          <p:nvPr/>
        </p:nvCxnSpPr>
        <p:spPr>
          <a:xfrm flipH="1">
            <a:off x="4658626" y="2294385"/>
            <a:ext cx="4814" cy="67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A0C7A51-F93F-455D-B65B-AC6EF74E2698}"/>
              </a:ext>
            </a:extLst>
          </p:cNvPr>
          <p:cNvSpPr txBox="1"/>
          <p:nvPr/>
        </p:nvSpPr>
        <p:spPr>
          <a:xfrm>
            <a:off x="4803006" y="2473693"/>
            <a:ext cx="3566160" cy="369332"/>
          </a:xfrm>
          <a:prstGeom prst="rect">
            <a:avLst/>
          </a:prstGeom>
          <a:noFill/>
        </p:spPr>
        <p:txBody>
          <a:bodyPr wrap="square" rtlCol="0">
            <a:spAutoFit/>
          </a:bodyPr>
          <a:lstStyle/>
          <a:p>
            <a:r>
              <a:rPr lang="en-US" dirty="0"/>
              <a:t>Change entities, numbers, antonyms </a:t>
            </a:r>
          </a:p>
        </p:txBody>
      </p:sp>
      <p:sp>
        <p:nvSpPr>
          <p:cNvPr id="8" name="TextBox 7">
            <a:extLst>
              <a:ext uri="{FF2B5EF4-FFF2-40B4-BE49-F238E27FC236}">
                <a16:creationId xmlns:a16="http://schemas.microsoft.com/office/drawing/2014/main" id="{D70AD37E-63E0-4E6F-A0FC-5BC3BE798041}"/>
              </a:ext>
            </a:extLst>
          </p:cNvPr>
          <p:cNvSpPr txBox="1"/>
          <p:nvPr/>
        </p:nvSpPr>
        <p:spPr>
          <a:xfrm>
            <a:off x="948086" y="2973148"/>
            <a:ext cx="74210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The number of new </a:t>
            </a:r>
            <a:r>
              <a:rPr lang="en-US" i="1" dirty="0">
                <a:solidFill>
                  <a:srgbClr val="C00000"/>
                </a:solidFill>
              </a:rPr>
              <a:t>Acadian</a:t>
            </a:r>
            <a:r>
              <a:rPr lang="en-US" i="1" dirty="0"/>
              <a:t> colonists declined after what year?</a:t>
            </a:r>
          </a:p>
        </p:txBody>
      </p:sp>
      <p:cxnSp>
        <p:nvCxnSpPr>
          <p:cNvPr id="9" name="Straight Arrow Connector 8">
            <a:extLst>
              <a:ext uri="{FF2B5EF4-FFF2-40B4-BE49-F238E27FC236}">
                <a16:creationId xmlns:a16="http://schemas.microsoft.com/office/drawing/2014/main" id="{0FC2F635-1FF1-4DDB-8909-6C3FAC7A8FE7}"/>
              </a:ext>
            </a:extLst>
          </p:cNvPr>
          <p:cNvCxnSpPr>
            <a:cxnSpLocks/>
            <a:stCxn id="8" idx="2"/>
            <a:endCxn id="10" idx="0"/>
          </p:cNvCxnSpPr>
          <p:nvPr/>
        </p:nvCxnSpPr>
        <p:spPr>
          <a:xfrm>
            <a:off x="4658626" y="3342480"/>
            <a:ext cx="0" cy="492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03C41F-5BA2-4782-8A73-49E5ACD484BF}"/>
              </a:ext>
            </a:extLst>
          </p:cNvPr>
          <p:cNvSpPr txBox="1"/>
          <p:nvPr/>
        </p:nvSpPr>
        <p:spPr>
          <a:xfrm>
            <a:off x="948086" y="3834646"/>
            <a:ext cx="74210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The number of new </a:t>
            </a:r>
            <a:r>
              <a:rPr lang="en-US" i="1" dirty="0">
                <a:solidFill>
                  <a:srgbClr val="C00000"/>
                </a:solidFill>
              </a:rPr>
              <a:t>Acadian</a:t>
            </a:r>
            <a:r>
              <a:rPr lang="en-US" i="1" dirty="0"/>
              <a:t> colonists declined after year </a:t>
            </a:r>
            <a:r>
              <a:rPr lang="en-US" i="1" dirty="0">
                <a:solidFill>
                  <a:srgbClr val="C00000"/>
                </a:solidFill>
              </a:rPr>
              <a:t>1675.</a:t>
            </a:r>
          </a:p>
        </p:txBody>
      </p:sp>
      <p:sp>
        <p:nvSpPr>
          <p:cNvPr id="16" name="TextBox 15">
            <a:extLst>
              <a:ext uri="{FF2B5EF4-FFF2-40B4-BE49-F238E27FC236}">
                <a16:creationId xmlns:a16="http://schemas.microsoft.com/office/drawing/2014/main" id="{39F778DD-561E-412A-BD88-19555D28E102}"/>
              </a:ext>
            </a:extLst>
          </p:cNvPr>
          <p:cNvSpPr txBox="1"/>
          <p:nvPr/>
        </p:nvSpPr>
        <p:spPr>
          <a:xfrm>
            <a:off x="9625267" y="1907226"/>
            <a:ext cx="182077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Answer: 1700 </a:t>
            </a:r>
          </a:p>
        </p:txBody>
      </p:sp>
      <p:cxnSp>
        <p:nvCxnSpPr>
          <p:cNvPr id="18" name="Straight Arrow Connector 17">
            <a:extLst>
              <a:ext uri="{FF2B5EF4-FFF2-40B4-BE49-F238E27FC236}">
                <a16:creationId xmlns:a16="http://schemas.microsoft.com/office/drawing/2014/main" id="{0B12AF10-BA58-499F-8356-C566A7C5991D}"/>
              </a:ext>
            </a:extLst>
          </p:cNvPr>
          <p:cNvCxnSpPr>
            <a:stCxn id="16" idx="2"/>
            <a:endCxn id="10" idx="0"/>
          </p:cNvCxnSpPr>
          <p:nvPr/>
        </p:nvCxnSpPr>
        <p:spPr>
          <a:xfrm flipH="1">
            <a:off x="4658626" y="2276558"/>
            <a:ext cx="5877030" cy="155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0F5D658-DC25-49BA-8B03-D2CC71E10426}"/>
              </a:ext>
            </a:extLst>
          </p:cNvPr>
          <p:cNvSpPr txBox="1"/>
          <p:nvPr/>
        </p:nvSpPr>
        <p:spPr>
          <a:xfrm>
            <a:off x="9903196" y="2394476"/>
            <a:ext cx="2011680" cy="1200329"/>
          </a:xfrm>
          <a:prstGeom prst="rect">
            <a:avLst/>
          </a:prstGeom>
          <a:noFill/>
        </p:spPr>
        <p:txBody>
          <a:bodyPr wrap="square" rtlCol="0">
            <a:spAutoFit/>
          </a:bodyPr>
          <a:lstStyle/>
          <a:p>
            <a:r>
              <a:rPr lang="en-US" dirty="0"/>
              <a:t>Generate a fake answer with the same NER type/POS tag.</a:t>
            </a:r>
          </a:p>
        </p:txBody>
      </p:sp>
      <p:sp>
        <p:nvSpPr>
          <p:cNvPr id="20" name="TextBox 19">
            <a:extLst>
              <a:ext uri="{FF2B5EF4-FFF2-40B4-BE49-F238E27FC236}">
                <a16:creationId xmlns:a16="http://schemas.microsoft.com/office/drawing/2014/main" id="{3886C93A-AABB-499B-B2A4-D9C64B5C14D9}"/>
              </a:ext>
            </a:extLst>
          </p:cNvPr>
          <p:cNvSpPr txBox="1"/>
          <p:nvPr/>
        </p:nvSpPr>
        <p:spPr>
          <a:xfrm>
            <a:off x="4803006" y="3403897"/>
            <a:ext cx="3959595" cy="369332"/>
          </a:xfrm>
          <a:prstGeom prst="rect">
            <a:avLst/>
          </a:prstGeom>
          <a:noFill/>
        </p:spPr>
        <p:txBody>
          <a:bodyPr wrap="square" rtlCol="0">
            <a:spAutoFit/>
          </a:bodyPr>
          <a:lstStyle/>
          <a:p>
            <a:r>
              <a:rPr lang="en-US" dirty="0"/>
              <a:t>Convert to declarative sentence.</a:t>
            </a:r>
          </a:p>
        </p:txBody>
      </p:sp>
      <p:cxnSp>
        <p:nvCxnSpPr>
          <p:cNvPr id="21" name="Straight Arrow Connector 20">
            <a:extLst>
              <a:ext uri="{FF2B5EF4-FFF2-40B4-BE49-F238E27FC236}">
                <a16:creationId xmlns:a16="http://schemas.microsoft.com/office/drawing/2014/main" id="{92FAF1F4-39EE-4B80-827D-EE848DC8A653}"/>
              </a:ext>
            </a:extLst>
          </p:cNvPr>
          <p:cNvCxnSpPr>
            <a:cxnSpLocks/>
            <a:stCxn id="10" idx="2"/>
            <a:endCxn id="22" idx="0"/>
          </p:cNvCxnSpPr>
          <p:nvPr/>
        </p:nvCxnSpPr>
        <p:spPr>
          <a:xfrm>
            <a:off x="4658626" y="4203978"/>
            <a:ext cx="0" cy="740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0098F72-1451-4636-BD07-CC1A907EB5C5}"/>
              </a:ext>
            </a:extLst>
          </p:cNvPr>
          <p:cNvSpPr txBox="1"/>
          <p:nvPr/>
        </p:nvSpPr>
        <p:spPr>
          <a:xfrm>
            <a:off x="948086" y="4944158"/>
            <a:ext cx="74210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The number of new </a:t>
            </a:r>
            <a:r>
              <a:rPr lang="en-US" i="1" dirty="0">
                <a:solidFill>
                  <a:srgbClr val="C00000"/>
                </a:solidFill>
              </a:rPr>
              <a:t>Acadian</a:t>
            </a:r>
            <a:r>
              <a:rPr lang="en-US" i="1" dirty="0"/>
              <a:t> colonists declined after the year of </a:t>
            </a:r>
            <a:r>
              <a:rPr lang="en-US" i="1" dirty="0">
                <a:solidFill>
                  <a:srgbClr val="C00000"/>
                </a:solidFill>
              </a:rPr>
              <a:t>1675.</a:t>
            </a:r>
          </a:p>
        </p:txBody>
      </p:sp>
      <p:sp>
        <p:nvSpPr>
          <p:cNvPr id="23" name="TextBox 22">
            <a:extLst>
              <a:ext uri="{FF2B5EF4-FFF2-40B4-BE49-F238E27FC236}">
                <a16:creationId xmlns:a16="http://schemas.microsoft.com/office/drawing/2014/main" id="{D6CF881D-0708-4559-8CD6-B68A03BA8ABB}"/>
              </a:ext>
            </a:extLst>
          </p:cNvPr>
          <p:cNvSpPr txBox="1"/>
          <p:nvPr/>
        </p:nvSpPr>
        <p:spPr>
          <a:xfrm>
            <a:off x="4803006" y="4187687"/>
            <a:ext cx="5950017" cy="646331"/>
          </a:xfrm>
          <a:prstGeom prst="rect">
            <a:avLst/>
          </a:prstGeom>
          <a:noFill/>
        </p:spPr>
        <p:txBody>
          <a:bodyPr wrap="square" rtlCol="0">
            <a:spAutoFit/>
          </a:bodyPr>
          <a:lstStyle/>
          <a:p>
            <a:r>
              <a:rPr lang="en-US" dirty="0"/>
              <a:t>Ask crowdsources to correct grammatical errors and make the sentence more fluent.</a:t>
            </a:r>
          </a:p>
        </p:txBody>
      </p:sp>
    </p:spTree>
    <p:extLst>
      <p:ext uri="{BB962C8B-B14F-4D97-AF65-F5344CB8AC3E}">
        <p14:creationId xmlns:p14="http://schemas.microsoft.com/office/powerpoint/2010/main" val="402704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9F14-F847-4093-AF04-E3A5A6DFFD5F}"/>
              </a:ext>
            </a:extLst>
          </p:cNvPr>
          <p:cNvSpPr>
            <a:spLocks noGrp="1"/>
          </p:cNvSpPr>
          <p:nvPr>
            <p:ph type="title"/>
          </p:nvPr>
        </p:nvSpPr>
        <p:spPr>
          <a:xfrm>
            <a:off x="691415" y="584843"/>
            <a:ext cx="10058400" cy="589440"/>
          </a:xfrm>
        </p:spPr>
        <p:txBody>
          <a:bodyPr>
            <a:normAutofit fontScale="90000"/>
          </a:bodyPr>
          <a:lstStyle/>
          <a:p>
            <a:r>
              <a:rPr lang="en-US" dirty="0"/>
              <a:t>Experiments </a:t>
            </a:r>
          </a:p>
        </p:txBody>
      </p:sp>
      <p:pic>
        <p:nvPicPr>
          <p:cNvPr id="4" name="Content Placeholder 3">
            <a:extLst>
              <a:ext uri="{FF2B5EF4-FFF2-40B4-BE49-F238E27FC236}">
                <a16:creationId xmlns:a16="http://schemas.microsoft.com/office/drawing/2014/main" id="{CD328C26-3798-422D-9C86-C3E443DBC003}"/>
              </a:ext>
            </a:extLst>
          </p:cNvPr>
          <p:cNvPicPr>
            <a:picLocks noGrp="1" noChangeAspect="1"/>
          </p:cNvPicPr>
          <p:nvPr>
            <p:ph idx="1"/>
          </p:nvPr>
        </p:nvPicPr>
        <p:blipFill>
          <a:blip r:embed="rId2"/>
          <a:stretch>
            <a:fillRect/>
          </a:stretch>
        </p:blipFill>
        <p:spPr>
          <a:xfrm>
            <a:off x="465221" y="1378925"/>
            <a:ext cx="8404435" cy="4598113"/>
          </a:xfrm>
          <a:prstGeom prst="rect">
            <a:avLst/>
          </a:prstGeom>
        </p:spPr>
      </p:pic>
      <p:sp>
        <p:nvSpPr>
          <p:cNvPr id="5" name="TextBox 4">
            <a:extLst>
              <a:ext uri="{FF2B5EF4-FFF2-40B4-BE49-F238E27FC236}">
                <a16:creationId xmlns:a16="http://schemas.microsoft.com/office/drawing/2014/main" id="{E78774B4-1239-47C8-B9DC-909259DEC455}"/>
              </a:ext>
            </a:extLst>
          </p:cNvPr>
          <p:cNvSpPr txBox="1"/>
          <p:nvPr/>
        </p:nvSpPr>
        <p:spPr>
          <a:xfrm>
            <a:off x="7235791" y="428668"/>
            <a:ext cx="3514024" cy="923330"/>
          </a:xfrm>
          <a:prstGeom prst="rect">
            <a:avLst/>
          </a:prstGeom>
          <a:noFill/>
        </p:spPr>
        <p:txBody>
          <a:bodyPr wrap="square" rtlCol="0">
            <a:spAutoFit/>
          </a:bodyPr>
          <a:lstStyle/>
          <a:p>
            <a:r>
              <a:rPr lang="en-US" dirty="0"/>
              <a:t>Variant that produces many distracting sentences and uses the best one according to 4 dev systems </a:t>
            </a:r>
          </a:p>
        </p:txBody>
      </p:sp>
      <p:sp>
        <p:nvSpPr>
          <p:cNvPr id="6" name="TextBox 5">
            <a:extLst>
              <a:ext uri="{FF2B5EF4-FFF2-40B4-BE49-F238E27FC236}">
                <a16:creationId xmlns:a16="http://schemas.microsoft.com/office/drawing/2014/main" id="{248BB4B7-0EAF-4031-A1B0-BE3652D0ADD1}"/>
              </a:ext>
            </a:extLst>
          </p:cNvPr>
          <p:cNvSpPr txBox="1"/>
          <p:nvPr/>
        </p:nvSpPr>
        <p:spPr>
          <a:xfrm>
            <a:off x="1068404" y="6030892"/>
            <a:ext cx="8999621" cy="371513"/>
          </a:xfrm>
          <a:prstGeom prst="rect">
            <a:avLst/>
          </a:prstGeom>
          <a:noFill/>
        </p:spPr>
        <p:txBody>
          <a:bodyPr wrap="square" rtlCol="0">
            <a:spAutoFit/>
          </a:bodyPr>
          <a:lstStyle/>
          <a:p>
            <a:r>
              <a:rPr lang="en-US" dirty="0"/>
              <a:t>Large gap between original F1 and robust F1.</a:t>
            </a:r>
          </a:p>
        </p:txBody>
      </p:sp>
      <p:pic>
        <p:nvPicPr>
          <p:cNvPr id="7" name="Picture 6">
            <a:extLst>
              <a:ext uri="{FF2B5EF4-FFF2-40B4-BE49-F238E27FC236}">
                <a16:creationId xmlns:a16="http://schemas.microsoft.com/office/drawing/2014/main" id="{2199F07F-E4D4-4C7B-AD78-FFF3E1902234}"/>
              </a:ext>
            </a:extLst>
          </p:cNvPr>
          <p:cNvPicPr>
            <a:picLocks noChangeAspect="1"/>
          </p:cNvPicPr>
          <p:nvPr/>
        </p:nvPicPr>
        <p:blipFill>
          <a:blip r:embed="rId3"/>
          <a:stretch>
            <a:fillRect/>
          </a:stretch>
        </p:blipFill>
        <p:spPr>
          <a:xfrm>
            <a:off x="9037470" y="3668356"/>
            <a:ext cx="2552476" cy="1125025"/>
          </a:xfrm>
          <a:prstGeom prst="rect">
            <a:avLst/>
          </a:prstGeom>
        </p:spPr>
      </p:pic>
      <p:sp>
        <p:nvSpPr>
          <p:cNvPr id="8" name="TextBox 7">
            <a:extLst>
              <a:ext uri="{FF2B5EF4-FFF2-40B4-BE49-F238E27FC236}">
                <a16:creationId xmlns:a16="http://schemas.microsoft.com/office/drawing/2014/main" id="{48D00973-C2E1-4FEA-8EEB-F96105BAA8A9}"/>
              </a:ext>
            </a:extLst>
          </p:cNvPr>
          <p:cNvSpPr txBox="1"/>
          <p:nvPr/>
        </p:nvSpPr>
        <p:spPr>
          <a:xfrm>
            <a:off x="9037470" y="4928135"/>
            <a:ext cx="2689309" cy="646331"/>
          </a:xfrm>
          <a:prstGeom prst="rect">
            <a:avLst/>
          </a:prstGeom>
          <a:noFill/>
        </p:spPr>
        <p:txBody>
          <a:bodyPr wrap="square" rtlCol="0">
            <a:spAutoFit/>
          </a:bodyPr>
          <a:lstStyle/>
          <a:p>
            <a:r>
              <a:rPr lang="en-US" dirty="0"/>
              <a:t>Humans are robust to such attacks.</a:t>
            </a:r>
          </a:p>
        </p:txBody>
      </p:sp>
    </p:spTree>
    <p:extLst>
      <p:ext uri="{BB962C8B-B14F-4D97-AF65-F5344CB8AC3E}">
        <p14:creationId xmlns:p14="http://schemas.microsoft.com/office/powerpoint/2010/main" val="903049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0E07-CB8F-4B15-85D3-8C1386719314}"/>
              </a:ext>
            </a:extLst>
          </p:cNvPr>
          <p:cNvSpPr>
            <a:spLocks noGrp="1"/>
          </p:cNvSpPr>
          <p:nvPr>
            <p:ph type="title"/>
          </p:nvPr>
        </p:nvSpPr>
        <p:spPr>
          <a:xfrm>
            <a:off x="694623" y="468120"/>
            <a:ext cx="10058400" cy="1371600"/>
          </a:xfrm>
        </p:spPr>
        <p:txBody>
          <a:bodyPr/>
          <a:lstStyle/>
          <a:p>
            <a:r>
              <a:rPr lang="en-US" dirty="0"/>
              <a:t>Constructing distracting “word salad”</a:t>
            </a:r>
          </a:p>
        </p:txBody>
      </p:sp>
      <p:sp>
        <p:nvSpPr>
          <p:cNvPr id="4" name="TextBox 3">
            <a:extLst>
              <a:ext uri="{FF2B5EF4-FFF2-40B4-BE49-F238E27FC236}">
                <a16:creationId xmlns:a16="http://schemas.microsoft.com/office/drawing/2014/main" id="{BD7CE9CF-9172-49F1-8D2E-5287F5B9C934}"/>
              </a:ext>
            </a:extLst>
          </p:cNvPr>
          <p:cNvSpPr txBox="1"/>
          <p:nvPr/>
        </p:nvSpPr>
        <p:spPr>
          <a:xfrm>
            <a:off x="895147" y="2334965"/>
            <a:ext cx="742107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Passage: In January 1880, two of Tesla's uncles put together enough money to help him leave </a:t>
            </a:r>
            <a:r>
              <a:rPr lang="en-US" i="1" dirty="0" err="1"/>
              <a:t>Gospić</a:t>
            </a:r>
            <a:r>
              <a:rPr lang="en-US" i="1" dirty="0"/>
              <a:t> for Prague…</a:t>
            </a:r>
          </a:p>
        </p:txBody>
      </p:sp>
      <p:sp>
        <p:nvSpPr>
          <p:cNvPr id="3" name="TextBox 2">
            <a:extLst>
              <a:ext uri="{FF2B5EF4-FFF2-40B4-BE49-F238E27FC236}">
                <a16:creationId xmlns:a16="http://schemas.microsoft.com/office/drawing/2014/main" id="{E93E0024-56A2-41BC-88D2-917B8CCE2282}"/>
              </a:ext>
            </a:extLst>
          </p:cNvPr>
          <p:cNvSpPr txBox="1"/>
          <p:nvPr/>
        </p:nvSpPr>
        <p:spPr>
          <a:xfrm>
            <a:off x="770021" y="1540042"/>
            <a:ext cx="9606013" cy="369332"/>
          </a:xfrm>
          <a:prstGeom prst="rect">
            <a:avLst/>
          </a:prstGeom>
          <a:noFill/>
        </p:spPr>
        <p:txBody>
          <a:bodyPr wrap="square" rtlCol="0">
            <a:spAutoFit/>
          </a:bodyPr>
          <a:lstStyle/>
          <a:p>
            <a:r>
              <a:rPr lang="en-US" dirty="0"/>
              <a:t>The appended content is a random sequence of words, not grammatically correct.</a:t>
            </a:r>
          </a:p>
        </p:txBody>
      </p:sp>
      <p:sp>
        <p:nvSpPr>
          <p:cNvPr id="17" name="TextBox 16">
            <a:extLst>
              <a:ext uri="{FF2B5EF4-FFF2-40B4-BE49-F238E27FC236}">
                <a16:creationId xmlns:a16="http://schemas.microsoft.com/office/drawing/2014/main" id="{C4CF6503-C4C5-4A12-90D0-214C88598D1A}"/>
              </a:ext>
            </a:extLst>
          </p:cNvPr>
          <p:cNvSpPr txBox="1"/>
          <p:nvPr/>
        </p:nvSpPr>
        <p:spPr>
          <a:xfrm>
            <a:off x="895147" y="3701719"/>
            <a:ext cx="742107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Passage: In January 1880, two of Tesla's uncles put together enough money to help him leave </a:t>
            </a:r>
            <a:r>
              <a:rPr lang="en-US" i="1" dirty="0" err="1"/>
              <a:t>Gospić</a:t>
            </a:r>
            <a:r>
              <a:rPr lang="en-US" i="1" dirty="0"/>
              <a:t> for Prague…</a:t>
            </a:r>
            <a:r>
              <a:rPr lang="en-US" i="1" dirty="0">
                <a:solidFill>
                  <a:srgbClr val="C00000"/>
                </a:solidFill>
              </a:rPr>
              <a:t>heavy industry art countries applied design theory even medical process.</a:t>
            </a:r>
          </a:p>
        </p:txBody>
      </p:sp>
      <p:cxnSp>
        <p:nvCxnSpPr>
          <p:cNvPr id="11" name="Straight Arrow Connector 10">
            <a:extLst>
              <a:ext uri="{FF2B5EF4-FFF2-40B4-BE49-F238E27FC236}">
                <a16:creationId xmlns:a16="http://schemas.microsoft.com/office/drawing/2014/main" id="{389CD4E4-4221-4148-A40F-5D2AA3193129}"/>
              </a:ext>
            </a:extLst>
          </p:cNvPr>
          <p:cNvCxnSpPr>
            <a:stCxn id="4" idx="2"/>
            <a:endCxn id="17" idx="0"/>
          </p:cNvCxnSpPr>
          <p:nvPr/>
        </p:nvCxnSpPr>
        <p:spPr>
          <a:xfrm>
            <a:off x="4605687" y="2981296"/>
            <a:ext cx="0" cy="720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0C4675-6E51-4BE4-B675-1C909BA42749}"/>
              </a:ext>
            </a:extLst>
          </p:cNvPr>
          <p:cNvSpPr txBox="1"/>
          <p:nvPr/>
        </p:nvSpPr>
        <p:spPr>
          <a:xfrm>
            <a:off x="4735629" y="3344288"/>
            <a:ext cx="4283239" cy="369332"/>
          </a:xfrm>
          <a:prstGeom prst="rect">
            <a:avLst/>
          </a:prstGeom>
          <a:noFill/>
        </p:spPr>
        <p:txBody>
          <a:bodyPr wrap="square" rtlCol="0">
            <a:spAutoFit/>
          </a:bodyPr>
          <a:lstStyle/>
          <a:p>
            <a:r>
              <a:rPr lang="en-US" dirty="0"/>
              <a:t>Add random common words </a:t>
            </a:r>
          </a:p>
        </p:txBody>
      </p:sp>
      <p:sp>
        <p:nvSpPr>
          <p:cNvPr id="24" name="TextBox 23">
            <a:extLst>
              <a:ext uri="{FF2B5EF4-FFF2-40B4-BE49-F238E27FC236}">
                <a16:creationId xmlns:a16="http://schemas.microsoft.com/office/drawing/2014/main" id="{FCAEE34D-2BEA-48F4-8E64-4BE9371A0481}"/>
              </a:ext>
            </a:extLst>
          </p:cNvPr>
          <p:cNvSpPr txBox="1"/>
          <p:nvPr/>
        </p:nvSpPr>
        <p:spPr>
          <a:xfrm>
            <a:off x="895147" y="5311619"/>
            <a:ext cx="742107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i="1" dirty="0"/>
              <a:t>Passage: In January 1880, two of Tesla's uncles put together enough money to help him leave </a:t>
            </a:r>
            <a:r>
              <a:rPr lang="en-US" i="1" dirty="0" err="1"/>
              <a:t>Gospić</a:t>
            </a:r>
            <a:r>
              <a:rPr lang="en-US" i="1" dirty="0"/>
              <a:t> for Prague…</a:t>
            </a:r>
            <a:r>
              <a:rPr lang="en-US" i="1" dirty="0">
                <a:solidFill>
                  <a:srgbClr val="C00000"/>
                </a:solidFill>
              </a:rPr>
              <a:t>heavy industry art countries applied design city even medical process.</a:t>
            </a:r>
          </a:p>
        </p:txBody>
      </p:sp>
      <p:cxnSp>
        <p:nvCxnSpPr>
          <p:cNvPr id="14" name="Straight Arrow Connector 13">
            <a:extLst>
              <a:ext uri="{FF2B5EF4-FFF2-40B4-BE49-F238E27FC236}">
                <a16:creationId xmlns:a16="http://schemas.microsoft.com/office/drawing/2014/main" id="{7446F491-506E-4F62-BF9E-16F889C78287}"/>
              </a:ext>
            </a:extLst>
          </p:cNvPr>
          <p:cNvCxnSpPr>
            <a:stCxn id="17" idx="2"/>
            <a:endCxn id="24" idx="0"/>
          </p:cNvCxnSpPr>
          <p:nvPr/>
        </p:nvCxnSpPr>
        <p:spPr>
          <a:xfrm>
            <a:off x="4605687" y="4625049"/>
            <a:ext cx="0" cy="686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1F9145E-8976-49AB-9EBD-A1A3AF259BC2}"/>
              </a:ext>
            </a:extLst>
          </p:cNvPr>
          <p:cNvSpPr txBox="1"/>
          <p:nvPr/>
        </p:nvSpPr>
        <p:spPr>
          <a:xfrm>
            <a:off x="4708356" y="4659314"/>
            <a:ext cx="6044667" cy="646331"/>
          </a:xfrm>
          <a:prstGeom prst="rect">
            <a:avLst/>
          </a:prstGeom>
          <a:noFill/>
        </p:spPr>
        <p:txBody>
          <a:bodyPr wrap="square" rtlCol="0">
            <a:spAutoFit/>
          </a:bodyPr>
          <a:lstStyle/>
          <a:p>
            <a:r>
              <a:rPr lang="en-US" dirty="0"/>
              <a:t>Replace one word by another greedily selected word to maximize the probability of selecting this word as the answer. </a:t>
            </a:r>
          </a:p>
        </p:txBody>
      </p:sp>
      <p:cxnSp>
        <p:nvCxnSpPr>
          <p:cNvPr id="28" name="Connector: Curved 27">
            <a:extLst>
              <a:ext uri="{FF2B5EF4-FFF2-40B4-BE49-F238E27FC236}">
                <a16:creationId xmlns:a16="http://schemas.microsoft.com/office/drawing/2014/main" id="{0C2D8D8B-1767-49F0-B2A6-CD928484A2D3}"/>
              </a:ext>
            </a:extLst>
          </p:cNvPr>
          <p:cNvCxnSpPr>
            <a:stCxn id="24" idx="3"/>
            <a:endCxn id="17" idx="3"/>
          </p:cNvCxnSpPr>
          <p:nvPr/>
        </p:nvCxnSpPr>
        <p:spPr>
          <a:xfrm flipV="1">
            <a:off x="8316226" y="4163384"/>
            <a:ext cx="12700" cy="1609900"/>
          </a:xfrm>
          <a:prstGeom prst="curvedConnector3">
            <a:avLst>
              <a:gd name="adj1" fmla="val 11273685"/>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505499C-EE1E-47CB-9FDB-25758EDAD672}"/>
              </a:ext>
            </a:extLst>
          </p:cNvPr>
          <p:cNvSpPr txBox="1"/>
          <p:nvPr/>
        </p:nvSpPr>
        <p:spPr>
          <a:xfrm>
            <a:off x="9018868" y="3927107"/>
            <a:ext cx="1696055" cy="646331"/>
          </a:xfrm>
          <a:prstGeom prst="rect">
            <a:avLst/>
          </a:prstGeom>
          <a:noFill/>
        </p:spPr>
        <p:txBody>
          <a:bodyPr wrap="square" rtlCol="0">
            <a:spAutoFit/>
          </a:bodyPr>
          <a:lstStyle/>
          <a:p>
            <a:r>
              <a:rPr lang="en-US" dirty="0"/>
              <a:t>Repeat a few times.</a:t>
            </a:r>
          </a:p>
        </p:txBody>
      </p:sp>
    </p:spTree>
    <p:extLst>
      <p:ext uri="{BB962C8B-B14F-4D97-AF65-F5344CB8AC3E}">
        <p14:creationId xmlns:p14="http://schemas.microsoft.com/office/powerpoint/2010/main" val="37566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B353-8519-46CA-AC35-54FDC05E4602}"/>
              </a:ext>
            </a:extLst>
          </p:cNvPr>
          <p:cNvSpPr>
            <a:spLocks noGrp="1"/>
          </p:cNvSpPr>
          <p:nvPr>
            <p:ph type="title"/>
          </p:nvPr>
        </p:nvSpPr>
        <p:spPr>
          <a:xfrm>
            <a:off x="1066800" y="642594"/>
            <a:ext cx="10058400" cy="839697"/>
          </a:xfrm>
        </p:spPr>
        <p:txBody>
          <a:bodyPr/>
          <a:lstStyle/>
          <a:p>
            <a:r>
              <a:rPr lang="en-US" dirty="0"/>
              <a:t>Experiments</a:t>
            </a:r>
          </a:p>
        </p:txBody>
      </p:sp>
      <p:sp>
        <p:nvSpPr>
          <p:cNvPr id="3" name="Content Placeholder 2">
            <a:extLst>
              <a:ext uri="{FF2B5EF4-FFF2-40B4-BE49-F238E27FC236}">
                <a16:creationId xmlns:a16="http://schemas.microsoft.com/office/drawing/2014/main" id="{5B8743AA-FB7E-4693-870E-BCB2EC783FFD}"/>
              </a:ext>
            </a:extLst>
          </p:cNvPr>
          <p:cNvSpPr>
            <a:spLocks noGrp="1"/>
          </p:cNvSpPr>
          <p:nvPr>
            <p:ph idx="1"/>
          </p:nvPr>
        </p:nvSpPr>
        <p:spPr>
          <a:xfrm>
            <a:off x="1066800" y="4350618"/>
            <a:ext cx="10058400" cy="1602125"/>
          </a:xfrm>
        </p:spPr>
        <p:txBody>
          <a:bodyPr/>
          <a:lstStyle/>
          <a:p>
            <a:r>
              <a:rPr lang="en-US" dirty="0"/>
              <a:t>Allowing for randomly generated adversaries can fool the model even more. </a:t>
            </a:r>
          </a:p>
        </p:txBody>
      </p:sp>
      <p:pic>
        <p:nvPicPr>
          <p:cNvPr id="4" name="Picture 3">
            <a:extLst>
              <a:ext uri="{FF2B5EF4-FFF2-40B4-BE49-F238E27FC236}">
                <a16:creationId xmlns:a16="http://schemas.microsoft.com/office/drawing/2014/main" id="{3DBAA5D7-C8A2-4E13-B09F-B8E0A07BA68D}"/>
              </a:ext>
            </a:extLst>
          </p:cNvPr>
          <p:cNvPicPr>
            <a:picLocks noChangeAspect="1"/>
          </p:cNvPicPr>
          <p:nvPr/>
        </p:nvPicPr>
        <p:blipFill>
          <a:blip r:embed="rId2"/>
          <a:stretch>
            <a:fillRect/>
          </a:stretch>
        </p:blipFill>
        <p:spPr>
          <a:xfrm>
            <a:off x="2577966" y="1881569"/>
            <a:ext cx="7258050" cy="1952625"/>
          </a:xfrm>
          <a:prstGeom prst="rect">
            <a:avLst/>
          </a:prstGeom>
        </p:spPr>
      </p:pic>
    </p:spTree>
    <p:extLst>
      <p:ext uri="{BB962C8B-B14F-4D97-AF65-F5344CB8AC3E}">
        <p14:creationId xmlns:p14="http://schemas.microsoft.com/office/powerpoint/2010/main" val="1244315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F91D-8B2C-4872-B794-917358A42890}"/>
              </a:ext>
            </a:extLst>
          </p:cNvPr>
          <p:cNvSpPr>
            <a:spLocks noGrp="1"/>
          </p:cNvSpPr>
          <p:nvPr>
            <p:ph type="title"/>
          </p:nvPr>
        </p:nvSpPr>
        <p:spPr>
          <a:xfrm>
            <a:off x="441158" y="399448"/>
            <a:ext cx="10058400" cy="685692"/>
          </a:xfrm>
        </p:spPr>
        <p:txBody>
          <a:bodyPr>
            <a:normAutofit fontScale="90000"/>
          </a:bodyPr>
          <a:lstStyle/>
          <a:p>
            <a:r>
              <a:rPr lang="en-US" dirty="0"/>
              <a:t>Can adversarial training help? </a:t>
            </a:r>
          </a:p>
        </p:txBody>
      </p:sp>
      <p:sp>
        <p:nvSpPr>
          <p:cNvPr id="3" name="Content Placeholder 2">
            <a:extLst>
              <a:ext uri="{FF2B5EF4-FFF2-40B4-BE49-F238E27FC236}">
                <a16:creationId xmlns:a16="http://schemas.microsoft.com/office/drawing/2014/main" id="{69EE154E-04D3-4CAD-A872-D521F713D992}"/>
              </a:ext>
            </a:extLst>
          </p:cNvPr>
          <p:cNvSpPr>
            <a:spLocks noGrp="1"/>
          </p:cNvSpPr>
          <p:nvPr>
            <p:ph idx="1"/>
          </p:nvPr>
        </p:nvSpPr>
        <p:spPr>
          <a:xfrm>
            <a:off x="912796" y="4488901"/>
            <a:ext cx="10058400" cy="1838426"/>
          </a:xfrm>
        </p:spPr>
        <p:txBody>
          <a:bodyPr>
            <a:normAutofit/>
          </a:bodyPr>
          <a:lstStyle/>
          <a:p>
            <a:r>
              <a:rPr lang="en-US" dirty="0"/>
              <a:t>Train a model with </a:t>
            </a:r>
            <a:r>
              <a:rPr lang="en-US" b="1" dirty="0" err="1"/>
              <a:t>AddSent</a:t>
            </a:r>
            <a:r>
              <a:rPr lang="en-US" dirty="0"/>
              <a:t> (disturbing sentences appended to the end of the passage). </a:t>
            </a:r>
          </a:p>
          <a:p>
            <a:r>
              <a:rPr lang="en-US" dirty="0"/>
              <a:t>The model is now doing well on </a:t>
            </a:r>
            <a:r>
              <a:rPr lang="en-US" b="1" dirty="0" err="1"/>
              <a:t>Addsent</a:t>
            </a:r>
            <a:r>
              <a:rPr lang="en-US" dirty="0"/>
              <a:t> adversarial examples. </a:t>
            </a:r>
          </a:p>
          <a:p>
            <a:r>
              <a:rPr lang="en-US" dirty="0"/>
              <a:t>Generate new adversarial examples by adding sentences to the beginning of the passage </a:t>
            </a:r>
            <a:r>
              <a:rPr lang="en-US" b="1" dirty="0" err="1"/>
              <a:t>AddSentMod</a:t>
            </a:r>
            <a:r>
              <a:rPr lang="en-US" b="1" dirty="0"/>
              <a:t>,</a:t>
            </a:r>
            <a:r>
              <a:rPr lang="en-US" dirty="0"/>
              <a:t> model performs badly.   =&gt; The model can easily overfit to one type of adversary.</a:t>
            </a:r>
          </a:p>
        </p:txBody>
      </p:sp>
      <p:pic>
        <p:nvPicPr>
          <p:cNvPr id="4" name="Picture 3">
            <a:extLst>
              <a:ext uri="{FF2B5EF4-FFF2-40B4-BE49-F238E27FC236}">
                <a16:creationId xmlns:a16="http://schemas.microsoft.com/office/drawing/2014/main" id="{CAD0A875-220B-4206-9827-A6812132BC8A}"/>
              </a:ext>
            </a:extLst>
          </p:cNvPr>
          <p:cNvPicPr>
            <a:picLocks noChangeAspect="1"/>
          </p:cNvPicPr>
          <p:nvPr/>
        </p:nvPicPr>
        <p:blipFill>
          <a:blip r:embed="rId2"/>
          <a:stretch>
            <a:fillRect/>
          </a:stretch>
        </p:blipFill>
        <p:spPr>
          <a:xfrm>
            <a:off x="2942071" y="1229476"/>
            <a:ext cx="6009423" cy="3115089"/>
          </a:xfrm>
          <a:prstGeom prst="rect">
            <a:avLst/>
          </a:prstGeom>
        </p:spPr>
      </p:pic>
    </p:spTree>
    <p:extLst>
      <p:ext uri="{BB962C8B-B14F-4D97-AF65-F5344CB8AC3E}">
        <p14:creationId xmlns:p14="http://schemas.microsoft.com/office/powerpoint/2010/main" val="407100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7A8D-B9BB-4D38-9281-270A4241DA50}"/>
              </a:ext>
            </a:extLst>
          </p:cNvPr>
          <p:cNvSpPr>
            <a:spLocks noGrp="1"/>
          </p:cNvSpPr>
          <p:nvPr>
            <p:ph type="title"/>
          </p:nvPr>
        </p:nvSpPr>
        <p:spPr>
          <a:xfrm>
            <a:off x="550525" y="543159"/>
            <a:ext cx="10058400" cy="724193"/>
          </a:xfrm>
        </p:spPr>
        <p:txBody>
          <a:bodyPr>
            <a:noAutofit/>
          </a:bodyPr>
          <a:lstStyle/>
          <a:p>
            <a:r>
              <a:rPr lang="en-US" sz="3600" dirty="0"/>
              <a:t>Training with stronger adversaries </a:t>
            </a:r>
            <a:r>
              <a:rPr lang="en-US" sz="1800" dirty="0"/>
              <a:t>[</a:t>
            </a:r>
            <a:r>
              <a:rPr lang="en-US" sz="1800" dirty="0" err="1"/>
              <a:t>Yicheng</a:t>
            </a:r>
            <a:r>
              <a:rPr lang="en-US" sz="1800" dirty="0"/>
              <a:t> Wang and Mohit Bansal]</a:t>
            </a:r>
            <a:endParaRPr lang="en-US" sz="3600" dirty="0"/>
          </a:p>
        </p:txBody>
      </p:sp>
      <p:sp>
        <p:nvSpPr>
          <p:cNvPr id="3" name="Content Placeholder 2">
            <a:extLst>
              <a:ext uri="{FF2B5EF4-FFF2-40B4-BE49-F238E27FC236}">
                <a16:creationId xmlns:a16="http://schemas.microsoft.com/office/drawing/2014/main" id="{6A412890-4B17-475C-82E8-160348A32582}"/>
              </a:ext>
            </a:extLst>
          </p:cNvPr>
          <p:cNvSpPr>
            <a:spLocks noGrp="1"/>
          </p:cNvSpPr>
          <p:nvPr>
            <p:ph idx="1"/>
          </p:nvPr>
        </p:nvSpPr>
        <p:spPr>
          <a:xfrm>
            <a:off x="1066800" y="1626669"/>
            <a:ext cx="10058400" cy="4326075"/>
          </a:xfrm>
        </p:spPr>
        <p:txBody>
          <a:bodyPr/>
          <a:lstStyle/>
          <a:p>
            <a:r>
              <a:rPr lang="en-US" b="1" dirty="0" err="1"/>
              <a:t>AddDiverse</a:t>
            </a:r>
            <a:r>
              <a:rPr lang="en-US" b="1" dirty="0"/>
              <a:t>: </a:t>
            </a:r>
            <a:r>
              <a:rPr lang="en-US" dirty="0"/>
              <a:t>(1)</a:t>
            </a:r>
            <a:r>
              <a:rPr lang="en-US" b="1" dirty="0"/>
              <a:t> </a:t>
            </a:r>
            <a:r>
              <a:rPr lang="en-US" dirty="0"/>
              <a:t>random placement in the passage; (2) a larger set of fake answers that are drawn from the entire training set.  </a:t>
            </a:r>
          </a:p>
        </p:txBody>
      </p:sp>
      <p:pic>
        <p:nvPicPr>
          <p:cNvPr id="4" name="Picture 3">
            <a:extLst>
              <a:ext uri="{FF2B5EF4-FFF2-40B4-BE49-F238E27FC236}">
                <a16:creationId xmlns:a16="http://schemas.microsoft.com/office/drawing/2014/main" id="{1B533659-E98C-4803-9FD2-96D2C8CEC01A}"/>
              </a:ext>
            </a:extLst>
          </p:cNvPr>
          <p:cNvPicPr>
            <a:picLocks noChangeAspect="1"/>
          </p:cNvPicPr>
          <p:nvPr/>
        </p:nvPicPr>
        <p:blipFill>
          <a:blip r:embed="rId2"/>
          <a:stretch>
            <a:fillRect/>
          </a:stretch>
        </p:blipFill>
        <p:spPr>
          <a:xfrm>
            <a:off x="550525" y="2664052"/>
            <a:ext cx="11090950" cy="1194228"/>
          </a:xfrm>
          <a:prstGeom prst="rect">
            <a:avLst/>
          </a:prstGeom>
        </p:spPr>
      </p:pic>
      <p:sp>
        <p:nvSpPr>
          <p:cNvPr id="5" name="TextBox 4">
            <a:extLst>
              <a:ext uri="{FF2B5EF4-FFF2-40B4-BE49-F238E27FC236}">
                <a16:creationId xmlns:a16="http://schemas.microsoft.com/office/drawing/2014/main" id="{C67D7258-AEC5-45BA-84F6-79C8F533BAEB}"/>
              </a:ext>
            </a:extLst>
          </p:cNvPr>
          <p:cNvSpPr txBox="1"/>
          <p:nvPr/>
        </p:nvSpPr>
        <p:spPr>
          <a:xfrm>
            <a:off x="5871410" y="3959112"/>
            <a:ext cx="1511167" cy="830997"/>
          </a:xfrm>
          <a:prstGeom prst="rect">
            <a:avLst/>
          </a:prstGeom>
          <a:noFill/>
        </p:spPr>
        <p:txBody>
          <a:bodyPr wrap="square" rtlCol="0">
            <a:spAutoFit/>
          </a:bodyPr>
          <a:lstStyle/>
          <a:p>
            <a:r>
              <a:rPr lang="en-US" sz="1600" dirty="0"/>
              <a:t>Same set of fake answers, append to start</a:t>
            </a:r>
          </a:p>
        </p:txBody>
      </p:sp>
      <p:sp>
        <p:nvSpPr>
          <p:cNvPr id="6" name="TextBox 5">
            <a:extLst>
              <a:ext uri="{FF2B5EF4-FFF2-40B4-BE49-F238E27FC236}">
                <a16:creationId xmlns:a16="http://schemas.microsoft.com/office/drawing/2014/main" id="{7E55A6B1-5273-4150-B254-11D5234FDA44}"/>
              </a:ext>
            </a:extLst>
          </p:cNvPr>
          <p:cNvSpPr txBox="1"/>
          <p:nvPr/>
        </p:nvSpPr>
        <p:spPr>
          <a:xfrm>
            <a:off x="7611978" y="3959112"/>
            <a:ext cx="1511167" cy="1077218"/>
          </a:xfrm>
          <a:prstGeom prst="rect">
            <a:avLst/>
          </a:prstGeom>
          <a:noFill/>
        </p:spPr>
        <p:txBody>
          <a:bodyPr wrap="square" rtlCol="0">
            <a:spAutoFit/>
          </a:bodyPr>
          <a:lstStyle/>
          <a:p>
            <a:r>
              <a:rPr lang="en-US" sz="1600" dirty="0"/>
              <a:t>Same set of fake answers, random insertion</a:t>
            </a:r>
          </a:p>
        </p:txBody>
      </p:sp>
      <p:sp>
        <p:nvSpPr>
          <p:cNvPr id="7" name="TextBox 6">
            <a:extLst>
              <a:ext uri="{FF2B5EF4-FFF2-40B4-BE49-F238E27FC236}">
                <a16:creationId xmlns:a16="http://schemas.microsoft.com/office/drawing/2014/main" id="{9AB21359-2DBA-4E8A-84E2-80EB267DD517}"/>
              </a:ext>
            </a:extLst>
          </p:cNvPr>
          <p:cNvSpPr txBox="1"/>
          <p:nvPr/>
        </p:nvSpPr>
        <p:spPr>
          <a:xfrm>
            <a:off x="9256294" y="3919535"/>
            <a:ext cx="1735757" cy="830997"/>
          </a:xfrm>
          <a:prstGeom prst="rect">
            <a:avLst/>
          </a:prstGeom>
          <a:noFill/>
        </p:spPr>
        <p:txBody>
          <a:bodyPr wrap="square" rtlCol="0">
            <a:spAutoFit/>
          </a:bodyPr>
          <a:lstStyle/>
          <a:p>
            <a:r>
              <a:rPr lang="en-US" sz="1600" dirty="0"/>
              <a:t>Different set of fake answers, append to start</a:t>
            </a:r>
          </a:p>
        </p:txBody>
      </p:sp>
      <p:sp>
        <p:nvSpPr>
          <p:cNvPr id="8" name="TextBox 7">
            <a:extLst>
              <a:ext uri="{FF2B5EF4-FFF2-40B4-BE49-F238E27FC236}">
                <a16:creationId xmlns:a16="http://schemas.microsoft.com/office/drawing/2014/main" id="{93EA442A-0337-4CF4-BD14-C1D51EFE2EB1}"/>
              </a:ext>
            </a:extLst>
          </p:cNvPr>
          <p:cNvSpPr txBox="1"/>
          <p:nvPr/>
        </p:nvSpPr>
        <p:spPr>
          <a:xfrm>
            <a:off x="933650" y="5345689"/>
            <a:ext cx="10616665" cy="707886"/>
          </a:xfrm>
          <a:prstGeom prst="rect">
            <a:avLst/>
          </a:prstGeom>
          <a:noFill/>
        </p:spPr>
        <p:txBody>
          <a:bodyPr wrap="square" rtlCol="0">
            <a:spAutoFit/>
          </a:bodyPr>
          <a:lstStyle/>
          <a:p>
            <a:r>
              <a:rPr lang="en-US" sz="2000" dirty="0"/>
              <a:t>Training with stronger and more diverse adversarial examples improves the robustness of the model</a:t>
            </a:r>
          </a:p>
          <a:p>
            <a:r>
              <a:rPr lang="en-US" sz="2000" dirty="0"/>
              <a:t>Limitations: only tested on </a:t>
            </a:r>
            <a:r>
              <a:rPr lang="en-US" sz="2000" dirty="0" err="1"/>
              <a:t>AddSent</a:t>
            </a:r>
            <a:r>
              <a:rPr lang="en-US" sz="2000" dirty="0"/>
              <a:t> style adversarial attacks </a:t>
            </a:r>
          </a:p>
        </p:txBody>
      </p:sp>
    </p:spTree>
    <p:extLst>
      <p:ext uri="{BB962C8B-B14F-4D97-AF65-F5344CB8AC3E}">
        <p14:creationId xmlns:p14="http://schemas.microsoft.com/office/powerpoint/2010/main" val="796821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3157-2BB4-41D4-8C84-B386A39E8007}"/>
              </a:ext>
            </a:extLst>
          </p:cNvPr>
          <p:cNvSpPr>
            <a:spLocks noGrp="1"/>
          </p:cNvSpPr>
          <p:nvPr>
            <p:ph type="title"/>
          </p:nvPr>
        </p:nvSpPr>
        <p:spPr>
          <a:xfrm>
            <a:off x="778042" y="642594"/>
            <a:ext cx="10058400" cy="724193"/>
          </a:xfrm>
        </p:spPr>
        <p:txBody>
          <a:bodyPr>
            <a:normAutofit fontScale="90000"/>
          </a:bodyPr>
          <a:lstStyle/>
          <a:p>
            <a:r>
              <a:rPr lang="en-US" dirty="0"/>
              <a:t>Reflections</a:t>
            </a:r>
          </a:p>
        </p:txBody>
      </p:sp>
      <p:sp>
        <p:nvSpPr>
          <p:cNvPr id="3" name="Content Placeholder 2">
            <a:extLst>
              <a:ext uri="{FF2B5EF4-FFF2-40B4-BE49-F238E27FC236}">
                <a16:creationId xmlns:a16="http://schemas.microsoft.com/office/drawing/2014/main" id="{94DBC654-494C-4816-A824-89706C424EF3}"/>
              </a:ext>
            </a:extLst>
          </p:cNvPr>
          <p:cNvSpPr>
            <a:spLocks noGrp="1"/>
          </p:cNvSpPr>
          <p:nvPr>
            <p:ph idx="1"/>
          </p:nvPr>
        </p:nvSpPr>
        <p:spPr/>
        <p:txBody>
          <a:bodyPr/>
          <a:lstStyle/>
          <a:p>
            <a:r>
              <a:rPr lang="en-US" dirty="0"/>
              <a:t>This paper presents 2 ways to construct adversarial examples for attacking machine comprehension systems: </a:t>
            </a:r>
            <a:r>
              <a:rPr lang="en-US" dirty="0" err="1"/>
              <a:t>AddSent</a:t>
            </a:r>
            <a:r>
              <a:rPr lang="en-US" dirty="0"/>
              <a:t> and </a:t>
            </a:r>
            <a:r>
              <a:rPr lang="en-US" dirty="0" err="1"/>
              <a:t>AddAny</a:t>
            </a:r>
            <a:r>
              <a:rPr lang="en-US" dirty="0"/>
              <a:t>. </a:t>
            </a:r>
          </a:p>
          <a:p>
            <a:pPr lvl="1"/>
            <a:r>
              <a:rPr lang="en-US" sz="1600" dirty="0" err="1"/>
              <a:t>AddSent</a:t>
            </a:r>
            <a:r>
              <a:rPr lang="en-US" sz="1600" dirty="0"/>
              <a:t> can guarantee grammatical correctness and consistent semantics (ensure that the answer does not change)</a:t>
            </a:r>
          </a:p>
          <a:p>
            <a:pPr lvl="1"/>
            <a:r>
              <a:rPr lang="en-US" sz="1600" dirty="0" err="1"/>
              <a:t>AddAny</a:t>
            </a:r>
            <a:r>
              <a:rPr lang="en-US" sz="1600" dirty="0"/>
              <a:t> has high success rate but examples are not grammatically correct. </a:t>
            </a:r>
          </a:p>
          <a:p>
            <a:r>
              <a:rPr lang="en-US" sz="1800" dirty="0"/>
              <a:t>The two adversaries are valuable in evaluating machine comprehension systems but not so useful as an attack </a:t>
            </a:r>
          </a:p>
          <a:p>
            <a:pPr lvl="1"/>
            <a:r>
              <a:rPr lang="en-US" sz="1600" dirty="0"/>
              <a:t>Adversarial examples have strong patterns that can be easily detected </a:t>
            </a:r>
          </a:p>
          <a:p>
            <a:pPr lvl="1"/>
            <a:endParaRPr lang="en-US" sz="1600" dirty="0"/>
          </a:p>
        </p:txBody>
      </p:sp>
    </p:spTree>
    <p:extLst>
      <p:ext uri="{BB962C8B-B14F-4D97-AF65-F5344CB8AC3E}">
        <p14:creationId xmlns:p14="http://schemas.microsoft.com/office/powerpoint/2010/main" val="164448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784A-461C-43ED-8256-22F8C12D99CF}"/>
              </a:ext>
            </a:extLst>
          </p:cNvPr>
          <p:cNvSpPr>
            <a:spLocks noGrp="1"/>
          </p:cNvSpPr>
          <p:nvPr>
            <p:ph type="title"/>
          </p:nvPr>
        </p:nvSpPr>
        <p:spPr/>
        <p:txBody>
          <a:bodyPr/>
          <a:lstStyle/>
          <a:p>
            <a:r>
              <a:rPr lang="en-US" dirty="0"/>
              <a:t>Seq2seq Models </a:t>
            </a:r>
          </a:p>
        </p:txBody>
      </p:sp>
      <p:sp>
        <p:nvSpPr>
          <p:cNvPr id="4" name="Content Placeholder 3">
            <a:extLst>
              <a:ext uri="{FF2B5EF4-FFF2-40B4-BE49-F238E27FC236}">
                <a16:creationId xmlns:a16="http://schemas.microsoft.com/office/drawing/2014/main" id="{A1698971-759F-474C-9E7D-BB969B66E42E}"/>
              </a:ext>
            </a:extLst>
          </p:cNvPr>
          <p:cNvSpPr>
            <a:spLocks noGrp="1"/>
          </p:cNvSpPr>
          <p:nvPr>
            <p:ph idx="1"/>
          </p:nvPr>
        </p:nvSpPr>
        <p:spPr>
          <a:xfrm>
            <a:off x="1066800" y="5342021"/>
            <a:ext cx="10058400" cy="873385"/>
          </a:xfrm>
        </p:spPr>
        <p:txBody>
          <a:bodyPr/>
          <a:lstStyle/>
          <a:p>
            <a:r>
              <a:rPr lang="en-US" sz="1800" dirty="0"/>
              <a:t>In each step, the output is conditioned on the previous hidden state and the current input.</a:t>
            </a:r>
          </a:p>
          <a:p>
            <a:r>
              <a:rPr lang="en-US" sz="1800" dirty="0"/>
              <a:t>Application of seq2seq models: machine translation, text summarization, speech recognition etc.</a:t>
            </a:r>
          </a:p>
          <a:p>
            <a:endParaRPr lang="en-US" dirty="0"/>
          </a:p>
        </p:txBody>
      </p:sp>
      <p:pic>
        <p:nvPicPr>
          <p:cNvPr id="1028" name="Picture 4" descr="architecture_ts">
            <a:extLst>
              <a:ext uri="{FF2B5EF4-FFF2-40B4-BE49-F238E27FC236}">
                <a16:creationId xmlns:a16="http://schemas.microsoft.com/office/drawing/2014/main" id="{2D500DAC-4D05-49A1-B2A0-A7192DC3F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304" y="1812064"/>
            <a:ext cx="7805286" cy="2805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98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3870-B77F-4E35-86C9-962A53F3FF33}"/>
              </a:ext>
            </a:extLst>
          </p:cNvPr>
          <p:cNvSpPr>
            <a:spLocks noGrp="1"/>
          </p:cNvSpPr>
          <p:nvPr>
            <p:ph type="title"/>
          </p:nvPr>
        </p:nvSpPr>
        <p:spPr/>
        <p:txBody>
          <a:bodyPr/>
          <a:lstStyle/>
          <a:p>
            <a:r>
              <a:rPr lang="en-US" dirty="0"/>
              <a:t>Attacking seq2seq models </a:t>
            </a:r>
          </a:p>
        </p:txBody>
      </p:sp>
      <p:sp>
        <p:nvSpPr>
          <p:cNvPr id="3" name="Content Placeholder 2">
            <a:extLst>
              <a:ext uri="{FF2B5EF4-FFF2-40B4-BE49-F238E27FC236}">
                <a16:creationId xmlns:a16="http://schemas.microsoft.com/office/drawing/2014/main" id="{09F3D2F4-94B8-42FB-AC7D-0D58B703F6A2}"/>
              </a:ext>
            </a:extLst>
          </p:cNvPr>
          <p:cNvSpPr>
            <a:spLocks noGrp="1"/>
          </p:cNvSpPr>
          <p:nvPr>
            <p:ph idx="1"/>
          </p:nvPr>
        </p:nvSpPr>
        <p:spPr/>
        <p:txBody>
          <a:bodyPr>
            <a:normAutofit/>
          </a:bodyPr>
          <a:lstStyle/>
          <a:p>
            <a:r>
              <a:rPr lang="en-US" sz="2400" dirty="0"/>
              <a:t>The difference between attacking images and text: text strings are discrete and small modifications can lead to drastically different meanings </a:t>
            </a:r>
          </a:p>
          <a:p>
            <a:r>
              <a:rPr lang="en-US" sz="2400" dirty="0"/>
              <a:t>Seq2seq models: The length of the output sequence is unknown beforehand, so the output space is infinite, cannot have target class attacks </a:t>
            </a:r>
          </a:p>
          <a:p>
            <a:r>
              <a:rPr lang="en-US" sz="2400" dirty="0"/>
              <a:t>This paper introduces two types of attacks: </a:t>
            </a:r>
            <a:r>
              <a:rPr lang="en-US" sz="2400" b="1" dirty="0"/>
              <a:t>no-overlap</a:t>
            </a:r>
            <a:r>
              <a:rPr lang="en-US" sz="2400" dirty="0"/>
              <a:t> and </a:t>
            </a:r>
            <a:r>
              <a:rPr lang="en-US" sz="2400" b="1" dirty="0"/>
              <a:t>target keywords</a:t>
            </a:r>
          </a:p>
        </p:txBody>
      </p:sp>
    </p:spTree>
    <p:extLst>
      <p:ext uri="{BB962C8B-B14F-4D97-AF65-F5344CB8AC3E}">
        <p14:creationId xmlns:p14="http://schemas.microsoft.com/office/powerpoint/2010/main" val="366398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73DC-07A6-470F-8D4E-2A77B871BDB3}"/>
              </a:ext>
            </a:extLst>
          </p:cNvPr>
          <p:cNvSpPr>
            <a:spLocks noGrp="1"/>
          </p:cNvSpPr>
          <p:nvPr>
            <p:ph type="title"/>
          </p:nvPr>
        </p:nvSpPr>
        <p:spPr/>
        <p:txBody>
          <a:bodyPr/>
          <a:lstStyle/>
          <a:p>
            <a:r>
              <a:rPr lang="en-US" dirty="0"/>
              <a:t>Optimization Framework</a:t>
            </a:r>
          </a:p>
        </p:txBody>
      </p:sp>
      <p:pic>
        <p:nvPicPr>
          <p:cNvPr id="4" name="Content Placeholder 3">
            <a:extLst>
              <a:ext uri="{FF2B5EF4-FFF2-40B4-BE49-F238E27FC236}">
                <a16:creationId xmlns:a16="http://schemas.microsoft.com/office/drawing/2014/main" id="{C060422C-6A2B-4FE7-BA3A-015BF57E7E87}"/>
              </a:ext>
            </a:extLst>
          </p:cNvPr>
          <p:cNvPicPr>
            <a:picLocks noGrp="1" noChangeAspect="1"/>
          </p:cNvPicPr>
          <p:nvPr>
            <p:ph idx="1"/>
          </p:nvPr>
        </p:nvPicPr>
        <p:blipFill>
          <a:blip r:embed="rId2"/>
          <a:stretch>
            <a:fillRect/>
          </a:stretch>
        </p:blipFill>
        <p:spPr>
          <a:xfrm>
            <a:off x="3644900" y="1861794"/>
            <a:ext cx="4594225" cy="989268"/>
          </a:xfrm>
          <a:prstGeom prst="rect">
            <a:avLst/>
          </a:prstGeom>
        </p:spPr>
      </p:pic>
      <p:sp>
        <p:nvSpPr>
          <p:cNvPr id="5" name="TextBox 4">
            <a:extLst>
              <a:ext uri="{FF2B5EF4-FFF2-40B4-BE49-F238E27FC236}">
                <a16:creationId xmlns:a16="http://schemas.microsoft.com/office/drawing/2014/main" id="{31F31490-9ABD-4CB5-89F5-F06A31BF2132}"/>
              </a:ext>
            </a:extLst>
          </p:cNvPr>
          <p:cNvSpPr txBox="1"/>
          <p:nvPr/>
        </p:nvSpPr>
        <p:spPr>
          <a:xfrm>
            <a:off x="2044700" y="3472765"/>
            <a:ext cx="3568700" cy="646331"/>
          </a:xfrm>
          <a:prstGeom prst="rect">
            <a:avLst/>
          </a:prstGeom>
          <a:noFill/>
        </p:spPr>
        <p:txBody>
          <a:bodyPr wrap="square" rtlCol="0">
            <a:spAutoFit/>
          </a:bodyPr>
          <a:lstStyle/>
          <a:p>
            <a:r>
              <a:rPr lang="en-US" dirty="0"/>
              <a:t>Loss function to penalize unsuccessful attack</a:t>
            </a:r>
          </a:p>
        </p:txBody>
      </p:sp>
      <p:cxnSp>
        <p:nvCxnSpPr>
          <p:cNvPr id="7" name="Straight Arrow Connector 6">
            <a:extLst>
              <a:ext uri="{FF2B5EF4-FFF2-40B4-BE49-F238E27FC236}">
                <a16:creationId xmlns:a16="http://schemas.microsoft.com/office/drawing/2014/main" id="{10ECC241-4B40-441F-A55D-18EC597DED07}"/>
              </a:ext>
            </a:extLst>
          </p:cNvPr>
          <p:cNvCxnSpPr>
            <a:stCxn id="5" idx="0"/>
          </p:cNvCxnSpPr>
          <p:nvPr/>
        </p:nvCxnSpPr>
        <p:spPr>
          <a:xfrm flipV="1">
            <a:off x="3829050" y="2616200"/>
            <a:ext cx="984250" cy="8565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03E854F-FB18-4305-91F7-3563117A9A46}"/>
              </a:ext>
            </a:extLst>
          </p:cNvPr>
          <p:cNvSpPr txBox="1"/>
          <p:nvPr/>
        </p:nvSpPr>
        <p:spPr>
          <a:xfrm>
            <a:off x="6781800" y="3429000"/>
            <a:ext cx="2819400" cy="646331"/>
          </a:xfrm>
          <a:prstGeom prst="rect">
            <a:avLst/>
          </a:prstGeom>
          <a:noFill/>
        </p:spPr>
        <p:txBody>
          <a:bodyPr wrap="square" rtlCol="0">
            <a:spAutoFit/>
          </a:bodyPr>
          <a:lstStyle/>
          <a:p>
            <a:r>
              <a:rPr lang="en-US" dirty="0"/>
              <a:t>Regularizing the distortion introduced by attack</a:t>
            </a:r>
          </a:p>
        </p:txBody>
      </p:sp>
      <p:cxnSp>
        <p:nvCxnSpPr>
          <p:cNvPr id="10" name="Straight Arrow Connector 9">
            <a:extLst>
              <a:ext uri="{FF2B5EF4-FFF2-40B4-BE49-F238E27FC236}">
                <a16:creationId xmlns:a16="http://schemas.microsoft.com/office/drawing/2014/main" id="{48A07540-B88A-4EB7-BCFC-B091D99E4D89}"/>
              </a:ext>
            </a:extLst>
          </p:cNvPr>
          <p:cNvCxnSpPr>
            <a:stCxn id="8" idx="0"/>
          </p:cNvCxnSpPr>
          <p:nvPr/>
        </p:nvCxnSpPr>
        <p:spPr>
          <a:xfrm flipH="1" flipV="1">
            <a:off x="7404100" y="2616200"/>
            <a:ext cx="787400" cy="812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F72704C-1436-4FA3-BEFB-F3048D31BE29}"/>
              </a:ext>
            </a:extLst>
          </p:cNvPr>
          <p:cNvSpPr txBox="1"/>
          <p:nvPr/>
        </p:nvSpPr>
        <p:spPr>
          <a:xfrm>
            <a:off x="1378857" y="4470400"/>
            <a:ext cx="9114972" cy="646331"/>
          </a:xfrm>
          <a:prstGeom prst="rect">
            <a:avLst/>
          </a:prstGeom>
          <a:noFill/>
        </p:spPr>
        <p:txBody>
          <a:bodyPr wrap="square" rtlCol="0">
            <a:spAutoFit/>
          </a:bodyPr>
          <a:lstStyle/>
          <a:p>
            <a:r>
              <a:rPr lang="en-US" dirty="0"/>
              <a:t>Assumption: the length of the input sequence does not change, we can only replace words in the original sequence.</a:t>
            </a:r>
          </a:p>
        </p:txBody>
      </p:sp>
    </p:spTree>
    <p:extLst>
      <p:ext uri="{BB962C8B-B14F-4D97-AF65-F5344CB8AC3E}">
        <p14:creationId xmlns:p14="http://schemas.microsoft.com/office/powerpoint/2010/main" val="405499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82F9-5258-41E6-95DB-18899335E62B}"/>
              </a:ext>
            </a:extLst>
          </p:cNvPr>
          <p:cNvSpPr>
            <a:spLocks noGrp="1"/>
          </p:cNvSpPr>
          <p:nvPr>
            <p:ph type="title"/>
          </p:nvPr>
        </p:nvSpPr>
        <p:spPr/>
        <p:txBody>
          <a:bodyPr/>
          <a:lstStyle/>
          <a:p>
            <a:r>
              <a:rPr lang="en-US" dirty="0"/>
              <a:t>No-overlapping Words Attack</a:t>
            </a:r>
          </a:p>
        </p:txBody>
      </p:sp>
      <p:sp>
        <p:nvSpPr>
          <p:cNvPr id="3" name="Content Placeholder 2">
            <a:extLst>
              <a:ext uri="{FF2B5EF4-FFF2-40B4-BE49-F238E27FC236}">
                <a16:creationId xmlns:a16="http://schemas.microsoft.com/office/drawing/2014/main" id="{553EA17E-572B-4D7A-83DA-ED6321B1CC16}"/>
              </a:ext>
            </a:extLst>
          </p:cNvPr>
          <p:cNvSpPr>
            <a:spLocks noGrp="1"/>
          </p:cNvSpPr>
          <p:nvPr>
            <p:ph idx="1"/>
          </p:nvPr>
        </p:nvSpPr>
        <p:spPr/>
        <p:txBody>
          <a:bodyPr>
            <a:normAutofit/>
          </a:bodyPr>
          <a:lstStyle/>
          <a:p>
            <a:r>
              <a:rPr lang="en-US" sz="2400" dirty="0"/>
              <a:t>Goal: Make the model generate a sequence that shares no overlapping words with the original output </a:t>
            </a:r>
          </a:p>
        </p:txBody>
      </p:sp>
      <p:pic>
        <p:nvPicPr>
          <p:cNvPr id="4" name="Picture 3">
            <a:extLst>
              <a:ext uri="{FF2B5EF4-FFF2-40B4-BE49-F238E27FC236}">
                <a16:creationId xmlns:a16="http://schemas.microsoft.com/office/drawing/2014/main" id="{8E284E71-785A-4F65-9555-46DA8AEC2E37}"/>
              </a:ext>
            </a:extLst>
          </p:cNvPr>
          <p:cNvPicPr>
            <a:picLocks noChangeAspect="1"/>
          </p:cNvPicPr>
          <p:nvPr/>
        </p:nvPicPr>
        <p:blipFill>
          <a:blip r:embed="rId3"/>
          <a:stretch>
            <a:fillRect/>
          </a:stretch>
        </p:blipFill>
        <p:spPr>
          <a:xfrm>
            <a:off x="3000103" y="2981747"/>
            <a:ext cx="4943563" cy="1001722"/>
          </a:xfrm>
          <a:prstGeom prst="rect">
            <a:avLst/>
          </a:prstGeom>
        </p:spPr>
      </p:pic>
      <p:sp>
        <p:nvSpPr>
          <p:cNvPr id="5" name="TextBox 4">
            <a:extLst>
              <a:ext uri="{FF2B5EF4-FFF2-40B4-BE49-F238E27FC236}">
                <a16:creationId xmlns:a16="http://schemas.microsoft.com/office/drawing/2014/main" id="{2719C244-5722-458F-A24A-9C57230BDE7E}"/>
              </a:ext>
            </a:extLst>
          </p:cNvPr>
          <p:cNvSpPr txBox="1"/>
          <p:nvPr/>
        </p:nvSpPr>
        <p:spPr>
          <a:xfrm>
            <a:off x="8823776" y="2981747"/>
            <a:ext cx="2704195" cy="707886"/>
          </a:xfrm>
          <a:prstGeom prst="rect">
            <a:avLst/>
          </a:prstGeom>
          <a:noFill/>
        </p:spPr>
        <p:txBody>
          <a:bodyPr wrap="square" rtlCol="0">
            <a:spAutoFit/>
          </a:bodyPr>
          <a:lstStyle/>
          <a:p>
            <a:r>
              <a:rPr lang="en-US" sz="2000" dirty="0"/>
              <a:t>Assume that greedy decoding is used.</a:t>
            </a:r>
          </a:p>
        </p:txBody>
      </p:sp>
      <p:pic>
        <p:nvPicPr>
          <p:cNvPr id="6" name="Picture 5">
            <a:extLst>
              <a:ext uri="{FF2B5EF4-FFF2-40B4-BE49-F238E27FC236}">
                <a16:creationId xmlns:a16="http://schemas.microsoft.com/office/drawing/2014/main" id="{32014EF2-1C2E-4D8C-BEF6-2EB1C3290C1D}"/>
              </a:ext>
            </a:extLst>
          </p:cNvPr>
          <p:cNvPicPr>
            <a:picLocks noChangeAspect="1"/>
          </p:cNvPicPr>
          <p:nvPr/>
        </p:nvPicPr>
        <p:blipFill>
          <a:blip r:embed="rId4"/>
          <a:stretch>
            <a:fillRect/>
          </a:stretch>
        </p:blipFill>
        <p:spPr>
          <a:xfrm>
            <a:off x="2264229" y="4648616"/>
            <a:ext cx="6341833" cy="1211500"/>
          </a:xfrm>
          <a:prstGeom prst="rect">
            <a:avLst/>
          </a:prstGeom>
        </p:spPr>
      </p:pic>
      <p:sp>
        <p:nvSpPr>
          <p:cNvPr id="7" name="Arrow: Down 6">
            <a:extLst>
              <a:ext uri="{FF2B5EF4-FFF2-40B4-BE49-F238E27FC236}">
                <a16:creationId xmlns:a16="http://schemas.microsoft.com/office/drawing/2014/main" id="{D4CBE2B3-5A3E-4629-80EF-EFEBB3640FD6}"/>
              </a:ext>
            </a:extLst>
          </p:cNvPr>
          <p:cNvSpPr/>
          <p:nvPr/>
        </p:nvSpPr>
        <p:spPr>
          <a:xfrm>
            <a:off x="5254169" y="3839246"/>
            <a:ext cx="435429" cy="747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2B3AE27-8C85-4EBE-B933-0BDEC2F823E7}"/>
              </a:ext>
            </a:extLst>
          </p:cNvPr>
          <p:cNvSpPr txBox="1"/>
          <p:nvPr/>
        </p:nvSpPr>
        <p:spPr>
          <a:xfrm>
            <a:off x="5254169" y="5952744"/>
            <a:ext cx="1161145" cy="369332"/>
          </a:xfrm>
          <a:prstGeom prst="rect">
            <a:avLst/>
          </a:prstGeom>
          <a:noFill/>
        </p:spPr>
        <p:txBody>
          <a:bodyPr wrap="square" rtlCol="0">
            <a:spAutoFit/>
          </a:bodyPr>
          <a:lstStyle/>
          <a:p>
            <a:r>
              <a:rPr lang="en-US" dirty="0"/>
              <a:t>Margin</a:t>
            </a:r>
          </a:p>
        </p:txBody>
      </p:sp>
      <p:cxnSp>
        <p:nvCxnSpPr>
          <p:cNvPr id="10" name="Straight Arrow Connector 9">
            <a:extLst>
              <a:ext uri="{FF2B5EF4-FFF2-40B4-BE49-F238E27FC236}">
                <a16:creationId xmlns:a16="http://schemas.microsoft.com/office/drawing/2014/main" id="{992CB0BB-3AE7-474C-8067-9BF65ECA5103}"/>
              </a:ext>
            </a:extLst>
          </p:cNvPr>
          <p:cNvCxnSpPr>
            <a:cxnSpLocks/>
          </p:cNvCxnSpPr>
          <p:nvPr/>
        </p:nvCxnSpPr>
        <p:spPr>
          <a:xfrm flipV="1">
            <a:off x="5689598" y="5444014"/>
            <a:ext cx="0" cy="508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B21668D-70FF-4175-ACDA-AE1DC7A8788B}"/>
              </a:ext>
            </a:extLst>
          </p:cNvPr>
          <p:cNvSpPr txBox="1"/>
          <p:nvPr/>
        </p:nvSpPr>
        <p:spPr>
          <a:xfrm>
            <a:off x="7590973" y="5904048"/>
            <a:ext cx="3389083" cy="369332"/>
          </a:xfrm>
          <a:prstGeom prst="rect">
            <a:avLst/>
          </a:prstGeom>
          <a:noFill/>
        </p:spPr>
        <p:txBody>
          <a:bodyPr wrap="square" rtlCol="0">
            <a:spAutoFit/>
          </a:bodyPr>
          <a:lstStyle/>
          <a:p>
            <a:r>
              <a:rPr lang="en-US" dirty="0"/>
              <a:t>Logit of selected output </a:t>
            </a:r>
          </a:p>
        </p:txBody>
      </p:sp>
      <p:cxnSp>
        <p:nvCxnSpPr>
          <p:cNvPr id="14" name="Straight Arrow Connector 13">
            <a:extLst>
              <a:ext uri="{FF2B5EF4-FFF2-40B4-BE49-F238E27FC236}">
                <a16:creationId xmlns:a16="http://schemas.microsoft.com/office/drawing/2014/main" id="{8E6DBDD0-FE4B-4833-873D-BF7F4E817CE4}"/>
              </a:ext>
            </a:extLst>
          </p:cNvPr>
          <p:cNvCxnSpPr>
            <a:stCxn id="12" idx="0"/>
          </p:cNvCxnSpPr>
          <p:nvPr/>
        </p:nvCxnSpPr>
        <p:spPr>
          <a:xfrm flipH="1" flipV="1">
            <a:off x="7943666" y="5558971"/>
            <a:ext cx="1341849" cy="3450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3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A11E-12AA-4596-B59F-6188BE7C4E62}"/>
              </a:ext>
            </a:extLst>
          </p:cNvPr>
          <p:cNvSpPr>
            <a:spLocks noGrp="1"/>
          </p:cNvSpPr>
          <p:nvPr>
            <p:ph type="title"/>
          </p:nvPr>
        </p:nvSpPr>
        <p:spPr/>
        <p:txBody>
          <a:bodyPr/>
          <a:lstStyle/>
          <a:p>
            <a:r>
              <a:rPr lang="en-US" dirty="0"/>
              <a:t>Targeted Keywords Attack</a:t>
            </a:r>
          </a:p>
        </p:txBody>
      </p:sp>
      <p:sp>
        <p:nvSpPr>
          <p:cNvPr id="3" name="Content Placeholder 2">
            <a:extLst>
              <a:ext uri="{FF2B5EF4-FFF2-40B4-BE49-F238E27FC236}">
                <a16:creationId xmlns:a16="http://schemas.microsoft.com/office/drawing/2014/main" id="{B3E84B2F-08FC-411B-B8D6-91810F4BFC2F}"/>
              </a:ext>
            </a:extLst>
          </p:cNvPr>
          <p:cNvSpPr>
            <a:spLocks noGrp="1"/>
          </p:cNvSpPr>
          <p:nvPr>
            <p:ph idx="1"/>
          </p:nvPr>
        </p:nvSpPr>
        <p:spPr/>
        <p:txBody>
          <a:bodyPr>
            <a:normAutofit/>
          </a:bodyPr>
          <a:lstStyle/>
          <a:p>
            <a:r>
              <a:rPr lang="en-US" sz="2400" dirty="0"/>
              <a:t>Goal: Given a set of target keywords, generate an adversarial example so that the output contains all of the keywords.</a:t>
            </a:r>
          </a:p>
        </p:txBody>
      </p:sp>
      <p:pic>
        <p:nvPicPr>
          <p:cNvPr id="4" name="Picture 3">
            <a:extLst>
              <a:ext uri="{FF2B5EF4-FFF2-40B4-BE49-F238E27FC236}">
                <a16:creationId xmlns:a16="http://schemas.microsoft.com/office/drawing/2014/main" id="{289E856B-27D2-4B5D-8458-315045D2BA9D}"/>
              </a:ext>
            </a:extLst>
          </p:cNvPr>
          <p:cNvPicPr>
            <a:picLocks noChangeAspect="1"/>
          </p:cNvPicPr>
          <p:nvPr/>
        </p:nvPicPr>
        <p:blipFill>
          <a:blip r:embed="rId2"/>
          <a:stretch>
            <a:fillRect/>
          </a:stretch>
        </p:blipFill>
        <p:spPr>
          <a:xfrm>
            <a:off x="2500659" y="3790761"/>
            <a:ext cx="6952904" cy="1099457"/>
          </a:xfrm>
          <a:prstGeom prst="rect">
            <a:avLst/>
          </a:prstGeom>
        </p:spPr>
      </p:pic>
      <p:sp>
        <p:nvSpPr>
          <p:cNvPr id="5" name="TextBox 4">
            <a:extLst>
              <a:ext uri="{FF2B5EF4-FFF2-40B4-BE49-F238E27FC236}">
                <a16:creationId xmlns:a16="http://schemas.microsoft.com/office/drawing/2014/main" id="{37A625EC-7712-4C43-9252-B2B671DFADE7}"/>
              </a:ext>
            </a:extLst>
          </p:cNvPr>
          <p:cNvSpPr txBox="1"/>
          <p:nvPr/>
        </p:nvSpPr>
        <p:spPr>
          <a:xfrm>
            <a:off x="1248228" y="3240170"/>
            <a:ext cx="4383315" cy="461665"/>
          </a:xfrm>
          <a:prstGeom prst="rect">
            <a:avLst/>
          </a:prstGeom>
          <a:noFill/>
        </p:spPr>
        <p:txBody>
          <a:bodyPr wrap="square" rtlCol="0">
            <a:spAutoFit/>
          </a:bodyPr>
          <a:lstStyle/>
          <a:p>
            <a:r>
              <a:rPr lang="en-US" sz="2400" dirty="0"/>
              <a:t>For one keyword:</a:t>
            </a:r>
          </a:p>
        </p:txBody>
      </p:sp>
      <p:sp>
        <p:nvSpPr>
          <p:cNvPr id="6" name="TextBox 5">
            <a:extLst>
              <a:ext uri="{FF2B5EF4-FFF2-40B4-BE49-F238E27FC236}">
                <a16:creationId xmlns:a16="http://schemas.microsoft.com/office/drawing/2014/main" id="{1E60A580-C8A0-46A4-86DC-15D5CD2E1189}"/>
              </a:ext>
            </a:extLst>
          </p:cNvPr>
          <p:cNvSpPr txBox="1"/>
          <p:nvPr/>
        </p:nvSpPr>
        <p:spPr>
          <a:xfrm>
            <a:off x="7852229" y="5348476"/>
            <a:ext cx="2931885" cy="369332"/>
          </a:xfrm>
          <a:prstGeom prst="rect">
            <a:avLst/>
          </a:prstGeom>
          <a:noFill/>
        </p:spPr>
        <p:txBody>
          <a:bodyPr wrap="square" rtlCol="0">
            <a:spAutoFit/>
          </a:bodyPr>
          <a:lstStyle/>
          <a:p>
            <a:r>
              <a:rPr lang="en-US" dirty="0"/>
              <a:t>Logit for target keyword </a:t>
            </a:r>
          </a:p>
        </p:txBody>
      </p:sp>
      <p:cxnSp>
        <p:nvCxnSpPr>
          <p:cNvPr id="8" name="Straight Arrow Connector 7">
            <a:extLst>
              <a:ext uri="{FF2B5EF4-FFF2-40B4-BE49-F238E27FC236}">
                <a16:creationId xmlns:a16="http://schemas.microsoft.com/office/drawing/2014/main" id="{8ACB31F1-5006-42D8-95F9-F848E6701EB9}"/>
              </a:ext>
            </a:extLst>
          </p:cNvPr>
          <p:cNvCxnSpPr/>
          <p:nvPr/>
        </p:nvCxnSpPr>
        <p:spPr>
          <a:xfrm flipH="1" flipV="1">
            <a:off x="8287657" y="4673600"/>
            <a:ext cx="899886" cy="6748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16BA01-F236-4843-878E-56E4FC70838F}"/>
              </a:ext>
            </a:extLst>
          </p:cNvPr>
          <p:cNvCxnSpPr>
            <a:cxnSpLocks/>
          </p:cNvCxnSpPr>
          <p:nvPr/>
        </p:nvCxnSpPr>
        <p:spPr>
          <a:xfrm flipV="1">
            <a:off x="3831771" y="4890218"/>
            <a:ext cx="1" cy="4582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59F41DE-BE1C-42AB-A58F-E54B4465D73A}"/>
              </a:ext>
            </a:extLst>
          </p:cNvPr>
          <p:cNvSpPr txBox="1"/>
          <p:nvPr/>
        </p:nvSpPr>
        <p:spPr>
          <a:xfrm>
            <a:off x="2249714" y="5292076"/>
            <a:ext cx="3846286" cy="923330"/>
          </a:xfrm>
          <a:prstGeom prst="rect">
            <a:avLst/>
          </a:prstGeom>
          <a:noFill/>
        </p:spPr>
        <p:txBody>
          <a:bodyPr wrap="square" rtlCol="0">
            <a:spAutoFit/>
          </a:bodyPr>
          <a:lstStyle/>
          <a:p>
            <a:r>
              <a:rPr lang="en-US" dirty="0"/>
              <a:t>At least at one position in the sequence, the score for the target should be larger than the remaining words by a margin </a:t>
            </a:r>
          </a:p>
        </p:txBody>
      </p:sp>
    </p:spTree>
    <p:extLst>
      <p:ext uri="{BB962C8B-B14F-4D97-AF65-F5344CB8AC3E}">
        <p14:creationId xmlns:p14="http://schemas.microsoft.com/office/powerpoint/2010/main" val="197974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5CCA-79C4-4EA6-BDB5-E63935626873}"/>
              </a:ext>
            </a:extLst>
          </p:cNvPr>
          <p:cNvSpPr>
            <a:spLocks noGrp="1"/>
          </p:cNvSpPr>
          <p:nvPr>
            <p:ph type="title"/>
          </p:nvPr>
        </p:nvSpPr>
        <p:spPr/>
        <p:txBody>
          <a:bodyPr/>
          <a:lstStyle/>
          <a:p>
            <a:r>
              <a:rPr lang="en-US" dirty="0"/>
              <a:t>Targeted Keywords Attack (cont.)</a:t>
            </a:r>
          </a:p>
        </p:txBody>
      </p:sp>
      <p:sp>
        <p:nvSpPr>
          <p:cNvPr id="3" name="Content Placeholder 2">
            <a:extLst>
              <a:ext uri="{FF2B5EF4-FFF2-40B4-BE49-F238E27FC236}">
                <a16:creationId xmlns:a16="http://schemas.microsoft.com/office/drawing/2014/main" id="{27FDA2E1-2EC0-4365-B48B-6923C30E146E}"/>
              </a:ext>
            </a:extLst>
          </p:cNvPr>
          <p:cNvSpPr>
            <a:spLocks noGrp="1"/>
          </p:cNvSpPr>
          <p:nvPr>
            <p:ph idx="1"/>
          </p:nvPr>
        </p:nvSpPr>
        <p:spPr/>
        <p:txBody>
          <a:bodyPr>
            <a:normAutofit/>
          </a:bodyPr>
          <a:lstStyle/>
          <a:p>
            <a:r>
              <a:rPr lang="en-US" sz="2000" dirty="0"/>
              <a:t>For multiple keywords, </a:t>
            </a:r>
          </a:p>
        </p:txBody>
      </p:sp>
      <p:pic>
        <p:nvPicPr>
          <p:cNvPr id="4" name="Picture 3">
            <a:extLst>
              <a:ext uri="{FF2B5EF4-FFF2-40B4-BE49-F238E27FC236}">
                <a16:creationId xmlns:a16="http://schemas.microsoft.com/office/drawing/2014/main" id="{1E41B292-3517-49C9-8483-72787800E9A1}"/>
              </a:ext>
            </a:extLst>
          </p:cNvPr>
          <p:cNvPicPr>
            <a:picLocks noChangeAspect="1"/>
          </p:cNvPicPr>
          <p:nvPr/>
        </p:nvPicPr>
        <p:blipFill>
          <a:blip r:embed="rId2"/>
          <a:stretch>
            <a:fillRect/>
          </a:stretch>
        </p:blipFill>
        <p:spPr>
          <a:xfrm>
            <a:off x="2695121" y="2511879"/>
            <a:ext cx="6801757" cy="1071510"/>
          </a:xfrm>
          <a:prstGeom prst="rect">
            <a:avLst/>
          </a:prstGeom>
        </p:spPr>
      </p:pic>
      <p:sp>
        <p:nvSpPr>
          <p:cNvPr id="5" name="TextBox 4">
            <a:extLst>
              <a:ext uri="{FF2B5EF4-FFF2-40B4-BE49-F238E27FC236}">
                <a16:creationId xmlns:a16="http://schemas.microsoft.com/office/drawing/2014/main" id="{154D09EC-AC2F-4AE7-A7D6-1D9DB708F52E}"/>
              </a:ext>
            </a:extLst>
          </p:cNvPr>
          <p:cNvSpPr txBox="1"/>
          <p:nvPr/>
        </p:nvSpPr>
        <p:spPr>
          <a:xfrm>
            <a:off x="1262743" y="4027932"/>
            <a:ext cx="9274628" cy="707886"/>
          </a:xfrm>
          <a:prstGeom prst="rect">
            <a:avLst/>
          </a:prstGeom>
          <a:noFill/>
        </p:spPr>
        <p:txBody>
          <a:bodyPr wrap="square" rtlCol="0">
            <a:spAutoFit/>
          </a:bodyPr>
          <a:lstStyle/>
          <a:p>
            <a:r>
              <a:rPr lang="en-US" sz="2000" dirty="0"/>
              <a:t>Target collision problem: if another keyword is being predicted at position p, we do not want to penalize other keywords for not being predicted at this position. </a:t>
            </a:r>
          </a:p>
        </p:txBody>
      </p:sp>
      <p:pic>
        <p:nvPicPr>
          <p:cNvPr id="6" name="Picture 5">
            <a:extLst>
              <a:ext uri="{FF2B5EF4-FFF2-40B4-BE49-F238E27FC236}">
                <a16:creationId xmlns:a16="http://schemas.microsoft.com/office/drawing/2014/main" id="{34F4E324-E9A5-4B98-A8CA-2919587516A2}"/>
              </a:ext>
            </a:extLst>
          </p:cNvPr>
          <p:cNvPicPr>
            <a:picLocks noChangeAspect="1"/>
          </p:cNvPicPr>
          <p:nvPr/>
        </p:nvPicPr>
        <p:blipFill>
          <a:blip r:embed="rId3"/>
          <a:stretch>
            <a:fillRect/>
          </a:stretch>
        </p:blipFill>
        <p:spPr>
          <a:xfrm>
            <a:off x="837746" y="5264702"/>
            <a:ext cx="3714750" cy="809625"/>
          </a:xfrm>
          <a:prstGeom prst="rect">
            <a:avLst/>
          </a:prstGeom>
        </p:spPr>
      </p:pic>
      <p:pic>
        <p:nvPicPr>
          <p:cNvPr id="7" name="Picture 6">
            <a:extLst>
              <a:ext uri="{FF2B5EF4-FFF2-40B4-BE49-F238E27FC236}">
                <a16:creationId xmlns:a16="http://schemas.microsoft.com/office/drawing/2014/main" id="{17708C8C-5E06-43A4-B7F9-E8F032588DAD}"/>
              </a:ext>
            </a:extLst>
          </p:cNvPr>
          <p:cNvPicPr>
            <a:picLocks noChangeAspect="1"/>
          </p:cNvPicPr>
          <p:nvPr/>
        </p:nvPicPr>
        <p:blipFill>
          <a:blip r:embed="rId4"/>
          <a:stretch>
            <a:fillRect/>
          </a:stretch>
        </p:blipFill>
        <p:spPr>
          <a:xfrm>
            <a:off x="6778171" y="5143681"/>
            <a:ext cx="4181475" cy="933450"/>
          </a:xfrm>
          <a:prstGeom prst="rect">
            <a:avLst/>
          </a:prstGeom>
        </p:spPr>
      </p:pic>
      <p:sp>
        <p:nvSpPr>
          <p:cNvPr id="13" name="Freeform: Shape 12">
            <a:extLst>
              <a:ext uri="{FF2B5EF4-FFF2-40B4-BE49-F238E27FC236}">
                <a16:creationId xmlns:a16="http://schemas.microsoft.com/office/drawing/2014/main" id="{6F905402-01A1-4D67-9A07-6D5F1EA7E1C9}"/>
              </a:ext>
            </a:extLst>
          </p:cNvPr>
          <p:cNvSpPr/>
          <p:nvPr/>
        </p:nvSpPr>
        <p:spPr>
          <a:xfrm>
            <a:off x="4557486" y="5175775"/>
            <a:ext cx="3410857" cy="455767"/>
          </a:xfrm>
          <a:custGeom>
            <a:avLst/>
            <a:gdLst>
              <a:gd name="connsiteX0" fmla="*/ 0 w 3410857"/>
              <a:gd name="connsiteY0" fmla="*/ 929550 h 929550"/>
              <a:gd name="connsiteX1" fmla="*/ 1770743 w 3410857"/>
              <a:gd name="connsiteY1" fmla="*/ 636 h 929550"/>
              <a:gd name="connsiteX2" fmla="*/ 3410857 w 3410857"/>
              <a:gd name="connsiteY2" fmla="*/ 784407 h 929550"/>
            </a:gdLst>
            <a:ahLst/>
            <a:cxnLst>
              <a:cxn ang="0">
                <a:pos x="connsiteX0" y="connsiteY0"/>
              </a:cxn>
              <a:cxn ang="0">
                <a:pos x="connsiteX1" y="connsiteY1"/>
              </a:cxn>
              <a:cxn ang="0">
                <a:pos x="connsiteX2" y="connsiteY2"/>
              </a:cxn>
            </a:cxnLst>
            <a:rect l="l" t="t" r="r" b="b"/>
            <a:pathLst>
              <a:path w="3410857" h="929550">
                <a:moveTo>
                  <a:pt x="0" y="929550"/>
                </a:moveTo>
                <a:cubicBezTo>
                  <a:pt x="601133" y="477188"/>
                  <a:pt x="1202267" y="24826"/>
                  <a:pt x="1770743" y="636"/>
                </a:cubicBezTo>
                <a:cubicBezTo>
                  <a:pt x="2339219" y="-23554"/>
                  <a:pt x="3132667" y="648940"/>
                  <a:pt x="3410857" y="784407"/>
                </a:cubicBezTo>
              </a:path>
            </a:pathLst>
          </a:custGeom>
          <a:noFill/>
          <a:ln w="285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79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8A1E-319D-44C6-A87E-8EAB93A013B6}"/>
              </a:ext>
            </a:extLst>
          </p:cNvPr>
          <p:cNvSpPr>
            <a:spLocks noGrp="1"/>
          </p:cNvSpPr>
          <p:nvPr>
            <p:ph type="title"/>
          </p:nvPr>
        </p:nvSpPr>
        <p:spPr/>
        <p:txBody>
          <a:bodyPr/>
          <a:lstStyle/>
          <a:p>
            <a:r>
              <a:rPr lang="en-US" dirty="0"/>
              <a:t>Working with Discrete Input </a:t>
            </a:r>
          </a:p>
        </p:txBody>
      </p:sp>
      <p:sp>
        <p:nvSpPr>
          <p:cNvPr id="3" name="Content Placeholder 2">
            <a:extLst>
              <a:ext uri="{FF2B5EF4-FFF2-40B4-BE49-F238E27FC236}">
                <a16:creationId xmlns:a16="http://schemas.microsoft.com/office/drawing/2014/main" id="{87FD7F1A-D965-45D0-B576-9863EF574245}"/>
              </a:ext>
            </a:extLst>
          </p:cNvPr>
          <p:cNvSpPr>
            <a:spLocks noGrp="1"/>
          </p:cNvSpPr>
          <p:nvPr>
            <p:ph idx="1"/>
          </p:nvPr>
        </p:nvSpPr>
        <p:spPr/>
        <p:txBody>
          <a:bodyPr>
            <a:normAutofit/>
          </a:bodyPr>
          <a:lstStyle/>
          <a:p>
            <a:r>
              <a:rPr lang="en-US" sz="2000" dirty="0"/>
              <a:t>After adding the perturbation, the result input sequence may not correspond to a word sequence. </a:t>
            </a:r>
          </a:p>
        </p:txBody>
      </p:sp>
      <p:pic>
        <p:nvPicPr>
          <p:cNvPr id="4" name="Picture 3">
            <a:extLst>
              <a:ext uri="{FF2B5EF4-FFF2-40B4-BE49-F238E27FC236}">
                <a16:creationId xmlns:a16="http://schemas.microsoft.com/office/drawing/2014/main" id="{DEF50A55-6E26-4E2E-B31F-EBF826C589B3}"/>
              </a:ext>
            </a:extLst>
          </p:cNvPr>
          <p:cNvPicPr>
            <a:picLocks noChangeAspect="1"/>
          </p:cNvPicPr>
          <p:nvPr/>
        </p:nvPicPr>
        <p:blipFill>
          <a:blip r:embed="rId2"/>
          <a:stretch>
            <a:fillRect/>
          </a:stretch>
        </p:blipFill>
        <p:spPr>
          <a:xfrm>
            <a:off x="3164114" y="3016014"/>
            <a:ext cx="5085444" cy="1230786"/>
          </a:xfrm>
          <a:prstGeom prst="rect">
            <a:avLst/>
          </a:prstGeom>
        </p:spPr>
      </p:pic>
      <p:sp>
        <p:nvSpPr>
          <p:cNvPr id="5" name="TextBox 4">
            <a:extLst>
              <a:ext uri="{FF2B5EF4-FFF2-40B4-BE49-F238E27FC236}">
                <a16:creationId xmlns:a16="http://schemas.microsoft.com/office/drawing/2014/main" id="{363D9938-079C-4AC4-BA17-DC4EF72EA512}"/>
              </a:ext>
            </a:extLst>
          </p:cNvPr>
          <p:cNvSpPr txBox="1"/>
          <p:nvPr/>
        </p:nvSpPr>
        <p:spPr>
          <a:xfrm>
            <a:off x="1291771" y="4368800"/>
            <a:ext cx="10058400" cy="707886"/>
          </a:xfrm>
          <a:prstGeom prst="rect">
            <a:avLst/>
          </a:prstGeom>
          <a:noFill/>
        </p:spPr>
        <p:txBody>
          <a:bodyPr wrap="square" rtlCol="0">
            <a:spAutoFit/>
          </a:bodyPr>
          <a:lstStyle/>
          <a:p>
            <a:r>
              <a:rPr lang="en-US" sz="2000" dirty="0"/>
              <a:t>During training, for every word in the perturbed sequence, use projected gradient descent to ensure that it falls back into the vocabulary.</a:t>
            </a:r>
          </a:p>
        </p:txBody>
      </p:sp>
    </p:spTree>
    <p:extLst>
      <p:ext uri="{BB962C8B-B14F-4D97-AF65-F5344CB8AC3E}">
        <p14:creationId xmlns:p14="http://schemas.microsoft.com/office/powerpoint/2010/main" val="1448042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3524"/>
      </a:dk2>
      <a:lt2>
        <a:srgbClr val="E2E5E8"/>
      </a:lt2>
      <a:accent1>
        <a:srgbClr val="B99C7E"/>
      </a:accent1>
      <a:accent2>
        <a:srgbClr val="A7A372"/>
      </a:accent2>
      <a:accent3>
        <a:srgbClr val="98A67E"/>
      </a:accent3>
      <a:accent4>
        <a:srgbClr val="83AD76"/>
      </a:accent4>
      <a:accent5>
        <a:srgbClr val="82AB89"/>
      </a:accent5>
      <a:accent6>
        <a:srgbClr val="76AD97"/>
      </a:accent6>
      <a:hlink>
        <a:srgbClr val="6084A9"/>
      </a:hlink>
      <a:folHlink>
        <a:srgbClr val="828282"/>
      </a:folHlink>
    </a:clrScheme>
    <a:fontScheme name="Custom 1">
      <a:majorFont>
        <a:latin typeface="Goudy Old Style"/>
        <a:ea typeface=""/>
        <a:cs typeface=""/>
      </a:majorFont>
      <a:minorFont>
        <a:latin typeface="Times New Roman"/>
        <a:ea typeface=""/>
        <a:cs typeface=""/>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1558</Words>
  <Application>Microsoft Office PowerPoint</Application>
  <PresentationFormat>Widescreen</PresentationFormat>
  <Paragraphs>132</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Garamond</vt:lpstr>
      <vt:lpstr>Goudy Old Style</vt:lpstr>
      <vt:lpstr>Times New Roman</vt:lpstr>
      <vt:lpstr>SavonVTI</vt:lpstr>
      <vt:lpstr>Adversarial examples in NLP</vt:lpstr>
      <vt:lpstr>Seq2Sick: Evaluating the Robustness of Sequence-to-Sequence Models with Adversarial Examples</vt:lpstr>
      <vt:lpstr>Seq2seq Models </vt:lpstr>
      <vt:lpstr>Attacking seq2seq models </vt:lpstr>
      <vt:lpstr>Optimization Framework</vt:lpstr>
      <vt:lpstr>No-overlapping Words Attack</vt:lpstr>
      <vt:lpstr>Targeted Keywords Attack</vt:lpstr>
      <vt:lpstr>Targeted Keywords Attack (cont.)</vt:lpstr>
      <vt:lpstr>Working with Discrete Input </vt:lpstr>
      <vt:lpstr>Optimization objective</vt:lpstr>
      <vt:lpstr>Algorithm</vt:lpstr>
      <vt:lpstr>Experiments: Text summarization </vt:lpstr>
      <vt:lpstr>Experiments: Machine Translation</vt:lpstr>
      <vt:lpstr>Examples: Text summarization</vt:lpstr>
      <vt:lpstr>Examples: Text summarization</vt:lpstr>
      <vt:lpstr>Reflections </vt:lpstr>
      <vt:lpstr>Adversarial Examples for Evaluating  Reading Comprehension Systems</vt:lpstr>
      <vt:lpstr>Reading Comprehension</vt:lpstr>
      <vt:lpstr>Reading Comprehension (Adversarial example) </vt:lpstr>
      <vt:lpstr>Perturbation by Concatenation</vt:lpstr>
      <vt:lpstr>Constructing distracting sentences </vt:lpstr>
      <vt:lpstr>Experiments </vt:lpstr>
      <vt:lpstr>Constructing distracting “word salad”</vt:lpstr>
      <vt:lpstr>Experiments</vt:lpstr>
      <vt:lpstr>Can adversarial training help? </vt:lpstr>
      <vt:lpstr>Training with stronger adversaries [Yicheng Wang and Mohit Bansal]</vt:lpstr>
      <vt:lpstr>Reflections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examples in NLP</dc:title>
  <dc:creator>Li, Sha</dc:creator>
  <cp:lastModifiedBy>Li, Sha</cp:lastModifiedBy>
  <cp:revision>16</cp:revision>
  <dcterms:created xsi:type="dcterms:W3CDTF">2019-10-22T20:28:55Z</dcterms:created>
  <dcterms:modified xsi:type="dcterms:W3CDTF">2019-10-22T23:07:42Z</dcterms:modified>
</cp:coreProperties>
</file>