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69" r:id="rId4"/>
    <p:sldId id="271" r:id="rId5"/>
    <p:sldId id="259" r:id="rId6"/>
    <p:sldId id="261" r:id="rId7"/>
    <p:sldId id="265" r:id="rId8"/>
    <p:sldId id="257" r:id="rId9"/>
    <p:sldId id="260" r:id="rId10"/>
    <p:sldId id="258" r:id="rId11"/>
    <p:sldId id="264" r:id="rId12"/>
    <p:sldId id="267" r:id="rId13"/>
    <p:sldId id="270" r:id="rId14"/>
    <p:sldId id="266" r:id="rId15"/>
    <p:sldId id="262" r:id="rId16"/>
    <p:sldId id="263" r:id="rId17"/>
    <p:sldId id="268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183E9-1485-48ED-BD91-3343AADB805F}" type="datetimeFigureOut">
              <a:rPr lang="zh-CN" altLang="en-US" smtClean="0"/>
              <a:t>2021/04/19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21E0-2FDD-485E-8E01-5397CEB55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0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饿了么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21E0-2FDD-485E-8E01-5397CEB559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6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21E0-2FDD-485E-8E01-5397CEB5598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71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7BEAB-CCE7-467F-85A0-0EF8F82CB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95A3FC-33BE-4423-BE0C-4741B8236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12E55-21D6-4B3A-A0C9-1F87AB00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A73-4098-4F36-94E2-56685CD1004E}" type="datetimeFigureOut">
              <a:rPr lang="zh-CN" altLang="en-US" smtClean="0"/>
              <a:t>2021/04/19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87716-A80B-4FC1-818D-2E3CAAAD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55B17-E5FC-4C82-88BB-DEEEE9CA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A216-5DF1-4806-AAB8-8F5118CD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2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C0F82-DA0B-4D28-91AA-E28F71DC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295E65-D79E-448A-90AD-B719B25F3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6E766-4E42-49E9-9D26-1F744724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A73-4098-4F36-94E2-56685CD1004E}" type="datetimeFigureOut">
              <a:rPr lang="zh-CN" altLang="en-US" smtClean="0"/>
              <a:t>2021/04/19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CA2A0-99B2-4A00-AC3B-59C4B685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D8FB0-D3BB-4850-B587-D8BEF30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A216-5DF1-4806-AAB8-8F5118CD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D51B9B-08A5-4B34-B6A4-C69B0E2AB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9B6524-C893-465A-9E12-D9873607B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FBB77-0A3C-4FDC-87F7-CD3BE1E9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A73-4098-4F36-94E2-56685CD1004E}" type="datetimeFigureOut">
              <a:rPr lang="zh-CN" altLang="en-US" smtClean="0"/>
              <a:t>2021/04/19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E7C1C-1CFB-42BC-9F8D-815FA659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A860E-20C4-4F60-B599-BBAE6B5A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A216-5DF1-4806-AAB8-8F5118CD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0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BEA7E-8E72-46F3-BD65-80CFE79A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82B8D-D5AB-43BC-95D9-F8616DE0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1F315-F87B-4026-A513-F0E8F90F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A73-4098-4F36-94E2-56685CD1004E}" type="datetimeFigureOut">
              <a:rPr lang="zh-CN" altLang="en-US" smtClean="0"/>
              <a:t>2021/04/19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60D74-2AF8-415A-A167-4BD4BFAE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35B71-2AB7-4B87-9E3B-523BD72D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A216-5DF1-4806-AAB8-8F5118CD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2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C650A-6435-4750-BAE5-B41B1E63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E1128-6C0B-4DCD-89DC-9D4FACD34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0D386-D776-430C-B773-DA2C10AD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A73-4098-4F36-94E2-56685CD1004E}" type="datetimeFigureOut">
              <a:rPr lang="zh-CN" altLang="en-US" smtClean="0"/>
              <a:t>2021/04/19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866B4-5C64-4773-98FF-F6C54778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C9725-7A44-44A7-853D-7D520FB6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A216-5DF1-4806-AAB8-8F5118CD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9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C21DF-6200-4E7F-8FB4-21D7EEE6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06AD9-09D9-4476-B206-0D6F5C759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78AB59-D1EA-4235-B527-49AC838E6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AFF4F4-6843-4983-A7EE-BB365430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A73-4098-4F36-94E2-56685CD1004E}" type="datetimeFigureOut">
              <a:rPr lang="zh-CN" altLang="en-US" smtClean="0"/>
              <a:t>2021/04/19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5661D-AC65-42EB-A232-8938C929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A28D2-A2A1-4C06-9E67-E9E57006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A216-5DF1-4806-AAB8-8F5118CD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8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34741-492E-4505-942E-7DCD9991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58E3F-45DD-47A1-8570-FD1B964F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41AC07-C12C-4270-B378-FED7E4C84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380BFB-B381-405E-8404-0209C5007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2D7379-82DE-48F2-A6FC-DB50C70F3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F91D48-0B70-4E5E-9AE7-74C45C5A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A73-4098-4F36-94E2-56685CD1004E}" type="datetimeFigureOut">
              <a:rPr lang="zh-CN" altLang="en-US" smtClean="0"/>
              <a:t>2021/04/19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08B768-0F69-4BDD-9EAA-8047DD7F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143DD8-D6B2-44C4-A696-9EA05984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A216-5DF1-4806-AAB8-8F5118CD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0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C9C38-BBB2-42F6-AE9B-44EA13B0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0DE498-5F46-443B-BBAC-98A4BDB6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A73-4098-4F36-94E2-56685CD1004E}" type="datetimeFigureOut">
              <a:rPr lang="zh-CN" altLang="en-US" smtClean="0"/>
              <a:t>2021/04/19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91ECD0-77CF-4212-8CBB-2B1AF60D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E44D9C-11E0-44C1-9F7C-51238AA6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A216-5DF1-4806-AAB8-8F5118CD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06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EAE760-7E69-4D71-9736-38AF0C1F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A73-4098-4F36-94E2-56685CD1004E}" type="datetimeFigureOut">
              <a:rPr lang="zh-CN" altLang="en-US" smtClean="0"/>
              <a:t>2021/04/19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84FF79-11E5-4225-9DA3-5A9F6E46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5DE182-774D-48A8-9308-6C4F6F43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A216-5DF1-4806-AAB8-8F5118CD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2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7C32B-0874-4BE4-B7F2-A82973E2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94941-5936-4071-B3D5-D08DC7535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76EAF-B1C3-4DCE-9372-838ACD085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42825-1B2F-4EB4-A0C0-C43A7E4D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A73-4098-4F36-94E2-56685CD1004E}" type="datetimeFigureOut">
              <a:rPr lang="zh-CN" altLang="en-US" smtClean="0"/>
              <a:t>2021/04/19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AC27A-094E-45D1-96EF-192701B6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7FBB1-6355-4795-9957-6134D0FD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A216-5DF1-4806-AAB8-8F5118CD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2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2B837-24C2-4D92-B6EF-11095A89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0E9899-502D-48D3-9108-5F6E83705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C58084-01A5-46F9-B474-C3C18FC83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201BF-9B1E-4946-8720-112695B5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A73-4098-4F36-94E2-56685CD1004E}" type="datetimeFigureOut">
              <a:rPr lang="zh-CN" altLang="en-US" smtClean="0"/>
              <a:t>2021/04/19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F3DC1-9CF0-4235-9C25-7C18C567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896A2-25FC-4161-89A9-68B451A5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A216-5DF1-4806-AAB8-8F5118CD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F0116F-0431-44B4-B7A9-6E07727A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9BEEC-4307-49FF-8379-E24968309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806C4-BFDB-40DA-9C1B-099FEFB9A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F9A73-4098-4F36-94E2-56685CD1004E}" type="datetimeFigureOut">
              <a:rPr lang="zh-CN" altLang="en-US" smtClean="0"/>
              <a:t>2021/04/19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984DB-3D75-4C76-B20D-FE06F6EDD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7F790-C866-4C31-B392-5354A55F2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1A216-5DF1-4806-AAB8-8F5118CD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5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D9F67-9388-48F5-9B64-721ED49EC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总览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C2F1B8-772C-4AB0-8305-E31261095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4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4CEC0D-0A9A-4DA4-96C4-04F69D925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33" y="775619"/>
            <a:ext cx="8166933" cy="602311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AD7861-B261-4668-8102-D025B86FE91E}"/>
              </a:ext>
            </a:extLst>
          </p:cNvPr>
          <p:cNvSpPr txBox="1"/>
          <p:nvPr/>
        </p:nvSpPr>
        <p:spPr>
          <a:xfrm>
            <a:off x="304800" y="228600"/>
            <a:ext cx="336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天猫首页推荐系统框架</a:t>
            </a:r>
          </a:p>
        </p:txBody>
      </p:sp>
    </p:spTree>
    <p:extLst>
      <p:ext uri="{BB962C8B-B14F-4D97-AF65-F5344CB8AC3E}">
        <p14:creationId xmlns:p14="http://schemas.microsoft.com/office/powerpoint/2010/main" val="362868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.png">
            <a:extLst>
              <a:ext uri="{FF2B5EF4-FFF2-40B4-BE49-F238E27FC236}">
                <a16:creationId xmlns:a16="http://schemas.microsoft.com/office/drawing/2014/main" id="{CE39BDC3-5EA3-455A-81D9-CC6FF7E4D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0"/>
            <a:ext cx="12160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80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.png">
            <a:extLst>
              <a:ext uri="{FF2B5EF4-FFF2-40B4-BE49-F238E27FC236}">
                <a16:creationId xmlns:a16="http://schemas.microsoft.com/office/drawing/2014/main" id="{E13A13E2-DFB1-4FAB-A07D-D3ADB6846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957388"/>
            <a:ext cx="52197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67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">
            <a:extLst>
              <a:ext uri="{FF2B5EF4-FFF2-40B4-BE49-F238E27FC236}">
                <a16:creationId xmlns:a16="http://schemas.microsoft.com/office/drawing/2014/main" id="{D9A59AC1-E9DA-4402-9281-6D771A4D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1913"/>
            <a:ext cx="11972925" cy="67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8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BF2EEE-9FD0-4FE8-9A20-2214B842F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3" y="0"/>
            <a:ext cx="11975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73475-948E-485E-88C5-2B92FE04E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6FE88E-443D-49A1-AFCA-18CDB604C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0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F9EE79-0C9F-42A9-8FEF-46975018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403"/>
            <a:ext cx="12192000" cy="66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22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nimg.ws.126.net/?url=http%3A%2F%2Fdingyue.ws.126.net%2F2021%2F0108%2F8ccaf366j00qmm8ha001td200u000ggg00it00ab.jpg&amp;thumbnail=650x2147483647&amp;quality=80&amp;type=jpg">
            <a:extLst>
              <a:ext uri="{FF2B5EF4-FFF2-40B4-BE49-F238E27FC236}">
                <a16:creationId xmlns:a16="http://schemas.microsoft.com/office/drawing/2014/main" id="{ADC3DFAC-6872-4E48-80FD-F414CD604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728788"/>
            <a:ext cx="61912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7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E452B-0667-4079-9096-C9CD78FB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召回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6F8C2-7B73-42C9-996C-84A3DAE5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定义：从海量数据中快速筛选部分数据，一般是从千万级的数据中筛选出千级的数据。</a:t>
            </a:r>
            <a:endParaRPr lang="en-US" altLang="zh-CN" sz="2000" dirty="0"/>
          </a:p>
          <a:p>
            <a:r>
              <a:rPr lang="zh-CN" altLang="en-US" sz="2000" dirty="0"/>
              <a:t>在工程上，加入召回过程，利用少量的特征和简单的模型或规则对候选集快速筛选，减少后面排序阶段的时间开销。</a:t>
            </a:r>
            <a:endParaRPr lang="en-US" altLang="zh-CN" sz="2000" dirty="0"/>
          </a:p>
          <a:p>
            <a:r>
              <a:rPr lang="zh-CN" altLang="en-US" sz="2000" dirty="0"/>
              <a:t>在业务上，排序阶段主要考虑单一目标，比如</a:t>
            </a:r>
            <a:r>
              <a:rPr lang="en-US" altLang="zh-CN" sz="2000" dirty="0"/>
              <a:t>ctr</a:t>
            </a:r>
            <a:r>
              <a:rPr lang="zh-CN" altLang="en-US" sz="2000" dirty="0"/>
              <a:t>，而有时候希望给用户多展现热点新闻或者时效性数据，引入</a:t>
            </a:r>
            <a:r>
              <a:rPr lang="zh-CN" altLang="en-US" sz="2000" b="1" dirty="0"/>
              <a:t>多路召回</a:t>
            </a:r>
            <a:r>
              <a:rPr lang="zh-CN" altLang="en-US" sz="2000" dirty="0"/>
              <a:t>考虑多种类型数据。</a:t>
            </a:r>
          </a:p>
        </p:txBody>
      </p:sp>
    </p:spTree>
    <p:extLst>
      <p:ext uri="{BB962C8B-B14F-4D97-AF65-F5344CB8AC3E}">
        <p14:creationId xmlns:p14="http://schemas.microsoft.com/office/powerpoint/2010/main" val="137938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CEFE9-291F-4E19-8B7D-C686EDF3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传统召回方法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CCCA2-618B-428D-8819-50A9560E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基于内容的召回算法</a:t>
            </a:r>
            <a:r>
              <a:rPr lang="en-US" altLang="zh-CN" dirty="0"/>
              <a:t>(</a:t>
            </a:r>
            <a:r>
              <a:rPr lang="zh-CN" altLang="en-US" dirty="0"/>
              <a:t>标签召回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基于协同过滤</a:t>
            </a:r>
            <a:r>
              <a:rPr lang="en-US" altLang="zh-CN" dirty="0"/>
              <a:t>(CF)</a:t>
            </a:r>
            <a:r>
              <a:rPr lang="zh-CN" altLang="en-US" dirty="0"/>
              <a:t>的召回算法</a:t>
            </a:r>
            <a:endParaRPr lang="en-US" altLang="zh-CN" dirty="0"/>
          </a:p>
          <a:p>
            <a:pPr lvl="1"/>
            <a:r>
              <a:rPr lang="zh-CN" altLang="en-US" dirty="0"/>
              <a:t>基于内容的协同过滤</a:t>
            </a:r>
            <a:endParaRPr lang="en-US" altLang="zh-CN" dirty="0"/>
          </a:p>
          <a:p>
            <a:pPr lvl="2"/>
            <a:r>
              <a:rPr lang="en-US" altLang="zh-CN" dirty="0" err="1"/>
              <a:t>UserCF</a:t>
            </a:r>
            <a:r>
              <a:rPr lang="zh-CN" altLang="en-US" dirty="0"/>
              <a:t>：基于用户相似性推荐</a:t>
            </a:r>
            <a:endParaRPr lang="en-US" altLang="zh-CN" dirty="0"/>
          </a:p>
          <a:p>
            <a:pPr lvl="2"/>
            <a:r>
              <a:rPr lang="en-US" altLang="zh-CN" dirty="0" err="1"/>
              <a:t>ItemCF</a:t>
            </a:r>
            <a:r>
              <a:rPr lang="zh-CN" altLang="en-US" dirty="0"/>
              <a:t>：基于物品相似度推荐</a:t>
            </a:r>
            <a:endParaRPr lang="en-US" altLang="zh-CN" dirty="0"/>
          </a:p>
          <a:p>
            <a:pPr lvl="1"/>
            <a:r>
              <a:rPr lang="zh-CN" altLang="en-US" dirty="0"/>
              <a:t>基于模型的协同过滤</a:t>
            </a:r>
            <a:endParaRPr lang="en-US" altLang="zh-CN" dirty="0"/>
          </a:p>
          <a:p>
            <a:pPr lvl="2"/>
            <a:r>
              <a:rPr lang="zh-CN" altLang="en-US" dirty="0"/>
              <a:t>基于矩阵分解生成隐向量</a:t>
            </a:r>
            <a:endParaRPr lang="en-US" altLang="zh-CN" dirty="0"/>
          </a:p>
          <a:p>
            <a:pPr lvl="1"/>
            <a:r>
              <a:rPr lang="zh-CN" altLang="en-US" dirty="0"/>
              <a:t>冷启动问题</a:t>
            </a:r>
            <a:endParaRPr lang="en-US" altLang="zh-CN" dirty="0"/>
          </a:p>
          <a:p>
            <a:r>
              <a:rPr lang="zh-CN" altLang="en-US" dirty="0"/>
              <a:t>基于矩阵分解</a:t>
            </a:r>
            <a:r>
              <a:rPr lang="en-US" altLang="zh-CN" dirty="0"/>
              <a:t>(FM)</a:t>
            </a:r>
            <a:r>
              <a:rPr lang="zh-CN" altLang="en-US" dirty="0"/>
              <a:t>的召回算法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67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pic3.zhimg.com/80/v2-163528cd66206404207159c28cb0beba_720w.jpg">
            <a:extLst>
              <a:ext uri="{FF2B5EF4-FFF2-40B4-BE49-F238E27FC236}">
                <a16:creationId xmlns:a16="http://schemas.microsoft.com/office/drawing/2014/main" id="{29512C7B-30D8-4617-8AF4-2BF4860A9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04925"/>
            <a:ext cx="68580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86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9324F-7114-46D7-808C-7F3F71AF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Embedding</a:t>
            </a:r>
            <a:r>
              <a:rPr lang="zh-CN" altLang="en-US" dirty="0"/>
              <a:t>的召回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7726F-B7E8-42D6-8839-0F0C32C1E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zh-CN" dirty="0"/>
              <a:t>i2i</a:t>
            </a:r>
            <a:r>
              <a:rPr lang="zh-CN" altLang="nn-NO" dirty="0"/>
              <a:t>召回</a:t>
            </a:r>
            <a:endParaRPr lang="en-US" altLang="zh-CN" dirty="0"/>
          </a:p>
          <a:p>
            <a:pPr lvl="1"/>
            <a:r>
              <a:rPr lang="zh-CN" altLang="en-US" dirty="0"/>
              <a:t>基本框架</a:t>
            </a:r>
            <a:endParaRPr lang="en-US" altLang="zh-CN" dirty="0"/>
          </a:p>
          <a:p>
            <a:pPr lvl="1"/>
            <a:r>
              <a:rPr lang="zh-CN" altLang="en-US" dirty="0"/>
              <a:t>基于内容语义的</a:t>
            </a:r>
            <a:r>
              <a:rPr lang="en-US" altLang="zh-CN" dirty="0"/>
              <a:t>i2i</a:t>
            </a:r>
            <a:r>
              <a:rPr lang="zh-CN" altLang="en-US" dirty="0"/>
              <a:t>召回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Graph Embedding</a:t>
            </a:r>
            <a:r>
              <a:rPr lang="zh-CN" altLang="en-US" dirty="0"/>
              <a:t>的</a:t>
            </a:r>
            <a:r>
              <a:rPr lang="en-US" altLang="zh-CN" dirty="0"/>
              <a:t>i2i</a:t>
            </a:r>
            <a:r>
              <a:rPr lang="zh-CN" altLang="en-US" dirty="0"/>
              <a:t>召回</a:t>
            </a:r>
            <a:endParaRPr lang="zh-CN" altLang="nn-NO" dirty="0"/>
          </a:p>
          <a:p>
            <a:r>
              <a:rPr lang="pl-PL" altLang="zh-CN" dirty="0"/>
              <a:t>u2i</a:t>
            </a:r>
            <a:r>
              <a:rPr lang="zh-CN" altLang="pl-PL" dirty="0"/>
              <a:t>召回</a:t>
            </a:r>
            <a:endParaRPr lang="en-US" altLang="zh-CN" dirty="0"/>
          </a:p>
          <a:p>
            <a:pPr lvl="1"/>
            <a:r>
              <a:rPr lang="zh-CN" altLang="pl-PL" dirty="0"/>
              <a:t>基本框架</a:t>
            </a:r>
            <a:endParaRPr lang="en-US" altLang="zh-CN" dirty="0"/>
          </a:p>
          <a:p>
            <a:pPr lvl="1"/>
            <a:r>
              <a:rPr lang="zh-CN" altLang="en-US" dirty="0"/>
              <a:t>基于深度学习的</a:t>
            </a:r>
            <a:r>
              <a:rPr lang="en-US" altLang="zh-CN" dirty="0"/>
              <a:t>u2i</a:t>
            </a:r>
            <a:r>
              <a:rPr lang="zh-CN" altLang="en-US" dirty="0"/>
              <a:t>召回</a:t>
            </a:r>
            <a:endParaRPr lang="zh-CN" altLang="pl-PL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784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C10AF-B9B5-4E16-9EFA-BED3CD0D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Graph Embedding</a:t>
            </a:r>
            <a:r>
              <a:rPr lang="zh-CN" altLang="en-US" dirty="0"/>
              <a:t>的</a:t>
            </a:r>
            <a:r>
              <a:rPr lang="en-US" altLang="zh-CN" dirty="0"/>
              <a:t>i2i</a:t>
            </a:r>
            <a:r>
              <a:rPr lang="zh-CN" altLang="en-US" dirty="0"/>
              <a:t>召回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83A00-1681-424D-83C4-2B1E2068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Deep Walk</a:t>
            </a:r>
            <a:r>
              <a:rPr lang="zh-CN" altLang="en-US" sz="2000" dirty="0"/>
              <a:t>：随机游走图表征</a:t>
            </a:r>
          </a:p>
          <a:p>
            <a:r>
              <a:rPr lang="en-US" altLang="zh-CN" sz="2000" dirty="0"/>
              <a:t>EGES</a:t>
            </a:r>
            <a:r>
              <a:rPr lang="zh-CN" altLang="en-US" sz="2000" dirty="0"/>
              <a:t>：阿里巴巴</a:t>
            </a:r>
            <a:r>
              <a:rPr lang="en-US" altLang="zh-CN" sz="2000" dirty="0"/>
              <a:t>Graph Embedding</a:t>
            </a:r>
            <a:r>
              <a:rPr lang="zh-CN" altLang="en-US" sz="2000" dirty="0"/>
              <a:t>方法</a:t>
            </a:r>
          </a:p>
          <a:p>
            <a:r>
              <a:rPr lang="en-US" altLang="zh-CN" sz="2000" dirty="0"/>
              <a:t>Node2vec</a:t>
            </a:r>
            <a:r>
              <a:rPr lang="zh-CN" altLang="en-US" sz="2000" dirty="0"/>
              <a:t>：优化图结构的</a:t>
            </a:r>
            <a:r>
              <a:rPr lang="en-US" altLang="zh-CN" sz="2000" dirty="0"/>
              <a:t>Graph Embedding</a:t>
            </a:r>
          </a:p>
          <a:p>
            <a:r>
              <a:rPr lang="en-US" altLang="zh-CN" sz="2000" dirty="0"/>
              <a:t>GCN</a:t>
            </a:r>
            <a:r>
              <a:rPr lang="zh-CN" altLang="en-US" sz="2000" dirty="0"/>
              <a:t>：图卷积神经网络</a:t>
            </a:r>
          </a:p>
          <a:p>
            <a:r>
              <a:rPr lang="en-US" altLang="zh-CN" sz="2000" dirty="0" err="1"/>
              <a:t>GraphSAGE</a:t>
            </a:r>
            <a:r>
              <a:rPr lang="zh-CN" altLang="en-US" sz="2000" dirty="0"/>
              <a:t>：基于邻节点聚合的图神经网络</a:t>
            </a:r>
            <a:endParaRPr lang="en-US" altLang="zh-CN" sz="2000" dirty="0"/>
          </a:p>
          <a:p>
            <a:r>
              <a:rPr lang="en-US" altLang="zh-CN" sz="2000" dirty="0"/>
              <a:t>Billion-scale Commodity Embedding for E-commerce Recommendation in Alibaba</a:t>
            </a:r>
          </a:p>
          <a:p>
            <a:r>
              <a:rPr lang="en-US" altLang="zh-CN" sz="2000" dirty="0" err="1"/>
              <a:t>RippleNet</a:t>
            </a:r>
            <a:r>
              <a:rPr lang="en-US" altLang="zh-CN" sz="2000" dirty="0"/>
              <a:t>: Propagating User Preferences on the Knowledge Graph for Recommender Systems</a:t>
            </a:r>
          </a:p>
          <a:p>
            <a:r>
              <a:rPr lang="en-US" altLang="zh-CN" sz="2000" dirty="0"/>
              <a:t>KGAT: Knowledge Graph Attention Network for Recommendation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7936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251A0-03D5-49E4-867C-CFA42C8F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142"/>
          </a:xfrm>
        </p:spPr>
        <p:txBody>
          <a:bodyPr/>
          <a:lstStyle/>
          <a:p>
            <a:r>
              <a:rPr lang="zh-CN" altLang="en-US" dirty="0"/>
              <a:t>基于深度学习的</a:t>
            </a:r>
            <a:r>
              <a:rPr lang="en-US" altLang="zh-CN" dirty="0"/>
              <a:t>u2i</a:t>
            </a:r>
            <a:r>
              <a:rPr lang="zh-CN" altLang="en-US" dirty="0"/>
              <a:t>召回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C5AC5-B429-4A6D-A629-838FDF33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268"/>
            <a:ext cx="10515600" cy="5376332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DSSM</a:t>
            </a:r>
            <a:r>
              <a:rPr lang="zh-CN" altLang="en-US" sz="1400" dirty="0"/>
              <a:t>双塔召回</a:t>
            </a:r>
            <a:endParaRPr lang="en-US" altLang="zh-CN" sz="1400" dirty="0"/>
          </a:p>
          <a:p>
            <a:pPr lvl="1"/>
            <a:r>
              <a:rPr lang="en-US" altLang="zh-CN" sz="1400" dirty="0"/>
              <a:t>Learning Deep Structured Semantic Models for Web Search using Clickthrough Data</a:t>
            </a:r>
          </a:p>
          <a:p>
            <a:r>
              <a:rPr lang="en-US" altLang="zh-CN" sz="1400" dirty="0"/>
              <a:t>RNN</a:t>
            </a:r>
            <a:r>
              <a:rPr lang="zh-CN" altLang="en-US" sz="1400" dirty="0"/>
              <a:t>序列召回</a:t>
            </a:r>
            <a:endParaRPr lang="en-US" altLang="zh-CN" sz="1400" dirty="0"/>
          </a:p>
          <a:p>
            <a:pPr lvl="1"/>
            <a:r>
              <a:rPr lang="en-US" altLang="zh-CN" sz="1400" dirty="0"/>
              <a:t>Session-based recommendations with recurrent neural networks</a:t>
            </a:r>
          </a:p>
          <a:p>
            <a:r>
              <a:rPr lang="en-US" altLang="zh-CN" sz="1400" dirty="0"/>
              <a:t>YouTube</a:t>
            </a:r>
            <a:r>
              <a:rPr lang="zh-CN" altLang="en-US" sz="1400" dirty="0"/>
              <a:t> </a:t>
            </a:r>
            <a:r>
              <a:rPr lang="en-US" altLang="zh-CN" sz="1400" dirty="0"/>
              <a:t>DNN</a:t>
            </a:r>
            <a:r>
              <a:rPr lang="zh-CN" altLang="en-US" sz="1400" dirty="0"/>
              <a:t>召回</a:t>
            </a:r>
            <a:endParaRPr lang="en-US" altLang="zh-CN" sz="1400" dirty="0"/>
          </a:p>
          <a:p>
            <a:pPr lvl="1"/>
            <a:r>
              <a:rPr lang="en-US" altLang="zh-CN" sz="1400" dirty="0"/>
              <a:t>Deep Neural Networks for YouTube Recommendations</a:t>
            </a:r>
            <a:endParaRPr lang="zh-CN" altLang="en-US" sz="1400" dirty="0"/>
          </a:p>
          <a:p>
            <a:r>
              <a:rPr lang="en-US" altLang="zh-CN" sz="1400" dirty="0"/>
              <a:t>Airbnb</a:t>
            </a:r>
            <a:r>
              <a:rPr lang="zh-CN" altLang="en-US" sz="1400" dirty="0"/>
              <a:t>基于用户短期和长期兴趣的</a:t>
            </a:r>
            <a:r>
              <a:rPr lang="en-US" altLang="zh-CN" sz="1400" dirty="0"/>
              <a:t>Embedding</a:t>
            </a:r>
            <a:r>
              <a:rPr lang="zh-CN" altLang="en-US" sz="1400" dirty="0"/>
              <a:t>召回</a:t>
            </a:r>
            <a:endParaRPr lang="en-US" altLang="zh-CN" sz="1400" dirty="0"/>
          </a:p>
          <a:p>
            <a:pPr lvl="1"/>
            <a:r>
              <a:rPr lang="en-US" altLang="zh-CN" sz="1400" dirty="0"/>
              <a:t>Real-time Personalization using Embeddings for Search Ranking at Airbnb</a:t>
            </a:r>
          </a:p>
          <a:p>
            <a:r>
              <a:rPr lang="en-US" altLang="zh-CN" sz="1400" dirty="0"/>
              <a:t>TDM</a:t>
            </a:r>
            <a:r>
              <a:rPr lang="zh-CN" altLang="en-US" sz="1400" dirty="0"/>
              <a:t>深度树匹配召回</a:t>
            </a:r>
            <a:endParaRPr lang="en-US" altLang="zh-CN" sz="1400" dirty="0"/>
          </a:p>
          <a:p>
            <a:pPr lvl="1"/>
            <a:r>
              <a:rPr lang="en-US" altLang="zh-CN" sz="1400" dirty="0"/>
              <a:t>Learning Tree-based Deep Model for Recommender Systems</a:t>
            </a:r>
          </a:p>
          <a:p>
            <a:r>
              <a:rPr lang="zh-CN" altLang="en-US" sz="1400" dirty="0"/>
              <a:t>结合用户行为建模方向的算法</a:t>
            </a:r>
            <a:endParaRPr lang="en-US" altLang="zh-CN" sz="1400" dirty="0"/>
          </a:p>
          <a:p>
            <a:pPr lvl="1"/>
            <a:r>
              <a:rPr lang="en-US" altLang="zh-CN" sz="1400" dirty="0"/>
              <a:t>Multi-Interest Network with Dynamic Routing for Recommendation at </a:t>
            </a:r>
            <a:r>
              <a:rPr lang="en-US" altLang="zh-CN" sz="1400" dirty="0" err="1"/>
              <a:t>Tmall</a:t>
            </a:r>
            <a:endParaRPr lang="en-US" altLang="zh-CN" sz="1400" dirty="0"/>
          </a:p>
          <a:p>
            <a:pPr lvl="1"/>
            <a:r>
              <a:rPr lang="en-US" altLang="zh-CN" sz="1400" dirty="0"/>
              <a:t>SDM: Sequential Deep Matching Model for Online Large-scale Recommender System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2297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C5629-A1FF-4F05-95CE-05D07CBB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800"/>
            <a:ext cx="10515600" cy="481541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E622-82C0-40A4-9C1D-A6CEAA69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400"/>
            <a:ext cx="10515600" cy="5977467"/>
          </a:xfrm>
        </p:spPr>
        <p:txBody>
          <a:bodyPr>
            <a:noAutofit/>
          </a:bodyPr>
          <a:lstStyle/>
          <a:p>
            <a:r>
              <a:rPr lang="zh-CN" altLang="en-US" sz="1500" dirty="0"/>
              <a:t>特征工程</a:t>
            </a:r>
            <a:endParaRPr lang="en-US" altLang="zh-CN" sz="1500" dirty="0"/>
          </a:p>
          <a:p>
            <a:pPr lvl="1"/>
            <a:r>
              <a:rPr lang="zh-CN" altLang="en-US" sz="1500" dirty="0"/>
              <a:t>用户端特征：画像特征，偏好特征，统计特征，行为序列特征等；</a:t>
            </a:r>
          </a:p>
          <a:p>
            <a:pPr lvl="1"/>
            <a:r>
              <a:rPr lang="zh-CN" altLang="en-US" sz="1500" dirty="0"/>
              <a:t>物品端特征：画像特征，统计特征，文本特征，图像特征等；</a:t>
            </a:r>
          </a:p>
          <a:p>
            <a:pPr lvl="1"/>
            <a:r>
              <a:rPr lang="zh-CN" altLang="en-US" sz="1500" dirty="0"/>
              <a:t>上下文特征：时间，地点，天气，网络，设备，召回源等；</a:t>
            </a:r>
            <a:endParaRPr lang="en-US" altLang="zh-CN" sz="1500" dirty="0"/>
          </a:p>
          <a:p>
            <a:r>
              <a:rPr lang="zh-CN" altLang="en-US" sz="1500" dirty="0"/>
              <a:t>机器学习点击预估模型</a:t>
            </a:r>
            <a:endParaRPr lang="en-US" altLang="zh-CN" sz="1500" dirty="0"/>
          </a:p>
          <a:p>
            <a:pPr lvl="1"/>
            <a:r>
              <a:rPr lang="en-US" altLang="zh-CN" sz="1500" dirty="0"/>
              <a:t>LR</a:t>
            </a:r>
            <a:r>
              <a:rPr lang="zh-CN" altLang="en-US" sz="1500" dirty="0"/>
              <a:t>、</a:t>
            </a:r>
            <a:r>
              <a:rPr lang="en-US" altLang="zh-CN" sz="1500" dirty="0"/>
              <a:t>FM</a:t>
            </a:r>
            <a:r>
              <a:rPr lang="zh-CN" altLang="en-US" sz="1500" dirty="0"/>
              <a:t>、</a:t>
            </a:r>
            <a:r>
              <a:rPr lang="en-US" altLang="zh-CN" sz="1500" dirty="0"/>
              <a:t>GBDT+LR</a:t>
            </a:r>
          </a:p>
          <a:p>
            <a:r>
              <a:rPr lang="zh-CN" altLang="en-US" sz="1500" dirty="0"/>
              <a:t>深度学习点击预估模型</a:t>
            </a:r>
            <a:endParaRPr lang="en-US" altLang="zh-CN" sz="1500" dirty="0"/>
          </a:p>
          <a:p>
            <a:pPr lvl="1"/>
            <a:r>
              <a:rPr lang="zh-CN" altLang="en-US" sz="1500" dirty="0"/>
              <a:t>改变神经网络的复杂结构</a:t>
            </a:r>
            <a:r>
              <a:rPr lang="en-US" altLang="zh-CN" sz="1500" dirty="0"/>
              <a:t>: </a:t>
            </a:r>
          </a:p>
          <a:p>
            <a:pPr lvl="2"/>
            <a:r>
              <a:rPr lang="en-US" altLang="zh-CN" sz="1500" dirty="0" err="1"/>
              <a:t>AutoRec</a:t>
            </a:r>
            <a:endParaRPr lang="en-US" altLang="zh-CN" sz="1500" dirty="0"/>
          </a:p>
          <a:p>
            <a:pPr lvl="2"/>
            <a:r>
              <a:rPr lang="en-US" altLang="zh-CN" sz="1500" dirty="0"/>
              <a:t>Deep Crossing</a:t>
            </a:r>
          </a:p>
          <a:p>
            <a:pPr lvl="1"/>
            <a:r>
              <a:rPr lang="zh-CN" altLang="en-US" sz="1500" dirty="0"/>
              <a:t>改变特征的交叉方式</a:t>
            </a:r>
            <a:r>
              <a:rPr lang="en-US" altLang="zh-CN" sz="1500" dirty="0"/>
              <a:t>: </a:t>
            </a:r>
          </a:p>
          <a:p>
            <a:pPr lvl="2"/>
            <a:r>
              <a:rPr lang="en-US" altLang="zh-CN" sz="1500" dirty="0" err="1"/>
              <a:t>NeuralCF</a:t>
            </a:r>
            <a:r>
              <a:rPr lang="en-US" altLang="zh-CN" sz="1500" dirty="0"/>
              <a:t> (Neural Collaborative Filtering)</a:t>
            </a:r>
          </a:p>
          <a:p>
            <a:pPr lvl="2"/>
            <a:r>
              <a:rPr lang="en-US" altLang="zh-CN" sz="1500" dirty="0"/>
              <a:t>PNN (Product-based Neural Network)</a:t>
            </a:r>
          </a:p>
          <a:p>
            <a:pPr lvl="1"/>
            <a:r>
              <a:rPr lang="zh-CN" altLang="en-US" sz="1500" dirty="0"/>
              <a:t>模型组合</a:t>
            </a:r>
            <a:r>
              <a:rPr lang="en-US" altLang="zh-CN" sz="1500" dirty="0"/>
              <a:t>: </a:t>
            </a:r>
          </a:p>
          <a:p>
            <a:pPr lvl="2"/>
            <a:r>
              <a:rPr lang="en-US" altLang="zh-CN" sz="1500" dirty="0"/>
              <a:t>Wide &amp; Deep</a:t>
            </a:r>
          </a:p>
          <a:p>
            <a:pPr lvl="2"/>
            <a:r>
              <a:rPr lang="en-US" altLang="zh-CN" sz="1500" dirty="0"/>
              <a:t>Deep &amp; Cross</a:t>
            </a:r>
          </a:p>
          <a:p>
            <a:pPr lvl="2"/>
            <a:r>
              <a:rPr lang="en-US" altLang="zh-CN" sz="1500" dirty="0" err="1"/>
              <a:t>DeepFM</a:t>
            </a:r>
            <a:endParaRPr lang="en-US" altLang="zh-CN" sz="1500" dirty="0"/>
          </a:p>
          <a:p>
            <a:pPr lvl="2"/>
            <a:r>
              <a:rPr lang="en-US" altLang="zh-CN" sz="1500" dirty="0"/>
              <a:t>PNN (product-based Neural Neural)</a:t>
            </a:r>
          </a:p>
          <a:p>
            <a:pPr lvl="1"/>
            <a:r>
              <a:rPr lang="en-US" altLang="zh-CN" sz="1500" dirty="0"/>
              <a:t>FM</a:t>
            </a:r>
            <a:r>
              <a:rPr lang="zh-CN" altLang="en-US" sz="1500" dirty="0"/>
              <a:t>算法的深度模型演进</a:t>
            </a:r>
            <a:endParaRPr lang="en-US" altLang="zh-CN" sz="1500" dirty="0"/>
          </a:p>
          <a:p>
            <a:pPr lvl="2"/>
            <a:r>
              <a:rPr lang="en-US" altLang="zh-CN" sz="1500" dirty="0"/>
              <a:t>NFM</a:t>
            </a:r>
            <a:r>
              <a:rPr lang="zh-CN" altLang="en-US" sz="1500" dirty="0"/>
              <a:t> </a:t>
            </a:r>
            <a:r>
              <a:rPr lang="en-US" altLang="zh-CN" sz="1500" dirty="0"/>
              <a:t>(Neural Factorization Machine)</a:t>
            </a:r>
          </a:p>
          <a:p>
            <a:pPr lvl="2"/>
            <a:r>
              <a:rPr lang="en-US" altLang="zh-CN" sz="1500" dirty="0"/>
              <a:t>FNN (Factorization-machine supported Neural Network)</a:t>
            </a:r>
          </a:p>
          <a:p>
            <a:pPr lvl="2"/>
            <a:r>
              <a:rPr lang="en-US" altLang="zh-CN" sz="1500" dirty="0"/>
              <a:t>AFM</a:t>
            </a:r>
            <a:r>
              <a:rPr lang="zh-CN" altLang="en-US" sz="1500" dirty="0"/>
              <a:t>（</a:t>
            </a:r>
            <a:r>
              <a:rPr lang="en-US" altLang="zh-CN" sz="1500" dirty="0"/>
              <a:t>Attention Neural Factorization Machine)</a:t>
            </a:r>
          </a:p>
          <a:p>
            <a:pPr lvl="1"/>
            <a:r>
              <a:rPr lang="zh-CN" altLang="en-US" sz="1500" dirty="0"/>
              <a:t>注意力机制和推荐模型的结合</a:t>
            </a:r>
            <a:endParaRPr lang="en-US" altLang="zh-CN" sz="1500" dirty="0"/>
          </a:p>
          <a:p>
            <a:pPr lvl="2"/>
            <a:r>
              <a:rPr lang="en-US" altLang="zh-CN" sz="1500" dirty="0"/>
              <a:t>AFM (Attention Neural Factorization Machine)</a:t>
            </a:r>
          </a:p>
          <a:p>
            <a:pPr lvl="2"/>
            <a:r>
              <a:rPr lang="en-US" altLang="zh-CN" sz="1500" dirty="0"/>
              <a:t>DIN (Deep Interest Network)</a:t>
            </a:r>
          </a:p>
          <a:p>
            <a:pPr lvl="1"/>
            <a:r>
              <a:rPr lang="zh-CN" altLang="en-US" sz="1500" dirty="0"/>
              <a:t>序列模型与推荐模型的结合</a:t>
            </a:r>
            <a:endParaRPr lang="en-US" altLang="zh-CN" sz="1500" dirty="0"/>
          </a:p>
          <a:p>
            <a:pPr lvl="2"/>
            <a:r>
              <a:rPr lang="en-US" altLang="zh-CN" sz="1500" dirty="0"/>
              <a:t>DIEN (Deep Interest Evolution Network)</a:t>
            </a:r>
          </a:p>
          <a:p>
            <a:pPr lvl="2"/>
            <a:r>
              <a:rPr lang="en-US" altLang="zh-CN" sz="1500" dirty="0"/>
              <a:t>DSIN (Deep Session Interest Network)</a:t>
            </a:r>
          </a:p>
          <a:p>
            <a:pPr lvl="1"/>
            <a:r>
              <a:rPr lang="zh-CN" altLang="en-US" sz="1500" dirty="0"/>
              <a:t>强化学习与推荐算法模型的结合</a:t>
            </a:r>
            <a:r>
              <a:rPr lang="en-US" altLang="zh-CN" sz="1500" dirty="0"/>
              <a:t>: </a:t>
            </a:r>
          </a:p>
          <a:p>
            <a:pPr lvl="2"/>
            <a:r>
              <a:rPr lang="en-US" altLang="zh-CN" sz="1500" dirty="0"/>
              <a:t>DRN(Deep Reinforcement Learning Network)</a:t>
            </a:r>
          </a:p>
          <a:p>
            <a:pPr lvl="1"/>
            <a:r>
              <a:rPr lang="zh-CN" altLang="en-US" sz="1500" dirty="0"/>
              <a:t>多任务模型</a:t>
            </a:r>
            <a:r>
              <a:rPr lang="en-US" altLang="zh-CN" sz="1500" dirty="0"/>
              <a:t>: </a:t>
            </a:r>
          </a:p>
          <a:p>
            <a:pPr lvl="2"/>
            <a:r>
              <a:rPr lang="en-US" altLang="zh-CN" sz="1500" dirty="0"/>
              <a:t>ESMM (Entire Space Multi-Task Model: An Effective Approach for Estimating Post-Click Conversion Rate)</a:t>
            </a:r>
          </a:p>
          <a:p>
            <a:pPr lvl="2"/>
            <a:r>
              <a:rPr lang="en-US" altLang="zh-CN" sz="1500" dirty="0"/>
              <a:t>Recommending What Video to Watch Next: A Multitask Ranking System</a:t>
            </a:r>
          </a:p>
          <a:p>
            <a:pPr lvl="1"/>
            <a:r>
              <a:rPr lang="zh-CN" altLang="en-US" sz="1500" dirty="0"/>
              <a:t>多模态信息融合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934567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nimg.ws.126.net/?url=http%3A%2F%2Fdingyue.ws.126.net%2F2020%2F0413%2F3dc4adb7p00q8q51q005jd200h000h0g00h000h0.png&amp;thumbnail=650x2147483647&amp;quality=80&amp;type=jpg">
            <a:extLst>
              <a:ext uri="{FF2B5EF4-FFF2-40B4-BE49-F238E27FC236}">
                <a16:creationId xmlns:a16="http://schemas.microsoft.com/office/drawing/2014/main" id="{388E17A6-0DB9-4B0A-8D05-027C6F66D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51435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6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mgs.ebrun.com/resources/2020_06/2020_06_30/2020063053815934988620783_origin.png">
            <a:extLst>
              <a:ext uri="{FF2B5EF4-FFF2-40B4-BE49-F238E27FC236}">
                <a16:creationId xmlns:a16="http://schemas.microsoft.com/office/drawing/2014/main" id="{0D202346-99FB-4764-B708-796107F1A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90513"/>
            <a:ext cx="9515475" cy="627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88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pic1.zhimg.com/v2-272fca64028c971067fa1bb4d30bf0b2_1440w.jpg?source=172ae18b">
            <a:extLst>
              <a:ext uri="{FF2B5EF4-FFF2-40B4-BE49-F238E27FC236}">
                <a16:creationId xmlns:a16="http://schemas.microsoft.com/office/drawing/2014/main" id="{8BB255EC-84B1-4E96-95F7-6EDDEF75D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433388"/>
            <a:ext cx="9991725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99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F60B1-79CB-4B55-BE81-E752E825C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京东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B0F313-324A-4331-B71B-AFB2C5115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63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4F57DF-06D1-4207-8F88-B5AD8B07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66" y="179189"/>
            <a:ext cx="11590867" cy="649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9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41DC5C0-3784-4B42-898B-B58F9ACC5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33"/>
            <a:ext cx="12192000" cy="58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3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8D0C0F-3118-4E8E-BEAB-528E7388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1" y="473356"/>
            <a:ext cx="10729037" cy="59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7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B54CD-2182-447B-A4DC-8734493B5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阿里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3EE444-2D6C-4E78-A400-F4BA36FD9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3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599</Words>
  <Application>Microsoft Office PowerPoint</Application>
  <PresentationFormat>宽屏</PresentationFormat>
  <Paragraphs>88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总览</vt:lpstr>
      <vt:lpstr>PowerPoint 演示文稿</vt:lpstr>
      <vt:lpstr>PowerPoint 演示文稿</vt:lpstr>
      <vt:lpstr>PowerPoint 演示文稿</vt:lpstr>
      <vt:lpstr>京东</vt:lpstr>
      <vt:lpstr>PowerPoint 演示文稿</vt:lpstr>
      <vt:lpstr>PowerPoint 演示文稿</vt:lpstr>
      <vt:lpstr>PowerPoint 演示文稿</vt:lpstr>
      <vt:lpstr>阿里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微博</vt:lpstr>
      <vt:lpstr>PowerPoint 演示文稿</vt:lpstr>
      <vt:lpstr>PowerPoint 演示文稿</vt:lpstr>
      <vt:lpstr>召回</vt:lpstr>
      <vt:lpstr>传统召回方法</vt:lpstr>
      <vt:lpstr>基于Embedding的召回</vt:lpstr>
      <vt:lpstr>基于Graph Embedding的i2i召回</vt:lpstr>
      <vt:lpstr>基于深度学习的u2i召回</vt:lpstr>
      <vt:lpstr>排序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ly000</dc:creator>
  <cp:lastModifiedBy>ly000</cp:lastModifiedBy>
  <cp:revision>28</cp:revision>
  <dcterms:created xsi:type="dcterms:W3CDTF">2021-04-19T07:36:31Z</dcterms:created>
  <dcterms:modified xsi:type="dcterms:W3CDTF">2021-04-21T15:01:56Z</dcterms:modified>
</cp:coreProperties>
</file>