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handoutMasterIdLst>
    <p:handoutMasterId r:id="rId49"/>
  </p:handoutMasterIdLst>
  <p:sldIdLst>
    <p:sldId id="317" r:id="rId2"/>
    <p:sldId id="318" r:id="rId3"/>
    <p:sldId id="319" r:id="rId4"/>
    <p:sldId id="320" r:id="rId5"/>
    <p:sldId id="321" r:id="rId6"/>
    <p:sldId id="322" r:id="rId7"/>
    <p:sldId id="316" r:id="rId8"/>
    <p:sldId id="288" r:id="rId9"/>
    <p:sldId id="302" r:id="rId10"/>
    <p:sldId id="304" r:id="rId11"/>
    <p:sldId id="313" r:id="rId12"/>
    <p:sldId id="296" r:id="rId13"/>
    <p:sldId id="323" r:id="rId14"/>
    <p:sldId id="324" r:id="rId15"/>
    <p:sldId id="325" r:id="rId16"/>
    <p:sldId id="308" r:id="rId17"/>
    <p:sldId id="309" r:id="rId18"/>
    <p:sldId id="311" r:id="rId19"/>
    <p:sldId id="310" r:id="rId20"/>
    <p:sldId id="261" r:id="rId21"/>
    <p:sldId id="271" r:id="rId22"/>
    <p:sldId id="301" r:id="rId23"/>
    <p:sldId id="312" r:id="rId24"/>
    <p:sldId id="282" r:id="rId25"/>
    <p:sldId id="283" r:id="rId26"/>
    <p:sldId id="314" r:id="rId27"/>
    <p:sldId id="289" r:id="rId28"/>
    <p:sldId id="299" r:id="rId29"/>
    <p:sldId id="303" r:id="rId30"/>
    <p:sldId id="305" r:id="rId31"/>
    <p:sldId id="295" r:id="rId32"/>
    <p:sldId id="306" r:id="rId33"/>
    <p:sldId id="307" r:id="rId34"/>
    <p:sldId id="298" r:id="rId35"/>
    <p:sldId id="294" r:id="rId36"/>
    <p:sldId id="300" r:id="rId37"/>
    <p:sldId id="290" r:id="rId38"/>
    <p:sldId id="291" r:id="rId39"/>
    <p:sldId id="292" r:id="rId40"/>
    <p:sldId id="293" r:id="rId41"/>
    <p:sldId id="284" r:id="rId42"/>
    <p:sldId id="285" r:id="rId43"/>
    <p:sldId id="286" r:id="rId44"/>
    <p:sldId id="279" r:id="rId45"/>
    <p:sldId id="280" r:id="rId46"/>
    <p:sldId id="28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DA6F26"/>
    <a:srgbClr val="404040"/>
    <a:srgbClr val="FDFDF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979" autoAdjust="0"/>
  </p:normalViewPr>
  <p:slideViewPr>
    <p:cSldViewPr snapToGrid="0">
      <p:cViewPr varScale="1">
        <p:scale>
          <a:sx n="84" d="100"/>
          <a:sy n="84" d="100"/>
        </p:scale>
        <p:origin x="1632" y="132"/>
      </p:cViewPr>
      <p:guideLst/>
    </p:cSldViewPr>
  </p:slideViewPr>
  <p:notesTextViewPr>
    <p:cViewPr>
      <p:scale>
        <a:sx n="150" d="100"/>
        <a:sy n="150" d="100"/>
      </p:scale>
      <p:origin x="0" y="0"/>
    </p:cViewPr>
  </p:notesTextViewPr>
  <p:notesViewPr>
    <p:cSldViewPr snapToGrid="0">
      <p:cViewPr varScale="1">
        <p:scale>
          <a:sx n="65" d="100"/>
          <a:sy n="65" d="100"/>
        </p:scale>
        <p:origin x="845"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7F2F95-0D41-4989-BCA0-94E730A3D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CE9889-2C6E-4B87-8125-27767A6BA0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276CB-17F7-494F-8EC1-75F7463C6C44}" type="datetimeFigureOut">
              <a:rPr lang="zh-CN" altLang="en-US" smtClean="0"/>
              <a:t>2017/12/14</a:t>
            </a:fld>
            <a:endParaRPr lang="zh-CN" altLang="en-US"/>
          </a:p>
        </p:txBody>
      </p:sp>
      <p:sp>
        <p:nvSpPr>
          <p:cNvPr id="4" name="页脚占位符 3">
            <a:extLst>
              <a:ext uri="{FF2B5EF4-FFF2-40B4-BE49-F238E27FC236}">
                <a16:creationId xmlns:a16="http://schemas.microsoft.com/office/drawing/2014/main" id="{5E1C3452-673E-4A3C-A61E-288BD450E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16C4C-6A37-4FB3-842D-66B40EE4C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7C57D-4206-4AF7-81BD-389A074C3519}" type="slidenum">
              <a:rPr lang="zh-CN" altLang="en-US" smtClean="0"/>
              <a:t>‹#›</a:t>
            </a:fld>
            <a:endParaRPr lang="zh-CN" altLang="en-US"/>
          </a:p>
        </p:txBody>
      </p:sp>
    </p:spTree>
    <p:extLst>
      <p:ext uri="{BB962C8B-B14F-4D97-AF65-F5344CB8AC3E}">
        <p14:creationId xmlns:p14="http://schemas.microsoft.com/office/powerpoint/2010/main" val="233446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71BB-BE53-4884-AAFC-76CD8451D01F}" type="datetimeFigureOut">
              <a:rPr lang="zh-CN" altLang="en-US" smtClean="0"/>
              <a:t>2017/12/14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22A69-93A3-4078-A75A-5739505820BF}" type="slidenum">
              <a:rPr lang="zh-CN" altLang="en-US" smtClean="0"/>
              <a:t>‹#›</a:t>
            </a:fld>
            <a:endParaRPr lang="zh-CN" altLang="en-US"/>
          </a:p>
        </p:txBody>
      </p:sp>
    </p:spTree>
    <p:extLst>
      <p:ext uri="{BB962C8B-B14F-4D97-AF65-F5344CB8AC3E}">
        <p14:creationId xmlns:p14="http://schemas.microsoft.com/office/powerpoint/2010/main" val="40041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a:t>
            </a:fld>
            <a:endParaRPr lang="zh-CN" altLang="en-US"/>
          </a:p>
        </p:txBody>
      </p:sp>
    </p:spTree>
    <p:extLst>
      <p:ext uri="{BB962C8B-B14F-4D97-AF65-F5344CB8AC3E}">
        <p14:creationId xmlns:p14="http://schemas.microsoft.com/office/powerpoint/2010/main" val="16962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之后做了请外一个实验</a:t>
            </a:r>
            <a:r>
              <a:rPr lang="en-US" altLang="zh-CN" dirty="0" smtClean="0"/>
              <a:t>,</a:t>
            </a:r>
            <a:r>
              <a:rPr lang="zh-CN" altLang="en-US" dirty="0" smtClean="0"/>
              <a:t>对于这</a:t>
            </a:r>
            <a:r>
              <a:rPr lang="en-US" altLang="zh-CN" dirty="0" smtClean="0"/>
              <a:t>4</a:t>
            </a:r>
            <a:r>
              <a:rPr lang="zh-CN" altLang="en-US" dirty="0" smtClean="0"/>
              <a:t>项运动</a:t>
            </a:r>
            <a:r>
              <a:rPr lang="en-US" altLang="zh-CN" dirty="0" smtClean="0"/>
              <a:t>,</a:t>
            </a:r>
            <a:r>
              <a:rPr lang="zh-CN" altLang="en-US" dirty="0" smtClean="0"/>
              <a:t>在每项运动中有挑选的删除一些球队</a:t>
            </a:r>
            <a:r>
              <a:rPr lang="en-US" altLang="zh-CN" dirty="0" smtClean="0"/>
              <a:t>,</a:t>
            </a:r>
            <a:r>
              <a:rPr lang="zh-CN" altLang="en-US" dirty="0" smtClean="0"/>
              <a:t>来使得这项运动的比赛结果称为一个纯随机的结果</a:t>
            </a:r>
            <a:r>
              <a:rPr lang="en-US" altLang="zh-CN" dirty="0" smtClean="0"/>
              <a:t>,</a:t>
            </a:r>
            <a:r>
              <a:rPr lang="zh-CN" altLang="en-US" dirty="0" smtClean="0"/>
              <a:t>例如篮球需要删除</a:t>
            </a:r>
            <a:r>
              <a:rPr lang="en-US" altLang="zh-CN" dirty="0" smtClean="0"/>
              <a:t>50%</a:t>
            </a:r>
            <a:r>
              <a:rPr lang="zh-CN" altLang="en-US" dirty="0" smtClean="0"/>
              <a:t>的球队</a:t>
            </a:r>
            <a:r>
              <a:rPr lang="en-US" altLang="zh-CN" dirty="0" smtClean="0"/>
              <a:t>,</a:t>
            </a:r>
            <a:r>
              <a:rPr lang="zh-CN" altLang="en-US" dirty="0" smtClean="0"/>
              <a:t>排球需要删除</a:t>
            </a:r>
            <a:r>
              <a:rPr lang="en-US" altLang="zh-CN" dirty="0" smtClean="0"/>
              <a:t>40%,</a:t>
            </a:r>
            <a:r>
              <a:rPr lang="zh-CN" altLang="en-US" dirty="0" smtClean="0"/>
              <a:t>手球和足球需要删除</a:t>
            </a:r>
            <a:r>
              <a:rPr lang="en-US" altLang="zh-CN" dirty="0" smtClean="0"/>
              <a:t>20%</a:t>
            </a:r>
            <a:r>
              <a:rPr lang="zh-CN" altLang="en-US" dirty="0" smtClean="0"/>
              <a:t>的球队</a:t>
            </a:r>
            <a:r>
              <a:rPr lang="en-US" altLang="zh-CN" dirty="0" smtClean="0"/>
              <a:t>,</a:t>
            </a:r>
            <a:r>
              <a:rPr lang="zh-CN" altLang="en-US" dirty="0" smtClean="0"/>
              <a:t>这一结果很好的揭示了上一张图片的结果</a:t>
            </a:r>
            <a:r>
              <a:rPr lang="en-US" altLang="zh-CN" dirty="0" smtClean="0"/>
              <a:t>,</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10</a:t>
            </a:fld>
            <a:endParaRPr lang="zh-CN" altLang="en-US"/>
          </a:p>
        </p:txBody>
      </p:sp>
    </p:spTree>
    <p:extLst>
      <p:ext uri="{BB962C8B-B14F-4D97-AF65-F5344CB8AC3E}">
        <p14:creationId xmlns:p14="http://schemas.microsoft.com/office/powerpoint/2010/main" val="40993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11</a:t>
            </a:fld>
            <a:endParaRPr lang="zh-CN" altLang="en-US"/>
          </a:p>
        </p:txBody>
      </p:sp>
    </p:spTree>
    <p:extLst>
      <p:ext uri="{BB962C8B-B14F-4D97-AF65-F5344CB8AC3E}">
        <p14:creationId xmlns:p14="http://schemas.microsoft.com/office/powerpoint/2010/main" val="4018714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12</a:t>
            </a:fld>
            <a:endParaRPr lang="zh-CN" altLang="en-US"/>
          </a:p>
        </p:txBody>
      </p:sp>
    </p:spTree>
    <p:extLst>
      <p:ext uri="{BB962C8B-B14F-4D97-AF65-F5344CB8AC3E}">
        <p14:creationId xmlns:p14="http://schemas.microsoft.com/office/powerpoint/2010/main" val="237809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r>
                  <a:rPr lang="en-US" altLang="zh-CN" sz="1400" b="0" i="0" smtClean="0">
                    <a:latin typeface="Cambria Math" panose="02040503050406030204" pitchFamily="18" charset="0"/>
                    <a:ea typeface="微软雅黑" panose="020B0503020204020204" pitchFamily="34" charset="-122"/>
                    <a:cs typeface="Times New Roman" panose="02020603050405020304" pitchFamily="18" charset="0"/>
                  </a:rPr>
                  <a:t>𝑁_𝑘</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13</a:t>
            </a:fld>
            <a:endParaRPr lang="zh-CN" altLang="en-US"/>
          </a:p>
        </p:txBody>
      </p:sp>
    </p:spTree>
    <p:extLst>
      <p:ext uri="{BB962C8B-B14F-4D97-AF65-F5344CB8AC3E}">
        <p14:creationId xmlns:p14="http://schemas.microsoft.com/office/powerpoint/2010/main" val="201970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和主队的得分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smtClean="0"/>
                  <a:t>,</a:t>
                </a:r>
                <a:r>
                  <a:rPr lang="zh-CN" altLang="en-US" dirty="0" smtClean="0"/>
                  <a:t>将每个赛季</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的分布拟合为泊松分布</a:t>
                </a:r>
                <a:r>
                  <a:rPr lang="en-US" altLang="zh-CN" dirty="0" smtClean="0"/>
                  <a:t>,</a:t>
                </a:r>
                <a:r>
                  <a:rPr lang="zh-CN" altLang="en-US" dirty="0" smtClean="0"/>
                  <a:t>可以得到泊松分布的参数</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dirty="0" smtClean="0"/>
                  <a:t>,</a:t>
                </a:r>
                <a:r>
                  <a:rPr lang="zh-CN" altLang="en-US" dirty="0" smtClean="0"/>
                  <a:t>而根据之前的推导</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r>
                      <m:rPr>
                        <m:nor/>
                      </m:rPr>
                      <a:rPr lang="en-US" altLang="zh-CN" dirty="0" smtClean="0"/>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smtClean="0"/>
                  <a:t>,</a:t>
                </a:r>
                <a:r>
                  <a:rPr lang="zh-CN" altLang="en-US" dirty="0" smtClean="0"/>
                  <a:t>此公式</a:t>
                </a:r>
                <a:r>
                  <a:rPr lang="zh-CN" altLang="en-US" dirty="0" smtClean="0"/>
                  <a:t>中的主队的实力</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𝑖</m:t>
                        </m:r>
                      </m:sub>
                    </m:sSub>
                  </m:oMath>
                </a14:m>
                <a:r>
                  <a:rPr lang="zh-CN" altLang="en-US" dirty="0" smtClean="0"/>
                  <a:t>和</a:t>
                </a:r>
                <a:r>
                  <a:rPr lang="zh-CN" altLang="en-US" dirty="0" smtClean="0"/>
                  <a:t>随机因子</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可以通过求解得到</a:t>
                </a:r>
                <a:r>
                  <a:rPr lang="en-US" altLang="zh-CN" dirty="0" smtClean="0"/>
                  <a:t>,</a:t>
                </a:r>
                <a:r>
                  <a:rPr lang="zh-CN" altLang="en-US" dirty="0" smtClean="0"/>
                  <a:t>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oMath>
                </a14:m>
                <a:r>
                  <a:rPr lang="en-US" altLang="zh-CN" dirty="0" smtClean="0"/>
                  <a:t>,</a:t>
                </a:r>
                <a:r>
                  <a:rPr lang="zh-CN" altLang="en-US" dirty="0" smtClean="0"/>
                  <a:t>而</a:t>
                </a:r>
                <a:r>
                  <a:rPr lang="zh-CN" altLang="en-US" dirty="0" smtClean="0"/>
                  <a:t>每支</a:t>
                </a:r>
                <a:r>
                  <a:rPr lang="zh-CN" altLang="en-US" dirty="0" smtClean="0"/>
                  <a:t>球的</a:t>
                </a:r>
                <a:r>
                  <a:rPr lang="zh-CN" altLang="en-US" dirty="0" smtClean="0"/>
                  <a:t>技能特征向量</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a:t>
                </a:r>
                <a:r>
                  <a:rPr lang="zh-CN" altLang="en-US" sz="1200" kern="1200" dirty="0" smtClean="0">
                    <a:solidFill>
                      <a:schemeClr val="tx1"/>
                    </a:solidFill>
                    <a:effectLst/>
                    <a:latin typeface="+mn-lt"/>
                    <a:ea typeface="+mn-ea"/>
                    <a:cs typeface="+mn-cs"/>
                  </a:rPr>
                  <a:t>人数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可以通过矩阵的运算求出</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𝑤</m:t>
                    </m:r>
                  </m:oMath>
                </a14:m>
                <a:r>
                  <a:rPr lang="zh-CN" altLang="en-US" sz="1200" kern="1200" dirty="0" smtClean="0">
                    <a:solidFill>
                      <a:schemeClr val="tx1"/>
                    </a:solidFill>
                    <a:effectLst/>
                    <a:latin typeface="+mn-lt"/>
                    <a:ea typeface="+mn-ea"/>
                    <a:cs typeface="+mn-cs"/>
                  </a:rPr>
                  <a:t>向量的值</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从而得到球队的各个技能对应的系数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用于球队实力和胜率的预测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以上是球队技能部分概率图模型的解释</a:t>
                </a:r>
                <a:r>
                  <a:rPr lang="en-US" altLang="zh-CN" sz="1200" kern="1200" dirty="0" smtClean="0">
                    <a:solidFill>
                      <a:schemeClr val="tx1"/>
                    </a:solidFill>
                    <a:effectLst/>
                    <a:latin typeface="+mn-lt"/>
                    <a:ea typeface="+mn-ea"/>
                    <a:cs typeface="+mn-cs"/>
                  </a:rPr>
                  <a:t>.</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和主队的得分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dirty="0" smtClean="0"/>
                  <a:t>,</a:t>
                </a:r>
                <a:r>
                  <a:rPr lang="zh-CN" altLang="en-US" dirty="0" smtClean="0"/>
                  <a:t>将每个赛季</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的分布拟合为泊松分布</a:t>
                </a:r>
                <a:r>
                  <a:rPr lang="en-US" altLang="zh-CN" dirty="0" smtClean="0"/>
                  <a:t>,</a:t>
                </a:r>
                <a:r>
                  <a:rPr lang="zh-CN" altLang="en-US" dirty="0" smtClean="0"/>
                  <a:t>可以得到泊松分布的参数</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dirty="0" smtClean="0"/>
                  <a:t>,</a:t>
                </a:r>
                <a:r>
                  <a:rPr lang="zh-CN" altLang="en-US" dirty="0" smtClean="0"/>
                  <a:t>而根据之前的推导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i="0" dirty="0" smtClean="0">
                    <a:latin typeface="Cambria Math" panose="02040503050406030204" pitchFamily="18" charset="0"/>
                  </a:rPr>
                  <a:t>=</a:t>
                </a:r>
                <a:r>
                  <a:rPr lang="en-US" altLang="zh-CN" sz="1200" b="0" i="0" dirty="0" smtClean="0">
                    <a:latin typeface="Cambria Math" panose="02040503050406030204" pitchFamily="18" charset="0"/>
                  </a:rPr>
                  <a:t>" </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𝑁_𝑘×(𝛼_ℎ (𝑘))/(𝛼_ℎ (𝑘)+𝛼_𝑎 (𝑘) )+𝜀_𝑘</a:t>
                </a:r>
                <a:r>
                  <a:rPr lang="en-US" altLang="zh-CN" dirty="0" smtClean="0"/>
                  <a:t>,</a:t>
                </a:r>
                <a:r>
                  <a:rPr lang="zh-CN" altLang="en-US" dirty="0" smtClean="0"/>
                  <a:t>此公式中</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和随机因子</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属于未知的需要求解的</a:t>
                </a:r>
                <a:r>
                  <a:rPr lang="zh-CN" altLang="en-US" dirty="0" smtClean="0"/>
                  <a:t>变量</a:t>
                </a:r>
                <a:r>
                  <a:rPr lang="en-US" altLang="zh-CN" dirty="0" smtClean="0"/>
                  <a:t>,</a:t>
                </a:r>
                <a:r>
                  <a:rPr lang="zh-CN" altLang="en-US" dirty="0" smtClean="0"/>
                  <a:t>而每支球队的技能特征向量</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表示球员人数</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属于未知的需要求解的变量</a:t>
                </a:r>
                <a:r>
                  <a:rPr lang="en-US" altLang="zh-CN" dirty="0" smtClean="0"/>
                  <a:t>,</a:t>
                </a:r>
                <a:r>
                  <a:rPr lang="zh-CN" altLang="en-US" dirty="0" smtClean="0"/>
                  <a:t>通过</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𝑖=𝑒^(𝑤^𝑇 𝑥_𝑖 )</a:t>
                </a:r>
                <a:r>
                  <a:rPr lang="en-US" altLang="zh-CN" dirty="0" smtClean="0"/>
                  <a:t>,</a:t>
                </a:r>
                <a:r>
                  <a:rPr lang="zh-CN" altLang="en-US" dirty="0" smtClean="0"/>
                  <a:t>可以求出球队的技能得分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a:t>
                </a:r>
                <a:r>
                  <a:rPr lang="en-US" altLang="zh-CN" dirty="0" smtClean="0"/>
                  <a:t>,</a:t>
                </a:r>
                <a:r>
                  <a:rPr lang="zh-CN" altLang="en-US" dirty="0" smtClean="0"/>
                  <a:t> </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使用泊松分布近似二项分布可以得到主队</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14</a:t>
            </a:fld>
            <a:endParaRPr lang="zh-CN" altLang="en-US"/>
          </a:p>
        </p:txBody>
      </p:sp>
    </p:spTree>
    <p:extLst>
      <p:ext uri="{BB962C8B-B14F-4D97-AF65-F5344CB8AC3E}">
        <p14:creationId xmlns:p14="http://schemas.microsoft.com/office/powerpoint/2010/main" val="170620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16</a:t>
            </a:fld>
            <a:endParaRPr lang="zh-CN" altLang="en-US"/>
          </a:p>
        </p:txBody>
      </p:sp>
    </p:spTree>
    <p:extLst>
      <p:ext uri="{BB962C8B-B14F-4D97-AF65-F5344CB8AC3E}">
        <p14:creationId xmlns:p14="http://schemas.microsoft.com/office/powerpoint/2010/main" val="351962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17</a:t>
            </a:fld>
            <a:endParaRPr lang="zh-CN" altLang="en-US"/>
          </a:p>
        </p:txBody>
      </p:sp>
    </p:spTree>
    <p:extLst>
      <p:ext uri="{BB962C8B-B14F-4D97-AF65-F5344CB8AC3E}">
        <p14:creationId xmlns:p14="http://schemas.microsoft.com/office/powerpoint/2010/main" val="2310072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18</a:t>
            </a:fld>
            <a:endParaRPr lang="zh-CN" altLang="en-US"/>
          </a:p>
        </p:txBody>
      </p:sp>
    </p:spTree>
    <p:extLst>
      <p:ext uri="{BB962C8B-B14F-4D97-AF65-F5344CB8AC3E}">
        <p14:creationId xmlns:p14="http://schemas.microsoft.com/office/powerpoint/2010/main" val="1640499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19</a:t>
            </a:fld>
            <a:endParaRPr lang="zh-CN" altLang="en-US"/>
          </a:p>
        </p:txBody>
      </p:sp>
    </p:spTree>
    <p:extLst>
      <p:ext uri="{BB962C8B-B14F-4D97-AF65-F5344CB8AC3E}">
        <p14:creationId xmlns:p14="http://schemas.microsoft.com/office/powerpoint/2010/main" val="2373242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个国家的</a:t>
            </a:r>
            <a:r>
              <a:rPr lang="en-US" altLang="zh-CN" sz="1200" kern="1200" dirty="0">
                <a:solidFill>
                  <a:schemeClr val="tx1"/>
                </a:solidFill>
                <a:effectLst/>
                <a:latin typeface="+mn-lt"/>
                <a:ea typeface="+mn-ea"/>
                <a:cs typeface="+mn-cs"/>
              </a:rPr>
              <a:t>1503</a:t>
            </a:r>
            <a:r>
              <a:rPr lang="zh-CN" altLang="zh-CN" sz="1200" kern="1200" dirty="0">
                <a:solidFill>
                  <a:schemeClr val="tx1"/>
                </a:solidFill>
                <a:effectLst/>
                <a:latin typeface="+mn-lt"/>
                <a:ea typeface="+mn-ea"/>
                <a:cs typeface="+mn-cs"/>
              </a:rPr>
              <a:t>个赛季的</a:t>
            </a:r>
            <a:r>
              <a:rPr lang="en-US" altLang="zh-CN" sz="1200" kern="1200" dirty="0">
                <a:solidFill>
                  <a:schemeClr val="tx1"/>
                </a:solidFill>
                <a:effectLst/>
                <a:latin typeface="+mn-lt"/>
                <a:ea typeface="+mn-ea"/>
                <a:cs typeface="+mn-cs"/>
              </a:rPr>
              <a:t>198</a:t>
            </a:r>
            <a:r>
              <a:rPr lang="zh-CN" altLang="zh-CN" sz="1200" kern="1200" dirty="0">
                <a:solidFill>
                  <a:schemeClr val="tx1"/>
                </a:solidFill>
                <a:effectLst/>
                <a:latin typeface="+mn-lt"/>
                <a:ea typeface="+mn-ea"/>
                <a:cs typeface="+mn-cs"/>
              </a:rPr>
              <a:t>个联赛</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种不同的运动：篮球，足球，排球和手球</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20</a:t>
            </a:fld>
            <a:endParaRPr lang="zh-CN" altLang="en-US"/>
          </a:p>
        </p:txBody>
      </p:sp>
    </p:spTree>
    <p:extLst>
      <p:ext uri="{BB962C8B-B14F-4D97-AF65-F5344CB8AC3E}">
        <p14:creationId xmlns:p14="http://schemas.microsoft.com/office/powerpoint/2010/main" val="426831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For each, we assess model goodness-of-fit by calculating the held out likelihood for each model under a 10-fold cross validation.</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a:t>
            </a:fld>
            <a:endParaRPr lang="zh-CN" altLang="en-US"/>
          </a:p>
        </p:txBody>
      </p:sp>
    </p:spTree>
    <p:extLst>
      <p:ext uri="{BB962C8B-B14F-4D97-AF65-F5344CB8AC3E}">
        <p14:creationId xmlns:p14="http://schemas.microsoft.com/office/powerpoint/2010/main" val="249703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21</a:t>
            </a:fld>
            <a:endParaRPr lang="zh-CN" altLang="en-US"/>
          </a:p>
        </p:txBody>
      </p:sp>
    </p:spTree>
    <p:extLst>
      <p:ext uri="{BB962C8B-B14F-4D97-AF65-F5344CB8AC3E}">
        <p14:creationId xmlns:p14="http://schemas.microsoft.com/office/powerpoint/2010/main" val="2426390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22</a:t>
            </a:fld>
            <a:endParaRPr lang="zh-CN" altLang="en-US"/>
          </a:p>
        </p:txBody>
      </p:sp>
    </p:spTree>
    <p:extLst>
      <p:ext uri="{BB962C8B-B14F-4D97-AF65-F5344CB8AC3E}">
        <p14:creationId xmlns:p14="http://schemas.microsoft.com/office/powerpoint/2010/main" val="189534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23</a:t>
            </a:fld>
            <a:endParaRPr lang="zh-CN" altLang="en-US"/>
          </a:p>
        </p:txBody>
      </p:sp>
    </p:spTree>
    <p:extLst>
      <p:ext uri="{BB962C8B-B14F-4D97-AF65-F5344CB8AC3E}">
        <p14:creationId xmlns:p14="http://schemas.microsoft.com/office/powerpoint/2010/main" val="3457868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24</a:t>
            </a:fld>
            <a:endParaRPr lang="zh-CN" altLang="en-US"/>
          </a:p>
        </p:txBody>
      </p:sp>
    </p:spTree>
    <p:extLst>
      <p:ext uri="{BB962C8B-B14F-4D97-AF65-F5344CB8AC3E}">
        <p14:creationId xmlns:p14="http://schemas.microsoft.com/office/powerpoint/2010/main" val="2802381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概率</a:t>
            </a:r>
            <a:r>
              <a:rPr lang="en-US" altLang="zh-CN" dirty="0"/>
              <a:t>-&gt;</a:t>
            </a:r>
            <a:r>
              <a:rPr lang="zh-CN" altLang="en-US" dirty="0"/>
              <a:t>期望</a:t>
            </a:r>
            <a:r>
              <a:rPr lang="en-US" altLang="zh-CN" dirty="0"/>
              <a:t>-&gt;</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25</a:t>
            </a:fld>
            <a:endParaRPr lang="zh-CN" altLang="en-US"/>
          </a:p>
        </p:txBody>
      </p:sp>
    </p:spTree>
    <p:extLst>
      <p:ext uri="{BB962C8B-B14F-4D97-AF65-F5344CB8AC3E}">
        <p14:creationId xmlns:p14="http://schemas.microsoft.com/office/powerpoint/2010/main" val="4014937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26</a:t>
            </a:fld>
            <a:endParaRPr lang="zh-CN" altLang="en-US"/>
          </a:p>
        </p:txBody>
      </p:sp>
    </p:spTree>
    <p:extLst>
      <p:ext uri="{BB962C8B-B14F-4D97-AF65-F5344CB8AC3E}">
        <p14:creationId xmlns:p14="http://schemas.microsoft.com/office/powerpoint/2010/main" val="2594292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27</a:t>
            </a:fld>
            <a:endParaRPr lang="zh-CN" altLang="en-US"/>
          </a:p>
        </p:txBody>
      </p:sp>
    </p:spTree>
    <p:extLst>
      <p:ext uri="{BB962C8B-B14F-4D97-AF65-F5344CB8AC3E}">
        <p14:creationId xmlns:p14="http://schemas.microsoft.com/office/powerpoint/2010/main" val="687657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p>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pPr marL="0" indent="0">
                  <a:buNone/>
                </a:pPr>
                <a:endParaRPr lang="en-US" altLang="zh-CN" sz="320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𝑛</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N</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2600" b="0" i="0" smtClean="0">
                    <a:latin typeface="Cambria Math" panose="02040503050406030204" pitchFamily="18" charset="0"/>
                    <a:ea typeface="微软雅黑" panose="020B0503020204020204" pitchFamily="34" charset="-122"/>
                    <a:cs typeface="Times New Roman" panose="02020603050405020304" pitchFamily="18" charset="0"/>
                  </a:rPr>
                  <a:t> </a:t>
                </a:r>
                <a:r>
                  <a:rPr lang="en-US" altLang="zh-CN" sz="2600" b="0" i="0">
                    <a:latin typeface="Cambria Math" panose="02040503050406030204" pitchFamily="18" charset="0"/>
                    <a:ea typeface="微软雅黑" panose="020B0503020204020204" pitchFamily="34" charset="-122"/>
                    <a:cs typeface="Times New Roman" panose="02020603050405020304" pitchFamily="18" charset="0"/>
                  </a:rPr>
                  <a:t>)</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S_</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team</a:t>
                </a:r>
              </a:p>
              <a:p>
                <a:pPr marL="0" indent="0">
                  <a:buNone/>
                </a:pPr>
                <a:endParaRPr lang="en-US" altLang="zh-CN" sz="32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𝑆</a:t>
                </a:r>
                <a:r>
                  <a:rPr lang="en-US" altLang="zh-CN" sz="2800" b="0" i="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28</a:t>
            </a:fld>
            <a:endParaRPr lang="zh-CN" altLang="en-US"/>
          </a:p>
        </p:txBody>
      </p:sp>
    </p:spTree>
    <p:extLst>
      <p:ext uri="{BB962C8B-B14F-4D97-AF65-F5344CB8AC3E}">
        <p14:creationId xmlns:p14="http://schemas.microsoft.com/office/powerpoint/2010/main" val="2203400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29</a:t>
            </a:fld>
            <a:endParaRPr lang="zh-CN" altLang="en-US"/>
          </a:p>
        </p:txBody>
      </p:sp>
    </p:spTree>
    <p:extLst>
      <p:ext uri="{BB962C8B-B14F-4D97-AF65-F5344CB8AC3E}">
        <p14:creationId xmlns:p14="http://schemas.microsoft.com/office/powerpoint/2010/main" val="3859067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30</a:t>
            </a:fld>
            <a:endParaRPr lang="zh-CN" altLang="en-US"/>
          </a:p>
        </p:txBody>
      </p:sp>
    </p:spTree>
    <p:extLst>
      <p:ext uri="{BB962C8B-B14F-4D97-AF65-F5344CB8AC3E}">
        <p14:creationId xmlns:p14="http://schemas.microsoft.com/office/powerpoint/2010/main" val="31173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baseline models: naive leading model, standard Bradley-Terry model, simple first order Markov model</a:t>
            </a:r>
          </a:p>
          <a:p>
            <a:r>
              <a:rPr lang="en-US" altLang="zh-CN" sz="1200" b="0" i="0" u="none" strike="noStrike" kern="1200" baseline="0" dirty="0">
                <a:solidFill>
                  <a:schemeClr val="tx1"/>
                </a:solidFill>
                <a:latin typeface="+mn-lt"/>
                <a:ea typeface="+mn-ea"/>
                <a:cs typeface="+mn-cs"/>
              </a:rPr>
              <a:t>Based on 95% confidence intervals, our best model performs significantly better than the baseline models for CFB and NBA, and after observing at least half of the season for NFL and NHL.</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a:t>
            </a:fld>
            <a:endParaRPr lang="zh-CN" altLang="en-US"/>
          </a:p>
        </p:txBody>
      </p:sp>
    </p:spTree>
    <p:extLst>
      <p:ext uri="{BB962C8B-B14F-4D97-AF65-F5344CB8AC3E}">
        <p14:creationId xmlns:p14="http://schemas.microsoft.com/office/powerpoint/2010/main" val="3131109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31</a:t>
            </a:fld>
            <a:endParaRPr lang="zh-CN" altLang="en-US"/>
          </a:p>
        </p:txBody>
      </p:sp>
    </p:spTree>
    <p:extLst>
      <p:ext uri="{BB962C8B-B14F-4D97-AF65-F5344CB8AC3E}">
        <p14:creationId xmlns:p14="http://schemas.microsoft.com/office/powerpoint/2010/main" val="4012432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32</a:t>
            </a:fld>
            <a:endParaRPr lang="zh-CN" altLang="en-US"/>
          </a:p>
        </p:txBody>
      </p:sp>
    </p:spTree>
    <p:extLst>
      <p:ext uri="{BB962C8B-B14F-4D97-AF65-F5344CB8AC3E}">
        <p14:creationId xmlns:p14="http://schemas.microsoft.com/office/powerpoint/2010/main" val="4211274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33</a:t>
            </a:fld>
            <a:endParaRPr lang="zh-CN" altLang="en-US"/>
          </a:p>
        </p:txBody>
      </p:sp>
    </p:spTree>
    <p:extLst>
      <p:ext uri="{BB962C8B-B14F-4D97-AF65-F5344CB8AC3E}">
        <p14:creationId xmlns:p14="http://schemas.microsoft.com/office/powerpoint/2010/main" val="858426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34</a:t>
            </a:fld>
            <a:endParaRPr lang="zh-CN" altLang="en-US"/>
          </a:p>
        </p:txBody>
      </p:sp>
    </p:spTree>
    <p:extLst>
      <p:ext uri="{BB962C8B-B14F-4D97-AF65-F5344CB8AC3E}">
        <p14:creationId xmlns:p14="http://schemas.microsoft.com/office/powerpoint/2010/main" val="3061664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35</a:t>
            </a:fld>
            <a:endParaRPr lang="zh-CN" altLang="en-US"/>
          </a:p>
        </p:txBody>
      </p:sp>
    </p:spTree>
    <p:extLst>
      <p:ext uri="{BB962C8B-B14F-4D97-AF65-F5344CB8AC3E}">
        <p14:creationId xmlns:p14="http://schemas.microsoft.com/office/powerpoint/2010/main" val="3136529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36</a:t>
            </a:fld>
            <a:endParaRPr lang="zh-CN" altLang="en-US"/>
          </a:p>
        </p:txBody>
      </p:sp>
    </p:spTree>
    <p:extLst>
      <p:ext uri="{BB962C8B-B14F-4D97-AF65-F5344CB8AC3E}">
        <p14:creationId xmlns:p14="http://schemas.microsoft.com/office/powerpoint/2010/main" val="653466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37</a:t>
            </a:fld>
            <a:endParaRPr lang="zh-CN" altLang="en-US"/>
          </a:p>
        </p:txBody>
      </p:sp>
    </p:spTree>
    <p:extLst>
      <p:ext uri="{BB962C8B-B14F-4D97-AF65-F5344CB8AC3E}">
        <p14:creationId xmlns:p14="http://schemas.microsoft.com/office/powerpoint/2010/main" val="4274456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38</a:t>
            </a:fld>
            <a:endParaRPr lang="zh-CN" altLang="en-US"/>
          </a:p>
        </p:txBody>
      </p:sp>
    </p:spTree>
    <p:extLst>
      <p:ext uri="{BB962C8B-B14F-4D97-AF65-F5344CB8AC3E}">
        <p14:creationId xmlns:p14="http://schemas.microsoft.com/office/powerpoint/2010/main" val="2990505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39</a:t>
            </a:fld>
            <a:endParaRPr lang="zh-CN" altLang="en-US"/>
          </a:p>
        </p:txBody>
      </p:sp>
    </p:spTree>
    <p:extLst>
      <p:ext uri="{BB962C8B-B14F-4D97-AF65-F5344CB8AC3E}">
        <p14:creationId xmlns:p14="http://schemas.microsoft.com/office/powerpoint/2010/main" val="3417704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40</a:t>
            </a:fld>
            <a:endParaRPr lang="zh-CN" altLang="en-US"/>
          </a:p>
        </p:txBody>
      </p:sp>
    </p:spTree>
    <p:extLst>
      <p:ext uri="{BB962C8B-B14F-4D97-AF65-F5344CB8AC3E}">
        <p14:creationId xmlns:p14="http://schemas.microsoft.com/office/powerpoint/2010/main" val="371596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relatively poorer performance of the “leading” baseline model illustrates that this prediction task is non-trivial—who is leading at a given moment is not as predictive of who wins as knowing something about team skills and scoring</a:t>
            </a:r>
          </a:p>
          <a:p>
            <a:r>
              <a:rPr lang="en-US" altLang="zh-CN" sz="1200" b="0" i="0" u="none" strike="noStrike" kern="1200" baseline="0" dirty="0">
                <a:solidFill>
                  <a:schemeClr val="tx1"/>
                </a:solidFill>
                <a:latin typeface="+mn-lt"/>
                <a:ea typeface="+mn-ea"/>
                <a:cs typeface="+mn-cs"/>
              </a:rPr>
              <a:t>dynamics.</a:t>
            </a:r>
          </a:p>
          <a:p>
            <a:r>
              <a:rPr lang="en-US" altLang="zh-CN" sz="1200" b="0" i="0" u="none" strike="noStrike" kern="1200" baseline="0" dirty="0">
                <a:solidFill>
                  <a:schemeClr val="tx1"/>
                </a:solidFill>
                <a:latin typeface="+mn-lt"/>
                <a:ea typeface="+mn-ea"/>
                <a:cs typeface="+mn-cs"/>
              </a:rPr>
              <a:t>For this task, most of our skill-based models make very similar predictions and the first order Markov model also</a:t>
            </a:r>
          </a:p>
          <a:p>
            <a:r>
              <a:rPr lang="en-US" altLang="zh-CN" sz="1200" b="0" i="0" u="none" strike="noStrike" kern="1200" baseline="0" dirty="0">
                <a:solidFill>
                  <a:schemeClr val="tx1"/>
                </a:solidFill>
                <a:latin typeface="+mn-lt"/>
                <a:ea typeface="+mn-ea"/>
                <a:cs typeface="+mn-cs"/>
              </a:rPr>
              <a:t>performs well. In particular, the first order Markov model performs much worse than the skill-based models at the beginning because it has no information about the heterogeneity of team scoring abilities.</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4</a:t>
            </a:fld>
            <a:endParaRPr lang="zh-CN" altLang="en-US"/>
          </a:p>
        </p:txBody>
      </p:sp>
    </p:spTree>
    <p:extLst>
      <p:ext uri="{BB962C8B-B14F-4D97-AF65-F5344CB8AC3E}">
        <p14:creationId xmlns:p14="http://schemas.microsoft.com/office/powerpoint/2010/main" val="2203238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41</a:t>
            </a:fld>
            <a:endParaRPr lang="zh-CN" altLang="en-US"/>
          </a:p>
        </p:txBody>
      </p:sp>
    </p:spTree>
    <p:extLst>
      <p:ext uri="{BB962C8B-B14F-4D97-AF65-F5344CB8AC3E}">
        <p14:creationId xmlns:p14="http://schemas.microsoft.com/office/powerpoint/2010/main" val="671726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42</a:t>
            </a:fld>
            <a:endParaRPr lang="zh-CN" altLang="en-US"/>
          </a:p>
        </p:txBody>
      </p:sp>
    </p:spTree>
    <p:extLst>
      <p:ext uri="{BB962C8B-B14F-4D97-AF65-F5344CB8AC3E}">
        <p14:creationId xmlns:p14="http://schemas.microsoft.com/office/powerpoint/2010/main" val="9310784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43</a:t>
            </a:fld>
            <a:endParaRPr lang="zh-CN" altLang="en-US"/>
          </a:p>
        </p:txBody>
      </p:sp>
    </p:spTree>
    <p:extLst>
      <p:ext uri="{BB962C8B-B14F-4D97-AF65-F5344CB8AC3E}">
        <p14:creationId xmlns:p14="http://schemas.microsoft.com/office/powerpoint/2010/main" val="751236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44</a:t>
            </a:fld>
            <a:endParaRPr lang="zh-CN" altLang="en-US"/>
          </a:p>
        </p:txBody>
      </p:sp>
    </p:spTree>
    <p:extLst>
      <p:ext uri="{BB962C8B-B14F-4D97-AF65-F5344CB8AC3E}">
        <p14:creationId xmlns:p14="http://schemas.microsoft.com/office/powerpoint/2010/main" val="2846606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45</a:t>
            </a:fld>
            <a:endParaRPr lang="zh-CN" altLang="en-US"/>
          </a:p>
        </p:txBody>
      </p:sp>
    </p:spTree>
    <p:extLst>
      <p:ext uri="{BB962C8B-B14F-4D97-AF65-F5344CB8AC3E}">
        <p14:creationId xmlns:p14="http://schemas.microsoft.com/office/powerpoint/2010/main" val="2569528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46</a:t>
            </a:fld>
            <a:endParaRPr lang="zh-CN" altLang="en-US"/>
          </a:p>
        </p:txBody>
      </p:sp>
    </p:spTree>
    <p:extLst>
      <p:ext uri="{BB962C8B-B14F-4D97-AF65-F5344CB8AC3E}">
        <p14:creationId xmlns:p14="http://schemas.microsoft.com/office/powerpoint/2010/main" val="79850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Using a random walk through a state space whose states represent the in-game events of interest. The main idea of our approach is to extend the state description to capture the current context in the progression of a game. Apart from the in-game event label, the extended state description also includes game time, the points difference, and the opposing teams ‘characteristics. By doing so, the model’s transition probabilities become conditional on a broader game context (and not solely on the current in-game event), which brings several advantages: it provides a means to infer the teams ‘specific behavior in relation to their characteristics, and to mitigate the intrinsic non-homogeneity of the progression of a basketball game (which is especially evident near the end of the game). To simplify the modeling of the transition distribution, we factorize it into terms that can be estimated with separate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deal with non-homogeneity of the progression of a basketball game by incorporating relevant variables(</a:t>
            </a:r>
            <a:r>
              <a:rPr lang="en-US" altLang="zh-CN" sz="1200" kern="1200" dirty="0" err="1">
                <a:solidFill>
                  <a:schemeClr val="tx1"/>
                </a:solidFill>
                <a:effectLst/>
                <a:latin typeface="+mn-lt"/>
                <a:ea typeface="+mn-ea"/>
                <a:cs typeface="+mn-cs"/>
              </a:rPr>
              <a:t>time,point</a:t>
            </a:r>
            <a:r>
              <a:rPr lang="en-US" altLang="zh-CN" sz="1200" kern="1200" dirty="0">
                <a:solidFill>
                  <a:schemeClr val="tx1"/>
                </a:solidFill>
                <a:effectLst/>
                <a:latin typeface="+mn-lt"/>
                <a:ea typeface="+mn-ea"/>
                <a:cs typeface="+mn-cs"/>
              </a:rPr>
              <a:t> difference,…) into the state space of the model.</a:t>
            </a:r>
            <a:endParaRPr lang="zh-CN"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5</a:t>
            </a:fld>
            <a:endParaRPr lang="zh-CN" altLang="en-US"/>
          </a:p>
        </p:txBody>
      </p:sp>
    </p:spTree>
    <p:extLst>
      <p:ext uri="{BB962C8B-B14F-4D97-AF65-F5344CB8AC3E}">
        <p14:creationId xmlns:p14="http://schemas.microsoft.com/office/powerpoint/2010/main" val="255692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learned all models using the games from one season and evaluated them with respect to how well they can predict the winners of the games in the following season.</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Mean Brier score (with standard error in parentheses) for the home team’s win probability forecasts, measured on 2009/10 and 2010/11 NBA regular seasons, starting from the beginning of the game(Q1), from the actual result at the half-time(Q3), and from the actual result at the start of the fourth quarter(Q4). The best model is shown in bold (</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 1190). </a:t>
            </a:r>
          </a:p>
          <a:p>
            <a:r>
              <a:rPr lang="en-US" altLang="zh-CN" dirty="0"/>
              <a:t>PROPOSED model is the best forecaster</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6</a:t>
            </a:fld>
            <a:endParaRPr lang="zh-CN" altLang="en-US"/>
          </a:p>
        </p:txBody>
      </p:sp>
    </p:spTree>
    <p:extLst>
      <p:ext uri="{BB962C8B-B14F-4D97-AF65-F5344CB8AC3E}">
        <p14:creationId xmlns:p14="http://schemas.microsoft.com/office/powerpoint/2010/main" val="24784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这</a:t>
                </a:r>
                <a:r>
                  <a:rPr lang="zh-CN" altLang="en-US" dirty="0" smtClean="0"/>
                  <a:t>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基本含义</a:t>
                </a:r>
                <a:r>
                  <a:rPr lang="en-US" altLang="zh-CN" dirty="0" smtClean="0"/>
                  <a:t>[S</a:t>
                </a:r>
                <a:r>
                  <a:rPr lang="zh-CN" altLang="en-US" dirty="0" smtClean="0"/>
                  <a:t>代表比赛结果历史数据的方差</a:t>
                </a:r>
                <a:r>
                  <a:rPr lang="en-US" altLang="zh-CN" dirty="0" smtClean="0"/>
                  <a:t>,</a:t>
                </a:r>
                <a:r>
                  <a:rPr lang="en-US" altLang="zh-CN" sz="1200" b="0" dirty="0" smtClean="0"/>
                  <a:t> </a:t>
                </a:r>
                <a14:m>
                  <m:oMath xmlns:m="http://schemas.openxmlformats.org/officeDocument/2006/math">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zh-CN" altLang="en-US" dirty="0" smtClean="0"/>
                  <a:t>表示理想情况下正态分布的方差</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是</a:t>
                </a:r>
                <a:r>
                  <a:rPr lang="en-US" altLang="zh-CN" dirty="0" smtClean="0"/>
                  <a:t>2</a:t>
                </a:r>
                <a:r>
                  <a:rPr lang="zh-CN" altLang="en-US" dirty="0" smtClean="0"/>
                  <a:t>者之间的差除以历史数据的方差</a:t>
                </a:r>
                <a:r>
                  <a:rPr lang="en-US" altLang="zh-CN" dirty="0" smtClean="0"/>
                  <a:t>,</a:t>
                </a:r>
                <a:r>
                  <a:rPr lang="zh-CN" altLang="en-US" dirty="0" smtClean="0"/>
                  <a:t>直观上来理解代表</a:t>
                </a:r>
                <a:r>
                  <a:rPr lang="en-US" altLang="zh-CN" dirty="0" smtClean="0"/>
                  <a:t>2</a:t>
                </a:r>
                <a:r>
                  <a:rPr lang="zh-CN" altLang="en-US" dirty="0" smtClean="0"/>
                  <a:t>者之间的偏差值</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p>
              <a:p>
                <a:endParaRPr lang="en-US" altLang="zh-C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𝑆</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real variance from real data</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𝜙</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complete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正态分布</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r>
                  <a:rPr lang="en-US" altLang="zh-CN" sz="1200" i="0" smtClean="0">
                    <a:latin typeface="Cambria Math" panose="02040503050406030204" pitchFamily="18" charset="0"/>
                  </a:rPr>
                  <a:t>Φ</a:t>
                </a:r>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7</a:t>
            </a:fld>
            <a:endParaRPr lang="zh-CN" altLang="en-US"/>
          </a:p>
        </p:txBody>
      </p:sp>
    </p:spTree>
    <p:extLst>
      <p:ext uri="{BB962C8B-B14F-4D97-AF65-F5344CB8AC3E}">
        <p14:creationId xmlns:p14="http://schemas.microsoft.com/office/powerpoint/2010/main" val="164526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这张图直观的展示了</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的不同取值的含义</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0</a:t>
                </a:r>
                <a:r>
                  <a:rPr lang="zh-CN" altLang="en-US" dirty="0" smtClean="0"/>
                  <a:t>表示运气因素影响比赛结果的程度最高</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0,</a:t>
                </a:r>
                <a:r>
                  <a:rPr lang="zh-CN" altLang="en-US" dirty="0" smtClean="0"/>
                  <a:t>从</a:t>
                </a:r>
                <a:r>
                  <a:rPr lang="zh-CN" altLang="en-US" dirty="0" smtClean="0"/>
                  <a:t>公式</a:t>
                </a:r>
                <a:r>
                  <a:rPr lang="zh-CN" altLang="en-US" dirty="0" smtClean="0"/>
                  <a:t>看比赛结果接近</a:t>
                </a:r>
                <a:r>
                  <a:rPr lang="zh-CN" altLang="en-US" dirty="0" smtClean="0"/>
                  <a:t>于</a:t>
                </a:r>
                <a:r>
                  <a:rPr lang="zh-CN" altLang="en-US" dirty="0" smtClean="0"/>
                  <a:t>正态分布</a:t>
                </a:r>
                <a:r>
                  <a:rPr lang="en-US" altLang="zh-CN" dirty="0" smtClean="0"/>
                  <a:t>,</a:t>
                </a:r>
                <a:r>
                  <a:rPr lang="zh-CN" altLang="en-US" dirty="0" smtClean="0"/>
                  <a:t>当</a:t>
                </a:r>
                <a14:m>
                  <m:oMath xmlns:m="http://schemas.openxmlformats.org/officeDocument/2006/math">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𝑆</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en-US" altLang="zh-CN" dirty="0" smtClean="0"/>
                  <a:t>,</a:t>
                </a:r>
                <a:r>
                  <a:rPr lang="zh-CN" altLang="en-US" dirty="0" smtClean="0"/>
                  <a:t>比赛结果属于完全随机过程</a:t>
                </a:r>
                <a:r>
                  <a:rPr lang="en-US" altLang="zh-CN" dirty="0" smtClean="0"/>
                  <a:t>.</a:t>
                </a:r>
                <a:r>
                  <a:rPr lang="zh-CN" altLang="en-US" dirty="0" smtClean="0"/>
                  <a:t>如果重大的异常事件</a:t>
                </a:r>
                <a:r>
                  <a:rPr lang="en-US" altLang="zh-CN" dirty="0" smtClean="0"/>
                  <a:t>,</a:t>
                </a:r>
                <a:r>
                  <a:rPr lang="zh-CN" altLang="en-US" dirty="0" smtClean="0"/>
                  <a:t>会导致某一赛季比赛结果异常接近</a:t>
                </a:r>
                <a:r>
                  <a:rPr lang="en-US" altLang="zh-CN" dirty="0" smtClean="0"/>
                  <a:t>,</a:t>
                </a:r>
                <a:r>
                  <a:rPr lang="zh-CN" altLang="en-US" dirty="0" smtClean="0"/>
                  <a:t>在理想情况下</a:t>
                </a:r>
                <a:r>
                  <a:rPr lang="en-US" altLang="zh-CN" dirty="0" smtClean="0"/>
                  <a:t>,S</a:t>
                </a:r>
                <a:r>
                  <a:rPr lang="zh-CN" altLang="en-US" dirty="0" smtClean="0"/>
                  <a:t>平方接近于</a:t>
                </a:r>
                <a:r>
                  <a:rPr lang="en-US" altLang="zh-CN" dirty="0" smtClean="0"/>
                  <a:t>0,</a:t>
                </a:r>
                <a:r>
                  <a:rPr lang="zh-CN" altLang="en-US" dirty="0" smtClean="0"/>
                  <a:t>从而导致</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为负数</a:t>
                </a:r>
                <a:r>
                  <a:rPr lang="en-US" altLang="zh-CN" dirty="0" smtClean="0"/>
                  <a:t>.</a:t>
                </a:r>
              </a:p>
              <a:p>
                <a:endParaRPr lang="en-US" altLang="zh-CN" dirty="0" smtClean="0"/>
              </a:p>
              <a:p>
                <a:r>
                  <a:rPr lang="zh-CN" altLang="en-US" dirty="0" smtClean="0"/>
                  <a:t>蒙特卡洛随机置信度达到</a:t>
                </a:r>
                <a:r>
                  <a:rPr lang="en-US" altLang="zh-CN" dirty="0" smtClean="0"/>
                  <a:t>95%,</a:t>
                </a:r>
                <a:r>
                  <a:rPr lang="zh-CN" altLang="en-US" dirty="0" smtClean="0"/>
                  <a:t>通过一些方法实现随机</a:t>
                </a:r>
                <a:endParaRPr lang="en-US" altLang="zh-CN" dirty="0" smtClean="0"/>
              </a:p>
              <a:p>
                <a:pPr marL="0" indent="0">
                  <a:buNone/>
                </a:pPr>
                <a:endParaRPr lang="en-US" altLang="zh-CN" sz="12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Confidence interval(95%) around 0</a:t>
                </a: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Monte Carlo simulation considering true the random model hypothesis</a:t>
                </a:r>
              </a:p>
              <a:p>
                <a:endParaRPr lang="en-US" altLang="zh-CN" dirty="0" smtClean="0"/>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Choice>
        <mc:Fallback xmlns="">
          <p:sp>
            <p:nvSpPr>
              <p:cNvPr id="3" name="备注占位符 2"/>
              <p:cNvSpPr>
                <a:spLocks noGrp="1"/>
              </p:cNvSpPr>
              <p:nvPr>
                <p:ph type="body" idx="1"/>
              </p:nvPr>
            </p:nvSpPr>
            <p:spPr/>
            <p:txBody>
              <a:bodyPr/>
              <a:lstStyle/>
              <a:p>
                <a:r>
                  <a:rPr lang="zh-CN" altLang="en-US" dirty="0" smtClean="0"/>
                  <a:t>这张图直观的展示了</a:t>
                </a:r>
                <a:r>
                  <a:rPr lang="en-US" altLang="zh-CN" sz="1200" i="0" smtClean="0">
                    <a:latin typeface="Cambria Math" panose="02040503050406030204" pitchFamily="18" charset="0"/>
                  </a:rPr>
                  <a:t>Φ</a:t>
                </a:r>
                <a:r>
                  <a:rPr lang="zh-CN" altLang="en-US" dirty="0" smtClean="0"/>
                  <a:t>的不同取值的含义</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a:t>
                </a:r>
                <a:r>
                  <a:rPr lang="zh-CN" altLang="en-US" dirty="0" smtClean="0"/>
                  <a:t>接近</a:t>
                </a:r>
                <a:r>
                  <a:rPr lang="en-US" altLang="zh-CN" dirty="0" smtClean="0"/>
                  <a:t>0</a:t>
                </a:r>
                <a:r>
                  <a:rPr lang="zh-CN" altLang="en-US" dirty="0" smtClean="0"/>
                  <a:t>表示运气因素</a:t>
                </a:r>
                <a:r>
                  <a:rPr lang="zh-CN" altLang="en-US" dirty="0" smtClean="0"/>
                  <a:t>影响比赛结果的程度</a:t>
                </a:r>
                <a:r>
                  <a:rPr lang="zh-CN" altLang="en-US" dirty="0" smtClean="0"/>
                  <a:t>最高</a:t>
                </a:r>
                <a:r>
                  <a:rPr lang="en-US" altLang="zh-CN" dirty="0" smtClean="0"/>
                  <a:t>,</a:t>
                </a:r>
                <a:r>
                  <a:rPr lang="zh-CN" altLang="en-US" dirty="0" smtClean="0"/>
                  <a:t>从公式看</a:t>
                </a:r>
                <a:r>
                  <a:rPr lang="en-US" altLang="zh-CN" dirty="0" smtClean="0"/>
                  <a:t>S</a:t>
                </a:r>
                <a:r>
                  <a:rPr lang="zh-CN" altLang="en-US" dirty="0" smtClean="0"/>
                  <a:t>平方接近于正态分布</a:t>
                </a:r>
                <a:r>
                  <a:rPr lang="en-US" altLang="zh-CN" dirty="0" smtClean="0"/>
                  <a:t>\sigma^2,</a:t>
                </a:r>
                <a:r>
                  <a:rPr lang="zh-CN" altLang="en-US" dirty="0" smtClean="0"/>
                  <a:t>比赛的结果完全随机</a:t>
                </a:r>
                <a:r>
                  <a:rPr lang="en-US" altLang="zh-CN" dirty="0" smtClean="0"/>
                  <a:t>.</a:t>
                </a:r>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8</a:t>
            </a:fld>
            <a:endParaRPr lang="zh-CN" altLang="en-US"/>
          </a:p>
        </p:txBody>
      </p:sp>
    </p:spTree>
    <p:extLst>
      <p:ext uri="{BB962C8B-B14F-4D97-AF65-F5344CB8AC3E}">
        <p14:creationId xmlns:p14="http://schemas.microsoft.com/office/powerpoint/2010/main" val="418422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9</a:t>
            </a:fld>
            <a:endParaRPr lang="zh-CN" altLang="en-US"/>
          </a:p>
        </p:txBody>
      </p:sp>
    </p:spTree>
    <p:extLst>
      <p:ext uri="{BB962C8B-B14F-4D97-AF65-F5344CB8AC3E}">
        <p14:creationId xmlns:p14="http://schemas.microsoft.com/office/powerpoint/2010/main" val="42051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_1">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158240" y="370420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12/14/2017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12/14/2017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Application of Data Analysis Technology in Sports Prediction</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00051" y="4047059"/>
            <a:ext cx="10058400" cy="1143000"/>
          </a:xfrm>
        </p:spPr>
        <p:txBody>
          <a:bodyPr>
            <a:noAutofit/>
          </a:bodyPr>
          <a:lstStyle/>
          <a:p>
            <a:r>
              <a:rPr lang="zh-CN" altLang="en-US" sz="3200" dirty="0">
                <a:solidFill>
                  <a:srgbClr val="404040"/>
                </a:solidFill>
                <a:latin typeface="+mj-ea"/>
                <a:ea typeface="+mj-ea"/>
              </a:rPr>
              <a:t>数据挖掘课程论文阅读</a:t>
            </a:r>
            <a:endParaRPr lang="en-US" altLang="zh-CN" sz="3200" dirty="0">
              <a:solidFill>
                <a:srgbClr val="404040"/>
              </a:solidFill>
              <a:latin typeface="+mj-ea"/>
              <a:ea typeface="+mj-ea"/>
            </a:endParaRPr>
          </a:p>
          <a:p>
            <a:pPr algn="r"/>
            <a:r>
              <a:rPr lang="en-US" altLang="zh-CN" dirty="0">
                <a:solidFill>
                  <a:srgbClr val="404040"/>
                </a:solidFill>
                <a:latin typeface="+mj-ea"/>
                <a:ea typeface="+mj-ea"/>
              </a:rPr>
              <a:t>2017213854   </a:t>
            </a:r>
            <a:r>
              <a:rPr lang="zh-CN" altLang="en-US" dirty="0">
                <a:solidFill>
                  <a:srgbClr val="404040"/>
                </a:solidFill>
                <a:latin typeface="+mj-ea"/>
                <a:ea typeface="+mj-ea"/>
              </a:rPr>
              <a:t>赵越</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2017213867 </a:t>
            </a:r>
            <a:r>
              <a:rPr lang="zh-CN" altLang="en-US" dirty="0">
                <a:solidFill>
                  <a:srgbClr val="404040"/>
                </a:solidFill>
                <a:latin typeface="+mj-ea"/>
                <a:ea typeface="+mj-ea"/>
              </a:rPr>
              <a:t>陈元亮</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2017213852   </a:t>
            </a:r>
            <a:r>
              <a:rPr lang="zh-CN" altLang="en-US" dirty="0">
                <a:solidFill>
                  <a:srgbClr val="404040"/>
                </a:solidFill>
                <a:latin typeface="+mj-ea"/>
                <a:ea typeface="+mj-ea"/>
              </a:rPr>
              <a:t>傅滢</a:t>
            </a:r>
            <a:endParaRPr lang="en-US" altLang="zh-CN" dirty="0">
              <a:solidFill>
                <a:srgbClr val="404040"/>
              </a:solidFill>
              <a:latin typeface="+mj-ea"/>
              <a:ea typeface="+mj-ea"/>
            </a:endParaRPr>
          </a:p>
          <a:p>
            <a:pPr algn="r"/>
            <a:endParaRPr lang="en-US" altLang="zh-CN" sz="3200" dirty="0">
              <a:solidFill>
                <a:srgbClr val="404040"/>
              </a:solidFill>
              <a:latin typeface="+mj-ea"/>
              <a:ea typeface="+mj-ea"/>
            </a:endParaRPr>
          </a:p>
        </p:txBody>
      </p:sp>
    </p:spTree>
    <p:extLst>
      <p:ext uri="{BB962C8B-B14F-4D97-AF65-F5344CB8AC3E}">
        <p14:creationId xmlns:p14="http://schemas.microsoft.com/office/powerpoint/2010/main" val="12414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How many teams should be removed to make it random?</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0F14E45-7185-470B-A731-05CE36031F37}"/>
              </a:ext>
            </a:extLst>
          </p:cNvPr>
          <p:cNvPicPr>
            <a:picLocks noChangeAspect="1"/>
          </p:cNvPicPr>
          <p:nvPr/>
        </p:nvPicPr>
        <p:blipFill>
          <a:blip r:embed="rId3"/>
          <a:stretch>
            <a:fillRect/>
          </a:stretch>
        </p:blipFill>
        <p:spPr>
          <a:xfrm>
            <a:off x="3073137" y="1746787"/>
            <a:ext cx="5722771" cy="4597847"/>
          </a:xfrm>
          <a:prstGeom prst="rect">
            <a:avLst/>
          </a:prstGeom>
        </p:spPr>
      </p:pic>
    </p:spTree>
    <p:extLst>
      <p:ext uri="{BB962C8B-B14F-4D97-AF65-F5344CB8AC3E}">
        <p14:creationId xmlns:p14="http://schemas.microsoft.com/office/powerpoint/2010/main" val="174986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Conclusion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255059" y="1354188"/>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Contribution</a:t>
            </a:r>
          </a:p>
          <a:p>
            <a:pPr>
              <a:lnSpc>
                <a:spcPct val="150000"/>
              </a:lnSpc>
              <a:buFont typeface="Wingdings" panose="05000000000000000000" pitchFamily="2" charset="2"/>
              <a:buChar char="Ø"/>
            </a:pPr>
            <a:r>
              <a:rPr lang="az-Cyrl-AZ" altLang="zh-CN" sz="28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coefficient</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leagues and sports are more competitive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Bayesian model</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features have more influence on the skill</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344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br>
              <a:rPr lang="en-US" altLang="zh-CN" sz="4400" dirty="0" smtClean="0">
                <a:latin typeface="微软雅黑" panose="020B0503020204020204" pitchFamily="34" charset="-122"/>
                <a:ea typeface="微软雅黑" panose="020B0503020204020204" pitchFamily="34" charset="-122"/>
              </a:rPr>
            </a:br>
            <a:r>
              <a:rPr lang="en-US" altLang="zh-CN" sz="4400" dirty="0" smtClean="0">
                <a:latin typeface="微软雅黑" panose="020B0503020204020204" pitchFamily="34" charset="-122"/>
                <a:ea typeface="微软雅黑" panose="020B0503020204020204" pitchFamily="34" charset="-122"/>
              </a:rPr>
              <a:t>Skill </a:t>
            </a:r>
            <a:r>
              <a:rPr lang="en-US" altLang="zh-CN" sz="4400" dirty="0">
                <a:latin typeface="微软雅黑" panose="020B0503020204020204" pitchFamily="34" charset="-122"/>
                <a:ea typeface="微软雅黑" panose="020B0503020204020204" pitchFamily="34" charset="-122"/>
              </a:rPr>
              <a:t>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Skill of n teams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n</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positive real numbers</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Bradley-Terry: probability of team </a:t>
                </a:r>
                <a:r>
                  <a:rPr lang="en-US" altLang="zh-CN" sz="28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beating team j</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𝜋</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𝑖𝑗</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𝑗</m:t>
                            </m:r>
                          </m:sub>
                        </m:sSub>
                      </m:den>
                    </m:f>
                  </m:oMath>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The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values log-linearly depend on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eatures: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l</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𝑛</m:t>
                    </m:r>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 refers to the feature vector for each team</a:t>
                </a:r>
              </a:p>
              <a:p>
                <a:pPr>
                  <a:lnSpc>
                    <a:spcPct val="100000"/>
                  </a:lnSpc>
                  <a:spcBef>
                    <a:spcPts val="0"/>
                  </a:spcBef>
                  <a:spcAft>
                    <a:spcPts val="0"/>
                  </a:spcAft>
                  <a:buFont typeface="Wingdings" panose="05000000000000000000" pitchFamily="2" charset="2"/>
                  <a:buChar char="Ø"/>
                </a:pPr>
                <a14:m>
                  <m:oMath xmlns:m="http://schemas.openxmlformats.org/officeDocument/2006/math">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𝑤</m:t>
                    </m:r>
                  </m:oMath>
                </a14:m>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 refers to the coefficient of the feature vector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b="-7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508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br>
              <a:rPr lang="en-US" altLang="zh-CN" sz="4400" dirty="0" smtClean="0">
                <a:latin typeface="微软雅黑" panose="020B0503020204020204" pitchFamily="34" charset="-122"/>
                <a:ea typeface="微软雅黑" panose="020B0503020204020204" pitchFamily="34" charset="-122"/>
              </a:rPr>
            </a:br>
            <a:r>
              <a:rPr lang="en-US" altLang="zh-CN" sz="4400" dirty="0" smtClean="0">
                <a:latin typeface="微软雅黑" panose="020B0503020204020204" pitchFamily="34" charset="-122"/>
                <a:ea typeface="微软雅黑" panose="020B0503020204020204" pitchFamily="34" charset="-122"/>
              </a:rPr>
              <a:t>Skill </a:t>
            </a:r>
            <a:r>
              <a:rPr lang="en-US" altLang="zh-CN" sz="4400" dirty="0">
                <a:latin typeface="微软雅黑" panose="020B0503020204020204" pitchFamily="34" charset="-122"/>
                <a:ea typeface="微软雅黑" panose="020B0503020204020204" pitchFamily="34" charset="-122"/>
              </a:rPr>
              <a:t>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can be vary large(basketball)</a:t>
                </a:r>
              </a:p>
              <a:p>
                <a:pPr lvl="1">
                  <a:lnSpc>
                    <a:spcPct val="100000"/>
                  </a:lnSpc>
                  <a:spcBef>
                    <a:spcPts val="0"/>
                  </a:spcBef>
                  <a:spcAft>
                    <a:spcPts val="0"/>
                  </a:spcAft>
                  <a:buFont typeface="Wingdings" panose="05000000000000000000" pitchFamily="2" charset="2"/>
                  <a:buChar char="Ø"/>
                </a:pP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Computationally intractable</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Binomial distribution -&gt; Poisson distribution</a:t>
                </a:r>
              </a:p>
              <a:p>
                <a:pPr marL="0" indent="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𝑃𝑜𝑖𝑠𝑠𝑜𝑛</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Random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effect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in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each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game</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448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附录</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Skill </a:t>
            </a:r>
            <a:r>
              <a:rPr lang="en-US" altLang="zh-CN" dirty="0" smtClean="0">
                <a:latin typeface="微软雅黑" panose="020B0503020204020204" pitchFamily="34" charset="-122"/>
                <a:ea typeface="微软雅黑" panose="020B0503020204020204" pitchFamily="34" charset="-122"/>
              </a:rPr>
              <a:t>estimation</a:t>
            </a:r>
            <a:endParaRPr lang="zh-CN" altLang="en-US" dirty="0"/>
          </a:p>
        </p:txBody>
      </p:sp>
      <p:pic>
        <p:nvPicPr>
          <p:cNvPr id="4" name="图片 3"/>
          <p:cNvPicPr/>
          <p:nvPr/>
        </p:nvPicPr>
        <p:blipFill>
          <a:blip r:embed="rId3"/>
          <a:stretch>
            <a:fillRect/>
          </a:stretch>
        </p:blipFill>
        <p:spPr>
          <a:xfrm>
            <a:off x="0" y="1785751"/>
            <a:ext cx="4801351" cy="3018511"/>
          </a:xfrm>
          <a:prstGeom prst="rect">
            <a:avLst/>
          </a:prstGeom>
        </p:spPr>
      </p:pic>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400" b="0" i="1" kern="100">
                                        <a:effectLst/>
                                        <a:latin typeface="Cambria Math" panose="02040503050406030204" pitchFamily="18" charset="0"/>
                                      </a:rPr>
                                    </m:ctrlPr>
                                  </m:sSubPr>
                                  <m:e>
                                    <m:r>
                                      <m:rPr>
                                        <m:sty m:val="p"/>
                                      </m:rPr>
                                      <a:rPr lang="en-US" sz="1400" b="0" i="0" kern="100">
                                        <a:effectLst/>
                                        <a:latin typeface="Cambria Math" panose="02040503050406030204" pitchFamily="18" charset="0"/>
                                      </a:rPr>
                                      <m:t>x</m:t>
                                    </m:r>
                                  </m:e>
                                  <m:sub>
                                    <m:r>
                                      <m:rPr>
                                        <m:sty m:val="p"/>
                                      </m:rPr>
                                      <a:rPr lang="en-US" sz="1400" b="0" i="0" kern="100">
                                        <a:effectLst/>
                                        <a:latin typeface="Cambria Math" panose="02040503050406030204" pitchFamily="18" charset="0"/>
                                      </a:rPr>
                                      <m:t>i</m:t>
                                    </m:r>
                                  </m:sub>
                                </m:sSub>
                              </m:oMath>
                            </m:oMathPara>
                          </a14:m>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endParaRPr lang="zh-CN"/>
                        </a:p>
                      </a:txBody>
                      <a:tcPr marL="68580" marR="68580" marT="0" marB="0" anchor="ctr">
                        <a:blipFill>
                          <a:blip r:embed="rId4"/>
                          <a:stretch>
                            <a:fillRect l="-820" t="-1923" r="-875410" b="-1082692"/>
                          </a:stretch>
                        </a:blipFill>
                      </a:tcP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Fallback>
      </mc:AlternateContent>
      <p:sp>
        <p:nvSpPr>
          <p:cNvPr id="10" name="矩形 9"/>
          <p:cNvSpPr/>
          <p:nvPr/>
        </p:nvSpPr>
        <p:spPr>
          <a:xfrm>
            <a:off x="80386" y="4881686"/>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a:t>
            </a:r>
            <a:r>
              <a:rPr lang="en-US" altLang="zh-CN" dirty="0" smtClean="0">
                <a:latin typeface="微软雅黑" panose="020B0503020204020204" pitchFamily="34" charset="-122"/>
                <a:ea typeface="微软雅黑" panose="020B0503020204020204" pitchFamily="34" charset="-122"/>
              </a:rPr>
              <a:t>Bayesian skills </a:t>
            </a:r>
            <a:r>
              <a:rPr lang="en-US" altLang="zh-CN" dirty="0">
                <a:latin typeface="微软雅黑" panose="020B0503020204020204" pitchFamily="34" charset="-122"/>
                <a:ea typeface="微软雅黑" panose="020B0503020204020204" pitchFamily="34" charset="-122"/>
              </a:rPr>
              <a:t>model. The number of teams is n and K is the </a:t>
            </a:r>
            <a:r>
              <a:rPr lang="en-US" altLang="zh-CN" dirty="0" smtClean="0">
                <a:latin typeface="微软雅黑" panose="020B0503020204020204" pitchFamily="34" charset="-122"/>
                <a:ea typeface="微软雅黑" panose="020B0503020204020204" pitchFamily="34" charset="-122"/>
              </a:rPr>
              <a:t>total number </a:t>
            </a:r>
            <a:r>
              <a:rPr lang="en-US" altLang="zh-CN" dirty="0">
                <a:latin typeface="微软雅黑" panose="020B0503020204020204" pitchFamily="34" charset="-122"/>
                <a:ea typeface="微软雅黑" panose="020B0503020204020204" pitchFamily="34" charset="-122"/>
              </a:rPr>
              <a:t>of matches in the season.</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2765611" y="6365622"/>
            <a:ext cx="455765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a:p>
        </p:txBody>
      </p:sp>
    </p:spTree>
    <p:extLst>
      <p:ext uri="{BB962C8B-B14F-4D97-AF65-F5344CB8AC3E}">
        <p14:creationId xmlns:p14="http://schemas.microsoft.com/office/powerpoint/2010/main" val="85113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TODO:</a:t>
            </a:r>
            <a:r>
              <a:rPr lang="zh-CN" altLang="en-US" smtClean="0"/>
              <a:t>概率图模型论文</a:t>
            </a:r>
            <a:endParaRPr lang="zh-CN" altLang="en-US" dirty="0"/>
          </a:p>
        </p:txBody>
      </p:sp>
    </p:spTree>
    <p:extLst>
      <p:ext uri="{BB962C8B-B14F-4D97-AF65-F5344CB8AC3E}">
        <p14:creationId xmlns:p14="http://schemas.microsoft.com/office/powerpoint/2010/main" val="169993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smtClean="0">
                <a:latin typeface="微软雅黑" panose="020B0503020204020204" pitchFamily="34" charset="-122"/>
                <a:ea typeface="微软雅黑" panose="020B0503020204020204" pitchFamily="34" charset="-122"/>
              </a:rPr>
              <a:t>DIC-selected </a:t>
            </a:r>
            <a:r>
              <a:rPr lang="en-US" altLang="zh-CN" sz="4400" dirty="0">
                <a:latin typeface="微软雅黑" panose="020B0503020204020204" pitchFamily="34" charset="-122"/>
                <a:ea typeface="微软雅黑" panose="020B0503020204020204" pitchFamily="34" charset="-122"/>
              </a:rPr>
              <a:t>model</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8A7FA98-BA23-4315-8179-32593AB7729A}"/>
              </a:ext>
            </a:extLst>
          </p:cNvPr>
          <p:cNvPicPr>
            <a:picLocks noChangeAspect="1"/>
          </p:cNvPicPr>
          <p:nvPr/>
        </p:nvPicPr>
        <p:blipFill>
          <a:blip r:embed="rId3"/>
          <a:stretch>
            <a:fillRect/>
          </a:stretch>
        </p:blipFill>
        <p:spPr>
          <a:xfrm>
            <a:off x="1240598" y="1850423"/>
            <a:ext cx="6629400" cy="3781425"/>
          </a:xfrm>
          <a:prstGeom prst="rect">
            <a:avLst/>
          </a:prstGeom>
        </p:spPr>
      </p:pic>
    </p:spTree>
    <p:extLst>
      <p:ext uri="{BB962C8B-B14F-4D97-AF65-F5344CB8AC3E}">
        <p14:creationId xmlns:p14="http://schemas.microsoft.com/office/powerpoint/2010/main" val="90525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EEFB489E-19BF-42CD-91E8-5B90200A49F9}"/>
              </a:ext>
            </a:extLst>
          </p:cNvPr>
          <p:cNvPicPr>
            <a:picLocks noChangeAspect="1"/>
          </p:cNvPicPr>
          <p:nvPr/>
        </p:nvPicPr>
        <p:blipFill>
          <a:blip r:embed="rId3"/>
          <a:stretch>
            <a:fillRect/>
          </a:stretch>
        </p:blipFill>
        <p:spPr>
          <a:xfrm>
            <a:off x="971550" y="1469032"/>
            <a:ext cx="10248900" cy="4143375"/>
          </a:xfrm>
          <a:prstGeom prst="rect">
            <a:avLst/>
          </a:prstGeom>
        </p:spPr>
      </p:pic>
    </p:spTree>
    <p:extLst>
      <p:ext uri="{BB962C8B-B14F-4D97-AF65-F5344CB8AC3E}">
        <p14:creationId xmlns:p14="http://schemas.microsoft.com/office/powerpoint/2010/main" val="154739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874294" y="36116"/>
            <a:ext cx="10718864" cy="1449387"/>
          </a:xfrm>
        </p:spPr>
        <p:txBody>
          <a:bodyPr>
            <a:normAutofit/>
          </a:bodyPr>
          <a:lstStyle/>
          <a:p>
            <a:r>
              <a:rPr lang="en-US" altLang="zh-CN" sz="3600" dirty="0">
                <a:latin typeface="微软雅黑" panose="020B0503020204020204" pitchFamily="34" charset="-122"/>
                <a:ea typeface="微软雅黑" panose="020B0503020204020204" pitchFamily="34" charset="-122"/>
              </a:rPr>
              <a:t>When the underdog plays at home, its winning probability increase 0.18</a:t>
            </a:r>
            <a:endParaRPr lang="zh-CN" altLang="en-US" sz="36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4CD61DAE-2DC8-4234-AD32-D6006EDFE0D6}"/>
              </a:ext>
            </a:extLst>
          </p:cNvPr>
          <p:cNvPicPr>
            <a:picLocks noChangeAspect="1"/>
          </p:cNvPicPr>
          <p:nvPr/>
        </p:nvPicPr>
        <p:blipFill>
          <a:blip r:embed="rId3"/>
          <a:stretch>
            <a:fillRect/>
          </a:stretch>
        </p:blipFill>
        <p:spPr>
          <a:xfrm>
            <a:off x="1436269" y="3097098"/>
            <a:ext cx="8934450" cy="3162300"/>
          </a:xfrm>
          <a:prstGeom prst="rect">
            <a:avLst/>
          </a:prstGeom>
        </p:spPr>
      </p:pic>
      <p:sp>
        <p:nvSpPr>
          <p:cNvPr id="7" name="标题 4">
            <a:extLst>
              <a:ext uri="{FF2B5EF4-FFF2-40B4-BE49-F238E27FC236}">
                <a16:creationId xmlns:a16="http://schemas.microsoft.com/office/drawing/2014/main" id="{9BC77851-DB81-4440-A688-96D456E72832}"/>
              </a:ext>
            </a:extLst>
          </p:cNvPr>
          <p:cNvSpPr txBox="1">
            <a:spLocks/>
          </p:cNvSpPr>
          <p:nvPr/>
        </p:nvSpPr>
        <p:spPr>
          <a:xfrm>
            <a:off x="874294" y="1354189"/>
            <a:ext cx="10556838"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600" dirty="0">
                <a:latin typeface="微软雅黑" panose="020B0503020204020204" pitchFamily="34" charset="-122"/>
                <a:ea typeface="微软雅黑" panose="020B0503020204020204" pitchFamily="34" charset="-122"/>
              </a:rPr>
              <a:t>This effect disappears if playing against the best ones</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82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Management strategy</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A6A31ADA-FD18-4282-A39C-26CA4263F88D}"/>
              </a:ext>
            </a:extLst>
          </p:cNvPr>
          <p:cNvSpPr txBox="1">
            <a:spLocks/>
          </p:cNvSpPr>
          <p:nvPr/>
        </p:nvSpPr>
        <p:spPr>
          <a:xfrm>
            <a:off x="1036320" y="2040822"/>
            <a:ext cx="10556838" cy="37837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Building smaller teams allow for higher salaries</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It also increase the odds of attracting high PER players and increasing rapport(roster aggregate coherence)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Smaller, more cohesive teams have less conflicts and are easier to manage</a:t>
            </a:r>
          </a:p>
        </p:txBody>
      </p:sp>
    </p:spTree>
    <p:extLst>
      <p:ext uri="{BB962C8B-B14F-4D97-AF65-F5344CB8AC3E}">
        <p14:creationId xmlns:p14="http://schemas.microsoft.com/office/powerpoint/2010/main" val="1935469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To predict </a:t>
            </a:r>
            <a:r>
              <a:rPr lang="en-US" altLang="zh-CN" sz="2400" i="1" dirty="0">
                <a:latin typeface="Times New Roman" panose="02020603050405020304" pitchFamily="18" charset="0"/>
                <a:cs typeface="Times New Roman" panose="02020603050405020304" pitchFamily="18" charset="0"/>
              </a:rPr>
              <a:t>Who will score next?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Who will win? </a:t>
            </a:r>
            <a:r>
              <a:rPr lang="en-US" altLang="zh-CN" sz="2400" dirty="0">
                <a:latin typeface="Times New Roman" panose="02020603050405020304" pitchFamily="18" charset="0"/>
                <a:cs typeface="Times New Roman" panose="02020603050405020304" pitchFamily="18" charset="0"/>
              </a:rPr>
              <a:t>in a game</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Models: Based on specific underlying mechanisms for sports scoring dynamics, generate 4 skill-based probabilistic models: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independent, (ii) restorative, (iii) independent anti-persistent, and (iv) restorative anti-persistent models</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From four team sports: college-level American football (CFB, 10 seasons; 2000-2009), professional American football (NFL, 10 seasons; 2000-2009), hockey (NHL, 9 seasons; 2000-2003, 2005-2009) and basketball (NBA, 9 seasons; 2002-2010)</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spTree>
    <p:extLst>
      <p:ext uri="{BB962C8B-B14F-4D97-AF65-F5344CB8AC3E}">
        <p14:creationId xmlns:p14="http://schemas.microsoft.com/office/powerpoint/2010/main" val="138088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Attractive area</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97280" y="1607543"/>
            <a:ext cx="10556838" cy="41996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Relatively isolated system seen repeatedly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Many datasets available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Popularity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Economic Relevance</a:t>
            </a:r>
          </a:p>
        </p:txBody>
      </p:sp>
    </p:spTree>
    <p:extLst>
      <p:ext uri="{BB962C8B-B14F-4D97-AF65-F5344CB8AC3E}">
        <p14:creationId xmlns:p14="http://schemas.microsoft.com/office/powerpoint/2010/main" val="334464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3793446" y="2959950"/>
            <a:ext cx="4893864" cy="9381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Related Work</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14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654BE9-7640-42F5-9B55-85B64C8F09F1}"/>
              </a:ext>
            </a:extLst>
          </p:cNvPr>
          <p:cNvPicPr>
            <a:picLocks noChangeAspect="1"/>
          </p:cNvPicPr>
          <p:nvPr/>
        </p:nvPicPr>
        <p:blipFill>
          <a:blip r:embed="rId3"/>
          <a:stretch>
            <a:fillRect/>
          </a:stretch>
        </p:blipFill>
        <p:spPr>
          <a:xfrm>
            <a:off x="1887454" y="1619250"/>
            <a:ext cx="6267450" cy="3619500"/>
          </a:xfrm>
          <a:prstGeom prst="rect">
            <a:avLst/>
          </a:prstGeom>
        </p:spPr>
      </p:pic>
    </p:spTree>
    <p:extLst>
      <p:ext uri="{BB962C8B-B14F-4D97-AF65-F5344CB8AC3E}">
        <p14:creationId xmlns:p14="http://schemas.microsoft.com/office/powerpoint/2010/main" val="194756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cs typeface="Times New Roman" panose="02020603050405020304" pitchFamily="18" charset="0"/>
              </a:rPr>
              <a:t>Goals &amp; Methods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036320" y="939285"/>
            <a:ext cx="10556838" cy="575076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Evaluate the luck and skill influence in sports leagues</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Skill influence -&gt; </a:t>
            </a:r>
            <a:r>
              <a:rPr lang="az-Cyrl-AZ" altLang="zh-CN" sz="26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600" dirty="0" err="1">
                <a:latin typeface="微软雅黑" panose="020B0503020204020204" pitchFamily="34" charset="-122"/>
                <a:ea typeface="微软雅黑" panose="020B0503020204020204" pitchFamily="34" charset="-122"/>
                <a:cs typeface="Times New Roman" panose="02020603050405020304" pitchFamily="18" charset="0"/>
              </a:rPr>
              <a:t>coefficicent</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Significant test</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Which teams should be removed to make a league random</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Estimate the teams' skill</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Teams' skill in a season/league</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What explains skill?</a:t>
            </a:r>
          </a:p>
          <a:p>
            <a:pPr>
              <a:lnSpc>
                <a:spcPct val="150000"/>
              </a:lnSpc>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89275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7"/>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For soccer:</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261466">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261466">
                    <a:tc vMerge="1">
                      <a:txBody>
                        <a:bodyPr/>
                        <a:lstStyle/>
                        <a:p>
                          <a:endParaRPr lang="zh-CN" altLang="en-US"/>
                        </a:p>
                      </a:txBody>
                      <a:tcPr/>
                    </a:tc>
                    <a:tc>
                      <a:txBody>
                        <a:bodyPr/>
                        <a:lstStyle/>
                        <a:p>
                          <a:pPr algn="ctr"/>
                          <a14:m>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p>
                      </a:txBody>
                      <a:tcPr>
                        <a:solidFill>
                          <a:srgbClr val="1CADE4"/>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oMath>
                            </m:oMathPara>
                          </a14:m>
                          <a:endParaRPr lang="zh-CN" altLang="en-US" sz="2800" dirty="0"/>
                        </a:p>
                      </a:txBody>
                      <a:tcPr>
                        <a:solidFill>
                          <a:srgbClr val="1CADE4"/>
                        </a:solid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Choice>
        <mc:Fallback xmlns="">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518160">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518160">
                    <a:tc vMerge="1">
                      <a:txBody>
                        <a:bodyPr/>
                        <a:lstStyle/>
                        <a:p>
                          <a:endParaRPr lang="zh-CN" altLang="en-US"/>
                        </a:p>
                      </a:txBody>
                      <a:tcPr/>
                    </a:tc>
                    <a:tc>
                      <a:txBody>
                        <a:bodyPr/>
                        <a:lstStyle/>
                        <a:p>
                          <a:endParaRPr lang="zh-CN"/>
                        </a:p>
                      </a:txBody>
                      <a:tcPr>
                        <a:blipFill>
                          <a:blip r:embed="rId3"/>
                          <a:stretch>
                            <a:fillRect l="-100200" t="-110588" r="-100800" b="-336471"/>
                          </a:stretch>
                        </a:blipFill>
                      </a:tcPr>
                    </a:tc>
                    <a:tc>
                      <a:txBody>
                        <a:bodyPr/>
                        <a:lstStyle/>
                        <a:p>
                          <a:endParaRPr lang="zh-CN"/>
                        </a:p>
                      </a:txBody>
                      <a:tcPr>
                        <a:blipFill>
                          <a:blip r:embed="rId3"/>
                          <a:stretch>
                            <a:fillRect l="-200200" t="-110588" r="-800" b="-336471"/>
                          </a:stretch>
                        </a:blip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Fallback>
      </mc:AlternateContent>
    </p:spTree>
    <p:extLst>
      <p:ext uri="{BB962C8B-B14F-4D97-AF65-F5344CB8AC3E}">
        <p14:creationId xmlns:p14="http://schemas.microsoft.com/office/powerpoint/2010/main" val="338552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1270" b="-4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110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3048000" y="2413338"/>
                <a:ext cx="6096000" cy="3277820"/>
              </a:xfrm>
              <a:prstGeom prst="rect">
                <a:avLst/>
              </a:prstGeom>
            </p:spPr>
            <p:txBody>
              <a:bodyPr>
                <a:spAutoFit/>
              </a:bodyPr>
              <a:lstStyle/>
              <a:p>
                <a:endParaRPr lang="en-US" altLang="zh-C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𝑆</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real variance from real data</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𝜙</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complete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正态分布</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048000" y="2413338"/>
                <a:ext cx="6096000" cy="3277820"/>
              </a:xfrm>
              <a:prstGeom prst="rect">
                <a:avLst/>
              </a:prstGeom>
              <a:blipFill>
                <a:blip r:embed="rId3"/>
                <a:stretch>
                  <a:fillRect l="-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84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237B080-0C36-4C4A-86AA-F8F6126D6A14}"/>
              </a:ext>
            </a:extLst>
          </p:cNvPr>
          <p:cNvPicPr>
            <a:picLocks noChangeAspect="1"/>
          </p:cNvPicPr>
          <p:nvPr/>
        </p:nvPicPr>
        <p:blipFill>
          <a:blip r:embed="rId3"/>
          <a:stretch>
            <a:fillRect/>
          </a:stretch>
        </p:blipFill>
        <p:spPr>
          <a:xfrm>
            <a:off x="1097280" y="1939591"/>
            <a:ext cx="6153150" cy="3524250"/>
          </a:xfrm>
          <a:prstGeom prst="rect">
            <a:avLst/>
          </a:prstGeom>
        </p:spPr>
      </p:pic>
    </p:spTree>
    <p:extLst>
      <p:ext uri="{BB962C8B-B14F-4D97-AF65-F5344CB8AC3E}">
        <p14:creationId xmlns:p14="http://schemas.microsoft.com/office/powerpoint/2010/main" val="3674532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p:txBody>
      </p:sp>
      <p:pic>
        <p:nvPicPr>
          <p:cNvPr id="2" name="图片 1">
            <a:extLst>
              <a:ext uri="{FF2B5EF4-FFF2-40B4-BE49-F238E27FC236}">
                <a16:creationId xmlns:a16="http://schemas.microsoft.com/office/drawing/2014/main" id="{0FE0B8A5-EA0A-4C9B-B08E-BD031357A3A0}"/>
              </a:ext>
            </a:extLst>
          </p:cNvPr>
          <p:cNvPicPr>
            <a:picLocks noChangeAspect="1"/>
          </p:cNvPicPr>
          <p:nvPr/>
        </p:nvPicPr>
        <p:blipFill>
          <a:blip r:embed="rId3"/>
          <a:stretch>
            <a:fillRect/>
          </a:stretch>
        </p:blipFill>
        <p:spPr>
          <a:xfrm>
            <a:off x="5479983" y="2118209"/>
            <a:ext cx="6296025" cy="3629025"/>
          </a:xfrm>
          <a:prstGeom prst="rect">
            <a:avLst/>
          </a:prstGeom>
        </p:spPr>
      </p:pic>
    </p:spTree>
    <p:extLst>
      <p:ext uri="{BB962C8B-B14F-4D97-AF65-F5344CB8AC3E}">
        <p14:creationId xmlns:p14="http://schemas.microsoft.com/office/powerpoint/2010/main" val="3412566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Albert </a:t>
            </a:r>
            <a:r>
              <a:rPr lang="en-US" altLang="zh-CN" sz="4400" dirty="0" err="1">
                <a:latin typeface="微软雅黑" panose="020B0503020204020204" pitchFamily="34" charset="-122"/>
                <a:ea typeface="微软雅黑" panose="020B0503020204020204" pitchFamily="34" charset="-122"/>
              </a:rPr>
              <a:t>Bodjongo</a:t>
            </a:r>
            <a:r>
              <a:rPr lang="en-US" altLang="zh-CN" sz="4400" dirty="0">
                <a:latin typeface="微软雅黑" panose="020B0503020204020204" pitchFamily="34" charset="-122"/>
                <a:ea typeface="微软雅黑" panose="020B0503020204020204" pitchFamily="34" charset="-122"/>
              </a:rPr>
              <a:t> incident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CD85ABC-F2B9-4DE9-94A3-74DC6FB2EFE9}"/>
              </a:ext>
            </a:extLst>
          </p:cNvPr>
          <p:cNvPicPr>
            <a:picLocks noChangeAspect="1"/>
          </p:cNvPicPr>
          <p:nvPr/>
        </p:nvPicPr>
        <p:blipFill>
          <a:blip r:embed="rId3"/>
          <a:stretch>
            <a:fillRect/>
          </a:stretch>
        </p:blipFill>
        <p:spPr>
          <a:xfrm>
            <a:off x="2030078" y="2276977"/>
            <a:ext cx="6238875" cy="3619500"/>
          </a:xfrm>
          <a:prstGeom prst="rect">
            <a:avLst/>
          </a:prstGeom>
        </p:spPr>
      </p:pic>
    </p:spTree>
    <p:extLst>
      <p:ext uri="{BB962C8B-B14F-4D97-AF65-F5344CB8AC3E}">
        <p14:creationId xmlns:p14="http://schemas.microsoft.com/office/powerpoint/2010/main" val="418989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3" name="图片 2">
            <a:extLst>
              <a:ext uri="{FF2B5EF4-FFF2-40B4-BE49-F238E27FC236}">
                <a16:creationId xmlns:a16="http://schemas.microsoft.com/office/drawing/2014/main" id="{46E5039C-F5B3-498F-9F9C-136B0CF088ED}"/>
              </a:ext>
            </a:extLst>
          </p:cNvPr>
          <p:cNvPicPr>
            <a:picLocks noChangeAspect="1"/>
          </p:cNvPicPr>
          <p:nvPr/>
        </p:nvPicPr>
        <p:blipFill rotWithShape="1">
          <a:blip r:embed="rId3"/>
          <a:srcRect r="870" b="21100"/>
          <a:stretch/>
        </p:blipFill>
        <p:spPr>
          <a:xfrm>
            <a:off x="5058000" y="842550"/>
            <a:ext cx="7053231" cy="5328317"/>
          </a:xfrm>
          <a:prstGeom prst="rect">
            <a:avLst/>
          </a:prstGeom>
        </p:spPr>
      </p:pic>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1: </a:t>
            </a:r>
          </a:p>
          <a:p>
            <a:pPr marL="0" indent="0">
              <a:buNone/>
            </a:pPr>
            <a:r>
              <a:rPr lang="en-US" altLang="zh-CN" sz="2400" dirty="0">
                <a:latin typeface="Times New Roman" panose="02020603050405020304" pitchFamily="18" charset="0"/>
                <a:cs typeface="Times New Roman" panose="02020603050405020304" pitchFamily="18" charset="0"/>
              </a:rPr>
              <a:t>Probability of accurately predicting which team will score next (AUC)</a:t>
            </a: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6FE41EC-AF2B-45C8-B4FF-5ECE668D38AD}"/>
              </a:ext>
            </a:extLst>
          </p:cNvPr>
          <p:cNvPicPr>
            <a:picLocks noChangeAspect="1"/>
          </p:cNvPicPr>
          <p:nvPr/>
        </p:nvPicPr>
        <p:blipFill>
          <a:blip r:embed="rId3"/>
          <a:stretch>
            <a:fillRect/>
          </a:stretch>
        </p:blipFill>
        <p:spPr>
          <a:xfrm>
            <a:off x="1400175" y="2089634"/>
            <a:ext cx="6343650" cy="3686175"/>
          </a:xfrm>
          <a:prstGeom prst="rect">
            <a:avLst/>
          </a:prstGeom>
        </p:spPr>
      </p:pic>
    </p:spTree>
    <p:extLst>
      <p:ext uri="{BB962C8B-B14F-4D97-AF65-F5344CB8AC3E}">
        <p14:creationId xmlns:p14="http://schemas.microsoft.com/office/powerpoint/2010/main" val="79789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097280" y="1241894"/>
            <a:ext cx="10556838" cy="48861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p:txBody>
      </p:sp>
    </p:spTree>
    <p:extLst>
      <p:ext uri="{BB962C8B-B14F-4D97-AF65-F5344CB8AC3E}">
        <p14:creationId xmlns:p14="http://schemas.microsoft.com/office/powerpoint/2010/main" val="3859557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Dados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593F2122-1175-4F0C-AD23-09E085DC0A9D}"/>
              </a:ext>
            </a:extLst>
          </p:cNvPr>
          <p:cNvSpPr txBox="1">
            <a:spLocks/>
          </p:cNvSpPr>
          <p:nvPr/>
        </p:nvSpPr>
        <p:spPr>
          <a:xfrm>
            <a:off x="1255059" y="12645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National Basketball Association(NBA)</a:t>
            </a: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Regular Season: round-robin system(=1230 matches)</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Playoffs: 16 teams</a:t>
            </a:r>
          </a:p>
        </p:txBody>
      </p:sp>
    </p:spTree>
    <p:extLst>
      <p:ext uri="{BB962C8B-B14F-4D97-AF65-F5344CB8AC3E}">
        <p14:creationId xmlns:p14="http://schemas.microsoft.com/office/powerpoint/2010/main" val="145490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Features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21617D5-2F5F-441D-93E9-37822144A722}"/>
              </a:ext>
            </a:extLst>
          </p:cNvPr>
          <p:cNvPicPr>
            <a:picLocks noChangeAspect="1"/>
          </p:cNvPicPr>
          <p:nvPr/>
        </p:nvPicPr>
        <p:blipFill>
          <a:blip r:embed="rId3"/>
          <a:stretch>
            <a:fillRect/>
          </a:stretch>
        </p:blipFill>
        <p:spPr>
          <a:xfrm>
            <a:off x="5461348" y="729916"/>
            <a:ext cx="4876800" cy="5353050"/>
          </a:xfrm>
          <a:prstGeom prst="rect">
            <a:avLst/>
          </a:prstGeom>
        </p:spPr>
      </p:pic>
    </p:spTree>
    <p:extLst>
      <p:ext uri="{BB962C8B-B14F-4D97-AF65-F5344CB8AC3E}">
        <p14:creationId xmlns:p14="http://schemas.microsoft.com/office/powerpoint/2010/main" val="3572055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内容占位符 4">
                <a:extLst>
                  <a:ext uri="{FF2B5EF4-FFF2-40B4-BE49-F238E27FC236}">
                    <a16:creationId xmlns:a16="http://schemas.microsoft.com/office/drawing/2014/main" id="{A321D779-9D7D-4E5E-A337-E1FA0BFE7CEA}"/>
                  </a:ext>
                </a:extLst>
              </p:cNvPr>
              <p:cNvSpPr txBox="1">
                <a:spLocks noRot="1" noChangeAspect="1" noMove="1" noResize="1" noEditPoints="1" noAdjustHandles="1" noChangeArrowheads="1" noChangeShapeType="1" noTextEdit="1"/>
              </p:cNvSpPr>
              <p:nvPr/>
            </p:nvSpPr>
            <p:spPr>
              <a:xfrm>
                <a:off x="1036320" y="1354189"/>
                <a:ext cx="10556838" cy="4773895"/>
              </a:xfrm>
              <a:prstGeom prst="rect">
                <a:avLst/>
              </a:prstGeom>
              <a:blipFill>
                <a:blip r:embed="rId3"/>
                <a:stretch>
                  <a:fillRect l="-1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24650E75-86B0-458D-908C-9EDE0DA1275F}"/>
                  </a:ext>
                </a:extLst>
              </p:cNvPr>
              <p:cNvSpPr txBox="1">
                <a:spLocks/>
              </p:cNvSpPr>
              <p:nvPr/>
            </p:nvSpPr>
            <p:spPr>
              <a:xfrm>
                <a:off x="6304547" y="1354189"/>
                <a:ext cx="6031832" cy="448513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p:txBody>
          </p:sp>
        </mc:Choice>
        <mc:Fallback xmlns="">
          <p:sp>
            <p:nvSpPr>
              <p:cNvPr id="6" name="内容占位符 4">
                <a:extLst>
                  <a:ext uri="{FF2B5EF4-FFF2-40B4-BE49-F238E27FC236}">
                    <a16:creationId xmlns:a16="http://schemas.microsoft.com/office/drawing/2014/main" id="{24650E75-86B0-458D-908C-9EDE0DA1275F}"/>
                  </a:ext>
                </a:extLst>
              </p:cNvPr>
              <p:cNvSpPr txBox="1">
                <a:spLocks noRot="1" noChangeAspect="1" noMove="1" noResize="1" noEditPoints="1" noAdjustHandles="1" noChangeArrowheads="1" noChangeShapeType="1" noTextEdit="1"/>
              </p:cNvSpPr>
              <p:nvPr/>
            </p:nvSpPr>
            <p:spPr>
              <a:xfrm>
                <a:off x="6304547" y="1354189"/>
                <a:ext cx="6031832" cy="4485137"/>
              </a:xfrm>
              <a:prstGeom prst="rect">
                <a:avLst/>
              </a:prstGeom>
              <a:blipFill>
                <a:blip r:embed="rId4"/>
                <a:stretch>
                  <a:fillRect l="-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3664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C926AD-94E2-42FD-AF6F-05209D2BDC21}"/>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C463D378-E804-431F-BFBB-AB4344F5029E}"/>
              </a:ext>
            </a:extLst>
          </p:cNvPr>
          <p:cNvPicPr>
            <a:picLocks noChangeAspect="1"/>
          </p:cNvPicPr>
          <p:nvPr/>
        </p:nvPicPr>
        <p:blipFill>
          <a:blip r:embed="rId3"/>
          <a:stretch>
            <a:fillRect/>
          </a:stretch>
        </p:blipFill>
        <p:spPr>
          <a:xfrm>
            <a:off x="1036320" y="726657"/>
            <a:ext cx="6229350" cy="3800475"/>
          </a:xfrm>
          <a:prstGeom prst="rect">
            <a:avLst/>
          </a:prstGeom>
        </p:spPr>
      </p:pic>
    </p:spTree>
    <p:extLst>
      <p:ext uri="{BB962C8B-B14F-4D97-AF65-F5344CB8AC3E}">
        <p14:creationId xmlns:p14="http://schemas.microsoft.com/office/powerpoint/2010/main" val="20055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4130842" y="2386308"/>
            <a:ext cx="3930315" cy="20853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latin typeface="微软雅黑" panose="020B0503020204020204" pitchFamily="34" charset="-122"/>
                <a:ea typeface="微软雅黑" panose="020B0503020204020204" pitchFamily="34" charset="-122"/>
              </a:rPr>
              <a:t>Results</a:t>
            </a:r>
          </a:p>
          <a:p>
            <a:pPr algn="ctr"/>
            <a:endParaRPr lang="en-US" altLang="zh-CN" dirty="0">
              <a:latin typeface="微软雅黑" panose="020B0503020204020204" pitchFamily="34" charset="-122"/>
              <a:ea typeface="微软雅黑" panose="020B0503020204020204" pitchFamily="34" charset="-122"/>
            </a:endParaRPr>
          </a:p>
          <a:p>
            <a:pPr algn="ctr"/>
            <a:r>
              <a:rPr lang="en-US" altLang="zh-CN" sz="4000" dirty="0">
                <a:latin typeface="微软雅黑" panose="020B0503020204020204" pitchFamily="34" charset="-122"/>
                <a:ea typeface="微软雅黑" panose="020B0503020204020204" pitchFamily="34" charset="-122"/>
              </a:rPr>
              <a:t>Ф Coefficient</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466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33005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Negative values: observed variance is LESS than the expected value under the random model </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1927391" y="3007897"/>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1367786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49542" y="422830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Monte Carlo simulation considering true the random model hypothesis</a:t>
            </a:r>
          </a:p>
        </p:txBody>
      </p:sp>
      <p:grpSp>
        <p:nvGrpSpPr>
          <p:cNvPr id="3" name="组合 2">
            <a:extLst>
              <a:ext uri="{FF2B5EF4-FFF2-40B4-BE49-F238E27FC236}">
                <a16:creationId xmlns:a16="http://schemas.microsoft.com/office/drawing/2014/main" id="{A72D5C94-EA05-45CE-A3BC-9916B78135EA}"/>
              </a:ext>
            </a:extLst>
          </p:cNvPr>
          <p:cNvGrpSpPr/>
          <p:nvPr/>
        </p:nvGrpSpPr>
        <p:grpSpPr>
          <a:xfrm>
            <a:off x="1349542" y="2853453"/>
            <a:ext cx="9577936" cy="1972435"/>
            <a:chOff x="1386039" y="2243853"/>
            <a:chExt cx="9577936" cy="1972435"/>
          </a:xfrm>
        </p:grpSpPr>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grpSp>
      <p:sp>
        <p:nvSpPr>
          <p:cNvPr id="21" name="内容占位符 4">
            <a:extLst>
              <a:ext uri="{FF2B5EF4-FFF2-40B4-BE49-F238E27FC236}">
                <a16:creationId xmlns:a16="http://schemas.microsoft.com/office/drawing/2014/main" id="{F1CFA90A-2272-417B-9D70-E7C9A342DC4E}"/>
              </a:ext>
            </a:extLst>
          </p:cNvPr>
          <p:cNvSpPr txBox="1">
            <a:spLocks/>
          </p:cNvSpPr>
          <p:nvPr/>
        </p:nvSpPr>
        <p:spPr>
          <a:xfrm>
            <a:off x="1097280" y="1242849"/>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Confidence interval(95%) around 0</a:t>
            </a:r>
          </a:p>
        </p:txBody>
      </p:sp>
    </p:spTree>
    <p:extLst>
      <p:ext uri="{BB962C8B-B14F-4D97-AF65-F5344CB8AC3E}">
        <p14:creationId xmlns:p14="http://schemas.microsoft.com/office/powerpoint/2010/main" val="501272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6" name="图片 5">
            <a:extLst>
              <a:ext uri="{FF2B5EF4-FFF2-40B4-BE49-F238E27FC236}">
                <a16:creationId xmlns:a16="http://schemas.microsoft.com/office/drawing/2014/main" id="{F955ADB9-8FAF-473B-88AD-7913F5A025E6}"/>
              </a:ext>
            </a:extLst>
          </p:cNvPr>
          <p:cNvPicPr>
            <a:picLocks noChangeAspect="1"/>
          </p:cNvPicPr>
          <p:nvPr/>
        </p:nvPicPr>
        <p:blipFill>
          <a:blip r:embed="rId3"/>
          <a:stretch>
            <a:fillRect/>
          </a:stretch>
        </p:blipFill>
        <p:spPr>
          <a:xfrm>
            <a:off x="5057775" y="1105503"/>
            <a:ext cx="6924675" cy="5076825"/>
          </a:xfrm>
          <a:prstGeom prst="rect">
            <a:avLst/>
          </a:prstGeom>
        </p:spPr>
      </p:pic>
      <p:sp>
        <p:nvSpPr>
          <p:cNvPr id="9" name="内容占位符 4">
            <a:extLst>
              <a:ext uri="{FF2B5EF4-FFF2-40B4-BE49-F238E27FC236}">
                <a16:creationId xmlns:a16="http://schemas.microsoft.com/office/drawing/2014/main" id="{1E7158C8-D032-405E-B2CB-45DAFA3D3444}"/>
              </a:ext>
            </a:extLst>
          </p:cNvPr>
          <p:cNvSpPr txBox="1">
            <a:spLocks/>
          </p:cNvSpPr>
          <p:nvPr/>
        </p:nvSpPr>
        <p:spPr>
          <a:xfrm>
            <a:off x="1097280" y="1990800"/>
            <a:ext cx="374565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2: </a:t>
            </a:r>
          </a:p>
          <a:p>
            <a:pPr marL="0" indent="0">
              <a:buNone/>
            </a:pPr>
            <a:r>
              <a:rPr lang="en-US" altLang="zh-CN" sz="2400" dirty="0">
                <a:latin typeface="Times New Roman" panose="02020603050405020304" pitchFamily="18" charset="0"/>
                <a:cs typeface="Times New Roman" panose="02020603050405020304" pitchFamily="18" charset="0"/>
              </a:rPr>
              <a:t>AUC scores for predicting which team will win given the current state of the game</a:t>
            </a:r>
          </a:p>
          <a:p>
            <a:pPr>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708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86039" y="445031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By repeated simulation</a:t>
            </a:r>
          </a:p>
        </p:txBody>
      </p:sp>
      <p:sp>
        <p:nvSpPr>
          <p:cNvPr id="21" name="内容占位符 4">
            <a:extLst>
              <a:ext uri="{FF2B5EF4-FFF2-40B4-BE49-F238E27FC236}">
                <a16:creationId xmlns:a16="http://schemas.microsoft.com/office/drawing/2014/main" id="{18376286-99FA-4E87-AAE7-21C27EF660DD}"/>
              </a:ext>
            </a:extLst>
          </p:cNvPr>
          <p:cNvSpPr txBox="1">
            <a:spLocks/>
          </p:cNvSpPr>
          <p:nvPr/>
        </p:nvSpPr>
        <p:spPr>
          <a:xfrm>
            <a:off x="1135782" y="1418644"/>
            <a:ext cx="10556838" cy="335038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If </a:t>
            </a:r>
            <a:r>
              <a:rPr lang="az-Cyrl-AZ" altLang="zh-CN" sz="32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is significantly different from 0,</a:t>
            </a: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how many teams should be removed from a league in order to turn it random? </a:t>
            </a:r>
          </a:p>
        </p:txBody>
      </p:sp>
    </p:spTree>
    <p:extLst>
      <p:ext uri="{BB962C8B-B14F-4D97-AF65-F5344CB8AC3E}">
        <p14:creationId xmlns:p14="http://schemas.microsoft.com/office/powerpoint/2010/main" val="206307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4F2A19-592D-4877-AA20-D8017B5C05FF}"/>
              </a:ext>
            </a:extLst>
          </p:cNvPr>
          <p:cNvPicPr>
            <a:picLocks noChangeAspect="1"/>
          </p:cNvPicPr>
          <p:nvPr/>
        </p:nvPicPr>
        <p:blipFill>
          <a:blip r:embed="rId3"/>
          <a:stretch>
            <a:fillRect/>
          </a:stretch>
        </p:blipFill>
        <p:spPr>
          <a:xfrm>
            <a:off x="984333" y="1906504"/>
            <a:ext cx="6276975" cy="3943350"/>
          </a:xfrm>
          <a:prstGeom prst="rect">
            <a:avLst/>
          </a:prstGeom>
        </p:spPr>
      </p:pic>
    </p:spTree>
    <p:extLst>
      <p:ext uri="{BB962C8B-B14F-4D97-AF65-F5344CB8AC3E}">
        <p14:creationId xmlns:p14="http://schemas.microsoft.com/office/powerpoint/2010/main" val="54820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09EC720-A824-4083-B36D-10BE5B90DF3E}"/>
              </a:ext>
            </a:extLst>
          </p:cNvPr>
          <p:cNvPicPr>
            <a:picLocks noChangeAspect="1"/>
          </p:cNvPicPr>
          <p:nvPr/>
        </p:nvPicPr>
        <p:blipFill>
          <a:blip r:embed="rId3"/>
          <a:stretch>
            <a:fillRect/>
          </a:stretch>
        </p:blipFill>
        <p:spPr>
          <a:xfrm>
            <a:off x="874545" y="1993232"/>
            <a:ext cx="6753225" cy="3962400"/>
          </a:xfrm>
          <a:prstGeom prst="rect">
            <a:avLst/>
          </a:prstGeom>
        </p:spPr>
      </p:pic>
    </p:spTree>
    <p:extLst>
      <p:ext uri="{BB962C8B-B14F-4D97-AF65-F5344CB8AC3E}">
        <p14:creationId xmlns:p14="http://schemas.microsoft.com/office/powerpoint/2010/main" val="297544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3AFBDEA-B61E-42FF-96BA-03C9F75F3EEB}"/>
              </a:ext>
            </a:extLst>
          </p:cNvPr>
          <p:cNvPicPr>
            <a:picLocks noChangeAspect="1"/>
          </p:cNvPicPr>
          <p:nvPr/>
        </p:nvPicPr>
        <p:blipFill>
          <a:blip r:embed="rId3"/>
          <a:stretch>
            <a:fillRect/>
          </a:stretch>
        </p:blipFill>
        <p:spPr>
          <a:xfrm>
            <a:off x="1097280" y="2061160"/>
            <a:ext cx="6610350" cy="3762375"/>
          </a:xfrm>
          <a:prstGeom prst="rect">
            <a:avLst/>
          </a:prstGeom>
        </p:spPr>
      </p:pic>
    </p:spTree>
    <p:extLst>
      <p:ext uri="{BB962C8B-B14F-4D97-AF65-F5344CB8AC3E}">
        <p14:creationId xmlns:p14="http://schemas.microsoft.com/office/powerpoint/2010/main" val="4190634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2053390" y="2951837"/>
            <a:ext cx="8694821" cy="95432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Disentangling luck and skill</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469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36320" y="1168729"/>
            <a:ext cx="11239099" cy="52422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Leagues considered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Teams with the same number of games</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Each team plays twice against all others, once at home</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final result is total number of points accumulated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Contextual factors allowed(home advantage only)</a:t>
            </a:r>
          </a:p>
        </p:txBody>
      </p:sp>
    </p:spTree>
    <p:extLst>
      <p:ext uri="{BB962C8B-B14F-4D97-AF65-F5344CB8AC3E}">
        <p14:creationId xmlns:p14="http://schemas.microsoft.com/office/powerpoint/2010/main" val="2487266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in one match at home</a:t>
                </a: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away</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577" r="-1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4">
                <a:extLst>
                  <a:ext uri="{FF2B5EF4-FFF2-40B4-BE49-F238E27FC236}">
                    <a16:creationId xmlns:a16="http://schemas.microsoft.com/office/drawing/2014/main" id="{F9F5A2E0-C532-44CC-A5CA-85B84C31A886}"/>
                  </a:ext>
                </a:extLst>
              </p:cNvPr>
              <p:cNvSpPr txBox="1">
                <a:spLocks/>
              </p:cNvSpPr>
              <p:nvPr/>
            </p:nvSpPr>
            <p:spPr>
              <a:xfrm>
                <a:off x="2572021" y="4598280"/>
                <a:ext cx="7903474" cy="162605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3200" b="0" dirty="0">
                    <a:ea typeface="微软雅黑" panose="020B0503020204020204" pitchFamily="34" charset="-122"/>
                    <a:cs typeface="Times New Roman" panose="02020603050405020304" pitchFamily="18" charset="0"/>
                  </a:rPr>
                  <a:t>and</a:t>
                </a:r>
                <a14:m>
                  <m:oMath xmlns:m="http://schemas.openxmlformats.org/officeDocument/2006/math">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are specific for each sport</a:t>
                </a:r>
              </a:p>
            </p:txBody>
          </p:sp>
        </mc:Choice>
        <mc:Fallback xmlns="">
          <p:sp>
            <p:nvSpPr>
              <p:cNvPr id="7" name="内容占位符 4">
                <a:extLst>
                  <a:ext uri="{FF2B5EF4-FFF2-40B4-BE49-F238E27FC236}">
                    <a16:creationId xmlns:a16="http://schemas.microsoft.com/office/drawing/2014/main" id="{F9F5A2E0-C532-44CC-A5CA-85B84C31A886}"/>
                  </a:ext>
                </a:extLst>
              </p:cNvPr>
              <p:cNvSpPr txBox="1">
                <a:spLocks noRot="1" noChangeAspect="1" noMove="1" noResize="1" noEditPoints="1" noAdjustHandles="1" noChangeArrowheads="1" noChangeShapeType="1" noTextEdit="1"/>
              </p:cNvSpPr>
              <p:nvPr/>
            </p:nvSpPr>
            <p:spPr>
              <a:xfrm>
                <a:off x="2572021" y="4598280"/>
                <a:ext cx="7903474" cy="162605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334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418900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Simulate the basketball match between two distinct teams as a sequence of team-level play-by-play in-game events</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Methodology: Assume the Markov property and model state transitions with a Logistic regression model,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extend the model state description to capture the current context in the progression of a game</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Used play-by-play data from 3 regular NBA seasons(seasons 2008/09 to 2010/11) </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Extension: The methodology facilitates simple inclusion into any expert system and decision-making process that requires the performance evaluation of teams under various scenarios</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spTree>
    <p:extLst>
      <p:ext uri="{BB962C8B-B14F-4D97-AF65-F5344CB8AC3E}">
        <p14:creationId xmlns:p14="http://schemas.microsoft.com/office/powerpoint/2010/main" val="378416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 </a:t>
            </a:r>
          </a:p>
          <a:p>
            <a:pPr marL="0" indent="0">
              <a:buNone/>
            </a:pPr>
            <a:r>
              <a:rPr lang="en-US" altLang="zh-CN" sz="2400" dirty="0">
                <a:latin typeface="Times New Roman" panose="02020603050405020304" pitchFamily="18" charset="0"/>
                <a:cs typeface="Times New Roman" panose="02020603050405020304" pitchFamily="18" charset="0"/>
              </a:rPr>
              <a:t>PROPOSED model is the best forecaster(The best model is shown in bold )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pic>
        <p:nvPicPr>
          <p:cNvPr id="4" name="图片 3">
            <a:extLst>
              <a:ext uri="{FF2B5EF4-FFF2-40B4-BE49-F238E27FC236}">
                <a16:creationId xmlns:a16="http://schemas.microsoft.com/office/drawing/2014/main" id="{CEDDEC1B-92A1-4590-8D78-6475415750B7}"/>
              </a:ext>
            </a:extLst>
          </p:cNvPr>
          <p:cNvPicPr>
            <a:picLocks noChangeAspect="1"/>
          </p:cNvPicPr>
          <p:nvPr/>
        </p:nvPicPr>
        <p:blipFill>
          <a:blip r:embed="rId3"/>
          <a:stretch>
            <a:fillRect/>
          </a:stretch>
        </p:blipFill>
        <p:spPr>
          <a:xfrm>
            <a:off x="4854624" y="1946535"/>
            <a:ext cx="7038975" cy="3581400"/>
          </a:xfrm>
          <a:prstGeom prst="rect">
            <a:avLst/>
          </a:prstGeom>
        </p:spPr>
      </p:pic>
    </p:spTree>
    <p:extLst>
      <p:ext uri="{BB962C8B-B14F-4D97-AF65-F5344CB8AC3E}">
        <p14:creationId xmlns:p14="http://schemas.microsoft.com/office/powerpoint/2010/main" val="1070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Sports are extremely surprising</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15799" y="1737360"/>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Unpredictability cannot be avoided</a:t>
            </a:r>
          </a:p>
        </p:txBody>
      </p:sp>
      <p:grpSp>
        <p:nvGrpSpPr>
          <p:cNvPr id="3" name="组合 2">
            <a:extLst>
              <a:ext uri="{FF2B5EF4-FFF2-40B4-BE49-F238E27FC236}">
                <a16:creationId xmlns:a16="http://schemas.microsoft.com/office/drawing/2014/main" id="{767D10DC-C0FC-4E6C-B470-D39198690E63}"/>
              </a:ext>
            </a:extLst>
          </p:cNvPr>
          <p:cNvGrpSpPr/>
          <p:nvPr/>
        </p:nvGrpSpPr>
        <p:grpSpPr>
          <a:xfrm>
            <a:off x="231794" y="3518766"/>
            <a:ext cx="6587438" cy="2229632"/>
            <a:chOff x="2066795" y="3933173"/>
            <a:chExt cx="6587438" cy="2229632"/>
          </a:xfrm>
        </p:grpSpPr>
        <p:sp>
          <p:nvSpPr>
            <p:cNvPr id="2" name="椭圆 1">
              <a:extLst>
                <a:ext uri="{FF2B5EF4-FFF2-40B4-BE49-F238E27FC236}">
                  <a16:creationId xmlns:a16="http://schemas.microsoft.com/office/drawing/2014/main" id="{3329E0AC-E69D-44EA-8B53-653E1D66161F}"/>
                </a:ext>
              </a:extLst>
            </p:cNvPr>
            <p:cNvSpPr/>
            <p:nvPr/>
          </p:nvSpPr>
          <p:spPr>
            <a:xfrm>
              <a:off x="2066795" y="3933173"/>
              <a:ext cx="3745282" cy="2229632"/>
            </a:xfrm>
            <a:prstGeom prst="ellipse">
              <a:avLst/>
            </a:prstGeom>
            <a:solidFill>
              <a:srgbClr val="DA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Skill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椭圆 5">
                  <a:extLst>
                    <a:ext uri="{FF2B5EF4-FFF2-40B4-BE49-F238E27FC236}">
                      <a16:creationId xmlns:a16="http://schemas.microsoft.com/office/drawing/2014/main" id="{9ECD16D5-5346-4194-A283-7D174C8DEFF2}"/>
                    </a:ext>
                  </a:extLst>
                </p:cNvPr>
                <p:cNvSpPr/>
                <p:nvPr/>
              </p:nvSpPr>
              <p:spPr>
                <a:xfrm>
                  <a:off x="4908951" y="3933173"/>
                  <a:ext cx="3745282" cy="2229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Luck</a:t>
                  </a:r>
                  <a:r>
                    <a:rPr lang="en-US" altLang="zh-CN" sz="2800" dirty="0"/>
                    <a:t> </a:t>
                  </a:r>
                  <a14:m>
                    <m:oMath xmlns:m="http://schemas.openxmlformats.org/officeDocument/2006/math">
                      <m:r>
                        <m:rPr>
                          <m:sty m:val="p"/>
                        </m:rPr>
                        <a:rPr lang="en-US" altLang="zh-CN" sz="2800">
                          <a:latin typeface="Cambria Math" panose="02040503050406030204" pitchFamily="18" charset="0"/>
                        </a:rPr>
                        <m:t>Φ</m:t>
                      </m:r>
                    </m:oMath>
                  </a14:m>
                  <a:endParaRPr lang="zh-CN" altLang="en-US" sz="2800" dirty="0">
                    <a:latin typeface="微软雅黑" panose="020B0503020204020204" pitchFamily="34" charset="-122"/>
                    <a:ea typeface="微软雅黑" panose="020B0503020204020204" pitchFamily="34" charset="-122"/>
                  </a:endParaRPr>
                </a:p>
              </p:txBody>
            </p:sp>
          </mc:Choice>
          <mc:Fallback>
            <p:sp>
              <p:nvSpPr>
                <p:cNvPr id="6" name="椭圆 5">
                  <a:extLst>
                    <a:ext uri="{FF2B5EF4-FFF2-40B4-BE49-F238E27FC236}">
                      <a16:creationId xmlns:a16="http://schemas.microsoft.com/office/drawing/2014/main" id="{9ECD16D5-5346-4194-A283-7D174C8DEFF2}"/>
                    </a:ext>
                  </a:extLst>
                </p:cNvPr>
                <p:cNvSpPr>
                  <a:spLocks noRot="1" noChangeAspect="1" noMove="1" noResize="1" noEditPoints="1" noAdjustHandles="1" noChangeArrowheads="1" noChangeShapeType="1" noTextEdit="1"/>
                </p:cNvSpPr>
                <p:nvPr/>
              </p:nvSpPr>
              <p:spPr>
                <a:xfrm>
                  <a:off x="4908951" y="3933173"/>
                  <a:ext cx="3745282" cy="2229632"/>
                </a:xfrm>
                <a:prstGeom prst="ellipse">
                  <a:avLst/>
                </a:prstGeom>
                <a:blipFill>
                  <a:blip r:embed="rId3"/>
                  <a:stretch>
                    <a:fillRect/>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文本框 7"/>
              <p:cNvSpPr txBox="1"/>
              <p:nvPr/>
            </p:nvSpPr>
            <p:spPr>
              <a:xfrm>
                <a:off x="7238098" y="3150827"/>
                <a:ext cx="4548168" cy="2966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0" smtClean="0">
                          <a:latin typeface="Cambria Math" panose="02040503050406030204" pitchFamily="18" charset="0"/>
                        </a:rPr>
                        <m:t>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en-US" altLang="zh-CN" sz="2400" dirty="0" smtClean="0"/>
              </a:p>
              <a:p>
                <a:endParaRPr lang="en-US" altLang="zh-CN" sz="2400" dirty="0"/>
              </a:p>
              <a:p>
                <a:r>
                  <a:rPr lang="en-US" altLang="zh-CN" sz="2400" dirty="0" smtClean="0"/>
                  <a:t>Range:</a:t>
                </a:r>
                <a14:m>
                  <m:oMath xmlns:m="http://schemas.openxmlformats.org/officeDocument/2006/math">
                    <m:d>
                      <m:dPr>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oMath>
                </a14:m>
                <a:endParaRPr lang="en-US" altLang="zh-CN" sz="2400" b="0" dirty="0" smtClean="0"/>
              </a:p>
              <a:p>
                <a:endParaRPr lang="en-US" altLang="zh-CN" sz="2400" dirty="0" smtClean="0"/>
              </a:p>
              <a:p>
                <a:r>
                  <a:rPr lang="en-US" altLang="zh-CN" sz="2400" dirty="0" smtClean="0"/>
                  <a:t>Measures the discrepancy between </a:t>
                </a:r>
              </a:p>
              <a:p>
                <a:r>
                  <a:rPr lang="en-US" altLang="zh-CN" sz="2400" dirty="0" smtClean="0"/>
                  <a:t>the random model variance and the </a:t>
                </a:r>
              </a:p>
              <a:p>
                <a:r>
                  <a:rPr lang="en-US" altLang="zh-CN" sz="2400" dirty="0" smtClean="0"/>
                  <a:t>observed variance</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7238098" y="3150827"/>
                <a:ext cx="4548168" cy="2966902"/>
              </a:xfrm>
              <a:prstGeom prst="rect">
                <a:avLst/>
              </a:prstGeom>
              <a:blipFill>
                <a:blip r:embed="rId4"/>
                <a:stretch>
                  <a:fillRect l="-4021" r="-3217" b="-5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1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329938" y="3766748"/>
            <a:ext cx="11500644"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1: skill factor has more </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influence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a:p>
            <a:pPr>
              <a:lnSpc>
                <a:spcPct val="150000"/>
              </a:lnSpc>
              <a:buFont typeface="Wingdings" panose="05000000000000000000" pitchFamily="2" charset="2"/>
              <a:buChar char="Ø"/>
            </a:pP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3" name="椭圆 12">
            <a:extLst>
              <a:ext uri="{FF2B5EF4-FFF2-40B4-BE49-F238E27FC236}">
                <a16:creationId xmlns:a16="http://schemas.microsoft.com/office/drawing/2014/main" id="{75964B4C-CE7E-4596-894F-9DDB0F1BB8D7}"/>
              </a:ext>
            </a:extLst>
          </p:cNvPr>
          <p:cNvSpPr/>
          <p:nvPr/>
        </p:nvSpPr>
        <p:spPr>
          <a:xfrm>
            <a:off x="8534401" y="3002492"/>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9848"/>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5762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Some results with Ф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0E57331-8DD7-4C72-A562-7F0BA386EAED}"/>
              </a:ext>
            </a:extLst>
          </p:cNvPr>
          <p:cNvPicPr>
            <a:picLocks noChangeAspect="1"/>
          </p:cNvPicPr>
          <p:nvPr/>
        </p:nvPicPr>
        <p:blipFill>
          <a:blip r:embed="rId3"/>
          <a:stretch>
            <a:fillRect/>
          </a:stretch>
        </p:blipFill>
        <p:spPr>
          <a:xfrm>
            <a:off x="4667700" y="1792122"/>
            <a:ext cx="7295900" cy="4335962"/>
          </a:xfrm>
          <a:prstGeom prst="rect">
            <a:avLst/>
          </a:prstGeom>
        </p:spPr>
      </p:pic>
      <p:sp>
        <p:nvSpPr>
          <p:cNvPr id="6" name="内容占位符 4">
            <a:extLst>
              <a:ext uri="{FF2B5EF4-FFF2-40B4-BE49-F238E27FC236}">
                <a16:creationId xmlns:a16="http://schemas.microsoft.com/office/drawing/2014/main" id="{07F7BA78-700C-47BD-8651-C6DE3DAF2B85}"/>
              </a:ext>
            </a:extLst>
          </p:cNvPr>
          <p:cNvSpPr txBox="1">
            <a:spLocks/>
          </p:cNvSpPr>
          <p:nvPr/>
        </p:nvSpPr>
        <p:spPr>
          <a:xfrm>
            <a:off x="665878" y="2011680"/>
            <a:ext cx="3464761"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270713 games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1503 seasons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84 countries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4 Sports</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21597467"/>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2869</TotalTime>
  <Words>2208</Words>
  <Application>Microsoft Office PowerPoint</Application>
  <PresentationFormat>宽屏</PresentationFormat>
  <Paragraphs>352</Paragraphs>
  <Slides>46</Slides>
  <Notes>45</Notes>
  <HiddenSlides>33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等线</vt:lpstr>
      <vt:lpstr>宋体</vt:lpstr>
      <vt:lpstr>微软雅黑</vt:lpstr>
      <vt:lpstr>Calibri</vt:lpstr>
      <vt:lpstr>Calibri Light</vt:lpstr>
      <vt:lpstr>Cambria Math</vt:lpstr>
      <vt:lpstr>Times New Roman</vt:lpstr>
      <vt:lpstr>Wingdings</vt:lpstr>
      <vt:lpstr>回顾</vt:lpstr>
      <vt:lpstr> Application of Data Analysis Technology in Sports Prediction</vt:lpstr>
      <vt:lpstr>Paper 1</vt:lpstr>
      <vt:lpstr>Paper 1</vt:lpstr>
      <vt:lpstr>Paper 1</vt:lpstr>
      <vt:lpstr>Paper 2</vt:lpstr>
      <vt:lpstr>Paper 2</vt:lpstr>
      <vt:lpstr>Sports are extremely surprising</vt:lpstr>
      <vt:lpstr>A luck and skill coefficient</vt:lpstr>
      <vt:lpstr>Some results with Ф Coefficient</vt:lpstr>
      <vt:lpstr>How many teams should be removed to make it random?</vt:lpstr>
      <vt:lpstr>Conclusion</vt:lpstr>
      <vt:lpstr>附录: Skill estimation</vt:lpstr>
      <vt:lpstr>附录: Skill estimation</vt:lpstr>
      <vt:lpstr>附录: Skill estimation</vt:lpstr>
      <vt:lpstr>TODO:概率图模型论文</vt:lpstr>
      <vt:lpstr>DIC-selected model</vt:lpstr>
      <vt:lpstr>PowerPoint 演示文稿</vt:lpstr>
      <vt:lpstr>When the underdog plays at home, its winning probability increase 0.18</vt:lpstr>
      <vt:lpstr>Management strategy</vt:lpstr>
      <vt:lpstr>Attractive area</vt:lpstr>
      <vt:lpstr>PowerPoint 演示文稿</vt:lpstr>
      <vt:lpstr>PowerPoint 演示文稿</vt:lpstr>
      <vt:lpstr>Goals &amp; Methods</vt:lpstr>
      <vt:lpstr>A luck and skill coefficient</vt:lpstr>
      <vt:lpstr>A luck and skill coefficient</vt:lpstr>
      <vt:lpstr>A luck and skill coefficient</vt:lpstr>
      <vt:lpstr>A luck and skill coefficient</vt:lpstr>
      <vt:lpstr>Skill estimation</vt:lpstr>
      <vt:lpstr>Albert Bodjongo incident</vt:lpstr>
      <vt:lpstr>Results</vt:lpstr>
      <vt:lpstr>Skill estimation</vt:lpstr>
      <vt:lpstr>Dados</vt:lpstr>
      <vt:lpstr>Features</vt:lpstr>
      <vt:lpstr>Skill estimation</vt:lpstr>
      <vt:lpstr>PowerPoint 演示文稿</vt:lpstr>
      <vt:lpstr>PowerPoint 演示文稿</vt:lpstr>
      <vt:lpstr>A luck and skill coefficient</vt:lpstr>
      <vt:lpstr>A luck and skill coefficient</vt:lpstr>
      <vt:lpstr>A luck and skill coefficient</vt:lpstr>
      <vt:lpstr>A luck and skill coefficient</vt:lpstr>
      <vt:lpstr>A luck and skill coefficient</vt:lpstr>
      <vt:lpstr>A luck and skill coefficient</vt:lpstr>
      <vt:lpstr>A luck and skill coefficient</vt:lpstr>
      <vt:lpstr>PowerPoint 演示文稿</vt:lpstr>
      <vt:lpstr>A luck and skill coefficient</vt:lpstr>
      <vt:lpstr>A luck and skill 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KDD  Luck is Hard to Beat: The Difficulty of Sports Prediction</dc:title>
  <dc:creator>fuying</dc:creator>
  <cp:lastModifiedBy>Yue Zhao</cp:lastModifiedBy>
  <cp:revision>212</cp:revision>
  <dcterms:created xsi:type="dcterms:W3CDTF">2016-05-26T14:03:20Z</dcterms:created>
  <dcterms:modified xsi:type="dcterms:W3CDTF">2017-12-14T07:53:10Z</dcterms:modified>
</cp:coreProperties>
</file>