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317" r:id="rId2"/>
    <p:sldId id="318" r:id="rId3"/>
    <p:sldId id="319" r:id="rId4"/>
    <p:sldId id="320" r:id="rId5"/>
    <p:sldId id="321" r:id="rId6"/>
    <p:sldId id="322" r:id="rId7"/>
    <p:sldId id="316" r:id="rId8"/>
    <p:sldId id="288" r:id="rId9"/>
    <p:sldId id="302" r:id="rId10"/>
    <p:sldId id="304" r:id="rId11"/>
    <p:sldId id="313" r:id="rId12"/>
    <p:sldId id="296" r:id="rId13"/>
    <p:sldId id="323" r:id="rId14"/>
    <p:sldId id="324" r:id="rId15"/>
    <p:sldId id="326" r:id="rId16"/>
    <p:sldId id="32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DA6F26"/>
    <a:srgbClr val="404040"/>
    <a:srgbClr val="FDFDF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2595" autoAdjust="0"/>
  </p:normalViewPr>
  <p:slideViewPr>
    <p:cSldViewPr snapToGrid="0">
      <p:cViewPr varScale="1">
        <p:scale>
          <a:sx n="72" d="100"/>
          <a:sy n="72" d="100"/>
        </p:scale>
        <p:origin x="2070" y="72"/>
      </p:cViewPr>
      <p:guideLst/>
    </p:cSldViewPr>
  </p:slideViewPr>
  <p:notesTextViewPr>
    <p:cViewPr>
      <p:scale>
        <a:sx n="150" d="100"/>
        <a:sy n="150" d="100"/>
      </p:scale>
      <p:origin x="0" y="0"/>
    </p:cViewPr>
  </p:notesTextViewPr>
  <p:notesViewPr>
    <p:cSldViewPr snapToGrid="0">
      <p:cViewPr varScale="1">
        <p:scale>
          <a:sx n="65" d="100"/>
          <a:sy n="65" d="100"/>
        </p:scale>
        <p:origin x="845"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7F2F95-0D41-4989-BCA0-94E730A3D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ECE9889-2C6E-4B87-8125-27767A6BA0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5276CB-17F7-494F-8EC1-75F7463C6C44}" type="datetimeFigureOut">
              <a:rPr lang="zh-CN" altLang="en-US" smtClean="0"/>
              <a:t>2017/12/16</a:t>
            </a:fld>
            <a:endParaRPr lang="zh-CN" altLang="en-US"/>
          </a:p>
        </p:txBody>
      </p:sp>
      <p:sp>
        <p:nvSpPr>
          <p:cNvPr id="4" name="页脚占位符 3">
            <a:extLst>
              <a:ext uri="{FF2B5EF4-FFF2-40B4-BE49-F238E27FC236}">
                <a16:creationId xmlns:a16="http://schemas.microsoft.com/office/drawing/2014/main" id="{5E1C3452-673E-4A3C-A61E-288BD450E6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1716C4C-6A37-4FB3-842D-66B40EE4CB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E7C57D-4206-4AF7-81BD-389A074C3519}" type="slidenum">
              <a:rPr lang="zh-CN" altLang="en-US" smtClean="0"/>
              <a:t>‹#›</a:t>
            </a:fld>
            <a:endParaRPr lang="zh-CN" altLang="en-US"/>
          </a:p>
        </p:txBody>
      </p:sp>
    </p:spTree>
    <p:extLst>
      <p:ext uri="{BB962C8B-B14F-4D97-AF65-F5344CB8AC3E}">
        <p14:creationId xmlns:p14="http://schemas.microsoft.com/office/powerpoint/2010/main" val="2334465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71BB-BE53-4884-AAFC-76CD8451D01F}" type="datetimeFigureOut">
              <a:rPr lang="zh-CN" altLang="en-US" smtClean="0"/>
              <a:t>2017/12/16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22A69-93A3-4078-A75A-5739505820BF}" type="slidenum">
              <a:rPr lang="zh-CN" altLang="en-US" smtClean="0"/>
              <a:t>‹#›</a:t>
            </a:fld>
            <a:endParaRPr lang="zh-CN" altLang="en-US"/>
          </a:p>
        </p:txBody>
      </p:sp>
    </p:spTree>
    <p:extLst>
      <p:ext uri="{BB962C8B-B14F-4D97-AF65-F5344CB8AC3E}">
        <p14:creationId xmlns:p14="http://schemas.microsoft.com/office/powerpoint/2010/main" val="400415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a:t>
            </a:fld>
            <a:endParaRPr lang="zh-CN" altLang="en-US"/>
          </a:p>
        </p:txBody>
      </p:sp>
    </p:spTree>
    <p:extLst>
      <p:ext uri="{BB962C8B-B14F-4D97-AF65-F5344CB8AC3E}">
        <p14:creationId xmlns:p14="http://schemas.microsoft.com/office/powerpoint/2010/main" val="16962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之后做</a:t>
            </a:r>
            <a:r>
              <a:rPr lang="zh-CN" altLang="en-US" dirty="0" smtClean="0"/>
              <a:t>了另外一</a:t>
            </a:r>
            <a:r>
              <a:rPr lang="zh-CN" altLang="en-US" dirty="0"/>
              <a:t>个实验</a:t>
            </a:r>
            <a:r>
              <a:rPr lang="en-US" altLang="zh-CN" dirty="0"/>
              <a:t>,</a:t>
            </a:r>
            <a:r>
              <a:rPr lang="zh-CN" altLang="en-US" dirty="0"/>
              <a:t>对于这</a:t>
            </a:r>
            <a:r>
              <a:rPr lang="en-US" altLang="zh-CN" dirty="0"/>
              <a:t>4</a:t>
            </a:r>
            <a:r>
              <a:rPr lang="zh-CN" altLang="en-US" dirty="0"/>
              <a:t>项运动</a:t>
            </a:r>
            <a:r>
              <a:rPr lang="en-US" altLang="zh-CN" dirty="0"/>
              <a:t>,</a:t>
            </a:r>
            <a:r>
              <a:rPr lang="zh-CN" altLang="en-US" dirty="0"/>
              <a:t>在每项运动中有挑选的删除一些球队</a:t>
            </a:r>
            <a:r>
              <a:rPr lang="en-US" altLang="zh-CN" dirty="0"/>
              <a:t>,</a:t>
            </a:r>
            <a:r>
              <a:rPr lang="zh-CN" altLang="en-US" dirty="0"/>
              <a:t>来使得这项运动的比赛结果称为一个纯随机的结果</a:t>
            </a:r>
            <a:r>
              <a:rPr lang="en-US" altLang="zh-CN" dirty="0"/>
              <a:t>,</a:t>
            </a:r>
            <a:r>
              <a:rPr lang="zh-CN" altLang="en-US" dirty="0"/>
              <a:t>例如篮球需要删除</a:t>
            </a:r>
            <a:r>
              <a:rPr lang="en-US" altLang="zh-CN" dirty="0"/>
              <a:t>50%</a:t>
            </a:r>
            <a:r>
              <a:rPr lang="zh-CN" altLang="en-US" dirty="0"/>
              <a:t>的球队</a:t>
            </a:r>
            <a:r>
              <a:rPr lang="en-US" altLang="zh-CN" dirty="0"/>
              <a:t>,</a:t>
            </a:r>
            <a:r>
              <a:rPr lang="zh-CN" altLang="en-US" dirty="0"/>
              <a:t>排球需要删除</a:t>
            </a:r>
            <a:r>
              <a:rPr lang="en-US" altLang="zh-CN" dirty="0"/>
              <a:t>40%,</a:t>
            </a:r>
            <a:r>
              <a:rPr lang="zh-CN" altLang="en-US" dirty="0"/>
              <a:t>手球和足球需要删除</a:t>
            </a:r>
            <a:r>
              <a:rPr lang="en-US" altLang="zh-CN" dirty="0"/>
              <a:t>20%</a:t>
            </a:r>
            <a:r>
              <a:rPr lang="zh-CN" altLang="en-US" dirty="0"/>
              <a:t>的球队</a:t>
            </a:r>
            <a:r>
              <a:rPr lang="en-US" altLang="zh-CN" dirty="0"/>
              <a:t>,</a:t>
            </a:r>
            <a:r>
              <a:rPr lang="zh-CN" altLang="en-US" dirty="0"/>
              <a:t>这一结果很好的揭示了上一张图片的结果</a:t>
            </a:r>
            <a:r>
              <a:rPr lang="en-US" altLang="zh-CN" dirty="0"/>
              <a:t>,</a:t>
            </a:r>
            <a:r>
              <a:rPr lang="zh-CN" altLang="zh-CN" sz="1200" kern="1200" dirty="0">
                <a:solidFill>
                  <a:schemeClr val="tx1"/>
                </a:solidFill>
                <a:effectLst/>
                <a:latin typeface="+mn-lt"/>
                <a:ea typeface="+mn-ea"/>
                <a:cs typeface="+mn-cs"/>
              </a:rPr>
              <a:t>篮球</a:t>
            </a:r>
            <a:r>
              <a:rPr lang="zh-CN" altLang="en-US" sz="1200" kern="1200" dirty="0">
                <a:solidFill>
                  <a:schemeClr val="tx1"/>
                </a:solidFill>
                <a:effectLst/>
                <a:latin typeface="+mn-lt"/>
                <a:ea typeface="+mn-ea"/>
                <a:cs typeface="+mn-cs"/>
              </a:rPr>
              <a:t>和排球</a:t>
            </a:r>
            <a:r>
              <a:rPr lang="zh-CN" altLang="zh-CN" sz="1200" kern="1200" dirty="0">
                <a:solidFill>
                  <a:schemeClr val="tx1"/>
                </a:solidFill>
                <a:effectLst/>
                <a:latin typeface="+mn-lt"/>
                <a:ea typeface="+mn-ea"/>
                <a:cs typeface="+mn-cs"/>
              </a:rPr>
              <a:t>运动</a:t>
            </a:r>
            <a:r>
              <a:rPr lang="zh-CN" altLang="en-US" sz="1200" kern="1200" dirty="0">
                <a:solidFill>
                  <a:schemeClr val="tx1"/>
                </a:solidFill>
                <a:effectLst/>
                <a:latin typeface="+mn-lt"/>
                <a:ea typeface="+mn-ea"/>
                <a:cs typeface="+mn-cs"/>
              </a:rPr>
              <a:t>来说技能因素占主导因素</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而在足球和手球运动中运气占运气因素</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10</a:t>
            </a:fld>
            <a:endParaRPr lang="zh-CN" altLang="en-US"/>
          </a:p>
        </p:txBody>
      </p:sp>
    </p:spTree>
    <p:extLst>
      <p:ext uri="{BB962C8B-B14F-4D97-AF65-F5344CB8AC3E}">
        <p14:creationId xmlns:p14="http://schemas.microsoft.com/office/powerpoint/2010/main" val="4099362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结论和贡献</a:t>
            </a:r>
            <a:r>
              <a:rPr lang="en-US" altLang="zh-CN" dirty="0" smtClean="0"/>
              <a:t>,</a:t>
            </a:r>
            <a:r>
              <a:rPr lang="zh-CN" altLang="en-US" dirty="0" smtClean="0"/>
              <a:t>与其他的一些预测比赛的论文不同</a:t>
            </a:r>
            <a:r>
              <a:rPr lang="en-US" altLang="zh-CN" dirty="0" smtClean="0"/>
              <a:t>,</a:t>
            </a:r>
            <a:r>
              <a:rPr lang="zh-CN" altLang="en-US" dirty="0" smtClean="0"/>
              <a:t>提出了一个表示运气的系数</a:t>
            </a:r>
            <a:r>
              <a:rPr lang="en-US" altLang="zh-CN" dirty="0" smtClean="0"/>
              <a:t>,</a:t>
            </a:r>
            <a:r>
              <a:rPr lang="zh-CN" altLang="en-US" dirty="0" smtClean="0"/>
              <a:t>以及使用贝叶斯模型</a:t>
            </a:r>
            <a:r>
              <a:rPr lang="zh-CN" altLang="en-US" smtClean="0"/>
              <a:t>衡量技能对</a:t>
            </a:r>
            <a:r>
              <a:rPr lang="en-US" altLang="zh-CN" dirty="0" smtClean="0"/>
              <a:t>NBA</a:t>
            </a:r>
            <a:r>
              <a:rPr lang="zh-CN" altLang="en-US" dirty="0" smtClean="0"/>
              <a:t>球队成绩具体影响</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11</a:t>
            </a:fld>
            <a:endParaRPr lang="zh-CN" altLang="en-US"/>
          </a:p>
        </p:txBody>
      </p:sp>
    </p:spTree>
    <p:extLst>
      <p:ext uri="{BB962C8B-B14F-4D97-AF65-F5344CB8AC3E}">
        <p14:creationId xmlns:p14="http://schemas.microsoft.com/office/powerpoint/2010/main" val="4018714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en-US" sz="1400" dirty="0">
                    <a:latin typeface="微软雅黑" panose="020B0503020204020204" pitchFamily="34" charset="-122"/>
                    <a:ea typeface="微软雅黑" panose="020B0503020204020204" pitchFamily="34" charset="-122"/>
                  </a:rPr>
                  <a:t>球队技能评价模型，研究对象是</a:t>
                </a:r>
                <a:r>
                  <a:rPr lang="en-US" altLang="zh-CN" sz="1400" dirty="0">
                    <a:latin typeface="微软雅黑" panose="020B0503020204020204" pitchFamily="34" charset="-122"/>
                    <a:ea typeface="微软雅黑" panose="020B0503020204020204" pitchFamily="34" charset="-122"/>
                  </a:rPr>
                  <a:t>NBA</a:t>
                </a:r>
                <a:r>
                  <a:rPr lang="zh-CN" altLang="en-US" sz="1400" dirty="0">
                    <a:latin typeface="微软雅黑" panose="020B0503020204020204" pitchFamily="34" charset="-122"/>
                    <a:ea typeface="微软雅黑" panose="020B0503020204020204" pitchFamily="34" charset="-122"/>
                  </a:rPr>
                  <a:t>球队的比赛</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扩展</a:t>
                </a:r>
                <a:r>
                  <a:rPr lang="en-US" altLang="zh-CN" sz="1400" dirty="0">
                    <a:latin typeface="微软雅黑" panose="020B0503020204020204" pitchFamily="34" charset="-122"/>
                    <a:ea typeface="微软雅黑" panose="020B0503020204020204" pitchFamily="34" charset="-122"/>
                  </a:rPr>
                  <a:t>Bradley-Terry</a:t>
                </a:r>
                <a:r>
                  <a:rPr lang="zh-CN" altLang="en-US" sz="1400" dirty="0">
                    <a:latin typeface="微软雅黑" panose="020B0503020204020204" pitchFamily="34" charset="-122"/>
                    <a:ea typeface="微软雅黑" panose="020B0503020204020204" pitchFamily="34" charset="-122"/>
                  </a:rPr>
                  <a:t>模型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把主队与客队的得分视为主队与客队的胜利概率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由此得到主队击败客队的胜利概率</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N_k</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例如篮球比赛的得分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很大而</a:t>
                </a:r>
                <a:r>
                  <a:rPr lang="en-US" altLang="zh-CN" sz="1400" dirty="0" err="1">
                    <a:latin typeface="微软雅黑" panose="020B0503020204020204" pitchFamily="34" charset="-122"/>
                    <a:ea typeface="微软雅黑" panose="020B0503020204020204" pitchFamily="34" charset="-122"/>
                  </a:rPr>
                  <a:t>Y_k</a:t>
                </a:r>
                <a:r>
                  <a:rPr lang="zh-CN" altLang="en-US" sz="1400" dirty="0">
                    <a:latin typeface="微软雅黑" panose="020B0503020204020204" pitchFamily="34" charset="-122"/>
                    <a:ea typeface="微软雅黑" panose="020B0503020204020204" pitchFamily="34" charset="-122"/>
                  </a:rPr>
                  <a:t>的概率很小</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所以用泊松分布近似二项分布</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将泊松分布中的</a:t>
                </a:r>
                <a14:m>
                  <m:oMath xmlns:m="http://schemas.openxmlformats.org/officeDocument/2006/math">
                    <m:r>
                      <a:rPr lang="en-US" altLang="zh-CN" sz="14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sz="1400" dirty="0">
                    <a:latin typeface="微软雅黑" panose="020B0503020204020204" pitchFamily="34" charset="-122"/>
                    <a:ea typeface="微软雅黑" panose="020B0503020204020204" pitchFamily="34" charset="-122"/>
                  </a:rPr>
                  <a:t>替换成比赛总得分</a:t>
                </a:r>
                <a:r>
                  <a:rPr lang="en-US" altLang="zh-CN" sz="1400" dirty="0">
                    <a:latin typeface="微软雅黑" panose="020B0503020204020204" pitchFamily="34" charset="-122"/>
                    <a:ea typeface="微软雅黑" panose="020B0503020204020204" pitchFamily="34" charset="-122"/>
                  </a:rPr>
                  <a:t>+Bradley-Terry</a:t>
                </a:r>
                <a:r>
                  <a:rPr lang="zh-CN" altLang="en-US" sz="1400" dirty="0">
                    <a:latin typeface="微软雅黑" panose="020B0503020204020204" pitchFamily="34" charset="-122"/>
                    <a:ea typeface="微软雅黑" panose="020B0503020204020204" pitchFamily="34" charset="-122"/>
                  </a:rPr>
                  <a:t>模型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一个随机因子</a:t>
                </a:r>
                <a:endParaRPr lang="en-US" altLang="zh-CN" sz="1400" dirty="0">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N_k</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很大而</a:t>
                </a:r>
                <a:r>
                  <a:rPr lang="en-US" altLang="zh-CN" sz="1400" dirty="0" err="1" smtClean="0">
                    <a:latin typeface="微软雅黑" panose="020B0503020204020204" pitchFamily="34" charset="-122"/>
                    <a:ea typeface="微软雅黑" panose="020B0503020204020204" pitchFamily="34" charset="-122"/>
                  </a:rPr>
                  <a:t>Y_k</a:t>
                </a:r>
                <a:r>
                  <a:rPr lang="zh-CN" altLang="en-US" sz="1400" dirty="0" smtClean="0">
                    <a:latin typeface="微软雅黑" panose="020B0503020204020204" pitchFamily="34" charset="-122"/>
                    <a:ea typeface="微软雅黑" panose="020B0503020204020204" pitchFamily="34" charset="-122"/>
                  </a:rPr>
                  <a:t>的概率很小</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r>
                  <a:rPr lang="en-US" altLang="zh-CN" sz="14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zh-CN" altLang="en-US" sz="1400" dirty="0" smtClean="0">
                    <a:latin typeface="微软雅黑" panose="020B0503020204020204" pitchFamily="34" charset="-122"/>
                    <a:ea typeface="微软雅黑" panose="020B0503020204020204" pitchFamily="34" charset="-122"/>
                  </a:rPr>
                  <a:t>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12</a:t>
            </a:fld>
            <a:endParaRPr lang="zh-CN" altLang="en-US"/>
          </a:p>
        </p:txBody>
      </p:sp>
    </p:spTree>
    <p:extLst>
      <p:ext uri="{BB962C8B-B14F-4D97-AF65-F5344CB8AC3E}">
        <p14:creationId xmlns:p14="http://schemas.microsoft.com/office/powerpoint/2010/main" val="237809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en-US" sz="1400" dirty="0">
                    <a:latin typeface="微软雅黑" panose="020B0503020204020204" pitchFamily="34" charset="-122"/>
                    <a:ea typeface="微软雅黑" panose="020B0503020204020204" pitchFamily="34" charset="-122"/>
                  </a:rPr>
                  <a:t>球队技能评价模型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扩展</a:t>
                </a:r>
                <a:r>
                  <a:rPr lang="en-US" altLang="zh-CN" sz="1400" dirty="0">
                    <a:latin typeface="微软雅黑" panose="020B0503020204020204" pitchFamily="34" charset="-122"/>
                    <a:ea typeface="微软雅黑" panose="020B0503020204020204" pitchFamily="34" charset="-122"/>
                  </a:rPr>
                  <a:t>Bradley-Terry</a:t>
                </a:r>
                <a:r>
                  <a:rPr lang="zh-CN" altLang="en-US" sz="1400" dirty="0">
                    <a:latin typeface="微软雅黑" panose="020B0503020204020204" pitchFamily="34" charset="-122"/>
                    <a:ea typeface="微软雅黑" panose="020B0503020204020204" pitchFamily="34" charset="-122"/>
                  </a:rPr>
                  <a:t>模型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把主队与客队的得分视为主队与客队的胜利概率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由此得到主队击败客队的胜利概率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会出现</a:t>
                </a:r>
                <a:r>
                  <a:rPr lang="en-US" altLang="zh-CN" sz="1400" b="0" dirty="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例如篮球比赛的得分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点的数量非常多</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计算上难以处理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所以用泊松分布近似二项分布</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将泊松分布中的</a:t>
                </a:r>
                <a14:m>
                  <m:oMath xmlns:m="http://schemas.openxmlformats.org/officeDocument/2006/math">
                    <m:r>
                      <a:rPr lang="en-US" altLang="zh-CN" sz="14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sz="1400" dirty="0">
                    <a:latin typeface="微软雅黑" panose="020B0503020204020204" pitchFamily="34" charset="-122"/>
                    <a:ea typeface="微软雅黑" panose="020B0503020204020204" pitchFamily="34" charset="-122"/>
                  </a:rPr>
                  <a:t>参数替换成比赛总得分</a:t>
                </a:r>
                <a:r>
                  <a:rPr lang="en-US" altLang="zh-CN" sz="1400" dirty="0">
                    <a:latin typeface="微软雅黑" panose="020B0503020204020204" pitchFamily="34" charset="-122"/>
                    <a:ea typeface="微软雅黑" panose="020B0503020204020204" pitchFamily="34" charset="-122"/>
                  </a:rPr>
                  <a:t>+Bradley-Terry</a:t>
                </a:r>
                <a:r>
                  <a:rPr lang="zh-CN" altLang="en-US" sz="1400" dirty="0">
                    <a:latin typeface="微软雅黑" panose="020B0503020204020204" pitchFamily="34" charset="-122"/>
                    <a:ea typeface="微软雅黑" panose="020B0503020204020204" pitchFamily="34" charset="-122"/>
                  </a:rPr>
                  <a:t>模型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一个随机因子</a:t>
                </a:r>
                <a:endParaRPr lang="en-US" altLang="zh-CN" sz="1400" dirty="0">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会出现</a:t>
                </a:r>
                <a:r>
                  <a:rPr lang="en-US" altLang="zh-CN" sz="1400" b="0" dirty="0" smtClean="0">
                    <a:ea typeface="微软雅黑" panose="020B0503020204020204" pitchFamily="34" charset="-122"/>
                    <a:cs typeface="Times New Roman" panose="02020603050405020304" pitchFamily="18" charset="0"/>
                  </a:rPr>
                  <a:t> </a:t>
                </a:r>
                <a:r>
                  <a:rPr lang="en-US" altLang="zh-CN" sz="1400" b="0" i="0" smtClean="0">
                    <a:latin typeface="Cambria Math" panose="02040503050406030204" pitchFamily="18" charset="0"/>
                    <a:ea typeface="微软雅黑" panose="020B0503020204020204" pitchFamily="34" charset="-122"/>
                    <a:cs typeface="Times New Roman" panose="02020603050405020304" pitchFamily="18" charset="0"/>
                  </a:rPr>
                  <a:t>𝑁_𝑘</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点的数量非常多</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计算上难以处理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r>
                  <a:rPr lang="en-US" altLang="zh-CN" sz="14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zh-CN" altLang="en-US" sz="1400" dirty="0" smtClean="0">
                    <a:latin typeface="微软雅黑" panose="020B0503020204020204" pitchFamily="34" charset="-122"/>
                    <a:ea typeface="微软雅黑" panose="020B0503020204020204" pitchFamily="34" charset="-122"/>
                  </a:rPr>
                  <a:t>参数替换成比赛总得分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13</a:t>
            </a:fld>
            <a:endParaRPr lang="zh-CN" altLang="en-US"/>
          </a:p>
        </p:txBody>
      </p:sp>
    </p:spTree>
    <p:extLst>
      <p:ext uri="{BB962C8B-B14F-4D97-AF65-F5344CB8AC3E}">
        <p14:creationId xmlns:p14="http://schemas.microsoft.com/office/powerpoint/2010/main" val="201970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通过</a:t>
                </a:r>
                <a:r>
                  <a:rPr lang="en-US" altLang="zh-CN" dirty="0"/>
                  <a:t>NBA</a:t>
                </a:r>
                <a:r>
                  <a:rPr lang="zh-CN" altLang="en-US" dirty="0"/>
                  <a:t>各个赛季的历史比赛数据</a:t>
                </a:r>
                <a:r>
                  <a:rPr lang="en-US" altLang="zh-CN" dirty="0"/>
                  <a:t>,</a:t>
                </a:r>
                <a:r>
                  <a:rPr lang="zh-CN" altLang="en-US" dirty="0"/>
                  <a:t>可以得到每场比赛的总得分</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t>和主队的得分</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dirty="0"/>
                  <a:t>,</a:t>
                </a:r>
                <a:r>
                  <a:rPr lang="zh-CN" altLang="en-US" dirty="0"/>
                  <a:t>将每个赛季</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t>的分布拟合为泊松分布</a:t>
                </a:r>
                <a:r>
                  <a:rPr lang="en-US" altLang="zh-CN" dirty="0"/>
                  <a:t>,</a:t>
                </a:r>
                <a:r>
                  <a:rPr lang="zh-CN" altLang="en-US" dirty="0"/>
                  <a:t>可以得到泊松分布的参数</a:t>
                </a:r>
                <a14:m>
                  <m:oMath xmlns:m="http://schemas.openxmlformats.org/officeDocument/2006/math">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en-US" altLang="zh-CN" dirty="0"/>
                  <a:t>,</a:t>
                </a:r>
                <a:r>
                  <a:rPr lang="zh-CN" altLang="en-US" dirty="0"/>
                  <a:t>而根据之前的推导</a:t>
                </a:r>
                <a14:m>
                  <m:oMath xmlns:m="http://schemas.openxmlformats.org/officeDocument/2006/math">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𝜆</m:t>
                    </m:r>
                    <m:r>
                      <m:rPr>
                        <m:nor/>
                      </m:rPr>
                      <a:rPr lang="en-US" altLang="zh-CN" dirty="0" smtClean="0"/>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num>
                      <m:den>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𝑎</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den>
                    </m:f>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dirty="0"/>
                  <a:t>,</a:t>
                </a:r>
                <a:r>
                  <a:rPr lang="zh-CN" altLang="en-US" dirty="0"/>
                  <a:t>此公式中的主队的实力</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𝛼</m:t>
                        </m:r>
                      </m:e>
                      <m:sub>
                        <m:r>
                          <a:rPr lang="en-US" altLang="zh-CN" b="0" i="1" dirty="0" smtClean="0">
                            <a:latin typeface="Cambria Math" panose="02040503050406030204" pitchFamily="18" charset="0"/>
                          </a:rPr>
                          <m:t>𝑖</m:t>
                        </m:r>
                      </m:sub>
                    </m:sSub>
                  </m:oMath>
                </a14:m>
                <a:r>
                  <a:rPr lang="zh-CN" altLang="en-US" dirty="0"/>
                  <a:t>和随机因子</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t>可以通过求解得到</a:t>
                </a:r>
                <a:r>
                  <a:rPr lang="en-US" altLang="zh-CN" dirty="0"/>
                  <a:t>,</a:t>
                </a:r>
                <a:r>
                  <a:rPr lang="zh-CN" altLang="en-US" dirty="0"/>
                  <a:t>而</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𝑒</m:t>
                        </m:r>
                      </m:e>
                      <m:sup>
                        <m:sSup>
                          <m:sSup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sup>
                    </m:sSup>
                  </m:oMath>
                </a14:m>
                <a:r>
                  <a:rPr lang="en-US" altLang="zh-CN" dirty="0"/>
                  <a:t>,</a:t>
                </a:r>
                <a:r>
                  <a:rPr lang="zh-CN" altLang="en-US" dirty="0"/>
                  <a:t>而每支球的技能特征向量</a:t>
                </a:r>
                <a14:m>
                  <m:oMath xmlns:m="http://schemas.openxmlformats.org/officeDocument/2006/math">
                    <m:sSub>
                      <m:sSubPr>
                        <m:ctrlPr>
                          <a:rPr lang="en-US" altLang="zh-CN" sz="120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dirty="0"/>
                  <a:t>如右表所示</a:t>
                </a:r>
                <a:r>
                  <a:rPr lang="en-US" altLang="zh-CN" dirty="0"/>
                  <a:t>,</a:t>
                </a:r>
                <a:r>
                  <a:rPr lang="zh-CN" altLang="en-US" dirty="0"/>
                  <a:t>右侧表格显示了为了表示</a:t>
                </a:r>
                <a:r>
                  <a:rPr lang="en-US" altLang="zh-CN" dirty="0"/>
                  <a:t>NBA</a:t>
                </a:r>
                <a:r>
                  <a:rPr lang="zh-CN" altLang="en-US" dirty="0"/>
                  <a:t>球队的技能所选取的维度</a:t>
                </a:r>
                <a14:m>
                  <m:oMath xmlns:m="http://schemas.openxmlformats.org/officeDocument/2006/math">
                    <m:sSub>
                      <m:sSubPr>
                        <m:ctrlPr>
                          <a:rPr lang="en-US" altLang="zh-CN" sz="120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dirty="0"/>
                  <a:t>的具体解释</a:t>
                </a:r>
                <a:r>
                  <a:rPr lang="en-US" altLang="zh-CN" dirty="0"/>
                  <a:t>,</a:t>
                </a:r>
                <a:r>
                  <a:rPr lang="zh-CN" altLang="en-US" dirty="0"/>
                  <a:t>具体的维度例如</a:t>
                </a:r>
                <a:r>
                  <a:rPr lang="en-US" altLang="zh-CN" dirty="0"/>
                  <a:t>CO</a:t>
                </a:r>
                <a:r>
                  <a:rPr lang="zh-CN" altLang="en-US" dirty="0"/>
                  <a:t>表示球队位于西部还是东部</a:t>
                </a:r>
                <a:r>
                  <a:rPr lang="en-US" altLang="zh-CN" dirty="0"/>
                  <a:t>,A5</a:t>
                </a:r>
                <a:r>
                  <a:rPr lang="zh-CN" altLang="en-US" dirty="0"/>
                  <a:t>表示</a:t>
                </a:r>
                <a:r>
                  <a:rPr lang="zh-CN" altLang="zh-CN" sz="1200" kern="1200" dirty="0">
                    <a:solidFill>
                      <a:schemeClr val="tx1"/>
                    </a:solidFill>
                    <a:effectLst/>
                    <a:latin typeface="+mn-lt"/>
                    <a:ea typeface="+mn-ea"/>
                    <a:cs typeface="+mn-cs"/>
                  </a:rPr>
                  <a:t>前五名球员平均薪水</a:t>
                </a:r>
                <a:r>
                  <a:rPr lang="en-US" altLang="zh-CN" sz="1200" kern="1200" dirty="0">
                    <a:solidFill>
                      <a:schemeClr val="tx1"/>
                    </a:solidFill>
                    <a:effectLst/>
                    <a:latin typeface="+mn-lt"/>
                    <a:ea typeface="+mn-ea"/>
                    <a:cs typeface="+mn-cs"/>
                  </a:rPr>
                  <a:t>,A6-10</a:t>
                </a:r>
                <a:r>
                  <a:rPr lang="zh-CN" altLang="en-US"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名最高工资</a:t>
                </a:r>
                <a:r>
                  <a:rPr lang="zh-CN" altLang="en-US" sz="1200" kern="1200" dirty="0">
                    <a:solidFill>
                      <a:schemeClr val="tx1"/>
                    </a:solidFill>
                    <a:effectLst/>
                    <a:latin typeface="+mn-lt"/>
                    <a:ea typeface="+mn-ea"/>
                    <a:cs typeface="+mn-cs"/>
                  </a:rPr>
                  <a:t>球员</a:t>
                </a:r>
                <a:r>
                  <a:rPr lang="zh-CN" altLang="zh-CN" sz="1200" kern="1200" dirty="0">
                    <a:solidFill>
                      <a:schemeClr val="tx1"/>
                    </a:solidFill>
                    <a:effectLst/>
                    <a:latin typeface="+mn-lt"/>
                    <a:ea typeface="+mn-ea"/>
                    <a:cs typeface="+mn-cs"/>
                  </a:rPr>
                  <a:t>的平均工资</a:t>
                </a:r>
                <a:r>
                  <a:rPr lang="en-US" altLang="zh-CN" sz="1200" kern="1200" dirty="0">
                    <a:solidFill>
                      <a:schemeClr val="tx1"/>
                    </a:solidFill>
                    <a:effectLst/>
                    <a:latin typeface="+mn-lt"/>
                    <a:ea typeface="+mn-ea"/>
                    <a:cs typeface="+mn-cs"/>
                  </a:rPr>
                  <a:t>,SD</a:t>
                </a:r>
                <a:r>
                  <a:rPr lang="zh-CN" altLang="en-US" sz="1200" kern="1200" dirty="0">
                    <a:solidFill>
                      <a:schemeClr val="tx1"/>
                    </a:solidFill>
                    <a:effectLst/>
                    <a:latin typeface="+mn-lt"/>
                    <a:ea typeface="+mn-ea"/>
                    <a:cs typeface="+mn-cs"/>
                  </a:rPr>
                  <a:t>表示</a:t>
                </a:r>
                <a:r>
                  <a:rPr lang="zh-CN" altLang="zh-CN" sz="1200" kern="1200" dirty="0">
                    <a:solidFill>
                      <a:schemeClr val="tx1"/>
                    </a:solidFill>
                    <a:effectLst/>
                    <a:latin typeface="+mn-lt"/>
                    <a:ea typeface="+mn-ea"/>
                    <a:cs typeface="+mn-cs"/>
                  </a:rPr>
                  <a:t>球员工资的标准差</a:t>
                </a:r>
                <a:r>
                  <a:rPr lang="en-US" altLang="zh-CN" sz="1200" kern="1200" dirty="0">
                    <a:solidFill>
                      <a:schemeClr val="tx1"/>
                    </a:solidFill>
                    <a:effectLst/>
                    <a:latin typeface="+mn-lt"/>
                    <a:ea typeface="+mn-ea"/>
                    <a:cs typeface="+mn-cs"/>
                  </a:rPr>
                  <a:t>,AP</a:t>
                </a:r>
                <a:r>
                  <a:rPr lang="zh-CN" altLang="en-US" sz="1200" kern="1200" dirty="0">
                    <a:solidFill>
                      <a:schemeClr val="tx1"/>
                    </a:solidFill>
                    <a:effectLst/>
                    <a:latin typeface="+mn-lt"/>
                    <a:ea typeface="+mn-ea"/>
                    <a:cs typeface="+mn-cs"/>
                  </a:rPr>
                  <a:t>表示去年球员的</a:t>
                </a:r>
                <a:r>
                  <a:rPr lang="zh-CN" altLang="zh-CN" sz="1200" kern="1200" dirty="0">
                    <a:solidFill>
                      <a:schemeClr val="tx1"/>
                    </a:solidFill>
                    <a:effectLst/>
                    <a:latin typeface="+mn-lt"/>
                    <a:ea typeface="+mn-ea"/>
                    <a:cs typeface="+mn-cs"/>
                  </a:rPr>
                  <a:t>平均球员效率等级</a:t>
                </a:r>
                <a:r>
                  <a:rPr lang="en-US" altLang="zh-CN" sz="1200" kern="1200" dirty="0">
                    <a:solidFill>
                      <a:schemeClr val="tx1"/>
                    </a:solidFill>
                    <a:effectLst/>
                    <a:latin typeface="+mn-lt"/>
                    <a:ea typeface="+mn-ea"/>
                    <a:cs typeface="+mn-cs"/>
                  </a:rPr>
                  <a:t>,VL</a:t>
                </a:r>
                <a:r>
                  <a:rPr lang="zh-CN" altLang="en-US" sz="1200" kern="1200" dirty="0">
                    <a:solidFill>
                      <a:schemeClr val="tx1"/>
                    </a:solidFill>
                    <a:effectLst/>
                    <a:latin typeface="+mn-lt"/>
                    <a:ea typeface="+mn-ea"/>
                    <a:cs typeface="+mn-cs"/>
                  </a:rPr>
                  <a:t>表示球队的人员变化程度</a:t>
                </a:r>
                <a:r>
                  <a:rPr lang="en-US" altLang="zh-CN" sz="1200" kern="1200" dirty="0">
                    <a:solidFill>
                      <a:schemeClr val="tx1"/>
                    </a:solidFill>
                    <a:effectLst/>
                    <a:latin typeface="+mn-lt"/>
                    <a:ea typeface="+mn-ea"/>
                    <a:cs typeface="+mn-cs"/>
                  </a:rPr>
                  <a:t>,RV</a:t>
                </a:r>
                <a:r>
                  <a:rPr lang="zh-CN" altLang="en-US" sz="1200" kern="1200" dirty="0">
                    <a:solidFill>
                      <a:schemeClr val="tx1"/>
                    </a:solidFill>
                    <a:effectLst/>
                    <a:latin typeface="+mn-lt"/>
                    <a:ea typeface="+mn-ea"/>
                    <a:cs typeface="+mn-cs"/>
                  </a:rPr>
                  <a:t>表示球队的转会变化程度</a:t>
                </a:r>
                <a:r>
                  <a:rPr lang="en-US" altLang="zh-CN" sz="1200" kern="1200" dirty="0">
                    <a:solidFill>
                      <a:schemeClr val="tx1"/>
                    </a:solidFill>
                    <a:effectLst/>
                    <a:latin typeface="+mn-lt"/>
                    <a:ea typeface="+mn-ea"/>
                    <a:cs typeface="+mn-cs"/>
                  </a:rPr>
                  <a:t>,CC</a:t>
                </a:r>
                <a:r>
                  <a:rPr lang="zh-CN" altLang="en-US" sz="1200" kern="1200" dirty="0">
                    <a:solidFill>
                      <a:schemeClr val="tx1"/>
                    </a:solidFill>
                    <a:effectLst/>
                    <a:latin typeface="+mn-lt"/>
                    <a:ea typeface="+mn-ea"/>
                    <a:cs typeface="+mn-cs"/>
                  </a:rPr>
                  <a:t>表示球队的经验</a:t>
                </a:r>
                <a:r>
                  <a:rPr lang="en-US" altLang="zh-CN" sz="1200" kern="1200" dirty="0">
                    <a:solidFill>
                      <a:schemeClr val="tx1"/>
                    </a:solidFill>
                    <a:effectLst/>
                    <a:latin typeface="+mn-lt"/>
                    <a:ea typeface="+mn-ea"/>
                    <a:cs typeface="+mn-cs"/>
                  </a:rPr>
                  <a:t>,RC</a:t>
                </a:r>
                <a:r>
                  <a:rPr lang="zh-CN" altLang="en-US" sz="1200" kern="1200" dirty="0">
                    <a:solidFill>
                      <a:schemeClr val="tx1"/>
                    </a:solidFill>
                    <a:effectLst/>
                    <a:latin typeface="+mn-lt"/>
                    <a:ea typeface="+mn-ea"/>
                    <a:cs typeface="+mn-cs"/>
                  </a:rPr>
                  <a:t>表示球员之间的关系</a:t>
                </a:r>
                <a:r>
                  <a:rPr lang="en-US" altLang="zh-CN" sz="1200" kern="1200" dirty="0">
                    <a:solidFill>
                      <a:schemeClr val="tx1"/>
                    </a:solidFill>
                    <a:effectLst/>
                    <a:latin typeface="+mn-lt"/>
                    <a:ea typeface="+mn-ea"/>
                    <a:cs typeface="+mn-cs"/>
                  </a:rPr>
                  <a:t>,SI</a:t>
                </a:r>
                <a:r>
                  <a:rPr lang="zh-CN" altLang="en-US" sz="1200" kern="1200" dirty="0">
                    <a:solidFill>
                      <a:schemeClr val="tx1"/>
                    </a:solidFill>
                    <a:effectLst/>
                    <a:latin typeface="+mn-lt"/>
                    <a:ea typeface="+mn-ea"/>
                    <a:cs typeface="+mn-cs"/>
                  </a:rPr>
                  <a:t>表示球员人数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可以通过矩阵的运算求出</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𝑤</m:t>
                    </m:r>
                  </m:oMath>
                </a14:m>
                <a:r>
                  <a:rPr lang="zh-CN" altLang="en-US" sz="1200" kern="1200" dirty="0">
                    <a:solidFill>
                      <a:schemeClr val="tx1"/>
                    </a:solidFill>
                    <a:effectLst/>
                    <a:latin typeface="+mn-lt"/>
                    <a:ea typeface="+mn-ea"/>
                    <a:cs typeface="+mn-cs"/>
                  </a:rPr>
                  <a:t>向量的值</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从而得到球队的各个技能对应的系数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用于球队实力和胜率的预测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以上是球队技能部分概率图模型的解释</a:t>
                </a:r>
                <a:r>
                  <a:rPr lang="en-US" altLang="zh-CN" sz="1200" kern="1200" dirty="0">
                    <a:solidFill>
                      <a:schemeClr val="tx1"/>
                    </a:solidFill>
                    <a:effectLst/>
                    <a:latin typeface="+mn-lt"/>
                    <a:ea typeface="+mn-ea"/>
                    <a:cs typeface="+mn-cs"/>
                  </a:rPr>
                  <a:t>.</a:t>
                </a:r>
                <a:r>
                  <a:rPr lang="en-US"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可以改进的点</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使用贝叶斯神经网络求解</a:t>
                </a:r>
                <a:r>
                  <a:rPr lang="en-US" altLang="zh-CN" dirty="0">
                    <a:latin typeface="微软雅黑" panose="020B0503020204020204" pitchFamily="34" charset="-122"/>
                    <a:ea typeface="微软雅黑" panose="020B0503020204020204" pitchFamily="34" charset="-122"/>
                    <a:sym typeface="Wingdings" panose="05000000000000000000" pitchFamily="2" charset="2"/>
                  </a:rPr>
                  <a:t>w)</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a:t>
                </a:r>
                <a:r>
                  <a:rPr lang="en-US" altLang="zh-CN" dirty="0" smtClean="0"/>
                  <a:t>NBA</a:t>
                </a:r>
                <a:r>
                  <a:rPr lang="zh-CN" altLang="en-US" dirty="0" smtClean="0"/>
                  <a:t>各个赛季的历史比赛数据</a:t>
                </a:r>
                <a:r>
                  <a:rPr lang="en-US" altLang="zh-CN" dirty="0" smtClean="0"/>
                  <a:t>,</a:t>
                </a:r>
                <a:r>
                  <a:rPr lang="zh-CN" altLang="en-US" dirty="0" smtClean="0"/>
                  <a:t>可以得到每场比赛的总得分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𝑁</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和主队的得分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𝑌</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en-US" altLang="zh-CN" dirty="0" smtClean="0"/>
                  <a:t>,</a:t>
                </a:r>
                <a:r>
                  <a:rPr lang="zh-CN" altLang="en-US" dirty="0" smtClean="0"/>
                  <a:t>将每个赛季</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𝑌</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的分布拟合为泊松分布</a:t>
                </a:r>
                <a:r>
                  <a:rPr lang="en-US" altLang="zh-CN" dirty="0" smtClean="0"/>
                  <a:t>,</a:t>
                </a:r>
                <a:r>
                  <a:rPr lang="zh-CN" altLang="en-US" dirty="0" smtClean="0"/>
                  <a:t>可以得到泊松分布的参数</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dirty="0" smtClean="0"/>
                  <a:t>,</a:t>
                </a:r>
                <a:r>
                  <a:rPr lang="zh-CN" altLang="en-US" dirty="0" smtClean="0"/>
                  <a:t>而根据之前的推导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i="0" dirty="0" smtClean="0">
                    <a:latin typeface="Cambria Math" panose="02040503050406030204" pitchFamily="18" charset="0"/>
                  </a:rPr>
                  <a:t>=</a:t>
                </a:r>
                <a:r>
                  <a:rPr lang="en-US" altLang="zh-CN" sz="1200" b="0" i="0" dirty="0" smtClean="0">
                    <a:latin typeface="Cambria Math" panose="02040503050406030204" pitchFamily="18" charset="0"/>
                  </a:rPr>
                  <a:t>" </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𝑁_𝑘×(𝛼_ℎ (𝑘))/(𝛼_ℎ (𝑘)+𝛼_𝑎 (𝑘) )+𝜀_𝑘</a:t>
                </a:r>
                <a:r>
                  <a:rPr lang="en-US" altLang="zh-CN" dirty="0" smtClean="0"/>
                  <a:t>,</a:t>
                </a:r>
                <a:r>
                  <a:rPr lang="zh-CN" altLang="en-US" dirty="0" smtClean="0"/>
                  <a:t>此公式中</a:t>
                </a:r>
                <a:r>
                  <a:rPr lang="zh-CN" altLang="en-US" dirty="0" smtClean="0"/>
                  <a:t>而</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的系数</a:t>
                </a:r>
                <a:r>
                  <a:rPr lang="en-US" altLang="zh-CN" b="0" i="0" smtClean="0">
                    <a:latin typeface="Cambria Math" panose="02040503050406030204" pitchFamily="18" charset="0"/>
                  </a:rPr>
                  <a:t>𝑤</a:t>
                </a:r>
                <a:r>
                  <a:rPr lang="zh-CN" altLang="en-US" dirty="0" smtClean="0"/>
                  <a:t>和随机因子</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𝜀</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属于未知的需要求解的</a:t>
                </a:r>
                <a:r>
                  <a:rPr lang="zh-CN" altLang="en-US" dirty="0" smtClean="0"/>
                  <a:t>变量</a:t>
                </a:r>
                <a:r>
                  <a:rPr lang="en-US" altLang="zh-CN" dirty="0" smtClean="0"/>
                  <a:t>,</a:t>
                </a:r>
                <a:r>
                  <a:rPr lang="zh-CN" altLang="en-US" dirty="0" smtClean="0"/>
                  <a:t>而每支球队的技能特征向量</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如右表所示</a:t>
                </a:r>
                <a:r>
                  <a:rPr lang="en-US" altLang="zh-CN" dirty="0" smtClean="0"/>
                  <a:t>,</a:t>
                </a:r>
                <a:r>
                  <a:rPr lang="zh-CN" altLang="en-US" dirty="0" smtClean="0"/>
                  <a:t>右侧表格显示了为了表示</a:t>
                </a:r>
                <a:r>
                  <a:rPr lang="en-US" altLang="zh-CN" dirty="0" smtClean="0"/>
                  <a:t>NBA</a:t>
                </a:r>
                <a:r>
                  <a:rPr lang="zh-CN" altLang="en-US" dirty="0" smtClean="0"/>
                  <a:t>球队的技能所选取的维度</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的具体解释</a:t>
                </a:r>
                <a:r>
                  <a:rPr lang="en-US" altLang="zh-CN" dirty="0" smtClean="0"/>
                  <a:t>,</a:t>
                </a:r>
                <a:r>
                  <a:rPr lang="zh-CN" altLang="en-US" dirty="0" smtClean="0"/>
                  <a:t>具体的维度例如</a:t>
                </a:r>
                <a:r>
                  <a:rPr lang="en-US" altLang="zh-CN" dirty="0" smtClean="0"/>
                  <a:t>CO</a:t>
                </a:r>
                <a:r>
                  <a:rPr lang="zh-CN" altLang="en-US" dirty="0" smtClean="0"/>
                  <a:t>表示球队位于西部还是东部</a:t>
                </a:r>
                <a:r>
                  <a:rPr lang="en-US" altLang="zh-CN" dirty="0" smtClean="0"/>
                  <a:t>,A5</a:t>
                </a:r>
                <a:r>
                  <a:rPr lang="zh-CN" altLang="en-US" dirty="0" smtClean="0"/>
                  <a:t>表示</a:t>
                </a:r>
                <a:r>
                  <a:rPr lang="zh-CN" altLang="zh-CN" sz="1200" kern="1200" dirty="0" smtClean="0">
                    <a:solidFill>
                      <a:schemeClr val="tx1"/>
                    </a:solidFill>
                    <a:effectLst/>
                    <a:latin typeface="+mn-lt"/>
                    <a:ea typeface="+mn-ea"/>
                    <a:cs typeface="+mn-cs"/>
                  </a:rPr>
                  <a:t>前五名球员平均薪水</a:t>
                </a:r>
                <a:r>
                  <a:rPr lang="en-US" altLang="zh-CN" sz="1200" kern="1200" dirty="0" smtClean="0">
                    <a:solidFill>
                      <a:schemeClr val="tx1"/>
                    </a:solidFill>
                    <a:effectLst/>
                    <a:latin typeface="+mn-lt"/>
                    <a:ea typeface="+mn-ea"/>
                    <a:cs typeface="+mn-cs"/>
                  </a:rPr>
                  <a:t>,A6-10</a:t>
                </a:r>
                <a:r>
                  <a:rPr lang="zh-CN" altLang="en-US"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名最高工资</a:t>
                </a:r>
                <a:r>
                  <a:rPr lang="zh-CN" altLang="en-US" sz="1200" kern="1200" dirty="0" smtClean="0">
                    <a:solidFill>
                      <a:schemeClr val="tx1"/>
                    </a:solidFill>
                    <a:effectLst/>
                    <a:latin typeface="+mn-lt"/>
                    <a:ea typeface="+mn-ea"/>
                    <a:cs typeface="+mn-cs"/>
                  </a:rPr>
                  <a:t>球员</a:t>
                </a:r>
                <a:r>
                  <a:rPr lang="zh-CN" altLang="zh-CN" sz="1200" kern="1200" dirty="0" smtClean="0">
                    <a:solidFill>
                      <a:schemeClr val="tx1"/>
                    </a:solidFill>
                    <a:effectLst/>
                    <a:latin typeface="+mn-lt"/>
                    <a:ea typeface="+mn-ea"/>
                    <a:cs typeface="+mn-cs"/>
                  </a:rPr>
                  <a:t>的平均工资</a:t>
                </a:r>
                <a:r>
                  <a:rPr lang="en-US" altLang="zh-CN" sz="1200" kern="1200" dirty="0" smtClean="0">
                    <a:solidFill>
                      <a:schemeClr val="tx1"/>
                    </a:solidFill>
                    <a:effectLst/>
                    <a:latin typeface="+mn-lt"/>
                    <a:ea typeface="+mn-ea"/>
                    <a:cs typeface="+mn-cs"/>
                  </a:rPr>
                  <a:t>,SD</a:t>
                </a:r>
                <a:r>
                  <a:rPr lang="zh-CN" altLang="en-US" sz="1200" kern="1200" dirty="0" smtClean="0">
                    <a:solidFill>
                      <a:schemeClr val="tx1"/>
                    </a:solidFill>
                    <a:effectLst/>
                    <a:latin typeface="+mn-lt"/>
                    <a:ea typeface="+mn-ea"/>
                    <a:cs typeface="+mn-cs"/>
                  </a:rPr>
                  <a:t>表示</a:t>
                </a:r>
                <a:r>
                  <a:rPr lang="zh-CN" altLang="zh-CN" sz="1200" kern="1200" dirty="0" smtClean="0">
                    <a:solidFill>
                      <a:schemeClr val="tx1"/>
                    </a:solidFill>
                    <a:effectLst/>
                    <a:latin typeface="+mn-lt"/>
                    <a:ea typeface="+mn-ea"/>
                    <a:cs typeface="+mn-cs"/>
                  </a:rPr>
                  <a:t>球员工资的标准差</a:t>
                </a:r>
                <a:r>
                  <a:rPr lang="en-US" altLang="zh-CN" sz="1200" kern="1200" dirty="0" smtClean="0">
                    <a:solidFill>
                      <a:schemeClr val="tx1"/>
                    </a:solidFill>
                    <a:effectLst/>
                    <a:latin typeface="+mn-lt"/>
                    <a:ea typeface="+mn-ea"/>
                    <a:cs typeface="+mn-cs"/>
                  </a:rPr>
                  <a:t>,AP</a:t>
                </a:r>
                <a:r>
                  <a:rPr lang="zh-CN" altLang="en-US" sz="1200" kern="1200" dirty="0" smtClean="0">
                    <a:solidFill>
                      <a:schemeClr val="tx1"/>
                    </a:solidFill>
                    <a:effectLst/>
                    <a:latin typeface="+mn-lt"/>
                    <a:ea typeface="+mn-ea"/>
                    <a:cs typeface="+mn-cs"/>
                  </a:rPr>
                  <a:t>表示去年球员的</a:t>
                </a:r>
                <a:r>
                  <a:rPr lang="zh-CN" altLang="zh-CN" sz="1200" kern="1200" dirty="0" smtClean="0">
                    <a:solidFill>
                      <a:schemeClr val="tx1"/>
                    </a:solidFill>
                    <a:effectLst/>
                    <a:latin typeface="+mn-lt"/>
                    <a:ea typeface="+mn-ea"/>
                    <a:cs typeface="+mn-cs"/>
                  </a:rPr>
                  <a:t>平均球员效率等级</a:t>
                </a:r>
                <a:r>
                  <a:rPr lang="en-US" altLang="zh-CN" sz="1200" kern="1200" dirty="0" smtClean="0">
                    <a:solidFill>
                      <a:schemeClr val="tx1"/>
                    </a:solidFill>
                    <a:effectLst/>
                    <a:latin typeface="+mn-lt"/>
                    <a:ea typeface="+mn-ea"/>
                    <a:cs typeface="+mn-cs"/>
                  </a:rPr>
                  <a:t>,VL</a:t>
                </a:r>
                <a:r>
                  <a:rPr lang="zh-CN" altLang="en-US" sz="1200" kern="1200" dirty="0" smtClean="0">
                    <a:solidFill>
                      <a:schemeClr val="tx1"/>
                    </a:solidFill>
                    <a:effectLst/>
                    <a:latin typeface="+mn-lt"/>
                    <a:ea typeface="+mn-ea"/>
                    <a:cs typeface="+mn-cs"/>
                  </a:rPr>
                  <a:t>表示球队的人员变化程度</a:t>
                </a:r>
                <a:r>
                  <a:rPr lang="en-US" altLang="zh-CN" sz="1200" kern="1200" dirty="0" smtClean="0">
                    <a:solidFill>
                      <a:schemeClr val="tx1"/>
                    </a:solidFill>
                    <a:effectLst/>
                    <a:latin typeface="+mn-lt"/>
                    <a:ea typeface="+mn-ea"/>
                    <a:cs typeface="+mn-cs"/>
                  </a:rPr>
                  <a:t>,RV</a:t>
                </a:r>
                <a:r>
                  <a:rPr lang="zh-CN" altLang="en-US" sz="1200" kern="1200" dirty="0" smtClean="0">
                    <a:solidFill>
                      <a:schemeClr val="tx1"/>
                    </a:solidFill>
                    <a:effectLst/>
                    <a:latin typeface="+mn-lt"/>
                    <a:ea typeface="+mn-ea"/>
                    <a:cs typeface="+mn-cs"/>
                  </a:rPr>
                  <a:t>表示球队的转会变化程度</a:t>
                </a:r>
                <a:r>
                  <a:rPr lang="en-US" altLang="zh-CN" sz="1200" kern="1200" dirty="0" smtClean="0">
                    <a:solidFill>
                      <a:schemeClr val="tx1"/>
                    </a:solidFill>
                    <a:effectLst/>
                    <a:latin typeface="+mn-lt"/>
                    <a:ea typeface="+mn-ea"/>
                    <a:cs typeface="+mn-cs"/>
                  </a:rPr>
                  <a:t>,CC</a:t>
                </a:r>
                <a:r>
                  <a:rPr lang="zh-CN" altLang="en-US" sz="1200" kern="1200" dirty="0" smtClean="0">
                    <a:solidFill>
                      <a:schemeClr val="tx1"/>
                    </a:solidFill>
                    <a:effectLst/>
                    <a:latin typeface="+mn-lt"/>
                    <a:ea typeface="+mn-ea"/>
                    <a:cs typeface="+mn-cs"/>
                  </a:rPr>
                  <a:t>表示球队的经验</a:t>
                </a:r>
                <a:r>
                  <a:rPr lang="en-US" altLang="zh-CN" sz="1200" kern="1200" dirty="0" smtClean="0">
                    <a:solidFill>
                      <a:schemeClr val="tx1"/>
                    </a:solidFill>
                    <a:effectLst/>
                    <a:latin typeface="+mn-lt"/>
                    <a:ea typeface="+mn-ea"/>
                    <a:cs typeface="+mn-cs"/>
                  </a:rPr>
                  <a:t>,RC</a:t>
                </a:r>
                <a:r>
                  <a:rPr lang="zh-CN" altLang="en-US" sz="1200" kern="1200" dirty="0" smtClean="0">
                    <a:solidFill>
                      <a:schemeClr val="tx1"/>
                    </a:solidFill>
                    <a:effectLst/>
                    <a:latin typeface="+mn-lt"/>
                    <a:ea typeface="+mn-ea"/>
                    <a:cs typeface="+mn-cs"/>
                  </a:rPr>
                  <a:t>表示球员之间的关系</a:t>
                </a:r>
                <a:r>
                  <a:rPr lang="en-US" altLang="zh-CN" sz="1200" kern="1200" dirty="0" smtClean="0">
                    <a:solidFill>
                      <a:schemeClr val="tx1"/>
                    </a:solidFill>
                    <a:effectLst/>
                    <a:latin typeface="+mn-lt"/>
                    <a:ea typeface="+mn-ea"/>
                    <a:cs typeface="+mn-cs"/>
                  </a:rPr>
                  <a:t>,SI</a:t>
                </a:r>
                <a:r>
                  <a:rPr lang="zh-CN" altLang="en-US" sz="1200" kern="1200" dirty="0" smtClean="0">
                    <a:solidFill>
                      <a:schemeClr val="tx1"/>
                    </a:solidFill>
                    <a:effectLst/>
                    <a:latin typeface="+mn-lt"/>
                    <a:ea typeface="+mn-ea"/>
                    <a:cs typeface="+mn-cs"/>
                  </a:rPr>
                  <a:t>表示球员人数</a:t>
                </a:r>
                <a:r>
                  <a:rPr lang="en-US"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而</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的系数</a:t>
                </a:r>
                <a:r>
                  <a:rPr lang="en-US" altLang="zh-CN" b="0" i="0" smtClean="0">
                    <a:latin typeface="Cambria Math" panose="02040503050406030204" pitchFamily="18" charset="0"/>
                  </a:rPr>
                  <a:t>𝑤</a:t>
                </a:r>
                <a:r>
                  <a:rPr lang="zh-CN" altLang="en-US" dirty="0" smtClean="0"/>
                  <a:t>属于未知的需要求解的变量</a:t>
                </a:r>
                <a:r>
                  <a:rPr lang="en-US" altLang="zh-CN" dirty="0" smtClean="0"/>
                  <a:t>,</a:t>
                </a:r>
                <a:r>
                  <a:rPr lang="zh-CN" altLang="en-US" dirty="0" smtClean="0"/>
                  <a:t>通过</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𝑖=𝑒^(𝑤^𝑇 𝑥_𝑖 )</a:t>
                </a:r>
                <a:r>
                  <a:rPr lang="en-US" altLang="zh-CN" dirty="0" smtClean="0"/>
                  <a:t>,</a:t>
                </a:r>
                <a:r>
                  <a:rPr lang="zh-CN" altLang="en-US" dirty="0" smtClean="0"/>
                  <a:t>可以求出球队的技能得分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𝑖</a:t>
                </a:r>
                <a:r>
                  <a:rPr lang="en-US" altLang="zh-CN" dirty="0" smtClean="0"/>
                  <a:t>,</a:t>
                </a:r>
                <a:r>
                  <a:rPr lang="zh-CN" altLang="en-US" dirty="0" smtClean="0"/>
                  <a:t> </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使用泊松分布近似二项分布可以得到主队</a:t>
                </a: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14</a:t>
            </a:fld>
            <a:endParaRPr lang="zh-CN" altLang="en-US"/>
          </a:p>
        </p:txBody>
      </p:sp>
    </p:spTree>
    <p:extLst>
      <p:ext uri="{BB962C8B-B14F-4D97-AF65-F5344CB8AC3E}">
        <p14:creationId xmlns:p14="http://schemas.microsoft.com/office/powerpoint/2010/main" val="170620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可以改进的点</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该论文仅使用一个简单的贝叶斯模型拟合计算出</a:t>
                </a:r>
                <a14:m>
                  <m:oMath xmlns:m="http://schemas.openxmlformats.org/officeDocument/2006/math">
                    <m:r>
                      <m:rPr>
                        <m:sty m:val="p"/>
                      </m:rPr>
                      <a:rPr lang="en-US" altLang="zh-CN" sz="12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20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考虑到存在丰富的比赛历史数据</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论文中提到超过</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万场比赛</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所以可以尝试建立贝叶斯神经网络模型训练出</a:t>
                </a:r>
                <a14:m>
                  <m:oMath xmlns:m="http://schemas.openxmlformats.org/officeDocument/2006/math">
                    <m:r>
                      <m:rPr>
                        <m:sty m:val="p"/>
                      </m:rPr>
                      <a:rPr lang="en-US" altLang="zh-CN" sz="12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2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以提高模型的准确率</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可以改进的点</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该论文仅使用一个简单的贝叶斯模型拟合计算出</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W</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200" i="0" dirty="0" smtClean="0">
                    <a:latin typeface="Cambria Math" panose="02040503050406030204" pitchFamily="18" charset="0"/>
                    <a:ea typeface="微软雅黑" panose="020B0503020204020204" pitchFamily="34" charset="-122"/>
                    <a:cs typeface="Times New Roman" panose="02020603050405020304" pitchFamily="18" charset="0"/>
                  </a:rPr>
                  <a:t>𝜀</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_𝑘</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考虑</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到存在丰富的比赛历史数据</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论文中提到超过</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万场比赛</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所以可以尝试建立贝叶斯神经网络模型训练出</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W</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200" i="0" dirty="0">
                    <a:latin typeface="Cambria Math" panose="02040503050406030204" pitchFamily="18" charset="0"/>
                    <a:ea typeface="微软雅黑" panose="020B0503020204020204" pitchFamily="34" charset="-122"/>
                    <a:cs typeface="Times New Roman" panose="02020603050405020304" pitchFamily="18" charset="0"/>
                  </a:rPr>
                  <a:t>𝜀</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_𝑘</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以提高模型的</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准确率</a:t>
                </a: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15</a:t>
            </a:fld>
            <a:endParaRPr lang="zh-CN" altLang="en-US"/>
          </a:p>
        </p:txBody>
      </p:sp>
    </p:spTree>
    <p:extLst>
      <p:ext uri="{BB962C8B-B14F-4D97-AF65-F5344CB8AC3E}">
        <p14:creationId xmlns:p14="http://schemas.microsoft.com/office/powerpoint/2010/main" val="355657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Predicting matchups and preferences in context</a:t>
            </a:r>
            <a:r>
              <a:rPr lang="zh-CN" altLang="en-US" dirty="0"/>
              <a:t>该论文针对任意一对一的比赛</a:t>
            </a:r>
            <a:r>
              <a:rPr lang="en-US" altLang="zh-CN" dirty="0"/>
              <a:t>,</a:t>
            </a:r>
            <a:r>
              <a:rPr lang="zh-CN" altLang="en-US" dirty="0"/>
              <a:t>预测比赛结果</a:t>
            </a:r>
            <a:r>
              <a:rPr lang="en-US" altLang="zh-CN" dirty="0"/>
              <a:t>,</a:t>
            </a:r>
            <a:r>
              <a:rPr lang="zh-CN" altLang="en-US" dirty="0"/>
              <a:t>通过使用比赛对象的特征</a:t>
            </a:r>
            <a:r>
              <a:rPr lang="en-US" altLang="zh-CN" dirty="0"/>
              <a: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features of objects</a:t>
            </a:r>
            <a:r>
              <a:rPr lang="en-US" altLang="zh-CN" dirty="0"/>
              <a:t>)</a:t>
            </a:r>
            <a:r>
              <a:rPr lang="zh-CN" altLang="en-US" dirty="0"/>
              <a:t>和比赛环境</a:t>
            </a:r>
            <a:r>
              <a:rPr lang="en-US" altLang="zh-CN" dirty="0"/>
              <a:t>/</a:t>
            </a:r>
            <a:r>
              <a:rPr lang="zh-CN" altLang="en-US" dirty="0"/>
              <a:t>场外因素</a:t>
            </a:r>
            <a:r>
              <a:rPr lang="en-US" altLang="zh-CN" dirty="0"/>
              <a: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features of the context</a:t>
            </a:r>
            <a:r>
              <a:rPr lang="en-US" altLang="zh-CN" dirty="0"/>
              <a:t>)</a:t>
            </a:r>
            <a:r>
              <a:rPr lang="zh-CN" altLang="en-US" dirty="0"/>
              <a:t>的特征</a:t>
            </a:r>
            <a:r>
              <a:rPr lang="en-US" altLang="zh-CN" dirty="0"/>
              <a:t>,</a:t>
            </a:r>
            <a:r>
              <a:rPr lang="zh-CN" altLang="en-US" dirty="0"/>
              <a:t>通过将这</a:t>
            </a:r>
            <a:r>
              <a:rPr lang="en-US" altLang="zh-CN" dirty="0"/>
              <a:t>2</a:t>
            </a:r>
            <a:r>
              <a:rPr lang="zh-CN" altLang="en-US" dirty="0"/>
              <a:t>个维度的特征结合来预测比赛结果</a:t>
            </a:r>
            <a:r>
              <a:rPr lang="en-US" altLang="zh-CN" dirty="0"/>
              <a:t>.</a:t>
            </a:r>
            <a:r>
              <a:rPr lang="zh-CN" altLang="en-US" dirty="0"/>
              <a:t>与</a:t>
            </a:r>
            <a:r>
              <a:rPr lang="en-US" altLang="zh-CN" sz="1200" dirty="0">
                <a:solidFill>
                  <a:schemeClr val="bg1"/>
                </a:solidFill>
              </a:rPr>
              <a:t>Luck is Hard to Beat: The Difficulty of Sports Prediction</a:t>
            </a:r>
            <a:r>
              <a:rPr lang="zh-CN" altLang="en-US" sz="1200" dirty="0">
                <a:solidFill>
                  <a:schemeClr val="bg1"/>
                </a:solidFill>
              </a:rPr>
              <a:t>这篇文章的相同点在于</a:t>
            </a:r>
            <a:r>
              <a:rPr lang="en-US" altLang="zh-CN" sz="1200" dirty="0">
                <a:solidFill>
                  <a:schemeClr val="bg1"/>
                </a:solidFill>
              </a:rPr>
              <a:t>,</a:t>
            </a:r>
            <a:r>
              <a:rPr lang="zh-CN" altLang="en-US" sz="1200" dirty="0">
                <a:solidFill>
                  <a:schemeClr val="bg1"/>
                </a:solidFill>
              </a:rPr>
              <a:t>都使用了</a:t>
            </a:r>
            <a:r>
              <a:rPr lang="en-US" altLang="zh-CN" sz="1200" dirty="0">
                <a:solidFill>
                  <a:schemeClr val="bg1"/>
                </a:solidFill>
              </a:rPr>
              <a:t>Bradley-Terry</a:t>
            </a:r>
            <a:r>
              <a:rPr lang="zh-CN" altLang="en-US" sz="1200" dirty="0">
                <a:solidFill>
                  <a:schemeClr val="bg1"/>
                </a:solidFill>
              </a:rPr>
              <a:t>模型和</a:t>
            </a:r>
            <a:r>
              <a:rPr lang="zh-CN" altLang="en-US" dirty="0"/>
              <a:t>比赛对象的特征</a:t>
            </a:r>
            <a:r>
              <a:rPr lang="en-US" altLang="zh-CN" dirty="0"/>
              <a: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features of objects</a:t>
            </a:r>
            <a:r>
              <a:rPr lang="en-US" altLang="zh-CN" dirty="0"/>
              <a:t>)</a:t>
            </a:r>
            <a:r>
              <a:rPr lang="zh-CN" altLang="en-US" dirty="0"/>
              <a:t>来评估一个选手或一个球队的技能得分</a:t>
            </a:r>
            <a:r>
              <a:rPr lang="en-US" altLang="zh-CN" dirty="0"/>
              <a:t>.</a:t>
            </a:r>
            <a:r>
              <a:rPr lang="zh-CN" altLang="en-US" dirty="0"/>
              <a:t>但不同之处在于</a:t>
            </a:r>
            <a:r>
              <a:rPr lang="en-US" altLang="zh-CN" sz="1200" dirty="0">
                <a:solidFill>
                  <a:schemeClr val="bg1"/>
                </a:solidFill>
              </a:rPr>
              <a:t>Luck is Hard to Beat: The Difficulty of Sports Prediction</a:t>
            </a:r>
            <a:r>
              <a:rPr lang="zh-CN" altLang="en-US" sz="1200" dirty="0">
                <a:solidFill>
                  <a:schemeClr val="bg1"/>
                </a:solidFill>
              </a:rPr>
              <a:t>使用了贝叶斯模型计算技能得分</a:t>
            </a:r>
            <a:r>
              <a:rPr lang="en-US" altLang="zh-CN" sz="120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rPr>
              <a:t>除此之外对于场外因素维度</a:t>
            </a:r>
            <a:r>
              <a:rPr lang="en-US" altLang="zh-CN" sz="1200" dirty="0">
                <a:solidFill>
                  <a:schemeClr val="bg1"/>
                </a:solidFill>
              </a:rPr>
              <a:t>,</a:t>
            </a:r>
            <a:r>
              <a:rPr lang="zh-CN" altLang="en-US" sz="1200" dirty="0">
                <a:solidFill>
                  <a:schemeClr val="bg1"/>
                </a:solidFill>
              </a:rPr>
              <a:t>而</a:t>
            </a:r>
            <a:r>
              <a:rPr lang="en-US" altLang="zh-CN" sz="1200" dirty="0">
                <a:latin typeface="微软雅黑" panose="020B0503020204020204" pitchFamily="34" charset="-122"/>
                <a:ea typeface="微软雅黑" panose="020B0503020204020204" pitchFamily="34" charset="-122"/>
              </a:rPr>
              <a:t>Predicting matchups and preferences in context</a:t>
            </a:r>
            <a:r>
              <a:rPr lang="zh-CN" altLang="en-US" sz="1200" dirty="0">
                <a:latin typeface="微软雅黑" panose="020B0503020204020204" pitchFamily="34" charset="-122"/>
                <a:ea typeface="微软雅黑" panose="020B0503020204020204" pitchFamily="34" charset="-122"/>
              </a:rPr>
              <a:t>这篇文章除了技能维度之外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针对不同领域选取了场外因素</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例如天气</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作为特征</a:t>
            </a:r>
            <a:r>
              <a:rPr lang="en-US" altLang="zh-CN" sz="1200" dirty="0">
                <a:latin typeface="微软雅黑" panose="020B0503020204020204" pitchFamily="34" charset="-122"/>
                <a:ea typeface="微软雅黑" panose="020B0503020204020204" pitchFamily="34" charset="-122"/>
              </a:rPr>
              <a:t>,</a:t>
            </a:r>
            <a:r>
              <a:rPr lang="en-US" altLang="zh-CN" sz="1200" dirty="0">
                <a:solidFill>
                  <a:schemeClr val="bg1"/>
                </a:solidFill>
              </a:rPr>
              <a:t> </a:t>
            </a:r>
            <a:r>
              <a:rPr lang="zh-CN" altLang="en-US" sz="1200" dirty="0">
                <a:solidFill>
                  <a:schemeClr val="bg1"/>
                </a:solidFill>
              </a:rPr>
              <a:t>而</a:t>
            </a:r>
            <a:r>
              <a:rPr lang="en-US" altLang="zh-CN" sz="1200" dirty="0">
                <a:solidFill>
                  <a:schemeClr val="bg1"/>
                </a:solidFill>
              </a:rPr>
              <a:t>Luck is Hard to Beat: The Difficulty of Sports Prediction</a:t>
            </a:r>
            <a:r>
              <a:rPr lang="zh-CN" altLang="en-US" sz="1200" dirty="0">
                <a:solidFill>
                  <a:schemeClr val="bg1"/>
                </a:solidFill>
              </a:rPr>
              <a:t>提出了运气这一概念</a:t>
            </a:r>
            <a:r>
              <a:rPr lang="en-US" altLang="zh-CN" sz="1200" dirty="0">
                <a:solidFill>
                  <a:schemeClr val="bg1"/>
                </a:solidFill>
              </a:rPr>
              <a:t>,</a:t>
            </a:r>
            <a:r>
              <a:rPr lang="zh-CN" altLang="en-US" sz="1200" dirty="0">
                <a:solidFill>
                  <a:schemeClr val="bg1"/>
                </a:solidFill>
              </a:rPr>
              <a:t>通过运气的值代表场外因素的影响</a:t>
            </a:r>
            <a:r>
              <a:rPr lang="en-US" altLang="zh-CN" sz="1200" dirty="0">
                <a:solidFill>
                  <a:schemeClr val="bg1"/>
                </a:solidFill>
              </a:rPr>
              <a:t>.</a:t>
            </a:r>
            <a:endParaRPr lang="zh-CN" altLang="en-US"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16</a:t>
            </a:fld>
            <a:endParaRPr lang="zh-CN" altLang="en-US"/>
          </a:p>
        </p:txBody>
      </p:sp>
    </p:spTree>
    <p:extLst>
      <p:ext uri="{BB962C8B-B14F-4D97-AF65-F5344CB8AC3E}">
        <p14:creationId xmlns:p14="http://schemas.microsoft.com/office/powerpoint/2010/main" val="326018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短期的预测 和 长期的预测，</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一般是</a:t>
            </a:r>
            <a:r>
              <a:rPr lang="en-US" altLang="zh-CN" dirty="0" smtClean="0"/>
              <a:t>skill</a:t>
            </a:r>
            <a:r>
              <a:rPr lang="zh-CN" altLang="en-US" dirty="0" smtClean="0"/>
              <a:t>和</a:t>
            </a:r>
            <a:r>
              <a:rPr lang="en-US" altLang="zh-CN" dirty="0" smtClean="0"/>
              <a:t>chance</a:t>
            </a:r>
            <a:r>
              <a:rPr lang="zh-CN" altLang="en-US" dirty="0" smtClean="0"/>
              <a:t>的建模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a:t>
            </a:r>
            <a:r>
              <a:rPr lang="en-US" altLang="zh-CN" dirty="0" smtClean="0"/>
              <a:t>skill modeling &amp; team ranking &amp; skill ranking model </a:t>
            </a:r>
            <a:r>
              <a:rPr lang="zh-CN" altLang="en-US" dirty="0" smtClean="0"/>
              <a:t>的基础上，把每个得分事件作为相互独立的存在，并且可以随着比赛的进行动态更新比赛预测结果。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Independent</a:t>
            </a:r>
            <a:r>
              <a:rPr lang="zh-CN" altLang="en-US" baseline="0" dirty="0" smtClean="0"/>
              <a:t> 简单伯努利过程；</a:t>
            </a:r>
            <a:r>
              <a:rPr lang="en-US" altLang="zh-CN" baseline="0" dirty="0" smtClean="0"/>
              <a:t>restorative </a:t>
            </a:r>
            <a:r>
              <a:rPr lang="zh-CN" altLang="en-US" baseline="0" dirty="0" smtClean="0"/>
              <a:t>在</a:t>
            </a:r>
            <a:r>
              <a:rPr lang="en-US" altLang="zh-CN" baseline="0" dirty="0" smtClean="0"/>
              <a:t>Independent</a:t>
            </a:r>
            <a:r>
              <a:rPr lang="zh-CN" altLang="en-US" baseline="0" dirty="0" smtClean="0"/>
              <a:t>的基础上加了恢复力变量；</a:t>
            </a:r>
            <a:r>
              <a:rPr lang="en-US" altLang="zh-CN" baseline="0" dirty="0" smtClean="0"/>
              <a:t>anti-persistence  independent</a:t>
            </a:r>
            <a:r>
              <a:rPr lang="zh-CN" altLang="en-US" baseline="0" dirty="0" smtClean="0"/>
              <a:t>的基础上加了进攻方和防守方的信息</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Skill </a:t>
            </a:r>
            <a:r>
              <a:rPr lang="zh-CN" altLang="en-US" dirty="0" smtClean="0"/>
              <a:t>是潜在的变量</a:t>
            </a:r>
            <a:endParaRPr lang="en-US" altLang="zh-CN" dirty="0" smtClean="0"/>
          </a:p>
          <a:p>
            <a:r>
              <a:rPr lang="zh-CN" altLang="en-US" dirty="0" smtClean="0"/>
              <a:t>在十年中的四个不同球队的比赛数据</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a:t>
            </a:fld>
            <a:endParaRPr lang="zh-CN" altLang="en-US"/>
          </a:p>
        </p:txBody>
      </p:sp>
    </p:spTree>
    <p:extLst>
      <p:ext uri="{BB962C8B-B14F-4D97-AF65-F5344CB8AC3E}">
        <p14:creationId xmlns:p14="http://schemas.microsoft.com/office/powerpoint/2010/main" val="249703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a:t>
            </a:r>
            <a:r>
              <a:rPr lang="zh-CN" altLang="en-US" dirty="0" smtClean="0"/>
              <a:t>个</a:t>
            </a:r>
            <a:r>
              <a:rPr lang="en-US" altLang="zh-CN" dirty="0" smtClean="0"/>
              <a:t>baseline model</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3</a:t>
            </a:fld>
            <a:endParaRPr lang="zh-CN" altLang="en-US"/>
          </a:p>
        </p:txBody>
      </p:sp>
    </p:spTree>
    <p:extLst>
      <p:ext uri="{BB962C8B-B14F-4D97-AF65-F5344CB8AC3E}">
        <p14:creationId xmlns:p14="http://schemas.microsoft.com/office/powerpoint/2010/main" val="3131109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91422A69-93A3-4078-A75A-5739505820BF}" type="slidenum">
              <a:rPr lang="zh-CN" altLang="en-US" smtClean="0"/>
              <a:t>4</a:t>
            </a:fld>
            <a:endParaRPr lang="zh-CN" altLang="en-US"/>
          </a:p>
        </p:txBody>
      </p:sp>
    </p:spTree>
    <p:extLst>
      <p:ext uri="{BB962C8B-B14F-4D97-AF65-F5344CB8AC3E}">
        <p14:creationId xmlns:p14="http://schemas.microsoft.com/office/powerpoint/2010/main" val="2203238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Play-by-play </a:t>
            </a:r>
            <a:r>
              <a:rPr lang="zh-CN" altLang="en-US" dirty="0" smtClean="0"/>
              <a:t>详细记录比赛每个时间点发生的事件</a:t>
            </a:r>
            <a:endParaRPr lang="en-US" altLang="zh-CN" dirty="0" smtClean="0"/>
          </a:p>
          <a:p>
            <a:r>
              <a:rPr lang="zh-CN" altLang="en-US" dirty="0" smtClean="0"/>
              <a:t>考虑了比赛当前的</a:t>
            </a:r>
            <a:r>
              <a:rPr lang="en-US" altLang="zh-CN" dirty="0" smtClean="0"/>
              <a:t>context</a:t>
            </a:r>
            <a:r>
              <a:rPr lang="zh-CN" altLang="en-US" dirty="0" smtClean="0"/>
              <a:t>，利用加上了马尔科夫属性和状态转移的逻辑斯蒂回归模型，并且考虑到不同比赛的非同质性，把时间、分差等因素也包括到模型的状态当中。</a:t>
            </a:r>
            <a:endParaRPr lang="en-US" altLang="zh-CN" dirty="0" smtClean="0"/>
          </a:p>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5</a:t>
            </a:fld>
            <a:endParaRPr lang="zh-CN" altLang="en-US"/>
          </a:p>
        </p:txBody>
      </p:sp>
    </p:spTree>
    <p:extLst>
      <p:ext uri="{BB962C8B-B14F-4D97-AF65-F5344CB8AC3E}">
        <p14:creationId xmlns:p14="http://schemas.microsoft.com/office/powerpoint/2010/main" val="255692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一个赛季学 预测下一个赛季</a:t>
            </a:r>
            <a:endParaRPr lang="en-US" altLang="zh-CN" dirty="0" smtClean="0"/>
          </a:p>
          <a:p>
            <a:r>
              <a:rPr lang="en-US" altLang="zh-CN" dirty="0" smtClean="0"/>
              <a:t>Mean brier score</a:t>
            </a:r>
            <a:r>
              <a:rPr lang="zh-CN" altLang="en-US" dirty="0" smtClean="0"/>
              <a:t>：</a:t>
            </a:r>
            <a:r>
              <a:rPr lang="en-US" altLang="zh-CN" dirty="0" smtClean="0"/>
              <a:t>verify the accuracy of a probability forecast</a:t>
            </a:r>
            <a:r>
              <a:rPr lang="zh-CN" altLang="en-US" dirty="0" smtClean="0"/>
              <a:t>，</a:t>
            </a:r>
            <a:r>
              <a:rPr lang="en-US" altLang="zh-CN" dirty="0" smtClean="0"/>
              <a:t> The score can only be used for binary outcomes, The best possible Brier score is 0, for total accuracy.</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6</a:t>
            </a:fld>
            <a:endParaRPr lang="zh-CN" altLang="en-US"/>
          </a:p>
        </p:txBody>
      </p:sp>
    </p:spTree>
    <p:extLst>
      <p:ext uri="{BB962C8B-B14F-4D97-AF65-F5344CB8AC3E}">
        <p14:creationId xmlns:p14="http://schemas.microsoft.com/office/powerpoint/2010/main" val="247842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这篇论文也是讲技能和运气这</a:t>
                </a:r>
                <a:r>
                  <a:rPr lang="en-US" altLang="zh-CN" dirty="0"/>
                  <a:t>2</a:t>
                </a:r>
                <a:r>
                  <a:rPr lang="zh-CN" altLang="en-US" dirty="0"/>
                  <a:t>个因素对比赛结果的影响</a:t>
                </a:r>
                <a:r>
                  <a:rPr lang="en-US" altLang="zh-CN" dirty="0"/>
                  <a:t>,</a:t>
                </a:r>
                <a:r>
                  <a:rPr lang="zh-CN" altLang="en-US" dirty="0"/>
                  <a:t>相比于前</a:t>
                </a:r>
                <a:r>
                  <a:rPr lang="en-US" altLang="zh-CN" dirty="0"/>
                  <a:t>2</a:t>
                </a:r>
                <a:r>
                  <a:rPr lang="zh-CN" altLang="en-US" dirty="0"/>
                  <a:t>篇文章</a:t>
                </a:r>
                <a:r>
                  <a:rPr lang="en-US" altLang="zh-CN" dirty="0"/>
                  <a:t>,</a:t>
                </a:r>
                <a:r>
                  <a:rPr lang="zh-CN" altLang="en-US" dirty="0"/>
                  <a:t>本文突出的地方在于加入了运气因素用来预测比赛结果</a:t>
                </a:r>
                <a:r>
                  <a:rPr lang="en-US" altLang="zh-CN" dirty="0"/>
                  <a:t>,</a:t>
                </a:r>
                <a:r>
                  <a:rPr lang="zh-CN" altLang="en-US" dirty="0"/>
                  <a:t>加入运气因素的原因在于体育比赛的不确定性因素难以避免</a:t>
                </a:r>
                <a:r>
                  <a:rPr lang="en-US" altLang="zh-CN" dirty="0"/>
                  <a:t>.</a:t>
                </a:r>
                <a:r>
                  <a:rPr lang="zh-CN" altLang="en-US" dirty="0"/>
                  <a:t>运气用</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符号</a:t>
                </a:r>
                <a:r>
                  <a:rPr lang="zh-CN" altLang="en-US" dirty="0" smtClean="0"/>
                  <a:t>表示</a:t>
                </a:r>
                <a:r>
                  <a:rPr lang="en-US" altLang="zh-CN" dirty="0" smtClean="0"/>
                  <a:t>,</a:t>
                </a:r>
                <a:r>
                  <a:rPr lang="zh-CN" altLang="en-US" dirty="0" smtClean="0"/>
                  <a:t>基本</a:t>
                </a:r>
                <a:r>
                  <a:rPr lang="zh-CN" altLang="en-US" dirty="0"/>
                  <a:t>含义</a:t>
                </a:r>
                <a:r>
                  <a:rPr lang="en-US" altLang="zh-CN" dirty="0"/>
                  <a:t>[S</a:t>
                </a:r>
                <a:r>
                  <a:rPr lang="zh-CN" altLang="en-US" dirty="0"/>
                  <a:t>代表比赛结果历史数据的方差</a:t>
                </a:r>
                <a:r>
                  <a:rPr lang="en-US" altLang="zh-CN" dirty="0"/>
                  <a:t>,</a:t>
                </a:r>
                <a:r>
                  <a:rPr lang="en-US" altLang="zh-CN" sz="1200" b="0" dirty="0"/>
                  <a:t> </a:t>
                </a:r>
                <a14:m>
                  <m:oMath xmlns:m="http://schemas.openxmlformats.org/officeDocument/2006/math">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rPr>
                          <m:t>𝜎</m:t>
                        </m:r>
                      </m:e>
                      <m:sub>
                        <m:r>
                          <a:rPr lang="en-US" altLang="zh-CN" sz="1200" b="0" i="1" smtClean="0">
                            <a:latin typeface="Cambria Math" panose="02040503050406030204" pitchFamily="18" charset="0"/>
                          </a:rPr>
                          <m:t>2</m:t>
                        </m:r>
                        <m:r>
                          <a:rPr lang="en-US" altLang="zh-CN" sz="1200" b="0" i="1" smtClean="0">
                            <a:latin typeface="Cambria Math" panose="02040503050406030204" pitchFamily="18" charset="0"/>
                          </a:rPr>
                          <m:t>𝑘</m:t>
                        </m:r>
                      </m:sub>
                      <m:sup>
                        <m:r>
                          <a:rPr lang="en-US" altLang="zh-CN" sz="1200" b="0" i="1" smtClean="0">
                            <a:latin typeface="Cambria Math" panose="02040503050406030204" pitchFamily="18" charset="0"/>
                          </a:rPr>
                          <m:t>2</m:t>
                        </m:r>
                      </m:sup>
                    </m:sSubSup>
                  </m:oMath>
                </a14:m>
                <a:r>
                  <a:rPr lang="zh-CN" altLang="en-US" dirty="0"/>
                  <a:t>表示理想情况下正态分布的方差</a:t>
                </a:r>
                <a:r>
                  <a:rPr lang="en-US" altLang="zh-CN" dirty="0"/>
                  <a:t>,</a:t>
                </a:r>
                <a:r>
                  <a:rPr lang="en-US" altLang="zh-CN" sz="1200" dirty="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是</a:t>
                </a:r>
                <a:r>
                  <a:rPr lang="en-US" altLang="zh-CN" dirty="0"/>
                  <a:t>2</a:t>
                </a:r>
                <a:r>
                  <a:rPr lang="zh-CN" altLang="en-US" dirty="0"/>
                  <a:t>者之间的差除以历史数据的方差</a:t>
                </a:r>
                <a:r>
                  <a:rPr lang="en-US" altLang="zh-CN" dirty="0"/>
                  <a:t>,</a:t>
                </a:r>
                <a:r>
                  <a:rPr lang="zh-CN" altLang="en-US" dirty="0"/>
                  <a:t>直观上来理解代表</a:t>
                </a:r>
                <a:r>
                  <a:rPr lang="en-US" altLang="zh-CN" dirty="0"/>
                  <a:t>2</a:t>
                </a:r>
                <a:r>
                  <a:rPr lang="zh-CN" altLang="en-US" dirty="0"/>
                  <a:t>者之间的偏差值</a:t>
                </a:r>
                <a:r>
                  <a:rPr lang="en-US" altLang="zh-CN" dirty="0"/>
                  <a:t>],</a:t>
                </a:r>
                <a:r>
                  <a:rPr lang="zh-CN" altLang="en-US" dirty="0"/>
                  <a:t>系数的范围是负无穷大到</a:t>
                </a:r>
                <a:r>
                  <a:rPr lang="en-US" altLang="zh-CN" dirty="0"/>
                  <a:t>1,</a:t>
                </a:r>
                <a:r>
                  <a:rPr lang="zh-CN" altLang="en-US" dirty="0"/>
                  <a:t>用于衡量随机比赛模型和实际比赛模型观察值的</a:t>
                </a:r>
                <a:r>
                  <a:rPr lang="zh-CN" altLang="en-US" dirty="0" smtClean="0"/>
                  <a:t>差异</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Choice>
        <mc:Fallback xmlns="">
          <p:sp>
            <p:nvSpPr>
              <p:cNvPr id="3" name="备注占位符 2"/>
              <p:cNvSpPr>
                <a:spLocks noGrp="1"/>
              </p:cNvSpPr>
              <p:nvPr>
                <p:ph type="body" idx="1"/>
              </p:nvPr>
            </p:nvSpPr>
            <p:spPr/>
            <p:txBody>
              <a:bodyPr/>
              <a:lstStyle/>
              <a:p>
                <a:r>
                  <a:rPr lang="zh-CN" altLang="en-US" dirty="0" smtClean="0"/>
                  <a:t>这篇论文也是讲技能和运气这</a:t>
                </a:r>
                <a:r>
                  <a:rPr lang="en-US" altLang="zh-CN" dirty="0" smtClean="0"/>
                  <a:t>2</a:t>
                </a:r>
                <a:r>
                  <a:rPr lang="zh-CN" altLang="en-US" dirty="0" smtClean="0"/>
                  <a:t>个因素对比赛结果的影响</a:t>
                </a:r>
                <a:r>
                  <a:rPr lang="en-US" altLang="zh-CN" dirty="0" smtClean="0"/>
                  <a:t>,</a:t>
                </a:r>
                <a:r>
                  <a:rPr lang="zh-CN" altLang="en-US" dirty="0" smtClean="0"/>
                  <a:t>相比于前</a:t>
                </a:r>
                <a:r>
                  <a:rPr lang="en-US" altLang="zh-CN" dirty="0" smtClean="0"/>
                  <a:t>2</a:t>
                </a:r>
                <a:r>
                  <a:rPr lang="zh-CN" altLang="en-US" dirty="0" smtClean="0"/>
                  <a:t>篇文章</a:t>
                </a:r>
                <a:r>
                  <a:rPr lang="en-US" altLang="zh-CN" dirty="0" smtClean="0"/>
                  <a:t>,</a:t>
                </a:r>
                <a:r>
                  <a:rPr lang="zh-CN" altLang="en-US" dirty="0" smtClean="0"/>
                  <a:t>本文突出的地方在于加入了运气因素用来预测比赛结果</a:t>
                </a:r>
                <a:r>
                  <a:rPr lang="en-US" altLang="zh-CN" dirty="0" smtClean="0"/>
                  <a:t>,</a:t>
                </a:r>
                <a:r>
                  <a:rPr lang="zh-CN" altLang="en-US" dirty="0" smtClean="0"/>
                  <a:t>加入运气因素的原因在于体育比赛的不确定性因素难以避免</a:t>
                </a:r>
                <a:r>
                  <a:rPr lang="en-US" altLang="zh-CN" dirty="0" smtClean="0"/>
                  <a:t>.</a:t>
                </a:r>
                <a:r>
                  <a:rPr lang="zh-CN" altLang="en-US" dirty="0" smtClean="0"/>
                  <a:t>运气用</a:t>
                </a:r>
                <a:r>
                  <a:rPr lang="en-US" altLang="zh-CN" sz="1200" i="0" smtClean="0">
                    <a:latin typeface="Cambria Math" panose="02040503050406030204" pitchFamily="18" charset="0"/>
                  </a:rPr>
                  <a:t>Φ</a:t>
                </a:r>
                <a:r>
                  <a:rPr lang="zh-CN" altLang="en-US" dirty="0" smtClean="0"/>
                  <a:t>符号表示</a:t>
                </a:r>
                <a:r>
                  <a:rPr lang="en-US" altLang="zh-CN" dirty="0" smtClean="0"/>
                  <a:t>,</a:t>
                </a:r>
                <a:r>
                  <a:rPr lang="zh-CN" altLang="en-US" dirty="0" smtClean="0"/>
                  <a:t>公式如</a:t>
                </a:r>
                <a:r>
                  <a:rPr lang="en-US" altLang="zh-CN" dirty="0" smtClean="0"/>
                  <a:t>….,</a:t>
                </a:r>
                <a:r>
                  <a:rPr lang="zh-CN" altLang="en-US" dirty="0" smtClean="0"/>
                  <a:t>系数的范围是负无穷大到</a:t>
                </a:r>
                <a:r>
                  <a:rPr lang="en-US" altLang="zh-CN" dirty="0" smtClean="0"/>
                  <a:t>1,</a:t>
                </a:r>
                <a:r>
                  <a:rPr lang="zh-CN" altLang="en-US" dirty="0" smtClean="0"/>
                  <a:t>用于衡量随机比赛模型和实际比赛模型观察值的差异</a:t>
                </a:r>
                <a:r>
                  <a:rPr lang="en-US" altLang="zh-CN" dirty="0" smtClean="0"/>
                  <a:t>.[</a:t>
                </a:r>
                <a:r>
                  <a:rPr lang="zh-CN" altLang="en-US" dirty="0" smtClean="0"/>
                  <a:t>解释</a:t>
                </a:r>
                <a:r>
                  <a:rPr lang="en-US" altLang="zh-CN" dirty="0" smtClean="0"/>
                  <a:t>S</a:t>
                </a:r>
                <a:r>
                  <a:rPr lang="zh-CN" altLang="en-US" dirty="0" smtClean="0"/>
                  <a:t>的含义</a:t>
                </a:r>
                <a:r>
                  <a:rPr lang="en-US" altLang="zh-CN" dirty="0" smtClean="0"/>
                  <a:t>,\sigma</a:t>
                </a:r>
                <a:r>
                  <a:rPr lang="zh-CN" altLang="en-US" dirty="0" smtClean="0"/>
                  <a:t>的含义</a:t>
                </a:r>
                <a:r>
                  <a:rPr lang="en-US" altLang="zh-CN" dirty="0" smtClean="0"/>
                  <a:t>,</a:t>
                </a:r>
                <a:r>
                  <a:rPr lang="zh-CN" altLang="en-US" dirty="0" smtClean="0"/>
                  <a:t>公式计算的过程</a:t>
                </a:r>
                <a:r>
                  <a:rPr lang="en-US" altLang="zh-CN" dirty="0" smtClean="0"/>
                  <a:t>\</a:t>
                </a:r>
                <a:r>
                  <a:rPr lang="zh-CN" altLang="en-US" dirty="0" smtClean="0"/>
                  <a:t>含义</a:t>
                </a:r>
                <a:r>
                  <a:rPr lang="en-US" altLang="zh-CN" dirty="0" smtClean="0"/>
                  <a:t>]</a:t>
                </a:r>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7</a:t>
            </a:fld>
            <a:endParaRPr lang="zh-CN" altLang="en-US"/>
          </a:p>
        </p:txBody>
      </p:sp>
    </p:spTree>
    <p:extLst>
      <p:ext uri="{BB962C8B-B14F-4D97-AF65-F5344CB8AC3E}">
        <p14:creationId xmlns:p14="http://schemas.microsoft.com/office/powerpoint/2010/main" val="164526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这张图直观的展示了</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的不同取值的含义</a:t>
                </a:r>
                <a:r>
                  <a:rPr lang="en-US" altLang="zh-CN" dirty="0"/>
                  <a:t>,</a:t>
                </a:r>
                <a:r>
                  <a:rPr lang="en-US" altLang="zh-CN" sz="1200" dirty="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的值接近</a:t>
                </a:r>
                <a:r>
                  <a:rPr lang="en-US" altLang="zh-CN" dirty="0"/>
                  <a:t>1</a:t>
                </a:r>
                <a:r>
                  <a:rPr lang="zh-CN" altLang="en-US" dirty="0"/>
                  <a:t>表示技能因素影响比赛结果的程度最高</a:t>
                </a:r>
                <a:r>
                  <a:rPr lang="en-US" altLang="zh-CN" dirty="0"/>
                  <a:t>,</a:t>
                </a:r>
                <a:r>
                  <a:rPr lang="en-US" altLang="zh-CN" sz="1200" dirty="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的值接近</a:t>
                </a:r>
                <a:r>
                  <a:rPr lang="en-US" altLang="zh-CN" dirty="0"/>
                  <a:t>0</a:t>
                </a:r>
                <a:r>
                  <a:rPr lang="zh-CN" altLang="en-US" dirty="0"/>
                  <a:t>表示运气因素影响比赛结果的程度最高</a:t>
                </a:r>
                <a:r>
                  <a:rPr lang="en-US" altLang="zh-CN" dirty="0"/>
                  <a:t>,</a:t>
                </a:r>
                <a:r>
                  <a:rPr lang="en-US" altLang="zh-CN" sz="1200" dirty="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的值接近</a:t>
                </a:r>
                <a:r>
                  <a:rPr lang="en-US" altLang="zh-CN" dirty="0"/>
                  <a:t>0,</a:t>
                </a:r>
                <a:r>
                  <a:rPr lang="zh-CN" altLang="en-US" dirty="0"/>
                  <a:t>从公式看比赛结果接近于正态分布</a:t>
                </a:r>
                <a:r>
                  <a:rPr lang="en-US" altLang="zh-CN" dirty="0"/>
                  <a:t>,</a:t>
                </a:r>
                <a:r>
                  <a:rPr lang="zh-CN" altLang="en-US" dirty="0"/>
                  <a:t>当</a:t>
                </a:r>
                <a14:m>
                  <m:oMath xmlns:m="http://schemas.openxmlformats.org/officeDocument/2006/math">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𝑆</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rPr>
                          <m:t>𝜎</m:t>
                        </m:r>
                      </m:e>
                      <m:sub>
                        <m:r>
                          <a:rPr lang="en-US" altLang="zh-CN" sz="1200" b="0" i="1" smtClean="0">
                            <a:latin typeface="Cambria Math" panose="02040503050406030204" pitchFamily="18" charset="0"/>
                          </a:rPr>
                          <m:t>2</m:t>
                        </m:r>
                        <m:r>
                          <a:rPr lang="en-US" altLang="zh-CN" sz="1200" b="0" i="1" smtClean="0">
                            <a:latin typeface="Cambria Math" panose="02040503050406030204" pitchFamily="18" charset="0"/>
                          </a:rPr>
                          <m:t>𝑘</m:t>
                        </m:r>
                      </m:sub>
                      <m:sup>
                        <m:r>
                          <a:rPr lang="en-US" altLang="zh-CN" sz="1200" b="0" i="1" smtClean="0">
                            <a:latin typeface="Cambria Math" panose="02040503050406030204" pitchFamily="18" charset="0"/>
                          </a:rPr>
                          <m:t>2</m:t>
                        </m:r>
                      </m:sup>
                    </m:sSubSup>
                  </m:oMath>
                </a14:m>
                <a:r>
                  <a:rPr lang="en-US" altLang="zh-CN" dirty="0"/>
                  <a:t>,</a:t>
                </a:r>
                <a:r>
                  <a:rPr lang="zh-CN" altLang="en-US" dirty="0"/>
                  <a:t>比赛结果属于完全随机过程</a:t>
                </a:r>
                <a:r>
                  <a:rPr lang="en-US" altLang="zh-CN" dirty="0"/>
                  <a:t>.</a:t>
                </a:r>
                <a:r>
                  <a:rPr lang="zh-CN" altLang="en-US" dirty="0"/>
                  <a:t>如果重大的异常事件</a:t>
                </a:r>
                <a:r>
                  <a:rPr lang="en-US" altLang="zh-CN" dirty="0"/>
                  <a:t>,</a:t>
                </a:r>
                <a:r>
                  <a:rPr lang="zh-CN" altLang="en-US" dirty="0"/>
                  <a:t>会导致某一赛季比赛结果异常接近</a:t>
                </a:r>
                <a:r>
                  <a:rPr lang="en-US" altLang="zh-CN" dirty="0"/>
                  <a:t>,</a:t>
                </a:r>
                <a:r>
                  <a:rPr lang="zh-CN" altLang="en-US" dirty="0"/>
                  <a:t>在理想情况下</a:t>
                </a:r>
                <a:r>
                  <a:rPr lang="en-US" altLang="zh-CN" dirty="0"/>
                  <a:t>,S</a:t>
                </a:r>
                <a:r>
                  <a:rPr lang="zh-CN" altLang="en-US" dirty="0"/>
                  <a:t>平方接近于</a:t>
                </a:r>
                <a:r>
                  <a:rPr lang="en-US" altLang="zh-CN" dirty="0"/>
                  <a:t>0,</a:t>
                </a:r>
                <a:r>
                  <a:rPr lang="zh-CN" altLang="en-US" dirty="0"/>
                  <a:t>从而导致</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为负数</a:t>
                </a:r>
                <a:endParaRPr lang="en-US" altLang="zh-CN" dirty="0"/>
              </a:p>
            </p:txBody>
          </p:sp>
        </mc:Choice>
        <mc:Fallback xmlns="">
          <p:sp>
            <p:nvSpPr>
              <p:cNvPr id="3" name="备注占位符 2"/>
              <p:cNvSpPr>
                <a:spLocks noGrp="1"/>
              </p:cNvSpPr>
              <p:nvPr>
                <p:ph type="body" idx="1"/>
              </p:nvPr>
            </p:nvSpPr>
            <p:spPr/>
            <p:txBody>
              <a:bodyPr/>
              <a:lstStyle/>
              <a:p>
                <a:r>
                  <a:rPr lang="zh-CN" altLang="en-US" dirty="0" smtClean="0"/>
                  <a:t>这张图直观的展示了</a:t>
                </a:r>
                <a:r>
                  <a:rPr lang="en-US" altLang="zh-CN" sz="1200" i="0" smtClean="0">
                    <a:latin typeface="Cambria Math" panose="02040503050406030204" pitchFamily="18" charset="0"/>
                  </a:rPr>
                  <a:t>Φ</a:t>
                </a:r>
                <a:r>
                  <a:rPr lang="zh-CN" altLang="en-US" dirty="0" smtClean="0"/>
                  <a:t>的不同取值的含义</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的值接近</a:t>
                </a:r>
                <a:r>
                  <a:rPr lang="en-US" altLang="zh-CN" dirty="0" smtClean="0"/>
                  <a:t>1</a:t>
                </a:r>
                <a:r>
                  <a:rPr lang="zh-CN" altLang="en-US" dirty="0" smtClean="0"/>
                  <a:t>表示技能因素影响比赛结果的程度最高</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a:t>
                </a:r>
                <a:r>
                  <a:rPr lang="zh-CN" altLang="en-US" dirty="0" smtClean="0"/>
                  <a:t>接近</a:t>
                </a:r>
                <a:r>
                  <a:rPr lang="en-US" altLang="zh-CN" dirty="0" smtClean="0"/>
                  <a:t>0</a:t>
                </a:r>
                <a:r>
                  <a:rPr lang="zh-CN" altLang="en-US" dirty="0" smtClean="0"/>
                  <a:t>表示运气因素</a:t>
                </a:r>
                <a:r>
                  <a:rPr lang="zh-CN" altLang="en-US" dirty="0" smtClean="0"/>
                  <a:t>影响比赛结果的程度</a:t>
                </a:r>
                <a:r>
                  <a:rPr lang="zh-CN" altLang="en-US" dirty="0" smtClean="0"/>
                  <a:t>最高</a:t>
                </a:r>
                <a:r>
                  <a:rPr lang="en-US" altLang="zh-CN" dirty="0" smtClean="0"/>
                  <a:t>,</a:t>
                </a:r>
                <a:r>
                  <a:rPr lang="zh-CN" altLang="en-US" dirty="0" smtClean="0"/>
                  <a:t>从公式看</a:t>
                </a:r>
                <a:r>
                  <a:rPr lang="en-US" altLang="zh-CN" dirty="0" smtClean="0"/>
                  <a:t>S</a:t>
                </a:r>
                <a:r>
                  <a:rPr lang="zh-CN" altLang="en-US" dirty="0" smtClean="0"/>
                  <a:t>平方接近于正态分布</a:t>
                </a:r>
                <a:r>
                  <a:rPr lang="en-US" altLang="zh-CN" dirty="0" smtClean="0"/>
                  <a:t>\sigma^2,</a:t>
                </a:r>
                <a:r>
                  <a:rPr lang="zh-CN" altLang="en-US" dirty="0" smtClean="0"/>
                  <a:t>比赛的结果完全随机</a:t>
                </a:r>
                <a:r>
                  <a:rPr lang="en-US" altLang="zh-CN" dirty="0" smtClean="0"/>
                  <a:t>.</a:t>
                </a:r>
              </a:p>
              <a:p>
                <a:r>
                  <a:rPr lang="en-US" altLang="zh-CN" dirty="0" smtClean="0"/>
                  <a:t>Negative values: observed variance is LESS than the expected value under the random model </a:t>
                </a:r>
              </a:p>
              <a:p>
                <a:r>
                  <a:rPr lang="en-US" altLang="zh-CN" dirty="0" smtClean="0"/>
                  <a:t>Monte Carlo simulation considering true the random model hypothesis</a:t>
                </a: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8</a:t>
            </a:fld>
            <a:endParaRPr lang="zh-CN" altLang="en-US"/>
          </a:p>
        </p:txBody>
      </p:sp>
    </p:spTree>
    <p:extLst>
      <p:ext uri="{BB962C8B-B14F-4D97-AF65-F5344CB8AC3E}">
        <p14:creationId xmlns:p14="http://schemas.microsoft.com/office/powerpoint/2010/main" val="4184226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展示数据集</a:t>
                </a:r>
                <a:r>
                  <a:rPr lang="en-US" altLang="zh-CN" dirty="0"/>
                  <a:t>[….</a:t>
                </a:r>
                <a:r>
                  <a:rPr lang="zh-CN" altLang="zh-CN" sz="1200" kern="1200" dirty="0">
                    <a:solidFill>
                      <a:schemeClr val="tx1"/>
                    </a:solidFill>
                    <a:effectLst/>
                    <a:latin typeface="+mn-lt"/>
                    <a:ea typeface="+mn-ea"/>
                    <a:cs typeface="+mn-cs"/>
                  </a:rPr>
                  <a:t>本文第一部分研究的</a:t>
                </a:r>
                <a:r>
                  <a:rPr lang="en-US" altLang="zh-CN" sz="1200" kern="1200" dirty="0">
                    <a:solidFill>
                      <a:schemeClr val="tx1"/>
                    </a:solidFill>
                    <a:effectLst/>
                    <a:latin typeface="+mn-lt"/>
                    <a:ea typeface="+mn-ea"/>
                    <a:cs typeface="+mn-cs"/>
                  </a:rPr>
                  <a:t>1503</a:t>
                </a:r>
                <a:r>
                  <a:rPr lang="zh-CN" altLang="zh-CN" sz="1200" kern="1200" dirty="0">
                    <a:solidFill>
                      <a:schemeClr val="tx1"/>
                    </a:solidFill>
                    <a:effectLst/>
                    <a:latin typeface="+mn-lt"/>
                    <a:ea typeface="+mn-ea"/>
                    <a:cs typeface="+mn-cs"/>
                  </a:rPr>
                  <a:t>个赛季</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2007</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月至</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月共发生</a:t>
                </a:r>
                <a:r>
                  <a:rPr lang="en-US" altLang="zh-CN" sz="1200" kern="1200" dirty="0">
                    <a:solidFill>
                      <a:schemeClr val="tx1"/>
                    </a:solidFill>
                    <a:effectLst/>
                    <a:latin typeface="+mn-lt"/>
                    <a:ea typeface="+mn-ea"/>
                    <a:cs typeface="+mn-cs"/>
                  </a:rPr>
                  <a:t>198</a:t>
                </a:r>
                <a:r>
                  <a:rPr lang="zh-CN" altLang="zh-CN" sz="1200" kern="1200" dirty="0">
                    <a:solidFill>
                      <a:schemeClr val="tx1"/>
                    </a:solidFill>
                    <a:effectLst/>
                    <a:latin typeface="+mn-lt"/>
                    <a:ea typeface="+mn-ea"/>
                    <a:cs typeface="+mn-cs"/>
                  </a:rPr>
                  <a:t>个联赛</a:t>
                </a:r>
                <a:r>
                  <a:rPr lang="en-US" altLang="zh-CN" sz="1200" kern="1200" dirty="0">
                    <a:solidFill>
                      <a:schemeClr val="tx1"/>
                    </a:solidFill>
                    <a:effectLst/>
                    <a:latin typeface="+mn-lt"/>
                    <a:ea typeface="+mn-ea"/>
                    <a:cs typeface="+mn-cs"/>
                  </a:rPr>
                  <a:t>270713</a:t>
                </a:r>
                <a:r>
                  <a:rPr lang="zh-CN" altLang="zh-CN" sz="1200" kern="1200" dirty="0">
                    <a:solidFill>
                      <a:schemeClr val="tx1"/>
                    </a:solidFill>
                    <a:effectLst/>
                    <a:latin typeface="+mn-lt"/>
                    <a:ea typeface="+mn-ea"/>
                    <a:cs typeface="+mn-cs"/>
                  </a:rPr>
                  <a:t>场比赛。比赛发生在来自美国，欧洲，亚洲，非洲和大洋洲的</a:t>
                </a:r>
                <a:r>
                  <a:rPr lang="en-US" altLang="zh-CN" sz="1200" kern="1200" dirty="0">
                    <a:solidFill>
                      <a:schemeClr val="tx1"/>
                    </a:solidFill>
                    <a:effectLst/>
                    <a:latin typeface="+mn-lt"/>
                    <a:ea typeface="+mn-ea"/>
                    <a:cs typeface="+mn-cs"/>
                  </a:rPr>
                  <a:t>84</a:t>
                </a:r>
                <a:r>
                  <a:rPr lang="zh-CN" altLang="zh-CN" sz="1200" kern="1200" dirty="0">
                    <a:solidFill>
                      <a:schemeClr val="tx1"/>
                    </a:solidFill>
                    <a:effectLst/>
                    <a:latin typeface="+mn-lt"/>
                    <a:ea typeface="+mn-ea"/>
                    <a:cs typeface="+mn-cs"/>
                  </a:rPr>
                  <a:t>个国家。</a:t>
                </a:r>
                <a:r>
                  <a:rPr lang="en-US" altLang="zh-CN" dirty="0"/>
                  <a:t>]</a:t>
                </a:r>
              </a:p>
              <a:p>
                <a:endParaRPr lang="en-US" altLang="zh-CN" sz="1200" kern="1200" dirty="0">
                  <a:solidFill>
                    <a:schemeClr val="tx1"/>
                  </a:solidFill>
                  <a:effectLst/>
                  <a:latin typeface="+mn-lt"/>
                  <a:ea typeface="+mn-ea"/>
                  <a:cs typeface="+mn-cs"/>
                </a:endParaRPr>
              </a:p>
              <a:p>
                <a14:m>
                  <m:oMath xmlns:m="http://schemas.openxmlformats.org/officeDocument/2006/math">
                    <m:r>
                      <m:rPr>
                        <m:sty m:val="p"/>
                      </m:rPr>
                      <a:rPr lang="en-US" altLang="zh-CN" sz="1200" i="0" smtClean="0">
                        <a:latin typeface="Cambria Math" panose="02040503050406030204" pitchFamily="18" charset="0"/>
                      </a:rPr>
                      <m:t>Φ</m:t>
                    </m:r>
                  </m:oMath>
                </a14:m>
                <a:r>
                  <a:rPr lang="zh-CN" altLang="en-US" sz="1200" kern="1200" dirty="0">
                    <a:solidFill>
                      <a:schemeClr val="tx1"/>
                    </a:solidFill>
                    <a:effectLst/>
                    <a:latin typeface="+mn-lt"/>
                    <a:ea typeface="+mn-ea"/>
                    <a:cs typeface="+mn-cs"/>
                  </a:rPr>
                  <a:t>值</a:t>
                </a:r>
                <a:r>
                  <a:rPr lang="zh-CN" altLang="zh-CN" sz="1200" kern="1200" dirty="0">
                    <a:solidFill>
                      <a:schemeClr val="tx1"/>
                    </a:solidFill>
                    <a:effectLst/>
                    <a:latin typeface="+mn-lt"/>
                    <a:ea typeface="+mn-ea"/>
                    <a:cs typeface="+mn-cs"/>
                  </a:rPr>
                  <a:t>越接近</a:t>
                </a:r>
                <a:r>
                  <a:rPr lang="zh-CN" altLang="en-US" sz="1200" kern="1200" dirty="0">
                    <a:solidFill>
                      <a:schemeClr val="tx1"/>
                    </a:solidFill>
                    <a:effectLst/>
                    <a:latin typeface="+mn-lt"/>
                    <a:ea typeface="+mn-ea"/>
                    <a:cs typeface="+mn-cs"/>
                  </a:rPr>
                  <a:t>下限</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，越接近随机模型，</a:t>
                </a:r>
                <a:r>
                  <a:rPr lang="zh-CN" altLang="en-US" sz="1200" kern="1200" dirty="0">
                    <a:solidFill>
                      <a:schemeClr val="tx1"/>
                    </a:solidFill>
                    <a:effectLst/>
                    <a:latin typeface="+mn-lt"/>
                    <a:ea typeface="+mn-ea"/>
                    <a:cs typeface="+mn-cs"/>
                  </a:rPr>
                  <a:t>越接近上限</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表示离随机结果越远</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表明技能因素主要影响着比赛结果</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该论文比较了</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个不同运动领域运气和技能因素的影响</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对</a:t>
                </a:r>
                <a:r>
                  <a:rPr lang="zh-CN" altLang="zh-CN" sz="1200" kern="1200" dirty="0">
                    <a:solidFill>
                      <a:schemeClr val="tx1"/>
                    </a:solidFill>
                    <a:effectLst/>
                    <a:latin typeface="+mn-lt"/>
                    <a:ea typeface="+mn-ea"/>
                    <a:cs typeface="+mn-cs"/>
                  </a:rPr>
                  <a:t>篮球</a:t>
                </a:r>
                <a:r>
                  <a:rPr lang="zh-CN" altLang="en-US" sz="1200" kern="1200" dirty="0">
                    <a:solidFill>
                      <a:schemeClr val="tx1"/>
                    </a:solidFill>
                    <a:effectLst/>
                    <a:latin typeface="+mn-lt"/>
                    <a:ea typeface="+mn-ea"/>
                    <a:cs typeface="+mn-cs"/>
                  </a:rPr>
                  <a:t>和排球</a:t>
                </a:r>
                <a:r>
                  <a:rPr lang="zh-CN" altLang="zh-CN" sz="1200" kern="1200" dirty="0">
                    <a:solidFill>
                      <a:schemeClr val="tx1"/>
                    </a:solidFill>
                    <a:effectLst/>
                    <a:latin typeface="+mn-lt"/>
                    <a:ea typeface="+mn-ea"/>
                    <a:cs typeface="+mn-cs"/>
                  </a:rPr>
                  <a:t>运动</a:t>
                </a:r>
                <a:r>
                  <a:rPr lang="zh-CN" altLang="en-US" sz="1200" kern="1200" dirty="0">
                    <a:solidFill>
                      <a:schemeClr val="tx1"/>
                    </a:solidFill>
                    <a:effectLst/>
                    <a:latin typeface="+mn-lt"/>
                    <a:ea typeface="+mn-ea"/>
                    <a:cs typeface="+mn-cs"/>
                  </a:rPr>
                  <a:t>来说技能因素占主导因素</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而在足球和手球运动中运气占运气因素</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直观理解篮球的排球一场比赛得分很高疯狂进球</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而足球和手球比赛中往往</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个球就能改变比赛结果</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在图上有</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个异常点</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出现的原因是这两年加纳和阿尔及利亚足球联赛出现了球员伤亡的事件</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导致整个赛季的比赛结果异常</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各个球队的比赛结果非常接近</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的方差非常小</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所以运气</a:t>
                </a:r>
                <a14:m>
                  <m:oMath xmlns:m="http://schemas.openxmlformats.org/officeDocument/2006/math">
                    <m:r>
                      <m:rPr>
                        <m:sty m:val="p"/>
                      </m:rPr>
                      <a:rPr lang="en-US" altLang="zh-CN" sz="1200" i="0" smtClean="0">
                        <a:latin typeface="Cambria Math" panose="02040503050406030204" pitchFamily="18" charset="0"/>
                      </a:rPr>
                      <m:t>Φ</m:t>
                    </m:r>
                  </m:oMath>
                </a14:m>
                <a:r>
                  <a:rPr lang="zh-CN" altLang="en-US" sz="1200" kern="1200" dirty="0">
                    <a:solidFill>
                      <a:schemeClr val="tx1"/>
                    </a:solidFill>
                    <a:effectLst/>
                    <a:latin typeface="+mn-lt"/>
                    <a:ea typeface="+mn-ea"/>
                    <a:cs typeface="+mn-cs"/>
                  </a:rPr>
                  <a:t>小于</a:t>
                </a:r>
                <a:r>
                  <a:rPr lang="en-US" altLang="zh-CN" sz="1200" kern="1200" dirty="0">
                    <a:solidFill>
                      <a:schemeClr val="tx1"/>
                    </a:solidFill>
                    <a:effectLst/>
                    <a:latin typeface="+mn-lt"/>
                    <a:ea typeface="+mn-ea"/>
                    <a:cs typeface="+mn-cs"/>
                  </a:rPr>
                  <a:t>0</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展示数据集</a:t>
                </a:r>
                <a:r>
                  <a:rPr lang="en-US" altLang="zh-CN" dirty="0" smtClean="0"/>
                  <a:t>[….</a:t>
                </a:r>
                <a:r>
                  <a:rPr lang="zh-CN" altLang="zh-CN" sz="1200" kern="1200" dirty="0" smtClean="0">
                    <a:solidFill>
                      <a:schemeClr val="tx1"/>
                    </a:solidFill>
                    <a:effectLst/>
                    <a:latin typeface="+mn-lt"/>
                    <a:ea typeface="+mn-ea"/>
                    <a:cs typeface="+mn-cs"/>
                  </a:rPr>
                  <a:t>本文第一部分研究的</a:t>
                </a:r>
                <a:r>
                  <a:rPr lang="en-US" altLang="zh-CN" sz="1200" kern="1200" dirty="0" smtClean="0">
                    <a:solidFill>
                      <a:schemeClr val="tx1"/>
                    </a:solidFill>
                    <a:effectLst/>
                    <a:latin typeface="+mn-lt"/>
                    <a:ea typeface="+mn-ea"/>
                    <a:cs typeface="+mn-cs"/>
                  </a:rPr>
                  <a:t>1503</a:t>
                </a:r>
                <a:r>
                  <a:rPr lang="zh-CN" altLang="zh-CN" sz="1200" kern="1200" dirty="0" smtClean="0">
                    <a:solidFill>
                      <a:schemeClr val="tx1"/>
                    </a:solidFill>
                    <a:effectLst/>
                    <a:latin typeface="+mn-lt"/>
                    <a:ea typeface="+mn-ea"/>
                    <a:cs typeface="+mn-cs"/>
                  </a:rPr>
                  <a:t>个赛季</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2007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月共发生</a:t>
                </a:r>
                <a:r>
                  <a:rPr lang="en-US" altLang="zh-CN" sz="1200" kern="1200" dirty="0" smtClean="0">
                    <a:solidFill>
                      <a:schemeClr val="tx1"/>
                    </a:solidFill>
                    <a:effectLst/>
                    <a:latin typeface="+mn-lt"/>
                    <a:ea typeface="+mn-ea"/>
                    <a:cs typeface="+mn-cs"/>
                  </a:rPr>
                  <a:t>198</a:t>
                </a:r>
                <a:r>
                  <a:rPr lang="zh-CN" altLang="zh-CN" sz="1200" kern="1200" dirty="0" smtClean="0">
                    <a:solidFill>
                      <a:schemeClr val="tx1"/>
                    </a:solidFill>
                    <a:effectLst/>
                    <a:latin typeface="+mn-lt"/>
                    <a:ea typeface="+mn-ea"/>
                    <a:cs typeface="+mn-cs"/>
                  </a:rPr>
                  <a:t>个联赛</a:t>
                </a:r>
                <a:r>
                  <a:rPr lang="en-US" altLang="zh-CN" sz="1200" kern="1200" dirty="0" smtClean="0">
                    <a:solidFill>
                      <a:schemeClr val="tx1"/>
                    </a:solidFill>
                    <a:effectLst/>
                    <a:latin typeface="+mn-lt"/>
                    <a:ea typeface="+mn-ea"/>
                    <a:cs typeface="+mn-cs"/>
                  </a:rPr>
                  <a:t>270713</a:t>
                </a:r>
                <a:r>
                  <a:rPr lang="zh-CN" altLang="zh-CN" sz="1200" kern="1200" dirty="0" smtClean="0">
                    <a:solidFill>
                      <a:schemeClr val="tx1"/>
                    </a:solidFill>
                    <a:effectLst/>
                    <a:latin typeface="+mn-lt"/>
                    <a:ea typeface="+mn-ea"/>
                    <a:cs typeface="+mn-cs"/>
                  </a:rPr>
                  <a:t>场比赛。比赛发生在来自美国，欧洲，亚洲，非洲和大洋洲的</a:t>
                </a:r>
                <a:r>
                  <a:rPr lang="en-US" altLang="zh-CN" sz="1200" kern="1200" dirty="0" smtClean="0">
                    <a:solidFill>
                      <a:schemeClr val="tx1"/>
                    </a:solidFill>
                    <a:effectLst/>
                    <a:latin typeface="+mn-lt"/>
                    <a:ea typeface="+mn-ea"/>
                    <a:cs typeface="+mn-cs"/>
                  </a:rPr>
                  <a:t>84</a:t>
                </a:r>
                <a:r>
                  <a:rPr lang="zh-CN" altLang="zh-CN" sz="1200" kern="1200" dirty="0" smtClean="0">
                    <a:solidFill>
                      <a:schemeClr val="tx1"/>
                    </a:solidFill>
                    <a:effectLst/>
                    <a:latin typeface="+mn-lt"/>
                    <a:ea typeface="+mn-ea"/>
                    <a:cs typeface="+mn-cs"/>
                  </a:rPr>
                  <a:t>个国家。</a:t>
                </a:r>
                <a:r>
                  <a:rPr lang="en-US" altLang="zh-CN" dirty="0" smtClean="0"/>
                  <a:t>]</a:t>
                </a:r>
              </a:p>
              <a:p>
                <a:endParaRPr lang="en-US" altLang="zh-CN" sz="1200" kern="1200" dirty="0" smtClean="0">
                  <a:solidFill>
                    <a:schemeClr val="tx1"/>
                  </a:solidFill>
                  <a:effectLst/>
                  <a:latin typeface="+mn-lt"/>
                  <a:ea typeface="+mn-ea"/>
                  <a:cs typeface="+mn-cs"/>
                </a:endParaRPr>
              </a:p>
              <a:p>
                <a:r>
                  <a:rPr lang="en-US" altLang="zh-CN" sz="1200" i="0" smtClean="0">
                    <a:latin typeface="Cambria Math" panose="02040503050406030204" pitchFamily="18" charset="0"/>
                  </a:rPr>
                  <a:t>Φ</a:t>
                </a:r>
                <a:r>
                  <a:rPr lang="zh-CN" altLang="en-US" sz="1200" kern="1200" dirty="0" smtClean="0">
                    <a:solidFill>
                      <a:schemeClr val="tx1"/>
                    </a:solidFill>
                    <a:effectLst/>
                    <a:latin typeface="+mn-lt"/>
                    <a:ea typeface="+mn-ea"/>
                    <a:cs typeface="+mn-cs"/>
                  </a:rPr>
                  <a:t>值</a:t>
                </a:r>
                <a:r>
                  <a:rPr lang="zh-CN" altLang="zh-CN" sz="1200" kern="1200" dirty="0" smtClean="0">
                    <a:solidFill>
                      <a:schemeClr val="tx1"/>
                    </a:solidFill>
                    <a:effectLst/>
                    <a:latin typeface="+mn-lt"/>
                    <a:ea typeface="+mn-ea"/>
                    <a:cs typeface="+mn-cs"/>
                  </a:rPr>
                  <a:t>越接近</a:t>
                </a:r>
                <a:r>
                  <a:rPr lang="zh-CN" altLang="en-US" sz="1200" kern="1200" dirty="0" smtClean="0">
                    <a:solidFill>
                      <a:schemeClr val="tx1"/>
                    </a:solidFill>
                    <a:effectLst/>
                    <a:latin typeface="+mn-lt"/>
                    <a:ea typeface="+mn-ea"/>
                    <a:cs typeface="+mn-cs"/>
                  </a:rPr>
                  <a:t>下限</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越接近随机模型</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越接近上限</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表示离随机结果越远</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表明技能因素主要影响着比赛结果</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该论文比较了</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个不同运动领域运气和技能因素的影响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篮球</a:t>
                </a:r>
                <a:r>
                  <a:rPr lang="zh-CN" altLang="en-US" sz="1200" kern="1200" dirty="0" smtClean="0">
                    <a:solidFill>
                      <a:schemeClr val="tx1"/>
                    </a:solidFill>
                    <a:effectLst/>
                    <a:latin typeface="+mn-lt"/>
                    <a:ea typeface="+mn-ea"/>
                    <a:cs typeface="+mn-cs"/>
                  </a:rPr>
                  <a:t>和排球</a:t>
                </a:r>
                <a:r>
                  <a:rPr lang="zh-CN" altLang="zh-CN" sz="1200" kern="1200" dirty="0" smtClean="0">
                    <a:solidFill>
                      <a:schemeClr val="tx1"/>
                    </a:solidFill>
                    <a:effectLst/>
                    <a:latin typeface="+mn-lt"/>
                    <a:ea typeface="+mn-ea"/>
                    <a:cs typeface="+mn-cs"/>
                  </a:rPr>
                  <a:t>运动</a:t>
                </a:r>
                <a:r>
                  <a:rPr lang="zh-CN" altLang="en-US" sz="1200" kern="1200" dirty="0" smtClean="0">
                    <a:solidFill>
                      <a:schemeClr val="tx1"/>
                    </a:solidFill>
                    <a:effectLst/>
                    <a:latin typeface="+mn-lt"/>
                    <a:ea typeface="+mn-ea"/>
                    <a:cs typeface="+mn-cs"/>
                  </a:rPr>
                  <a:t>来说技能因素占主导因素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而在足球和手球运动中运气占运气因素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直观理解篮球的排球一场比赛得分很高疯狂进球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而足球和手球比赛中往往</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个球就能改变比赛结果</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在图上有</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个异常点</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出现的原因是这两年加纳和阿尔及利亚足球联赛出现了球员伤亡的事件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导致整个赛季的比赛结果异常</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各个球队的比赛结果非常接近</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的方差非常小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所以运气</a:t>
                </a:r>
                <a:r>
                  <a:rPr lang="en-US" altLang="zh-CN" sz="1200" i="0" smtClean="0">
                    <a:latin typeface="Cambria Math" panose="02040503050406030204" pitchFamily="18" charset="0"/>
                  </a:rPr>
                  <a:t>Φ</a:t>
                </a:r>
                <a:r>
                  <a:rPr lang="zh-CN" altLang="en-US" sz="1200" kern="1200" dirty="0" smtClean="0">
                    <a:solidFill>
                      <a:schemeClr val="tx1"/>
                    </a:solidFill>
                    <a:effectLst/>
                    <a:latin typeface="+mn-lt"/>
                    <a:ea typeface="+mn-ea"/>
                    <a:cs typeface="+mn-cs"/>
                  </a:rPr>
                  <a:t>小于</a:t>
                </a:r>
                <a:r>
                  <a:rPr lang="en-US" altLang="zh-CN" sz="1200" kern="1200" dirty="0" smtClean="0">
                    <a:solidFill>
                      <a:schemeClr val="tx1"/>
                    </a:solidFill>
                    <a:effectLst/>
                    <a:latin typeface="+mn-lt"/>
                    <a:ea typeface="+mn-ea"/>
                    <a:cs typeface="+mn-cs"/>
                  </a:rPr>
                  <a:t>0</a:t>
                </a: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9</a:t>
            </a:fld>
            <a:endParaRPr lang="zh-CN" altLang="en-US"/>
          </a:p>
        </p:txBody>
      </p:sp>
    </p:spTree>
    <p:extLst>
      <p:ext uri="{BB962C8B-B14F-4D97-AF65-F5344CB8AC3E}">
        <p14:creationId xmlns:p14="http://schemas.microsoft.com/office/powerpoint/2010/main" val="420511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12/16/2017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_1">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158240" y="370420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6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12/16/2017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12/16/2017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12/16/2017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0051" y="0"/>
            <a:ext cx="10058400" cy="3566160"/>
          </a:xfrm>
        </p:spPr>
        <p:txBody>
          <a:bodyPr>
            <a:normAutofit/>
          </a:bodyPr>
          <a:lstStyle/>
          <a:p>
            <a:r>
              <a:rPr lang="en-US" altLang="zh-CN" sz="3600" dirty="0">
                <a:latin typeface="微软雅黑" panose="020B0503020204020204" pitchFamily="34" charset="-122"/>
                <a:ea typeface="微软雅黑" panose="020B0503020204020204" pitchFamily="34" charset="-122"/>
              </a:rPr>
              <a:t/>
            </a:r>
            <a:br>
              <a:rPr lang="en-US" altLang="zh-CN"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Application of Data Analysis Technology in Sports Prediction</a:t>
            </a:r>
            <a:endParaRPr lang="zh-CN" altLang="en-US" sz="28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100051" y="4047059"/>
            <a:ext cx="10058400" cy="1143000"/>
          </a:xfrm>
        </p:spPr>
        <p:txBody>
          <a:bodyPr>
            <a:noAutofit/>
          </a:bodyPr>
          <a:lstStyle/>
          <a:p>
            <a:r>
              <a:rPr lang="zh-CN" altLang="en-US" sz="3200" dirty="0">
                <a:solidFill>
                  <a:srgbClr val="404040"/>
                </a:solidFill>
                <a:latin typeface="+mj-ea"/>
                <a:ea typeface="+mj-ea"/>
              </a:rPr>
              <a:t>数据挖掘课程论文阅读</a:t>
            </a:r>
            <a:endParaRPr lang="en-US" altLang="zh-CN" sz="3200" dirty="0">
              <a:solidFill>
                <a:srgbClr val="404040"/>
              </a:solidFill>
              <a:latin typeface="+mj-ea"/>
              <a:ea typeface="+mj-ea"/>
            </a:endParaRPr>
          </a:p>
          <a:p>
            <a:pPr algn="r"/>
            <a:r>
              <a:rPr lang="en-US" altLang="zh-CN" dirty="0">
                <a:solidFill>
                  <a:srgbClr val="404040"/>
                </a:solidFill>
                <a:latin typeface="+mj-ea"/>
                <a:ea typeface="+mj-ea"/>
              </a:rPr>
              <a:t>2017213854   </a:t>
            </a:r>
            <a:r>
              <a:rPr lang="zh-CN" altLang="en-US" dirty="0">
                <a:solidFill>
                  <a:srgbClr val="404040"/>
                </a:solidFill>
                <a:latin typeface="+mj-ea"/>
                <a:ea typeface="+mj-ea"/>
              </a:rPr>
              <a:t>赵越</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2017213867 </a:t>
            </a:r>
            <a:r>
              <a:rPr lang="zh-CN" altLang="en-US" dirty="0">
                <a:solidFill>
                  <a:srgbClr val="404040"/>
                </a:solidFill>
                <a:latin typeface="+mj-ea"/>
                <a:ea typeface="+mj-ea"/>
              </a:rPr>
              <a:t>陈元亮</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2017213852   </a:t>
            </a:r>
            <a:r>
              <a:rPr lang="zh-CN" altLang="en-US" dirty="0">
                <a:solidFill>
                  <a:srgbClr val="404040"/>
                </a:solidFill>
                <a:latin typeface="+mj-ea"/>
                <a:ea typeface="+mj-ea"/>
              </a:rPr>
              <a:t>傅滢</a:t>
            </a:r>
            <a:endParaRPr lang="en-US" altLang="zh-CN" dirty="0">
              <a:solidFill>
                <a:srgbClr val="404040"/>
              </a:solidFill>
              <a:latin typeface="+mj-ea"/>
              <a:ea typeface="+mj-ea"/>
            </a:endParaRPr>
          </a:p>
          <a:p>
            <a:pPr algn="r"/>
            <a:endParaRPr lang="en-US" altLang="zh-CN" sz="3200" dirty="0">
              <a:solidFill>
                <a:srgbClr val="404040"/>
              </a:solidFill>
              <a:latin typeface="+mj-ea"/>
              <a:ea typeface="+mj-ea"/>
            </a:endParaRPr>
          </a:p>
        </p:txBody>
      </p:sp>
    </p:spTree>
    <p:extLst>
      <p:ext uri="{BB962C8B-B14F-4D97-AF65-F5344CB8AC3E}">
        <p14:creationId xmlns:p14="http://schemas.microsoft.com/office/powerpoint/2010/main" val="124145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097280" y="286603"/>
            <a:ext cx="10309860" cy="1450757"/>
          </a:xfrm>
        </p:spPr>
        <p:txBody>
          <a:bodyPr>
            <a:normAutofit/>
          </a:bodyPr>
          <a:lstStyle/>
          <a:p>
            <a:r>
              <a:rPr lang="en-US" altLang="zh-CN" sz="4400" dirty="0">
                <a:latin typeface="微软雅黑" panose="020B0503020204020204" pitchFamily="34" charset="-122"/>
                <a:ea typeface="微软雅黑" panose="020B0503020204020204" pitchFamily="34" charset="-122"/>
              </a:rPr>
              <a:t>Teams are removed to make it random</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0F14E45-7185-470B-A731-05CE36031F37}"/>
              </a:ext>
            </a:extLst>
          </p:cNvPr>
          <p:cNvPicPr>
            <a:picLocks noChangeAspect="1"/>
          </p:cNvPicPr>
          <p:nvPr/>
        </p:nvPicPr>
        <p:blipFill>
          <a:blip r:embed="rId3"/>
          <a:stretch>
            <a:fillRect/>
          </a:stretch>
        </p:blipFill>
        <p:spPr>
          <a:xfrm>
            <a:off x="3073137" y="1746787"/>
            <a:ext cx="5722771" cy="4597847"/>
          </a:xfrm>
          <a:prstGeom prst="rect">
            <a:avLst/>
          </a:prstGeom>
        </p:spPr>
      </p:pic>
      <p:sp>
        <p:nvSpPr>
          <p:cNvPr id="6" name="文本框 5">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74986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Conclusion</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308DB901-FBA4-465C-9F24-36E6BF2251BF}"/>
              </a:ext>
            </a:extLst>
          </p:cNvPr>
          <p:cNvSpPr txBox="1">
            <a:spLocks/>
          </p:cNvSpPr>
          <p:nvPr/>
        </p:nvSpPr>
        <p:spPr>
          <a:xfrm>
            <a:off x="1255059" y="1354188"/>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Contribution</a:t>
            </a:r>
          </a:p>
          <a:p>
            <a:pPr>
              <a:lnSpc>
                <a:spcPct val="150000"/>
              </a:lnSpc>
              <a:buFont typeface="Wingdings" panose="05000000000000000000" pitchFamily="2" charset="2"/>
              <a:buChar char="Ø"/>
            </a:pPr>
            <a:r>
              <a:rPr lang="az-Cyrl-AZ" altLang="zh-CN" sz="28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coefficient</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leagues and sports are more competitive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Bayesian model</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features have more influence on the skill</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03445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附录</a:t>
            </a:r>
            <a:r>
              <a:rPr lang="en-US" altLang="zh-CN" sz="4400" dirty="0">
                <a:latin typeface="微软雅黑" panose="020B0503020204020204" pitchFamily="34" charset="-122"/>
                <a:ea typeface="微软雅黑" panose="020B0503020204020204" pitchFamily="34" charset="-122"/>
              </a:rPr>
              <a:t>:</a:t>
            </a:r>
            <a:br>
              <a:rPr lang="en-US" altLang="zh-CN" sz="4400" dirty="0">
                <a:latin typeface="微软雅黑" panose="020B0503020204020204" pitchFamily="34" charset="-122"/>
                <a:ea typeface="微软雅黑" panose="020B0503020204020204" pitchFamily="34" charset="-122"/>
              </a:rPr>
            </a:br>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718331" y="1737360"/>
                <a:ext cx="10556838" cy="41608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Skill of n teams</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𝛼</m:t>
                        </m:r>
                      </m:e>
                      <m:sub>
                        <m:r>
                          <m:rPr>
                            <m:sty m:val="p"/>
                          </m:rP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n</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positive real numbers</a:t>
                </a:r>
              </a:p>
              <a:p>
                <a:pPr marL="0" indent="0">
                  <a:lnSpc>
                    <a:spcPct val="100000"/>
                  </a:lnSpc>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Bradley-Terry: probability of team </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beating team j</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𝜋</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𝑖𝑗</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num>
                      <m:den>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𝑗</m:t>
                            </m:r>
                          </m:sub>
                        </m:sSub>
                      </m:den>
                    </m:f>
                  </m:oMath>
                </a14:m>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The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𝛼</m:t>
                    </m:r>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values log-linearly depend on features:</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𝑒</m:t>
                        </m:r>
                      </m:e>
                      <m:sup>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sup>
                    </m:s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 </m:t>
                    </m:r>
                    <m:r>
                      <m:rPr>
                        <m:sty m:val="p"/>
                      </m:r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l</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𝑛</m:t>
                    </m:r>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e>
                    </m:d>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800" b="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en-US" altLang="zh-CN" sz="2800" b="0" dirty="0">
                    <a:latin typeface="微软雅黑" panose="020B0503020204020204" pitchFamily="34" charset="-122"/>
                    <a:ea typeface="微软雅黑" panose="020B0503020204020204" pitchFamily="34" charset="-122"/>
                    <a:cs typeface="Times New Roman" panose="02020603050405020304" pitchFamily="18" charset="0"/>
                  </a:rPr>
                  <a:t> refers to the feature vector for each team</a:t>
                </a:r>
              </a:p>
              <a:p>
                <a:pPr>
                  <a:lnSpc>
                    <a:spcPct val="100000"/>
                  </a:lnSpc>
                  <a:spcBef>
                    <a:spcPts val="0"/>
                  </a:spcBef>
                  <a:spcAft>
                    <a:spcPts val="0"/>
                  </a:spcAft>
                  <a:buFont typeface="Wingdings" panose="05000000000000000000" pitchFamily="2" charset="2"/>
                  <a:buChar char="Ø"/>
                </a:pPr>
                <a14:m>
                  <m:oMath xmlns:m="http://schemas.openxmlformats.org/officeDocument/2006/math">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𝑤</m:t>
                    </m:r>
                  </m:oMath>
                </a14:m>
                <a:r>
                  <a:rPr lang="en-US" altLang="zh-CN" sz="2800" b="0" dirty="0">
                    <a:latin typeface="微软雅黑" panose="020B0503020204020204" pitchFamily="34" charset="-122"/>
                    <a:ea typeface="微软雅黑" panose="020B0503020204020204" pitchFamily="34" charset="-122"/>
                    <a:cs typeface="Times New Roman" panose="02020603050405020304" pitchFamily="18" charset="0"/>
                  </a:rPr>
                  <a:t> refers to the coefficient of the feature vector </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800" b="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60"/>
                <a:ext cx="10556838" cy="4160810"/>
              </a:xfrm>
              <a:prstGeom prst="rect">
                <a:avLst/>
              </a:prstGeom>
              <a:blipFill>
                <a:blip r:embed="rId3"/>
                <a:stretch>
                  <a:fillRect l="-1212" t="-1464" b="-73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105086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附录</a:t>
            </a:r>
            <a:r>
              <a:rPr lang="en-US" altLang="zh-CN" sz="4400" dirty="0">
                <a:latin typeface="微软雅黑" panose="020B0503020204020204" pitchFamily="34" charset="-122"/>
                <a:ea typeface="微软雅黑" panose="020B0503020204020204" pitchFamily="34" charset="-122"/>
              </a:rPr>
              <a:t>:</a:t>
            </a:r>
            <a:br>
              <a:rPr lang="en-US" altLang="zh-CN" sz="4400" dirty="0">
                <a:latin typeface="微软雅黑" panose="020B0503020204020204" pitchFamily="34" charset="-122"/>
                <a:ea typeface="微软雅黑" panose="020B0503020204020204" pitchFamily="34" charset="-122"/>
              </a:rPr>
            </a:br>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718331" y="1737360"/>
                <a:ext cx="10556838" cy="41608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can be vary large(basketball)</a:t>
                </a:r>
              </a:p>
              <a:p>
                <a:pPr lvl="1">
                  <a:lnSpc>
                    <a:spcPct val="100000"/>
                  </a:lnSpc>
                  <a:spcBef>
                    <a:spcPts val="0"/>
                  </a:spcBef>
                  <a:spcAft>
                    <a:spcPts val="0"/>
                  </a:spcAft>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Computationally intractable</a:t>
                </a:r>
              </a:p>
              <a:p>
                <a:pPr marL="0" indent="0">
                  <a:lnSpc>
                    <a:spcPct val="100000"/>
                  </a:lnSpc>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Binomial distribution -&gt; Poisson distribution</a:t>
                </a:r>
              </a:p>
              <a:p>
                <a:pPr marL="0" indent="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𝑃𝑜𝑖𝑠𝑠𝑜𝑛</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num>
                        <m:den>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𝑎</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den>
                      </m:f>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Random effect </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in each game</a:t>
                </a:r>
              </a:p>
            </p:txBody>
          </p:sp>
        </mc:Choice>
        <mc:Fallback xmlns="">
          <p:sp>
            <p:nvSpPr>
              <p:cNvPr id="6"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60"/>
                <a:ext cx="10556838" cy="4160810"/>
              </a:xfrm>
              <a:prstGeom prst="rect">
                <a:avLst/>
              </a:prstGeom>
              <a:blipFill>
                <a:blip r:embed="rId3"/>
                <a:stretch>
                  <a:fillRect l="-1212" t="-1464"/>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318448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附录</a:t>
            </a:r>
            <a:r>
              <a:rPr lang="en-US" altLang="zh-CN" sz="4400" dirty="0">
                <a:latin typeface="微软雅黑" panose="020B0503020204020204" pitchFamily="34" charset="-122"/>
                <a:ea typeface="微软雅黑" panose="020B0503020204020204" pitchFamily="34" charset="-122"/>
              </a:rPr>
              <a:t>:</a:t>
            </a:r>
            <a:br>
              <a:rPr lang="en-US" altLang="zh-CN" sz="4400" dirty="0">
                <a:latin typeface="微软雅黑" panose="020B0503020204020204" pitchFamily="34" charset="-122"/>
                <a:ea typeface="微软雅黑" panose="020B0503020204020204" pitchFamily="34" charset="-122"/>
              </a:rPr>
            </a:br>
            <a:r>
              <a:rPr lang="en-US" altLang="zh-CN" sz="4400" dirty="0">
                <a:latin typeface="微软雅黑" panose="020B0503020204020204" pitchFamily="34" charset="-122"/>
                <a:ea typeface="微软雅黑" panose="020B0503020204020204" pitchFamily="34" charset="-122"/>
              </a:rPr>
              <a:t>Skill estimation</a:t>
            </a:r>
            <a:endParaRPr lang="zh-CN" altLang="en-US" sz="4400" dirty="0"/>
          </a:p>
        </p:txBody>
      </p:sp>
      <p:pic>
        <p:nvPicPr>
          <p:cNvPr id="4" name="图片 3"/>
          <p:cNvPicPr/>
          <p:nvPr/>
        </p:nvPicPr>
        <p:blipFill>
          <a:blip r:embed="rId3"/>
          <a:stretch>
            <a:fillRect/>
          </a:stretch>
        </p:blipFill>
        <p:spPr>
          <a:xfrm>
            <a:off x="0" y="1785751"/>
            <a:ext cx="4801351" cy="3018511"/>
          </a:xfrm>
          <a:prstGeom prst="rect">
            <a:avLst/>
          </a:prstGeom>
        </p:spPr>
      </p:pic>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3367981262"/>
                  </p:ext>
                </p:extLst>
              </p:nvPr>
            </p:nvGraphicFramePr>
            <p:xfrm>
              <a:off x="4801351" y="2390299"/>
              <a:ext cx="7220902" cy="3691716"/>
            </p:xfrm>
            <a:graphic>
              <a:graphicData uri="http://schemas.openxmlformats.org/drawingml/2006/table">
                <a:tbl>
                  <a:tblPr firstRow="1" firstCol="1" bandRow="1">
                    <a:tableStyleId>{5C22544A-7EE6-4342-B048-85BDC9FD1C3A}</a:tableStyleId>
                  </a:tblPr>
                  <a:tblGrid>
                    <a:gridCol w="739825">
                      <a:extLst>
                        <a:ext uri="{9D8B030D-6E8A-4147-A177-3AD203B41FA5}">
                          <a16:colId xmlns:a16="http://schemas.microsoft.com/office/drawing/2014/main" val="571801226"/>
                        </a:ext>
                      </a:extLst>
                    </a:gridCol>
                    <a:gridCol w="6481077">
                      <a:extLst>
                        <a:ext uri="{9D8B030D-6E8A-4147-A177-3AD203B41FA5}">
                          <a16:colId xmlns:a16="http://schemas.microsoft.com/office/drawing/2014/main" val="3029331383"/>
                        </a:ext>
                      </a:extLst>
                    </a:gridCol>
                  </a:tblGrid>
                  <a:tr h="315364">
                    <a:tc>
                      <a:txBody>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400" b="0" i="1" kern="100">
                                        <a:effectLst/>
                                        <a:latin typeface="Cambria Math" panose="02040503050406030204" pitchFamily="18" charset="0"/>
                                      </a:rPr>
                                    </m:ctrlPr>
                                  </m:sSubPr>
                                  <m:e>
                                    <m:r>
                                      <m:rPr>
                                        <m:sty m:val="p"/>
                                      </m:rPr>
                                      <a:rPr lang="en-US" sz="1400" b="0" i="0" kern="100">
                                        <a:effectLst/>
                                        <a:latin typeface="Cambria Math" panose="02040503050406030204" pitchFamily="18" charset="0"/>
                                      </a:rPr>
                                      <m:t>x</m:t>
                                    </m:r>
                                  </m:e>
                                  <m:sub>
                                    <m:r>
                                      <m:rPr>
                                        <m:sty m:val="p"/>
                                      </m:rPr>
                                      <a:rPr lang="en-US" sz="1400" b="0" i="0" kern="100">
                                        <a:effectLst/>
                                        <a:latin typeface="Cambria Math" panose="02040503050406030204" pitchFamily="18" charset="0"/>
                                      </a:rPr>
                                      <m:t>i</m:t>
                                    </m:r>
                                  </m:sub>
                                </m:sSub>
                              </m:oMath>
                            </m:oMathPara>
                          </a14:m>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Description</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901512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CO</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 binary indicator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241304"/>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A5</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The average salary of the top 5 players salaries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8288819"/>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A6-10</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salary of the 6 to 10 top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548611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SD</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standard deviation for the players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812020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AP</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Player Efficiency Rating (PER) considering the players in the last year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981540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VL</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Volatility, measuring how much a team change its players between seasons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9974705"/>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RV</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Volatility</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552071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Inexperience, the graph clustering coefficient</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157252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Coherence</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114799"/>
                      </a:ext>
                    </a:extLst>
                  </a:tr>
                  <a:tr h="315364">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SI</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Roster Size, the number of players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74674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3367981262"/>
                  </p:ext>
                </p:extLst>
              </p:nvPr>
            </p:nvGraphicFramePr>
            <p:xfrm>
              <a:off x="4801351" y="2390299"/>
              <a:ext cx="7220902" cy="3691716"/>
            </p:xfrm>
            <a:graphic>
              <a:graphicData uri="http://schemas.openxmlformats.org/drawingml/2006/table">
                <a:tbl>
                  <a:tblPr firstRow="1" firstCol="1" bandRow="1">
                    <a:tableStyleId>{5C22544A-7EE6-4342-B048-85BDC9FD1C3A}</a:tableStyleId>
                  </a:tblPr>
                  <a:tblGrid>
                    <a:gridCol w="739825">
                      <a:extLst>
                        <a:ext uri="{9D8B030D-6E8A-4147-A177-3AD203B41FA5}">
                          <a16:colId xmlns:a16="http://schemas.microsoft.com/office/drawing/2014/main" val="571801226"/>
                        </a:ext>
                      </a:extLst>
                    </a:gridCol>
                    <a:gridCol w="6481077">
                      <a:extLst>
                        <a:ext uri="{9D8B030D-6E8A-4147-A177-3AD203B41FA5}">
                          <a16:colId xmlns:a16="http://schemas.microsoft.com/office/drawing/2014/main" val="3029331383"/>
                        </a:ext>
                      </a:extLst>
                    </a:gridCol>
                  </a:tblGrid>
                  <a:tr h="315364">
                    <a:tc>
                      <a:txBody>
                        <a:bodyPr/>
                        <a:lstStyle/>
                        <a:p>
                          <a:endParaRPr lang="zh-CN"/>
                        </a:p>
                      </a:txBody>
                      <a:tcPr marL="68580" marR="68580" marT="0" marB="0" anchor="ctr">
                        <a:blipFill>
                          <a:blip r:embed="rId4"/>
                          <a:stretch>
                            <a:fillRect l="-820" t="-1923" r="-875410" b="-1082692"/>
                          </a:stretch>
                        </a:blipFill>
                      </a:tcP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Description</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901512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CO</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 binary indicator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241304"/>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A5</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The average salary of the top 5 players salaries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8288819"/>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A6-10</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salary of the 6 to 10 top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548611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SD</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standard deviation for the players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8120201"/>
                      </a:ext>
                    </a:extLst>
                  </a:tr>
                  <a:tr h="426720">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AP</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Player Efficiency Rating (PER) considering the players in the last year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9815406"/>
                      </a:ext>
                    </a:extLst>
                  </a:tr>
                  <a:tr h="426720">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VL</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Volatility, measuring how much a team change its players between seasons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9974705"/>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RV</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Volatility</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552071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Inexperience, the graph clustering coefficient</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157252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Coherence</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114799"/>
                      </a:ext>
                    </a:extLst>
                  </a:tr>
                  <a:tr h="315364">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SI</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Roster Size, the number of players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746740"/>
                      </a:ext>
                    </a:extLst>
                  </a:tr>
                </a:tbl>
              </a:graphicData>
            </a:graphic>
          </p:graphicFrame>
        </mc:Fallback>
      </mc:AlternateContent>
      <p:sp>
        <p:nvSpPr>
          <p:cNvPr id="10" name="矩形 9"/>
          <p:cNvSpPr/>
          <p:nvPr/>
        </p:nvSpPr>
        <p:spPr>
          <a:xfrm>
            <a:off x="80386" y="4881686"/>
            <a:ext cx="4640580"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Probabilistic Graphical Model for the Bayesian skills model. The number of teams is n and K is the total number of matches in the season.</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6411781" y="827315"/>
            <a:ext cx="455765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可以改进的点</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使用贝叶斯神经网络求解</a:t>
            </a:r>
            <a:r>
              <a:rPr lang="en-US" altLang="zh-CN" dirty="0">
                <a:latin typeface="微软雅黑" panose="020B0503020204020204" pitchFamily="34" charset="-122"/>
                <a:ea typeface="微软雅黑" panose="020B0503020204020204" pitchFamily="34" charset="-122"/>
                <a:sym typeface="Wingdings" panose="05000000000000000000" pitchFamily="2" charset="2"/>
              </a:rPr>
              <a:t>w)</a:t>
            </a:r>
            <a:endParaRPr lang="zh-CN" altLang="en-US" dirty="0"/>
          </a:p>
        </p:txBody>
      </p:sp>
      <p:sp>
        <p:nvSpPr>
          <p:cNvPr id="9" name="文本框 8">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85113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附录</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Skill estimation Improvement</a:t>
            </a:r>
            <a:endParaRPr lang="zh-CN" altLang="en-US" dirty="0"/>
          </a:p>
        </p:txBody>
      </p:sp>
      <p:pic>
        <p:nvPicPr>
          <p:cNvPr id="4" name="图片 3"/>
          <p:cNvPicPr/>
          <p:nvPr/>
        </p:nvPicPr>
        <p:blipFill>
          <a:blip r:embed="rId3"/>
          <a:stretch>
            <a:fillRect/>
          </a:stretch>
        </p:blipFill>
        <p:spPr>
          <a:xfrm>
            <a:off x="525780" y="1737360"/>
            <a:ext cx="4801351" cy="3018511"/>
          </a:xfrm>
          <a:prstGeom prst="rect">
            <a:avLst/>
          </a:prstGeom>
        </p:spPr>
      </p:pic>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AE0EAD77-64C6-4EA9-AD15-530AC20FC547}"/>
                  </a:ext>
                </a:extLst>
              </p:cNvPr>
              <p:cNvSpPr txBox="1">
                <a:spLocks/>
              </p:cNvSpPr>
              <p:nvPr/>
            </p:nvSpPr>
            <p:spPr>
              <a:xfrm>
                <a:off x="5749290" y="2468879"/>
                <a:ext cx="5692140" cy="314325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该论文仅使用一个简单的贝叶斯模型拟合计算出</a:t>
                </a:r>
                <a14:m>
                  <m:oMath xmlns:m="http://schemas.openxmlformats.org/officeDocument/2006/math">
                    <m:r>
                      <m:rPr>
                        <m:sty m:val="p"/>
                      </m:rPr>
                      <a:rPr lang="en-US" altLang="zh-CN" sz="28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80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考虑到存在丰富的比赛历史数据</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论文中提到超过</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万场比赛</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所以可以尝试建立贝叶斯神经网络模型训练出</a:t>
                </a:r>
                <a14:m>
                  <m:oMath xmlns:m="http://schemas.openxmlformats.org/officeDocument/2006/math">
                    <m:r>
                      <m:rPr>
                        <m:sty m:val="p"/>
                      </m:rPr>
                      <a:rPr lang="en-US" altLang="zh-CN" sz="28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8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以提高模型的准确率</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5"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5749290" y="2468879"/>
                <a:ext cx="5692140" cy="3143251"/>
              </a:xfrm>
              <a:prstGeom prst="rect">
                <a:avLst/>
              </a:prstGeom>
              <a:blipFill>
                <a:blip r:embed="rId4"/>
                <a:stretch>
                  <a:fillRect l="-1820" t="-1938" r="-964"/>
                </a:stretch>
              </a:blipFill>
            </p:spPr>
            <p:txBody>
              <a:bodyPr/>
              <a:lstStyle/>
              <a:p>
                <a:r>
                  <a:rPr lang="zh-CN" altLang="en-US">
                    <a:noFill/>
                  </a:rPr>
                  <a:t> </a:t>
                </a:r>
              </a:p>
            </p:txBody>
          </p:sp>
        </mc:Fallback>
      </mc:AlternateContent>
      <p:sp>
        <p:nvSpPr>
          <p:cNvPr id="6" name="矩形 5"/>
          <p:cNvSpPr/>
          <p:nvPr/>
        </p:nvSpPr>
        <p:spPr>
          <a:xfrm>
            <a:off x="686551" y="4755871"/>
            <a:ext cx="4640580"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Probabilistic Graphical Model for the Bayesian skills model. The number of teams is n and K is the total number of matches in the season.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062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附录</a:t>
            </a:r>
            <a:r>
              <a:rPr lang="en-US" altLang="zh-CN" sz="4400" dirty="0">
                <a:latin typeface="微软雅黑" panose="020B0503020204020204" pitchFamily="34" charset="-122"/>
                <a:ea typeface="微软雅黑" panose="020B0503020204020204" pitchFamily="34" charset="-122"/>
              </a:rPr>
              <a:t>: Paper4 Predicting matchups and preferences in context</a:t>
            </a:r>
            <a:endParaRPr lang="zh-CN" altLang="en-US" sz="44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A269B3-38C5-4B40-B234-E57534591FF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Shuo</a:t>
            </a:r>
            <a:r>
              <a:rPr lang="en-US" altLang="zh-CN" sz="1600" dirty="0">
                <a:solidFill>
                  <a:schemeClr val="bg1"/>
                </a:solidFill>
              </a:rPr>
              <a:t> Chen and Thorsten </a:t>
            </a:r>
            <a:r>
              <a:rPr lang="en-US" altLang="zh-CN" sz="1600" dirty="0" err="1">
                <a:solidFill>
                  <a:schemeClr val="bg1"/>
                </a:solidFill>
              </a:rPr>
              <a:t>Joachims</a:t>
            </a:r>
            <a:r>
              <a:rPr lang="en-US" altLang="zh-CN" sz="1600" dirty="0">
                <a:solidFill>
                  <a:schemeClr val="bg1"/>
                </a:solidFill>
              </a:rPr>
              <a:t>. 2016. Predicting matchups and preferences in context. In Proceedings of the 22nd ACM SIGKDD International Conference on Knowledge Discovery and Data Mining. ACM, ACM, USA, 775–784.</a:t>
            </a:r>
            <a:endParaRPr lang="zh-CN" altLang="en-US" sz="1600" dirty="0">
              <a:solidFill>
                <a:schemeClr val="bg1"/>
              </a:solidFill>
            </a:endParaRPr>
          </a:p>
        </p:txBody>
      </p:sp>
      <p:pic>
        <p:nvPicPr>
          <p:cNvPr id="5" name="图片 4"/>
          <p:cNvPicPr>
            <a:picLocks noChangeAspect="1"/>
          </p:cNvPicPr>
          <p:nvPr/>
        </p:nvPicPr>
        <p:blipFill>
          <a:blip r:embed="rId3"/>
          <a:stretch>
            <a:fillRect/>
          </a:stretch>
        </p:blipFill>
        <p:spPr>
          <a:xfrm>
            <a:off x="5703570" y="1872388"/>
            <a:ext cx="5586309" cy="3636871"/>
          </a:xfrm>
          <a:prstGeom prst="rect">
            <a:avLst/>
          </a:prstGeom>
        </p:spPr>
      </p:pic>
      <p:sp>
        <p:nvSpPr>
          <p:cNvPr id="7" name="矩形 6"/>
          <p:cNvSpPr/>
          <p:nvPr/>
        </p:nvSpPr>
        <p:spPr>
          <a:xfrm>
            <a:off x="7062447" y="5724060"/>
            <a:ext cx="2868554"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Pipeline of SPLIT model</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内容占位符 4">
                <a:extLst>
                  <a:ext uri="{FF2B5EF4-FFF2-40B4-BE49-F238E27FC236}">
                    <a16:creationId xmlns:a16="http://schemas.microsoft.com/office/drawing/2014/main" id="{AE0EAD77-64C6-4EA9-AD15-530AC20FC547}"/>
                  </a:ext>
                </a:extLst>
              </p:cNvPr>
              <p:cNvSpPr txBox="1">
                <a:spLocks/>
              </p:cNvSpPr>
              <p:nvPr/>
            </p:nvSpPr>
            <p:spPr>
              <a:xfrm>
                <a:off x="718331" y="1737359"/>
                <a:ext cx="10556838" cy="457083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features of objects</a:t>
                </a: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func>
                        <m:func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funcPr>
                        <m:fName>
                          <m:r>
                            <m:rPr>
                              <m:sty m:val="p"/>
                            </m:rP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Pr</m:t>
                          </m:r>
                        </m:fName>
                        <m:e>
                          <m:d>
                            <m:d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𝑏𝑒𝑎𝑡𝑠</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m:t>
                              </m:r>
                            </m:e>
                          </m:d>
                        </m:e>
                      </m:func>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m:t>
                          </m:r>
                        </m:num>
                        <m:den>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m:t>
                          </m:r>
                        </m:den>
                      </m:f>
                    </m:oMath>
                  </m:oMathPara>
                </a14:m>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𝑊</m:t>
                          </m:r>
                        </m:e>
                        <m: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oMath>
                  </m:oMathPara>
                </a14:m>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features of the context</a:t>
                </a: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𝑏𝑙𝑎𝑑𝑒</m:t>
                          </m:r>
                        </m:sub>
                      </m:sSub>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𝐵</m:t>
                              </m:r>
                            </m:e>
                            <m:sup>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𝐵</m:t>
                          </m:r>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e>
                      </m:d>
                    </m:oMath>
                  </m:oMathPara>
                </a14:m>
                <a:endParaRPr lang="en-US" altLang="zh-CN" sz="2600" b="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𝑏𝑙𝑎𝑑𝑒</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𝐵</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𝐵</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𝑐h𝑒𝑠𝑡</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𝑐h𝑒𝑠𝑡</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59"/>
                <a:ext cx="10556838" cy="4570833"/>
              </a:xfrm>
              <a:prstGeom prst="rect">
                <a:avLst/>
              </a:prstGeom>
              <a:blipFill>
                <a:blip r:embed="rId4"/>
                <a:stretch>
                  <a:fillRect l="-1039" t="-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993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Predicting Sports Scoring Dynamics</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4"/>
            <a:ext cx="10556838" cy="397723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Goals: To predict </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Who will score next?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and </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Who will win?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 a game</a:t>
            </a:r>
          </a:p>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Models: Based on specific underlying mechanisms for sports scoring dynamics, generate 4 skill-based probabilistic models: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independent, (ii) restorative, (iii) independent anti-persistent, and (iv) restorative anti-persistent models</a:t>
            </a:r>
          </a:p>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Data set: From four team sports: college-level American football (CFB, 10 seasons; 2000-2009), professional American football (NFL, 10 seasons; 2000-2009), hockey (NHL, 9 seasons; 2000-2003, 2005-2009) and basketball (NBA, 9 seasons; 2002-2010)</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spTree>
    <p:extLst>
      <p:ext uri="{BB962C8B-B14F-4D97-AF65-F5344CB8AC3E}">
        <p14:creationId xmlns:p14="http://schemas.microsoft.com/office/powerpoint/2010/main" val="138088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Results</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3" name="图片 2">
            <a:extLst>
              <a:ext uri="{FF2B5EF4-FFF2-40B4-BE49-F238E27FC236}">
                <a16:creationId xmlns:a16="http://schemas.microsoft.com/office/drawing/2014/main" id="{46E5039C-F5B3-498F-9F9C-136B0CF088ED}"/>
              </a:ext>
            </a:extLst>
          </p:cNvPr>
          <p:cNvPicPr>
            <a:picLocks noChangeAspect="1"/>
          </p:cNvPicPr>
          <p:nvPr/>
        </p:nvPicPr>
        <p:blipFill rotWithShape="1">
          <a:blip r:embed="rId3"/>
          <a:srcRect r="870" b="21100"/>
          <a:stretch/>
        </p:blipFill>
        <p:spPr>
          <a:xfrm>
            <a:off x="5058000" y="842550"/>
            <a:ext cx="7053231" cy="5328317"/>
          </a:xfrm>
          <a:prstGeom prst="rect">
            <a:avLst/>
          </a:prstGeom>
        </p:spPr>
      </p:pic>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214871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Probability of accurately predicting which team will score next (AUC)</a:t>
            </a:r>
          </a:p>
          <a:p>
            <a:pPr marL="0" indent="0">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48296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Results</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6" name="图片 5">
            <a:extLst>
              <a:ext uri="{FF2B5EF4-FFF2-40B4-BE49-F238E27FC236}">
                <a16:creationId xmlns:a16="http://schemas.microsoft.com/office/drawing/2014/main" id="{F955ADB9-8FAF-473B-88AD-7913F5A025E6}"/>
              </a:ext>
            </a:extLst>
          </p:cNvPr>
          <p:cNvPicPr>
            <a:picLocks noChangeAspect="1"/>
          </p:cNvPicPr>
          <p:nvPr/>
        </p:nvPicPr>
        <p:blipFill>
          <a:blip r:embed="rId3"/>
          <a:stretch>
            <a:fillRect/>
          </a:stretch>
        </p:blipFill>
        <p:spPr>
          <a:xfrm>
            <a:off x="5057775" y="1105503"/>
            <a:ext cx="6924675" cy="5076825"/>
          </a:xfrm>
          <a:prstGeom prst="rect">
            <a:avLst/>
          </a:prstGeom>
        </p:spPr>
      </p:pic>
      <p:sp>
        <p:nvSpPr>
          <p:cNvPr id="9" name="内容占位符 4">
            <a:extLst>
              <a:ext uri="{FF2B5EF4-FFF2-40B4-BE49-F238E27FC236}">
                <a16:creationId xmlns:a16="http://schemas.microsoft.com/office/drawing/2014/main" id="{1E7158C8-D032-405E-B2CB-45DAFA3D3444}"/>
              </a:ext>
            </a:extLst>
          </p:cNvPr>
          <p:cNvSpPr txBox="1">
            <a:spLocks/>
          </p:cNvSpPr>
          <p:nvPr/>
        </p:nvSpPr>
        <p:spPr>
          <a:xfrm>
            <a:off x="1097280" y="1990800"/>
            <a:ext cx="374565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AUC scores for predicting which team will win given the current state of the game</a:t>
            </a:r>
          </a:p>
          <a:p>
            <a:pPr>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708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097279" y="286603"/>
            <a:ext cx="10678709" cy="1450757"/>
          </a:xfrm>
        </p:spPr>
        <p:txBody>
          <a:bodyPr>
            <a:normAutofit/>
          </a:bodyPr>
          <a:lstStyle/>
          <a:p>
            <a:r>
              <a:rPr lang="en-US" altLang="zh-CN" sz="4400" dirty="0">
                <a:latin typeface="微软雅黑" panose="020B0503020204020204" pitchFamily="34" charset="-122"/>
                <a:ea typeface="微软雅黑" panose="020B0503020204020204" pitchFamily="34" charset="-122"/>
              </a:rPr>
              <a:t>Modeling basketball play-by-play data</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79" y="1928272"/>
            <a:ext cx="10556838" cy="418900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Goals: Simulate the basketball match between two distinct teams as a sequence of team-level play-by-play in-game events</a:t>
            </a:r>
          </a:p>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Methodology: Assume the Markov property and model state transitions with a Logistic regression model,</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extend the model state description to capture the current context in the progression of a game</a:t>
            </a:r>
          </a:p>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Data set: Used play-by-play data from 3 regular NBA seasons(seasons 2008/09 to 2010/11) </a:t>
            </a:r>
          </a:p>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Extension: The methodology facilitates simple inclusion into any expert system and decision-making process that requires the performance evaluation of teams under various scenarios</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spTree>
    <p:extLst>
      <p:ext uri="{BB962C8B-B14F-4D97-AF65-F5344CB8AC3E}">
        <p14:creationId xmlns:p14="http://schemas.microsoft.com/office/powerpoint/2010/main" val="3784168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a:latin typeface="微软雅黑" panose="020B0503020204020204" pitchFamily="34" charset="-122"/>
                <a:ea typeface="微软雅黑" panose="020B0503020204020204" pitchFamily="34" charset="-122"/>
              </a:rPr>
              <a:t>Results</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PROPOSED model is the best forecaster(The best model is shown in bold )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8A269B3-38C5-4B40-B234-E57534591FF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pic>
        <p:nvPicPr>
          <p:cNvPr id="4" name="图片 3">
            <a:extLst>
              <a:ext uri="{FF2B5EF4-FFF2-40B4-BE49-F238E27FC236}">
                <a16:creationId xmlns:a16="http://schemas.microsoft.com/office/drawing/2014/main" id="{CEDDEC1B-92A1-4590-8D78-6475415750B7}"/>
              </a:ext>
            </a:extLst>
          </p:cNvPr>
          <p:cNvPicPr>
            <a:picLocks noChangeAspect="1"/>
          </p:cNvPicPr>
          <p:nvPr/>
        </p:nvPicPr>
        <p:blipFill>
          <a:blip r:embed="rId3"/>
          <a:stretch>
            <a:fillRect/>
          </a:stretch>
        </p:blipFill>
        <p:spPr>
          <a:xfrm>
            <a:off x="4854624" y="1946535"/>
            <a:ext cx="7038975" cy="3581400"/>
          </a:xfrm>
          <a:prstGeom prst="rect">
            <a:avLst/>
          </a:prstGeom>
        </p:spPr>
      </p:pic>
    </p:spTree>
    <p:extLst>
      <p:ext uri="{BB962C8B-B14F-4D97-AF65-F5344CB8AC3E}">
        <p14:creationId xmlns:p14="http://schemas.microsoft.com/office/powerpoint/2010/main" val="107091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Luck is Hard to Beat: The Difficulty of Sports Prediction</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15799" y="1737360"/>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Unpredictability cannot be avoided</a:t>
            </a:r>
          </a:p>
        </p:txBody>
      </p:sp>
      <p:grpSp>
        <p:nvGrpSpPr>
          <p:cNvPr id="3" name="组合 2">
            <a:extLst>
              <a:ext uri="{FF2B5EF4-FFF2-40B4-BE49-F238E27FC236}">
                <a16:creationId xmlns:a16="http://schemas.microsoft.com/office/drawing/2014/main" id="{767D10DC-C0FC-4E6C-B470-D39198690E63}"/>
              </a:ext>
            </a:extLst>
          </p:cNvPr>
          <p:cNvGrpSpPr/>
          <p:nvPr/>
        </p:nvGrpSpPr>
        <p:grpSpPr>
          <a:xfrm>
            <a:off x="231794" y="3518766"/>
            <a:ext cx="6587438" cy="2229632"/>
            <a:chOff x="2066795" y="3933173"/>
            <a:chExt cx="6587438" cy="2229632"/>
          </a:xfrm>
        </p:grpSpPr>
        <p:sp>
          <p:nvSpPr>
            <p:cNvPr id="2" name="椭圆 1">
              <a:extLst>
                <a:ext uri="{FF2B5EF4-FFF2-40B4-BE49-F238E27FC236}">
                  <a16:creationId xmlns:a16="http://schemas.microsoft.com/office/drawing/2014/main" id="{3329E0AC-E69D-44EA-8B53-653E1D66161F}"/>
                </a:ext>
              </a:extLst>
            </p:cNvPr>
            <p:cNvSpPr/>
            <p:nvPr/>
          </p:nvSpPr>
          <p:spPr>
            <a:xfrm>
              <a:off x="2066795" y="3933173"/>
              <a:ext cx="3745282" cy="2229632"/>
            </a:xfrm>
            <a:prstGeom prst="ellipse">
              <a:avLst/>
            </a:prstGeom>
            <a:solidFill>
              <a:srgbClr val="DA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Skill</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ECD16D5-5346-4194-A283-7D174C8DEFF2}"/>
                    </a:ext>
                  </a:extLst>
                </p:cNvPr>
                <p:cNvSpPr/>
                <p:nvPr/>
              </p:nvSpPr>
              <p:spPr>
                <a:xfrm>
                  <a:off x="4908951" y="3933173"/>
                  <a:ext cx="3745282" cy="222963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Luck</a:t>
                  </a:r>
                  <a:r>
                    <a:rPr lang="en-US" altLang="zh-CN" sz="2800" dirty="0"/>
                    <a:t> </a:t>
                  </a:r>
                  <a14:m>
                    <m:oMath xmlns:m="http://schemas.openxmlformats.org/officeDocument/2006/math">
                      <m:r>
                        <m:rPr>
                          <m:sty m:val="p"/>
                        </m:rPr>
                        <a:rPr lang="en-US" altLang="zh-CN" sz="2800">
                          <a:latin typeface="Cambria Math" panose="02040503050406030204" pitchFamily="18" charset="0"/>
                        </a:rPr>
                        <m:t>Φ</m:t>
                      </m:r>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6" name="椭圆 5">
                  <a:extLst>
                    <a:ext uri="{FF2B5EF4-FFF2-40B4-BE49-F238E27FC236}">
                      <a16:creationId xmlns:a16="http://schemas.microsoft.com/office/drawing/2014/main" id="{9ECD16D5-5346-4194-A283-7D174C8DEFF2}"/>
                    </a:ext>
                  </a:extLst>
                </p:cNvPr>
                <p:cNvSpPr>
                  <a:spLocks noRot="1" noChangeAspect="1" noMove="1" noResize="1" noEditPoints="1" noAdjustHandles="1" noChangeArrowheads="1" noChangeShapeType="1" noTextEdit="1"/>
                </p:cNvSpPr>
                <p:nvPr/>
              </p:nvSpPr>
              <p:spPr>
                <a:xfrm>
                  <a:off x="4908951" y="3933173"/>
                  <a:ext cx="3745282" cy="2229632"/>
                </a:xfrm>
                <a:prstGeom prst="ellipse">
                  <a:avLst/>
                </a:prstGeom>
                <a:blipFill>
                  <a:blip r:embed="rId3"/>
                  <a:stretch>
                    <a:fillRect/>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 name="文本框 7"/>
              <p:cNvSpPr txBox="1"/>
              <p:nvPr/>
            </p:nvSpPr>
            <p:spPr>
              <a:xfrm>
                <a:off x="7238098" y="3150827"/>
                <a:ext cx="4548168" cy="2966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0" smtClean="0">
                          <a:latin typeface="Cambria Math" panose="02040503050406030204" pitchFamily="18" charset="0"/>
                        </a:rPr>
                        <m:t>Φ</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𝑘</m:t>
                              </m:r>
                            </m:sub>
                            <m:sup>
                              <m:r>
                                <a:rPr lang="en-US" altLang="zh-CN" sz="2400" b="0" i="1" smtClean="0">
                                  <a:latin typeface="Cambria Math" panose="02040503050406030204" pitchFamily="18" charset="0"/>
                                </a:rPr>
                                <m:t>2</m:t>
                              </m:r>
                            </m:sup>
                          </m:sSubSup>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den>
                      </m:f>
                    </m:oMath>
                  </m:oMathPara>
                </a14:m>
                <a:endParaRPr lang="en-US" altLang="zh-CN" sz="2400" dirty="0"/>
              </a:p>
              <a:p>
                <a:endParaRPr lang="en-US" altLang="zh-CN" sz="2400" dirty="0"/>
              </a:p>
              <a:p>
                <a:r>
                  <a:rPr lang="en-US" altLang="zh-CN" sz="2400" dirty="0"/>
                  <a:t>Range:</a:t>
                </a:r>
                <a14:m>
                  <m:oMath xmlns:m="http://schemas.openxmlformats.org/officeDocument/2006/math">
                    <m:d>
                      <m:dPr>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oMath>
                </a14:m>
                <a:endParaRPr lang="en-US" altLang="zh-CN" sz="2400" b="0" dirty="0"/>
              </a:p>
              <a:p>
                <a:endParaRPr lang="en-US" altLang="zh-CN" sz="2400" dirty="0"/>
              </a:p>
              <a:p>
                <a:r>
                  <a:rPr lang="en-US" altLang="zh-CN" sz="2400" dirty="0"/>
                  <a:t>Measures the discrepancy between </a:t>
                </a:r>
              </a:p>
              <a:p>
                <a:r>
                  <a:rPr lang="en-US" altLang="zh-CN" sz="2400" dirty="0"/>
                  <a:t>the random model variance and the </a:t>
                </a:r>
              </a:p>
              <a:p>
                <a:r>
                  <a:rPr lang="en-US" altLang="zh-CN" sz="2400" dirty="0"/>
                  <a:t>observed variance</a:t>
                </a:r>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7238098" y="3150827"/>
                <a:ext cx="4548168" cy="2966902"/>
              </a:xfrm>
              <a:prstGeom prst="rect">
                <a:avLst/>
              </a:prstGeom>
              <a:blipFill>
                <a:blip r:embed="rId4"/>
                <a:stretch>
                  <a:fillRect l="-4021" r="-3217" b="-513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252148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329938" y="3766748"/>
            <a:ext cx="11500644"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1: skill factor has more influence</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0: skill factor has a small influence in the results</a:t>
            </a:r>
          </a:p>
          <a:p>
            <a:pPr>
              <a:lnSpc>
                <a:spcPct val="150000"/>
              </a:lnSpc>
              <a:buFont typeface="Wingdings" panose="05000000000000000000" pitchFamily="2" charset="2"/>
              <a:buChar char="Ø"/>
            </a:pP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6128082" y="2887577"/>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3" name="椭圆 12">
            <a:extLst>
              <a:ext uri="{FF2B5EF4-FFF2-40B4-BE49-F238E27FC236}">
                <a16:creationId xmlns:a16="http://schemas.microsoft.com/office/drawing/2014/main" id="{75964B4C-CE7E-4596-894F-9DDB0F1BB8D7}"/>
              </a:ext>
            </a:extLst>
          </p:cNvPr>
          <p:cNvSpPr/>
          <p:nvPr/>
        </p:nvSpPr>
        <p:spPr>
          <a:xfrm>
            <a:off x="8534401" y="3002492"/>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9848"/>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
        <p:nvSpPr>
          <p:cNvPr id="21" name="文本框 20">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57627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Some results with Ф Coefficient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0E57331-8DD7-4C72-A562-7F0BA386EAED}"/>
              </a:ext>
            </a:extLst>
          </p:cNvPr>
          <p:cNvPicPr>
            <a:picLocks noChangeAspect="1"/>
          </p:cNvPicPr>
          <p:nvPr/>
        </p:nvPicPr>
        <p:blipFill>
          <a:blip r:embed="rId3"/>
          <a:stretch>
            <a:fillRect/>
          </a:stretch>
        </p:blipFill>
        <p:spPr>
          <a:xfrm>
            <a:off x="4667700" y="1792122"/>
            <a:ext cx="7295900" cy="4335962"/>
          </a:xfrm>
          <a:prstGeom prst="rect">
            <a:avLst/>
          </a:prstGeom>
        </p:spPr>
      </p:pic>
      <p:sp>
        <p:nvSpPr>
          <p:cNvPr id="6" name="内容占位符 4">
            <a:extLst>
              <a:ext uri="{FF2B5EF4-FFF2-40B4-BE49-F238E27FC236}">
                <a16:creationId xmlns:a16="http://schemas.microsoft.com/office/drawing/2014/main" id="{07F7BA78-700C-47BD-8651-C6DE3DAF2B85}"/>
              </a:ext>
            </a:extLst>
          </p:cNvPr>
          <p:cNvSpPr txBox="1">
            <a:spLocks/>
          </p:cNvSpPr>
          <p:nvPr/>
        </p:nvSpPr>
        <p:spPr>
          <a:xfrm>
            <a:off x="665878" y="2011680"/>
            <a:ext cx="3464761"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270713 games</a:t>
            </a: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1503 seasons</a:t>
            </a: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84 countries</a:t>
            </a: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4 Sports</a:t>
            </a:r>
          </a:p>
        </p:txBody>
      </p:sp>
      <p:sp>
        <p:nvSpPr>
          <p:cNvPr id="7" name="文本框 6">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2321597467"/>
      </p:ext>
    </p:extLst>
  </p:cSld>
  <p:clrMapOvr>
    <a:masterClrMapping/>
  </p:clrMapOvr>
</p:sld>
</file>

<file path=ppt/theme/theme1.xml><?xml version="1.0" encoding="utf-8"?>
<a:theme xmlns:a="http://schemas.openxmlformats.org/drawingml/2006/main" name="回顾">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3036</TotalTime>
  <Words>2073</Words>
  <Application>Microsoft Office PowerPoint</Application>
  <PresentationFormat>宽屏</PresentationFormat>
  <Paragraphs>170</Paragraphs>
  <Slides>16</Slides>
  <Notes>16</Notes>
  <HiddenSlides>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宋体</vt:lpstr>
      <vt:lpstr>微软雅黑</vt:lpstr>
      <vt:lpstr>Calibri</vt:lpstr>
      <vt:lpstr>Calibri Light</vt:lpstr>
      <vt:lpstr>Cambria Math</vt:lpstr>
      <vt:lpstr>Times New Roman</vt:lpstr>
      <vt:lpstr>Wingdings</vt:lpstr>
      <vt:lpstr>回顾</vt:lpstr>
      <vt:lpstr> Application of Data Analysis Technology in Sports Prediction</vt:lpstr>
      <vt:lpstr>Predicting Sports Scoring Dynamics</vt:lpstr>
      <vt:lpstr>Results</vt:lpstr>
      <vt:lpstr>Results</vt:lpstr>
      <vt:lpstr>Modeling basketball play-by-play data</vt:lpstr>
      <vt:lpstr>Results</vt:lpstr>
      <vt:lpstr>Luck is Hard to Beat: The Difficulty of Sports Prediction</vt:lpstr>
      <vt:lpstr>A luck and skill coefficient</vt:lpstr>
      <vt:lpstr>Some results with Ф Coefficient</vt:lpstr>
      <vt:lpstr>Teams are removed to make it random</vt:lpstr>
      <vt:lpstr>Conclusion</vt:lpstr>
      <vt:lpstr>附录: Skill estimation</vt:lpstr>
      <vt:lpstr>附录: Skill estimation</vt:lpstr>
      <vt:lpstr>附录: Skill estimation</vt:lpstr>
      <vt:lpstr>附录: Skill estimation Improvement</vt:lpstr>
      <vt:lpstr>附录: Paper4 Predicting matchups and preferences in 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KDD  Luck is Hard to Beat: The Difficulty of Sports Prediction</dc:title>
  <dc:creator>fuying</dc:creator>
  <cp:lastModifiedBy>Yue Zhao</cp:lastModifiedBy>
  <cp:revision>281</cp:revision>
  <dcterms:created xsi:type="dcterms:W3CDTF">2016-05-26T14:03:20Z</dcterms:created>
  <dcterms:modified xsi:type="dcterms:W3CDTF">2017-12-16T12:00:33Z</dcterms:modified>
</cp:coreProperties>
</file>