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312" r:id="rId4"/>
    <p:sldId id="282" r:id="rId5"/>
    <p:sldId id="283" r:id="rId6"/>
    <p:sldId id="314" r:id="rId7"/>
    <p:sldId id="289" r:id="rId8"/>
    <p:sldId id="288" r:id="rId9"/>
    <p:sldId id="296" r:id="rId10"/>
    <p:sldId id="299" r:id="rId11"/>
    <p:sldId id="302" r:id="rId12"/>
    <p:sldId id="304" r:id="rId13"/>
    <p:sldId id="308" r:id="rId14"/>
    <p:sldId id="309" r:id="rId15"/>
    <p:sldId id="311" r:id="rId16"/>
    <p:sldId id="310" r:id="rId17"/>
    <p:sldId id="313" r:id="rId18"/>
    <p:sldId id="261" r:id="rId19"/>
    <p:sldId id="271" r:id="rId20"/>
    <p:sldId id="301" r:id="rId21"/>
    <p:sldId id="303" r:id="rId22"/>
    <p:sldId id="305" r:id="rId23"/>
    <p:sldId id="295" r:id="rId24"/>
    <p:sldId id="306" r:id="rId25"/>
    <p:sldId id="307" r:id="rId26"/>
    <p:sldId id="298" r:id="rId27"/>
    <p:sldId id="294" r:id="rId28"/>
    <p:sldId id="300" r:id="rId29"/>
    <p:sldId id="290" r:id="rId30"/>
    <p:sldId id="291" r:id="rId31"/>
    <p:sldId id="292" r:id="rId32"/>
    <p:sldId id="293" r:id="rId33"/>
    <p:sldId id="284" r:id="rId34"/>
    <p:sldId id="285" r:id="rId35"/>
    <p:sldId id="286" r:id="rId36"/>
    <p:sldId id="279" r:id="rId37"/>
    <p:sldId id="280" r:id="rId38"/>
    <p:sldId id="2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DA6F26"/>
    <a:srgbClr val="404040"/>
    <a:srgbClr val="FDFDF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917" autoAdjust="0"/>
  </p:normalViewPr>
  <p:slideViewPr>
    <p:cSldViewPr snapToGrid="0">
      <p:cViewPr>
        <p:scale>
          <a:sx n="100" d="100"/>
          <a:sy n="100" d="100"/>
        </p:scale>
        <p:origin x="990" y="22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A7F2F95-0D41-4989-BCA0-94E730A3D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E9889-2C6E-4B87-8125-27767A6BA0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76CB-17F7-494F-8EC1-75F7463C6C44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C3452-673E-4A3C-A61E-288BD450E6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16C4C-6A37-4FB3-842D-66B40EE4C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C57D-4206-4AF7-81BD-389A074C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65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71BB-BE53-4884-AAFC-76CD8451D01F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22A69-93A3-4078-A75A-573950582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5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加上组员信息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</a:t>
                </a:r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team</a:t>
                </a:r>
              </a:p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:r>
                  <a:rPr lang="en-US" altLang="zh-CN" sz="28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𝑛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60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6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_(𝑘</a:t>
                </a:r>
                <a:r>
                  <a:rPr lang="en-US" altLang="zh-CN" sz="26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60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S_</a:t>
                </a:r>
                <a:r>
                  <a:rPr lang="en-US" altLang="zh-CN" sz="26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𝑘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</a:t>
                </a:r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team</a:t>
                </a:r>
              </a:p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N_(𝑘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𝑆</a:t>
                </a:r>
                <a:r>
                  <a:rPr lang="en-US" altLang="zh-CN" sz="2800" b="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_(</a:t>
                </a: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N_(𝑘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0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越接近上限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，越接近随机模型，更重要的是解释最终得分的技能组件。 篮球是最后一项成绩最大的运动。 第二个是排球，第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个是足球，第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个是手球。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1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2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2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7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99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4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14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个国家的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个赛季的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个联赛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种不同的运动：篮球，足球，排球和手球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8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9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5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7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57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32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74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2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64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6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5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68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5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4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67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6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78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6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06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28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0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8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期望</a:t>
            </a:r>
            <a:r>
              <a:rPr lang="en-US" altLang="zh-CN" dirty="0" smtClean="0"/>
              <a:t>-&gt;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3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9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5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2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Graphical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Seasons/Leagues with significantly different of 0 and positive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component is decomposed into explanatory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Only basketball, NBA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9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2821" y="490011"/>
            <a:ext cx="10058400" cy="381894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KDD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Luck is Hard to Beat: The Difficulty of Sports Prediction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821" y="4620348"/>
            <a:ext cx="10058400" cy="223765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数据挖掘课程论文阅读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  <a:p>
            <a:pPr algn="r"/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第</a:t>
            </a:r>
            <a:r>
              <a:rPr lang="en-US" altLang="zh-CN" sz="3200" dirty="0">
                <a:solidFill>
                  <a:srgbClr val="404040"/>
                </a:solidFill>
                <a:latin typeface="+mj-ea"/>
                <a:ea typeface="+mj-ea"/>
              </a:rPr>
              <a:t>X</a:t>
            </a:r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小组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913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Likelihood function: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E0B8A5-EA0A-4C9B-B08E-BD031357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83" y="2118209"/>
            <a:ext cx="629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results with Ф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57331-8DD7-4C72-A562-7F0BA386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10" y="1792122"/>
            <a:ext cx="7295900" cy="43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many teams should be removed to make it random?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14E45-7185-470B-A731-05CE3603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11" y="1811223"/>
            <a:ext cx="6281538" cy="50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DCI-selected model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A7FA98-BA23-4315-8179-32593AB7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98" y="1850423"/>
            <a:ext cx="6629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FB489E-19BF-42CD-91E8-5B90200A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469032"/>
            <a:ext cx="10248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874294" y="36116"/>
            <a:ext cx="10718864" cy="144938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the underdog plays at home, its winning probability increase 0.18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D61DAE-2DC8-4234-AD32-D6006EDF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69" y="3097098"/>
            <a:ext cx="8934450" cy="3162300"/>
          </a:xfrm>
          <a:prstGeom prst="rect">
            <a:avLst/>
          </a:prstGeom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9BC77851-DB81-4440-A688-96D456E72832}"/>
              </a:ext>
            </a:extLst>
          </p:cNvPr>
          <p:cNvSpPr txBox="1">
            <a:spLocks/>
          </p:cNvSpPr>
          <p:nvPr/>
        </p:nvSpPr>
        <p:spPr>
          <a:xfrm>
            <a:off x="874294" y="1354189"/>
            <a:ext cx="10556838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effect disappears if playing against the best ones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2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strategy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6A31ADA-FD18-4282-A39C-26CA4263F88D}"/>
              </a:ext>
            </a:extLst>
          </p:cNvPr>
          <p:cNvSpPr txBox="1">
            <a:spLocks/>
          </p:cNvSpPr>
          <p:nvPr/>
        </p:nvSpPr>
        <p:spPr>
          <a:xfrm>
            <a:off x="1036320" y="2040822"/>
            <a:ext cx="10556838" cy="37837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Building smaller teams allow for higher salaries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 also increase the odds of attracting high PER players and increasing rapport(roster aggregate coherence)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Smaller, more cohesive teams have less conflicts and are easier to manage</a:t>
            </a:r>
          </a:p>
        </p:txBody>
      </p:sp>
    </p:spTree>
    <p:extLst>
      <p:ext uri="{BB962C8B-B14F-4D97-AF65-F5344CB8AC3E}">
        <p14:creationId xmlns:p14="http://schemas.microsoft.com/office/powerpoint/2010/main" val="193546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255059" y="1354188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Contribution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Cyrl-AZ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coefficient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leagues and sports are more competitive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Bayesian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features have more influence on the skill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Attractive area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97280" y="1607543"/>
            <a:ext cx="10556838" cy="4199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Relatively isolated system seen repeatedly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Many datasets available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Popularity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Economic Relevance</a:t>
            </a:r>
          </a:p>
        </p:txBody>
      </p:sp>
    </p:spTree>
    <p:extLst>
      <p:ext uri="{BB962C8B-B14F-4D97-AF65-F5344CB8AC3E}">
        <p14:creationId xmlns:p14="http://schemas.microsoft.com/office/powerpoint/2010/main" val="33446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3793446" y="2959950"/>
            <a:ext cx="4893864" cy="938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Sports are extremely surprising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097280" y="2079133"/>
            <a:ext cx="10885170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7F7BA78-700C-47BD-8651-C6DE3DAF2B85}"/>
              </a:ext>
            </a:extLst>
          </p:cNvPr>
          <p:cNvSpPr txBox="1">
            <a:spLocks/>
          </p:cNvSpPr>
          <p:nvPr/>
        </p:nvSpPr>
        <p:spPr>
          <a:xfrm>
            <a:off x="1097280" y="1991075"/>
            <a:ext cx="10556838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Unpredictability cannot be avoided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7D10DC-C0FC-4E6C-B470-D39198690E63}"/>
              </a:ext>
            </a:extLst>
          </p:cNvPr>
          <p:cNvGrpSpPr/>
          <p:nvPr/>
        </p:nvGrpSpPr>
        <p:grpSpPr>
          <a:xfrm>
            <a:off x="2680570" y="3643916"/>
            <a:ext cx="6587438" cy="2229632"/>
            <a:chOff x="2066795" y="3933173"/>
            <a:chExt cx="6587438" cy="222963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329E0AC-E69D-44EA-8B53-653E1D66161F}"/>
                </a:ext>
              </a:extLst>
            </p:cNvPr>
            <p:cNvSpPr/>
            <p:nvPr/>
          </p:nvSpPr>
          <p:spPr>
            <a:xfrm>
              <a:off x="2066795" y="3933173"/>
              <a:ext cx="3745282" cy="2229632"/>
            </a:xfrm>
            <a:prstGeom prst="ellipse">
              <a:avLst/>
            </a:prstGeom>
            <a:solidFill>
              <a:srgbClr val="DA6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ECD16D5-5346-4194-A283-7D174C8DEFF2}"/>
                </a:ext>
              </a:extLst>
            </p:cNvPr>
            <p:cNvSpPr/>
            <p:nvPr/>
          </p:nvSpPr>
          <p:spPr>
            <a:xfrm>
              <a:off x="4908951" y="3933173"/>
              <a:ext cx="3745282" cy="2229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Luck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51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654BE9-7640-42F5-9B55-85B64C8F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54" y="1619250"/>
            <a:ext cx="6267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Albert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Bodjongo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incident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D85ABC-F2B9-4DE9-94A3-74DC6FB2E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78" y="2276977"/>
            <a:ext cx="6238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E41EC-AF2B-45C8-B4FF-5ECE668D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089634"/>
            <a:ext cx="6343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097280" y="1241894"/>
            <a:ext cx="10556838" cy="48861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Graphical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Seasons/Leagues with significantly different of 0 and positive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component is decomposed into explanatory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Only basketball, NBA</a:t>
            </a:r>
          </a:p>
        </p:txBody>
      </p:sp>
    </p:spTree>
    <p:extLst>
      <p:ext uri="{BB962C8B-B14F-4D97-AF65-F5344CB8AC3E}">
        <p14:creationId xmlns:p14="http://schemas.microsoft.com/office/powerpoint/2010/main" val="38595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Dados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93F2122-1175-4F0C-AD23-09E085DC0A9D}"/>
              </a:ext>
            </a:extLst>
          </p:cNvPr>
          <p:cNvSpPr txBox="1">
            <a:spLocks/>
          </p:cNvSpPr>
          <p:nvPr/>
        </p:nvSpPr>
        <p:spPr>
          <a:xfrm>
            <a:off x="1255059" y="12645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National Basketball Association(NBA)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Regular Season: round-robin system(=1230 matches)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Playoffs: 16 teams</a:t>
            </a:r>
          </a:p>
        </p:txBody>
      </p:sp>
    </p:spTree>
    <p:extLst>
      <p:ext uri="{BB962C8B-B14F-4D97-AF65-F5344CB8AC3E}">
        <p14:creationId xmlns:p14="http://schemas.microsoft.com/office/powerpoint/2010/main" val="14549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1617D5-2F5F-441D-93E9-37822144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48" y="729916"/>
            <a:ext cx="4876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team</a:t>
                </a: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  <a:blipFill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6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C926AD-94E2-42FD-AF6F-05209D2B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3D378-E804-431F-BFBB-AB4344F5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726657"/>
            <a:ext cx="6229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4130842" y="2386308"/>
            <a:ext cx="3930315" cy="2085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Ф Coefficient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6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0: skill factor has a small influence in the results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10098505" y="2903619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5276249" y="3041843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0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Goals &amp; Methods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036320" y="939285"/>
            <a:ext cx="10556838" cy="575076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luck and skill influence in sports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influence -&gt; </a:t>
            </a:r>
            <a:r>
              <a:rPr lang="az-Cyrl-AZ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coefficicent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Significant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teams should be removed to make a league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Estimate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teams'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Teams' skill in a season/league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What explains skill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7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values: observed variance is LESS than the expected value under the random model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1927391" y="3007897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77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49542" y="422830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Monte Carlo simulation considering true the random model hypothesis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2D5C94-EA05-45CE-A3BC-9916B78135EA}"/>
              </a:ext>
            </a:extLst>
          </p:cNvPr>
          <p:cNvGrpSpPr/>
          <p:nvPr/>
        </p:nvGrpSpPr>
        <p:grpSpPr>
          <a:xfrm>
            <a:off x="1349542" y="2853453"/>
            <a:ext cx="9577936" cy="1972435"/>
            <a:chOff x="1386039" y="2243853"/>
            <a:chExt cx="9577936" cy="197243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0F85954-FC8B-4DCB-B191-5F6F19930578}"/>
                </a:ext>
              </a:extLst>
            </p:cNvPr>
            <p:cNvCxnSpPr/>
            <p:nvPr/>
          </p:nvCxnSpPr>
          <p:spPr>
            <a:xfrm>
              <a:off x="2093495" y="3144252"/>
              <a:ext cx="800501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6AD0F3-AD53-4125-89CE-8CE9CEB66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505" y="2903619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7AA04AF-F0BB-4FAD-B422-8252483D5F6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495" y="2887578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005BCD5-F979-40AF-868E-902BF56B44D6}"/>
                </a:ext>
              </a:extLst>
            </p:cNvPr>
            <p:cNvGrpSpPr/>
            <p:nvPr/>
          </p:nvGrpSpPr>
          <p:grpSpPr>
            <a:xfrm>
              <a:off x="5276249" y="3041843"/>
              <a:ext cx="1700462" cy="272710"/>
              <a:chOff x="8534401" y="2983830"/>
              <a:chExt cx="1700462" cy="27271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964B4C-CE7E-4596-894F-9DDB0F1BB8D7}"/>
                  </a:ext>
                </a:extLst>
              </p:cNvPr>
              <p:cNvSpPr/>
              <p:nvPr/>
            </p:nvSpPr>
            <p:spPr>
              <a:xfrm>
                <a:off x="8534401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EB8635-1CE2-409B-9179-D0BE443C7A97}"/>
                  </a:ext>
                </a:extLst>
              </p:cNvPr>
              <p:cNvSpPr/>
              <p:nvPr/>
            </p:nvSpPr>
            <p:spPr>
              <a:xfrm>
                <a:off x="9962148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内容占位符 4">
              <a:extLst>
                <a:ext uri="{FF2B5EF4-FFF2-40B4-BE49-F238E27FC236}">
                  <a16:creationId xmlns:a16="http://schemas.microsoft.com/office/drawing/2014/main" id="{61847F57-A64C-43A5-B41E-11F52EDEC15A}"/>
                </a:ext>
              </a:extLst>
            </p:cNvPr>
            <p:cNvSpPr txBox="1">
              <a:spLocks/>
            </p:cNvSpPr>
            <p:nvPr/>
          </p:nvSpPr>
          <p:spPr>
            <a:xfrm>
              <a:off x="1386039" y="3536986"/>
              <a:ext cx="2046972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Atypical</a:t>
              </a:r>
            </a:p>
          </p:txBody>
        </p:sp>
        <p:sp>
          <p:nvSpPr>
            <p:cNvPr id="16" name="内容占位符 4">
              <a:extLst>
                <a:ext uri="{FF2B5EF4-FFF2-40B4-BE49-F238E27FC236}">
                  <a16:creationId xmlns:a16="http://schemas.microsoft.com/office/drawing/2014/main" id="{3733822C-A821-4BC3-AC60-8CC39820990E}"/>
                </a:ext>
              </a:extLst>
            </p:cNvPr>
            <p:cNvSpPr txBox="1">
              <a:spLocks/>
            </p:cNvSpPr>
            <p:nvPr/>
          </p:nvSpPr>
          <p:spPr>
            <a:xfrm>
              <a:off x="5648426" y="3536986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Luck</a:t>
              </a:r>
            </a:p>
          </p:txBody>
        </p:sp>
        <p:sp>
          <p:nvSpPr>
            <p:cNvPr id="17" name="内容占位符 4">
              <a:extLst>
                <a:ext uri="{FF2B5EF4-FFF2-40B4-BE49-F238E27FC236}">
                  <a16:creationId xmlns:a16="http://schemas.microsoft.com/office/drawing/2014/main" id="{6612F998-B3F9-4D63-A1C9-7672482B9CA0}"/>
                </a:ext>
              </a:extLst>
            </p:cNvPr>
            <p:cNvSpPr txBox="1">
              <a:spLocks/>
            </p:cNvSpPr>
            <p:nvPr/>
          </p:nvSpPr>
          <p:spPr>
            <a:xfrm>
              <a:off x="9505751" y="3540182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Skill</a:t>
              </a:r>
            </a:p>
          </p:txBody>
        </p:sp>
        <p:sp>
          <p:nvSpPr>
            <p:cNvPr id="18" name="内容占位符 4">
              <a:extLst>
                <a:ext uri="{FF2B5EF4-FFF2-40B4-BE49-F238E27FC236}">
                  <a16:creationId xmlns:a16="http://schemas.microsoft.com/office/drawing/2014/main" id="{9FA78DD2-D512-45DF-A6BD-215C690002F3}"/>
                </a:ext>
              </a:extLst>
            </p:cNvPr>
            <p:cNvSpPr txBox="1">
              <a:spLocks/>
            </p:cNvSpPr>
            <p:nvPr/>
          </p:nvSpPr>
          <p:spPr>
            <a:xfrm>
              <a:off x="5898849" y="229223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</p:spPr>
              <p:txBody>
                <a:bodyPr/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sz="32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  <a:blipFill>
                  <a:blip r:embed="rId3"/>
                  <a:stretch>
                    <a:fillRect l="-20833" t="-19266" b="-100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内容占位符 4">
              <a:extLst>
                <a:ext uri="{FF2B5EF4-FFF2-40B4-BE49-F238E27FC236}">
                  <a16:creationId xmlns:a16="http://schemas.microsoft.com/office/drawing/2014/main" id="{E4D048E7-4D4B-42FB-B0E1-30DD8538B6B9}"/>
                </a:ext>
              </a:extLst>
            </p:cNvPr>
            <p:cNvSpPr txBox="1">
              <a:spLocks/>
            </p:cNvSpPr>
            <p:nvPr/>
          </p:nvSpPr>
          <p:spPr>
            <a:xfrm>
              <a:off x="9870307" y="224385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1CFA90A-2272-417B-9D70-E7C9A342DC4E}"/>
              </a:ext>
            </a:extLst>
          </p:cNvPr>
          <p:cNvSpPr txBox="1">
            <a:spLocks/>
          </p:cNvSpPr>
          <p:nvPr/>
        </p:nvSpPr>
        <p:spPr>
          <a:xfrm>
            <a:off x="1097280" y="1242849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Confidence interval(95%) around 0</a:t>
            </a:r>
          </a:p>
        </p:txBody>
      </p:sp>
    </p:spTree>
    <p:extLst>
      <p:ext uri="{BB962C8B-B14F-4D97-AF65-F5344CB8AC3E}">
        <p14:creationId xmlns:p14="http://schemas.microsoft.com/office/powerpoint/2010/main" val="501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86039" y="445031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 repeated simulation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8376286-99FA-4E87-AAE7-21C27EF660DD}"/>
              </a:ext>
            </a:extLst>
          </p:cNvPr>
          <p:cNvSpPr txBox="1">
            <a:spLocks/>
          </p:cNvSpPr>
          <p:nvPr/>
        </p:nvSpPr>
        <p:spPr>
          <a:xfrm>
            <a:off x="1135782" y="1418644"/>
            <a:ext cx="10556838" cy="33503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az-Cyrl-AZ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 significantly different from 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how many teams should be removed from a league in order to turn it random? </a:t>
            </a:r>
          </a:p>
        </p:txBody>
      </p:sp>
    </p:spTree>
    <p:extLst>
      <p:ext uri="{BB962C8B-B14F-4D97-AF65-F5344CB8AC3E}">
        <p14:creationId xmlns:p14="http://schemas.microsoft.com/office/powerpoint/2010/main" val="2063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F2A19-592D-4877-AA20-D8017B5C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33" y="1906504"/>
            <a:ext cx="6276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EC720-A824-4083-B36D-10BE5B90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5" y="1993232"/>
            <a:ext cx="6753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FBDEA-B61E-42FF-96BA-03C9F75F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61160"/>
            <a:ext cx="6610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2053390" y="2951837"/>
            <a:ext cx="8694821" cy="954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Disentangling luck and skill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36320" y="1168729"/>
            <a:ext cx="11239099" cy="52422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Leagues considered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 with the same number of games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 team plays twice against all others, once at home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final result is total number of points accumulated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Contextual factors allowed(home advantage only)</a:t>
            </a:r>
          </a:p>
        </p:txBody>
      </p:sp>
    </p:spTree>
    <p:extLst>
      <p:ext uri="{BB962C8B-B14F-4D97-AF65-F5344CB8AC3E}">
        <p14:creationId xmlns:p14="http://schemas.microsoft.com/office/powerpoint/2010/main" val="24872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in one match at home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away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577" r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are specific for each sport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3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7EDD705-9343-4C67-B965-E5342F7FB0F4}"/>
              </a:ext>
            </a:extLst>
          </p:cNvPr>
          <p:cNvSpPr txBox="1">
            <a:spLocks/>
          </p:cNvSpPr>
          <p:nvPr/>
        </p:nvSpPr>
        <p:spPr>
          <a:xfrm>
            <a:off x="1097280" y="1174407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soccer: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26146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26146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5181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10588" r="-100800" b="-33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00" t="-110588" r="-800" b="-33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552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Probabilities are non-negative and add to 1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Soccer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Those probabilities are specific for each sport/league/season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1270" b="-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048000" y="2413338"/>
                <a:ext cx="6096000" cy="32778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Probabilities are non-negative and add to 1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Soccer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Those probabilities are specific for each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sport/league/season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refers to real variance from real data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refers to complete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正态分布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13338"/>
                <a:ext cx="6096000" cy="3277820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37B080-0C36-4C4A-86AA-F8F6126D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9591"/>
            <a:ext cx="6153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1: skill factor has more influence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5964B4C-CE7E-4596-894F-9DDB0F1BB8D7}"/>
              </a:ext>
            </a:extLst>
          </p:cNvPr>
          <p:cNvSpPr/>
          <p:nvPr/>
        </p:nvSpPr>
        <p:spPr>
          <a:xfrm>
            <a:off x="8534401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EB8635-1CE2-409B-9179-D0BE443C7A97}"/>
              </a:ext>
            </a:extLst>
          </p:cNvPr>
          <p:cNvSpPr/>
          <p:nvPr/>
        </p:nvSpPr>
        <p:spPr>
          <a:xfrm>
            <a:off x="9962148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627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D9CD2E-A3A4-4695-B58F-66BA39BE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16" y="2044616"/>
            <a:ext cx="6257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63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1331</TotalTime>
  <Words>649</Words>
  <Application>Microsoft Office PowerPoint</Application>
  <PresentationFormat>宽屏</PresentationFormat>
  <Paragraphs>218</Paragraphs>
  <Slides>38</Slides>
  <Notes>38</Notes>
  <HiddenSlides>21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宋体</vt:lpstr>
      <vt:lpstr>微软雅黑</vt:lpstr>
      <vt:lpstr>Calibri</vt:lpstr>
      <vt:lpstr>Calibri Light</vt:lpstr>
      <vt:lpstr>Cambria Math</vt:lpstr>
      <vt:lpstr>Times New Roman</vt:lpstr>
      <vt:lpstr>Wingdings</vt:lpstr>
      <vt:lpstr>回顾</vt:lpstr>
      <vt:lpstr>2017 KDD  Luck is Hard to Beat: The Difficulty of Sports Prediction</vt:lpstr>
      <vt:lpstr>Sports are extremely surprising</vt:lpstr>
      <vt:lpstr>Goals &amp; Methods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Skill estimation</vt:lpstr>
      <vt:lpstr>Skill estimation</vt:lpstr>
      <vt:lpstr>Some results with Ф Coefficient</vt:lpstr>
      <vt:lpstr>How many teams should be removed to make it random?</vt:lpstr>
      <vt:lpstr>DCI-selected model</vt:lpstr>
      <vt:lpstr>PowerPoint 演示文稿</vt:lpstr>
      <vt:lpstr>When the underdog plays at home, its winning probability increase 0.18</vt:lpstr>
      <vt:lpstr>Management strategy</vt:lpstr>
      <vt:lpstr>Conclusion</vt:lpstr>
      <vt:lpstr>Attractive area</vt:lpstr>
      <vt:lpstr>PowerPoint 演示文稿</vt:lpstr>
      <vt:lpstr>PowerPoint 演示文稿</vt:lpstr>
      <vt:lpstr>Albert Bodjongo incident</vt:lpstr>
      <vt:lpstr>Results</vt:lpstr>
      <vt:lpstr>Skill estimation</vt:lpstr>
      <vt:lpstr>Dados</vt:lpstr>
      <vt:lpstr>Features</vt:lpstr>
      <vt:lpstr>Skill estimation</vt:lpstr>
      <vt:lpstr>PowerPoint 演示文稿</vt:lpstr>
      <vt:lpstr>PowerPoint 演示文稿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PowerPoint 演示文稿</vt:lpstr>
      <vt:lpstr>A luck and skill coefficient</vt:lpstr>
      <vt:lpstr>A luck and skill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KDD  Luck is Hard to Beat: The Difficulty of Sports Prediction</dc:title>
  <dc:creator>fuying</dc:creator>
  <cp:lastModifiedBy>Yue Zhao</cp:lastModifiedBy>
  <cp:revision>70</cp:revision>
  <dcterms:created xsi:type="dcterms:W3CDTF">2016-05-26T14:03:20Z</dcterms:created>
  <dcterms:modified xsi:type="dcterms:W3CDTF">2017-12-06T04:05:41Z</dcterms:modified>
</cp:coreProperties>
</file>