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handoutMasterIdLst>
    <p:handoutMasterId r:id="rId46"/>
  </p:handoutMasterIdLst>
  <p:sldIdLst>
    <p:sldId id="317" r:id="rId2"/>
    <p:sldId id="318" r:id="rId3"/>
    <p:sldId id="319" r:id="rId4"/>
    <p:sldId id="320" r:id="rId5"/>
    <p:sldId id="321" r:id="rId6"/>
    <p:sldId id="322" r:id="rId7"/>
    <p:sldId id="316" r:id="rId8"/>
    <p:sldId id="288" r:id="rId9"/>
    <p:sldId id="302" r:id="rId10"/>
    <p:sldId id="304" r:id="rId11"/>
    <p:sldId id="308" r:id="rId12"/>
    <p:sldId id="309" r:id="rId13"/>
    <p:sldId id="311" r:id="rId14"/>
    <p:sldId id="310" r:id="rId15"/>
    <p:sldId id="313" r:id="rId16"/>
    <p:sldId id="261" r:id="rId17"/>
    <p:sldId id="271" r:id="rId18"/>
    <p:sldId id="301" r:id="rId19"/>
    <p:sldId id="312" r:id="rId20"/>
    <p:sldId id="282" r:id="rId21"/>
    <p:sldId id="283" r:id="rId22"/>
    <p:sldId id="314" r:id="rId23"/>
    <p:sldId id="289" r:id="rId24"/>
    <p:sldId id="296" r:id="rId25"/>
    <p:sldId id="299" r:id="rId26"/>
    <p:sldId id="303" r:id="rId27"/>
    <p:sldId id="305" r:id="rId28"/>
    <p:sldId id="295" r:id="rId29"/>
    <p:sldId id="306" r:id="rId30"/>
    <p:sldId id="307" r:id="rId31"/>
    <p:sldId id="298" r:id="rId32"/>
    <p:sldId id="294" r:id="rId33"/>
    <p:sldId id="300" r:id="rId34"/>
    <p:sldId id="290" r:id="rId35"/>
    <p:sldId id="291" r:id="rId36"/>
    <p:sldId id="292" r:id="rId37"/>
    <p:sldId id="293" r:id="rId38"/>
    <p:sldId id="284" r:id="rId39"/>
    <p:sldId id="285" r:id="rId40"/>
    <p:sldId id="286" r:id="rId41"/>
    <p:sldId id="279" r:id="rId42"/>
    <p:sldId id="280" r:id="rId43"/>
    <p:sldId id="28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106" autoAdjust="0"/>
  </p:normalViewPr>
  <p:slideViewPr>
    <p:cSldViewPr snapToGrid="0">
      <p:cViewPr varScale="1">
        <p:scale>
          <a:sx n="102" d="100"/>
          <a:sy n="102" d="100"/>
        </p:scale>
        <p:origin x="954" y="66"/>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2017/12/12</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351962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231007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164049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237324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15</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个国家的</a:t>
            </a:r>
            <a:r>
              <a:rPr lang="en-US" altLang="zh-CN" sz="1200" kern="1200" dirty="0">
                <a:solidFill>
                  <a:schemeClr val="tx1"/>
                </a:solidFill>
                <a:effectLst/>
                <a:latin typeface="+mn-lt"/>
                <a:ea typeface="+mn-ea"/>
                <a:cs typeface="+mn-cs"/>
              </a:rPr>
              <a:t>1503</a:t>
            </a:r>
            <a:r>
              <a:rPr lang="zh-CN" altLang="zh-CN" sz="1200" kern="1200" dirty="0">
                <a:solidFill>
                  <a:schemeClr val="tx1"/>
                </a:solidFill>
                <a:effectLst/>
                <a:latin typeface="+mn-lt"/>
                <a:ea typeface="+mn-ea"/>
                <a:cs typeface="+mn-cs"/>
              </a:rPr>
              <a:t>个赛季的</a:t>
            </a:r>
            <a:r>
              <a:rPr lang="en-US" altLang="zh-CN" sz="1200" kern="1200" dirty="0">
                <a:solidFill>
                  <a:schemeClr val="tx1"/>
                </a:solidFill>
                <a:effectLst/>
                <a:latin typeface="+mn-lt"/>
                <a:ea typeface="+mn-ea"/>
                <a:cs typeface="+mn-cs"/>
              </a:rPr>
              <a:t>198</a:t>
            </a:r>
            <a:r>
              <a:rPr lang="zh-CN" altLang="zh-CN" sz="1200" kern="1200" dirty="0">
                <a:solidFill>
                  <a:schemeClr val="tx1"/>
                </a:solidFill>
                <a:effectLst/>
                <a:latin typeface="+mn-lt"/>
                <a:ea typeface="+mn-ea"/>
                <a:cs typeface="+mn-cs"/>
              </a:rPr>
              <a:t>个联赛</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种不同的运动：篮球，足球，排球和手球</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4268318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17</a:t>
            </a:fld>
            <a:endParaRPr lang="zh-CN" altLang="en-US"/>
          </a:p>
        </p:txBody>
      </p:sp>
    </p:spTree>
    <p:extLst>
      <p:ext uri="{BB962C8B-B14F-4D97-AF65-F5344CB8AC3E}">
        <p14:creationId xmlns:p14="http://schemas.microsoft.com/office/powerpoint/2010/main" val="242639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18</a:t>
            </a:fld>
            <a:endParaRPr lang="zh-CN" altLang="en-US"/>
          </a:p>
        </p:txBody>
      </p:sp>
    </p:spTree>
    <p:extLst>
      <p:ext uri="{BB962C8B-B14F-4D97-AF65-F5344CB8AC3E}">
        <p14:creationId xmlns:p14="http://schemas.microsoft.com/office/powerpoint/2010/main" val="189534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19</a:t>
            </a:fld>
            <a:endParaRPr lang="zh-CN" altLang="en-US"/>
          </a:p>
        </p:txBody>
      </p:sp>
    </p:spTree>
    <p:extLst>
      <p:ext uri="{BB962C8B-B14F-4D97-AF65-F5344CB8AC3E}">
        <p14:creationId xmlns:p14="http://schemas.microsoft.com/office/powerpoint/2010/main" val="345786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each, we assess model goodness-of-fit by calculating the held out likelihood for each model under a 10-fold cross validation.</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20</a:t>
            </a:fld>
            <a:endParaRPr lang="zh-CN" altLang="en-US"/>
          </a:p>
        </p:txBody>
      </p:sp>
    </p:spTree>
    <p:extLst>
      <p:ext uri="{BB962C8B-B14F-4D97-AF65-F5344CB8AC3E}">
        <p14:creationId xmlns:p14="http://schemas.microsoft.com/office/powerpoint/2010/main" val="2802381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概率</a:t>
            </a:r>
            <a:r>
              <a:rPr lang="en-US" altLang="zh-CN" dirty="0"/>
              <a:t>-&gt;</a:t>
            </a:r>
            <a:r>
              <a:rPr lang="zh-CN" altLang="en-US" dirty="0"/>
              <a:t>期望</a:t>
            </a:r>
            <a:r>
              <a:rPr lang="en-US" altLang="zh-CN" dirty="0"/>
              <a:t>-&gt;</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21</a:t>
            </a:fld>
            <a:endParaRPr lang="zh-CN" altLang="en-US"/>
          </a:p>
        </p:txBody>
      </p:sp>
    </p:spTree>
    <p:extLst>
      <p:ext uri="{BB962C8B-B14F-4D97-AF65-F5344CB8AC3E}">
        <p14:creationId xmlns:p14="http://schemas.microsoft.com/office/powerpoint/2010/main" val="4014937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22</a:t>
            </a:fld>
            <a:endParaRPr lang="zh-CN" altLang="en-US"/>
          </a:p>
        </p:txBody>
      </p:sp>
    </p:spTree>
    <p:extLst>
      <p:ext uri="{BB962C8B-B14F-4D97-AF65-F5344CB8AC3E}">
        <p14:creationId xmlns:p14="http://schemas.microsoft.com/office/powerpoint/2010/main" val="2594292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23</a:t>
            </a:fld>
            <a:endParaRPr lang="zh-CN" altLang="en-US"/>
          </a:p>
        </p:txBody>
      </p:sp>
    </p:spTree>
    <p:extLst>
      <p:ext uri="{BB962C8B-B14F-4D97-AF65-F5344CB8AC3E}">
        <p14:creationId xmlns:p14="http://schemas.microsoft.com/office/powerpoint/2010/main" val="687657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400" dirty="0">
                <a:latin typeface="微软雅黑" panose="020B0503020204020204" pitchFamily="34" charset="-122"/>
                <a:ea typeface="微软雅黑" panose="020B0503020204020204" pitchFamily="34" charset="-122"/>
              </a:rPr>
              <a:t>Skill 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24</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p>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pPr marL="0" indent="0">
                  <a:buNone/>
                </a:pPr>
                <a:endParaRPr lang="en-US" altLang="zh-CN" sz="32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𝑛</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N</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2600" b="0" i="0" smtClean="0">
                    <a:latin typeface="Cambria Math" panose="02040503050406030204" pitchFamily="18" charset="0"/>
                    <a:ea typeface="微软雅黑" panose="020B0503020204020204" pitchFamily="34" charset="-122"/>
                    <a:cs typeface="Times New Roman" panose="02020603050405020304" pitchFamily="18" charset="0"/>
                  </a:rPr>
                  <a:t> </a:t>
                </a:r>
                <a:r>
                  <a:rPr lang="en-US" altLang="zh-CN" sz="2600" b="0" i="0">
                    <a:latin typeface="Cambria Math" panose="02040503050406030204" pitchFamily="18" charset="0"/>
                    <a:ea typeface="微软雅黑" panose="020B0503020204020204" pitchFamily="34" charset="-122"/>
                    <a:cs typeface="Times New Roman" panose="02020603050405020304" pitchFamily="18" charset="0"/>
                  </a:rPr>
                  <a:t>)</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S_</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team</a:t>
                </a:r>
              </a:p>
              <a:p>
                <a:pPr marL="0" indent="0">
                  <a:buNone/>
                </a:pPr>
                <a:endParaRPr lang="en-US" altLang="zh-CN" sz="32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𝑆</a:t>
                </a:r>
                <a:r>
                  <a:rPr lang="en-US" altLang="zh-CN" sz="2800" b="0" i="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25</a:t>
            </a:fld>
            <a:endParaRPr lang="zh-CN" altLang="en-US"/>
          </a:p>
        </p:txBody>
      </p:sp>
    </p:spTree>
    <p:extLst>
      <p:ext uri="{BB962C8B-B14F-4D97-AF65-F5344CB8AC3E}">
        <p14:creationId xmlns:p14="http://schemas.microsoft.com/office/powerpoint/2010/main" val="2203400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26</a:t>
            </a:fld>
            <a:endParaRPr lang="zh-CN" altLang="en-US"/>
          </a:p>
        </p:txBody>
      </p:sp>
    </p:spTree>
    <p:extLst>
      <p:ext uri="{BB962C8B-B14F-4D97-AF65-F5344CB8AC3E}">
        <p14:creationId xmlns:p14="http://schemas.microsoft.com/office/powerpoint/2010/main" val="3859067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27</a:t>
            </a:fld>
            <a:endParaRPr lang="zh-CN" altLang="en-US"/>
          </a:p>
        </p:txBody>
      </p:sp>
    </p:spTree>
    <p:extLst>
      <p:ext uri="{BB962C8B-B14F-4D97-AF65-F5344CB8AC3E}">
        <p14:creationId xmlns:p14="http://schemas.microsoft.com/office/powerpoint/2010/main" val="3117357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28</a:t>
            </a:fld>
            <a:endParaRPr lang="zh-CN" altLang="en-US"/>
          </a:p>
        </p:txBody>
      </p:sp>
    </p:spTree>
    <p:extLst>
      <p:ext uri="{BB962C8B-B14F-4D97-AF65-F5344CB8AC3E}">
        <p14:creationId xmlns:p14="http://schemas.microsoft.com/office/powerpoint/2010/main" val="4012432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29</a:t>
            </a:fld>
            <a:endParaRPr lang="zh-CN" altLang="en-US"/>
          </a:p>
        </p:txBody>
      </p:sp>
    </p:spTree>
    <p:extLst>
      <p:ext uri="{BB962C8B-B14F-4D97-AF65-F5344CB8AC3E}">
        <p14:creationId xmlns:p14="http://schemas.microsoft.com/office/powerpoint/2010/main" val="421127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baseline models: naive leading model, standard Bradley-Terry model, simple first order Markov model</a:t>
            </a:r>
          </a:p>
          <a:p>
            <a:r>
              <a:rPr lang="en-US" altLang="zh-CN" sz="1200" b="0" i="0" u="none" strike="noStrike" kern="1200" baseline="0" dirty="0">
                <a:solidFill>
                  <a:schemeClr val="tx1"/>
                </a:solidFill>
                <a:latin typeface="+mn-lt"/>
                <a:ea typeface="+mn-ea"/>
                <a:cs typeface="+mn-cs"/>
              </a:rPr>
              <a:t>Based on 95% confidence intervals, our best model performs significantly better than the baseline models for CFB and NBA, and after observing at least half of the season for NFL and NHL.</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30</a:t>
            </a:fld>
            <a:endParaRPr lang="zh-CN" altLang="en-US"/>
          </a:p>
        </p:txBody>
      </p:sp>
    </p:spTree>
    <p:extLst>
      <p:ext uri="{BB962C8B-B14F-4D97-AF65-F5344CB8AC3E}">
        <p14:creationId xmlns:p14="http://schemas.microsoft.com/office/powerpoint/2010/main" val="858426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31</a:t>
            </a:fld>
            <a:endParaRPr lang="zh-CN" altLang="en-US"/>
          </a:p>
        </p:txBody>
      </p:sp>
    </p:spTree>
    <p:extLst>
      <p:ext uri="{BB962C8B-B14F-4D97-AF65-F5344CB8AC3E}">
        <p14:creationId xmlns:p14="http://schemas.microsoft.com/office/powerpoint/2010/main" val="3061664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32</a:t>
            </a:fld>
            <a:endParaRPr lang="zh-CN" altLang="en-US"/>
          </a:p>
        </p:txBody>
      </p:sp>
    </p:spTree>
    <p:extLst>
      <p:ext uri="{BB962C8B-B14F-4D97-AF65-F5344CB8AC3E}">
        <p14:creationId xmlns:p14="http://schemas.microsoft.com/office/powerpoint/2010/main" val="3136529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33</a:t>
            </a:fld>
            <a:endParaRPr lang="zh-CN" altLang="en-US"/>
          </a:p>
        </p:txBody>
      </p:sp>
    </p:spTree>
    <p:extLst>
      <p:ext uri="{BB962C8B-B14F-4D97-AF65-F5344CB8AC3E}">
        <p14:creationId xmlns:p14="http://schemas.microsoft.com/office/powerpoint/2010/main" val="653466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34</a:t>
            </a:fld>
            <a:endParaRPr lang="zh-CN" altLang="en-US"/>
          </a:p>
        </p:txBody>
      </p:sp>
    </p:spTree>
    <p:extLst>
      <p:ext uri="{BB962C8B-B14F-4D97-AF65-F5344CB8AC3E}">
        <p14:creationId xmlns:p14="http://schemas.microsoft.com/office/powerpoint/2010/main" val="4274456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35</a:t>
            </a:fld>
            <a:endParaRPr lang="zh-CN" altLang="en-US"/>
          </a:p>
        </p:txBody>
      </p:sp>
    </p:spTree>
    <p:extLst>
      <p:ext uri="{BB962C8B-B14F-4D97-AF65-F5344CB8AC3E}">
        <p14:creationId xmlns:p14="http://schemas.microsoft.com/office/powerpoint/2010/main" val="299050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36</a:t>
            </a:fld>
            <a:endParaRPr lang="zh-CN" altLang="en-US"/>
          </a:p>
        </p:txBody>
      </p:sp>
    </p:spTree>
    <p:extLst>
      <p:ext uri="{BB962C8B-B14F-4D97-AF65-F5344CB8AC3E}">
        <p14:creationId xmlns:p14="http://schemas.microsoft.com/office/powerpoint/2010/main" val="3417704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37</a:t>
            </a:fld>
            <a:endParaRPr lang="zh-CN" altLang="en-US"/>
          </a:p>
        </p:txBody>
      </p:sp>
    </p:spTree>
    <p:extLst>
      <p:ext uri="{BB962C8B-B14F-4D97-AF65-F5344CB8AC3E}">
        <p14:creationId xmlns:p14="http://schemas.microsoft.com/office/powerpoint/2010/main" val="3715967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38</a:t>
            </a:fld>
            <a:endParaRPr lang="zh-CN" altLang="en-US"/>
          </a:p>
        </p:txBody>
      </p:sp>
    </p:spTree>
    <p:extLst>
      <p:ext uri="{BB962C8B-B14F-4D97-AF65-F5344CB8AC3E}">
        <p14:creationId xmlns:p14="http://schemas.microsoft.com/office/powerpoint/2010/main" val="671726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39</a:t>
            </a:fld>
            <a:endParaRPr lang="zh-CN" altLang="en-US"/>
          </a:p>
        </p:txBody>
      </p:sp>
    </p:spTree>
    <p:extLst>
      <p:ext uri="{BB962C8B-B14F-4D97-AF65-F5344CB8AC3E}">
        <p14:creationId xmlns:p14="http://schemas.microsoft.com/office/powerpoint/2010/main" val="93107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relatively poorer performance of the “leading” baseline model illustrates that this prediction task is non-trivial—who is leading at a given moment is not as predictive of who wins as knowing something about team skills and scoring</a:t>
            </a:r>
          </a:p>
          <a:p>
            <a:r>
              <a:rPr lang="en-US" altLang="zh-CN" sz="1200" b="0" i="0" u="none" strike="noStrike" kern="1200" baseline="0" dirty="0">
                <a:solidFill>
                  <a:schemeClr val="tx1"/>
                </a:solidFill>
                <a:latin typeface="+mn-lt"/>
                <a:ea typeface="+mn-ea"/>
                <a:cs typeface="+mn-cs"/>
              </a:rPr>
              <a:t>dynamics.</a:t>
            </a:r>
          </a:p>
          <a:p>
            <a:r>
              <a:rPr lang="en-US" altLang="zh-CN" sz="1200" b="0" i="0" u="none" strike="noStrike" kern="1200" baseline="0" dirty="0">
                <a:solidFill>
                  <a:schemeClr val="tx1"/>
                </a:solidFill>
                <a:latin typeface="+mn-lt"/>
                <a:ea typeface="+mn-ea"/>
                <a:cs typeface="+mn-cs"/>
              </a:rPr>
              <a:t>For this task, most of our skill-based models make very similar predictions and the first order Markov model also</a:t>
            </a:r>
          </a:p>
          <a:p>
            <a:r>
              <a:rPr lang="en-US" altLang="zh-CN" sz="1200" b="0" i="0" u="none" strike="noStrike" kern="1200" baseline="0" dirty="0">
                <a:solidFill>
                  <a:schemeClr val="tx1"/>
                </a:solidFill>
                <a:latin typeface="+mn-lt"/>
                <a:ea typeface="+mn-ea"/>
                <a:cs typeface="+mn-cs"/>
              </a:rPr>
              <a:t>performs well. In particular, the first order Markov model performs much worse than the skill-based models at the beginning because it has no information about the heterogeneity of team scoring abilities.</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40</a:t>
            </a:fld>
            <a:endParaRPr lang="zh-CN" altLang="en-US"/>
          </a:p>
        </p:txBody>
      </p:sp>
    </p:spTree>
    <p:extLst>
      <p:ext uri="{BB962C8B-B14F-4D97-AF65-F5344CB8AC3E}">
        <p14:creationId xmlns:p14="http://schemas.microsoft.com/office/powerpoint/2010/main" val="751236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41</a:t>
            </a:fld>
            <a:endParaRPr lang="zh-CN" altLang="en-US"/>
          </a:p>
        </p:txBody>
      </p:sp>
    </p:spTree>
    <p:extLst>
      <p:ext uri="{BB962C8B-B14F-4D97-AF65-F5344CB8AC3E}">
        <p14:creationId xmlns:p14="http://schemas.microsoft.com/office/powerpoint/2010/main" val="2846606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42</a:t>
            </a:fld>
            <a:endParaRPr lang="zh-CN" altLang="en-US"/>
          </a:p>
        </p:txBody>
      </p:sp>
    </p:spTree>
    <p:extLst>
      <p:ext uri="{BB962C8B-B14F-4D97-AF65-F5344CB8AC3E}">
        <p14:creationId xmlns:p14="http://schemas.microsoft.com/office/powerpoint/2010/main" val="2569528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43</a:t>
            </a:fld>
            <a:endParaRPr lang="zh-CN" altLang="en-US"/>
          </a:p>
        </p:txBody>
      </p:sp>
    </p:spTree>
    <p:extLst>
      <p:ext uri="{BB962C8B-B14F-4D97-AF65-F5344CB8AC3E}">
        <p14:creationId xmlns:p14="http://schemas.microsoft.com/office/powerpoint/2010/main" val="79850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Using a random walk through a state space whose states represent the in-game events of interest. The main idea of our approach is to extend the state description to capture the current context in the progression of a game. Apart from the in-game event label, the extended state description also includes game time, the points difference, and the opposing teams ‘characteristics. By doing so, the model’s transition probabilities become conditional on a broader game context (and not solely on the current in-game event), which brings several advantages: it provides a means to infer the teams ‘specific behavior in relation to their characteristics, and to mitigate the intrinsic non-homogeneity of the progression of a basketball game (which is especially evident near the end of the game). To simplify the modeling of the transition distribution, we factorize it into terms that can be estimated with separate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deal with non-homogeneity of the progression of a basketball game by incorporating relevant variables(</a:t>
            </a:r>
            <a:r>
              <a:rPr lang="en-US" altLang="zh-CN" sz="1200" kern="1200" dirty="0" err="1">
                <a:solidFill>
                  <a:schemeClr val="tx1"/>
                </a:solidFill>
                <a:effectLst/>
                <a:latin typeface="+mn-lt"/>
                <a:ea typeface="+mn-ea"/>
                <a:cs typeface="+mn-cs"/>
              </a:rPr>
              <a:t>time,point</a:t>
            </a:r>
            <a:r>
              <a:rPr lang="en-US" altLang="zh-CN" sz="1200" kern="1200" dirty="0">
                <a:solidFill>
                  <a:schemeClr val="tx1"/>
                </a:solidFill>
                <a:effectLst/>
                <a:latin typeface="+mn-lt"/>
                <a:ea typeface="+mn-ea"/>
                <a:cs typeface="+mn-cs"/>
              </a:rPr>
              <a:t> difference,…) into the state space of the model.</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learned all models using the games from one season and evaluated them with respect to how well they can predict the winners of the games in the following season.</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Mean Brier score (with standard error in parentheses) for the home team’s win probability forecasts, measured on 2009/10 and 2010/11 NBA regular seasons, starting from the beginning of the game(Q1), from the actual result at the half-time(Q3), and from the actual result at the start of the fourth quarter(Q4). The best model is shown in bold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 1190). </a:t>
            </a:r>
          </a:p>
          <a:p>
            <a:r>
              <a:rPr lang="en-US" altLang="zh-CN" dirty="0"/>
              <a:t>PROPOSED model is the best forecaster</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Choice>
        <mc:Fallback>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r>
                  <a:rPr lang="en-US" altLang="zh-CN" sz="1200" i="0" smtClean="0">
                    <a:latin typeface="Cambria Math" panose="02040503050406030204" pitchFamily="18" charset="0"/>
                  </a:rPr>
                  <a:t>Φ</a:t>
                </a:r>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这张图直观的展示了</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的不同取值的含义</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Choice>
        <mc:Fallback>
          <p:sp>
            <p:nvSpPr>
              <p:cNvPr id="3" name="备注占位符 2"/>
              <p:cNvSpPr>
                <a:spLocks noGrp="1"/>
              </p:cNvSpPr>
              <p:nvPr>
                <p:ph type="body" idx="1"/>
              </p:nvPr>
            </p:nvSpPr>
            <p:spPr/>
            <p:txBody>
              <a:bodyPr/>
              <a:lstStyle/>
              <a:p>
                <a:r>
                  <a:rPr lang="zh-CN" altLang="en-US" dirty="0" smtClean="0"/>
                  <a:t>这张图直观的展示了</a:t>
                </a:r>
                <a:r>
                  <a:rPr lang="en-US" altLang="zh-CN" sz="1200" i="0" smtClean="0">
                    <a:latin typeface="Cambria Math" panose="02040503050406030204" pitchFamily="18" charset="0"/>
                  </a:rPr>
                  <a:t>Φ</a:t>
                </a:r>
                <a:r>
                  <a:rPr lang="zh-CN" altLang="en-US" dirty="0" smtClean="0"/>
                  <a:t>的不同取值的含义</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越接近上限</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，越接近随机模型，更重要的是解释最终得分的技能组件。 篮球是最后一项成绩最大的运动。 第二个是排球，第</a:t>
            </a:r>
            <a:r>
              <a:rPr lang="zh-CN" altLang="en-US" sz="1200" kern="1200" dirty="0">
                <a:solidFill>
                  <a:schemeClr val="tx1"/>
                </a:solidFill>
                <a:effectLst/>
                <a:latin typeface="+mn-lt"/>
                <a:ea typeface="+mn-ea"/>
                <a:cs typeface="+mn-cs"/>
              </a:rPr>
              <a:t>三</a:t>
            </a:r>
            <a:r>
              <a:rPr lang="zh-CN" altLang="zh-CN" sz="1200" kern="1200" dirty="0">
                <a:solidFill>
                  <a:schemeClr val="tx1"/>
                </a:solidFill>
                <a:effectLst/>
                <a:latin typeface="+mn-lt"/>
                <a:ea typeface="+mn-ea"/>
                <a:cs typeface="+mn-cs"/>
              </a:rPr>
              <a:t>个是足球，第</a:t>
            </a:r>
            <a:r>
              <a:rPr lang="zh-CN" altLang="en-US" sz="1200" kern="1200" dirty="0">
                <a:solidFill>
                  <a:schemeClr val="tx1"/>
                </a:solidFill>
                <a:effectLst/>
                <a:latin typeface="+mn-lt"/>
                <a:ea typeface="+mn-ea"/>
                <a:cs typeface="+mn-cs"/>
              </a:rPr>
              <a:t>四</a:t>
            </a:r>
            <a:r>
              <a:rPr lang="zh-CN" altLang="zh-CN" sz="1200" kern="1200" dirty="0">
                <a:solidFill>
                  <a:schemeClr val="tx1"/>
                </a:solidFill>
                <a:effectLst/>
                <a:latin typeface="+mn-lt"/>
                <a:ea typeface="+mn-ea"/>
                <a:cs typeface="+mn-cs"/>
              </a:rPr>
              <a:t>个是手球。 </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12/12/2017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12/12/2017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12/12/2017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How many teams should be removed to make it 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2985711" y="1811223"/>
            <a:ext cx="6281538" cy="5046777"/>
          </a:xfrm>
          <a:prstGeom prst="rect">
            <a:avLst/>
          </a:prstGeom>
        </p:spPr>
      </p:pic>
    </p:spTree>
    <p:extLst>
      <p:ext uri="{BB962C8B-B14F-4D97-AF65-F5344CB8AC3E}">
        <p14:creationId xmlns:p14="http://schemas.microsoft.com/office/powerpoint/2010/main" val="174986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DCI-selected model</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8A7FA98-BA23-4315-8179-32593AB7729A}"/>
              </a:ext>
            </a:extLst>
          </p:cNvPr>
          <p:cNvPicPr>
            <a:picLocks noChangeAspect="1"/>
          </p:cNvPicPr>
          <p:nvPr/>
        </p:nvPicPr>
        <p:blipFill>
          <a:blip r:embed="rId3"/>
          <a:stretch>
            <a:fillRect/>
          </a:stretch>
        </p:blipFill>
        <p:spPr>
          <a:xfrm>
            <a:off x="1240598" y="1850423"/>
            <a:ext cx="6629400" cy="3781425"/>
          </a:xfrm>
          <a:prstGeom prst="rect">
            <a:avLst/>
          </a:prstGeom>
        </p:spPr>
      </p:pic>
    </p:spTree>
    <p:extLst>
      <p:ext uri="{BB962C8B-B14F-4D97-AF65-F5344CB8AC3E}">
        <p14:creationId xmlns:p14="http://schemas.microsoft.com/office/powerpoint/2010/main" val="90525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EEFB489E-19BF-42CD-91E8-5B90200A49F9}"/>
              </a:ext>
            </a:extLst>
          </p:cNvPr>
          <p:cNvPicPr>
            <a:picLocks noChangeAspect="1"/>
          </p:cNvPicPr>
          <p:nvPr/>
        </p:nvPicPr>
        <p:blipFill>
          <a:blip r:embed="rId3"/>
          <a:stretch>
            <a:fillRect/>
          </a:stretch>
        </p:blipFill>
        <p:spPr>
          <a:xfrm>
            <a:off x="971550" y="1469032"/>
            <a:ext cx="10248900" cy="4143375"/>
          </a:xfrm>
          <a:prstGeom prst="rect">
            <a:avLst/>
          </a:prstGeom>
        </p:spPr>
      </p:pic>
    </p:spTree>
    <p:extLst>
      <p:ext uri="{BB962C8B-B14F-4D97-AF65-F5344CB8AC3E}">
        <p14:creationId xmlns:p14="http://schemas.microsoft.com/office/powerpoint/2010/main" val="154739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874294" y="36116"/>
            <a:ext cx="10718864" cy="1449387"/>
          </a:xfrm>
        </p:spPr>
        <p:txBody>
          <a:bodyPr>
            <a:normAutofit/>
          </a:bodyPr>
          <a:lstStyle/>
          <a:p>
            <a:r>
              <a:rPr lang="en-US" altLang="zh-CN" sz="3600" dirty="0">
                <a:latin typeface="微软雅黑" panose="020B0503020204020204" pitchFamily="34" charset="-122"/>
                <a:ea typeface="微软雅黑" panose="020B0503020204020204" pitchFamily="34" charset="-122"/>
              </a:rPr>
              <a:t>When the underdog plays at home, its winning probability increase 0.18</a:t>
            </a:r>
            <a:endParaRPr lang="zh-CN" altLang="en-US" sz="36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4CD61DAE-2DC8-4234-AD32-D6006EDFE0D6}"/>
              </a:ext>
            </a:extLst>
          </p:cNvPr>
          <p:cNvPicPr>
            <a:picLocks noChangeAspect="1"/>
          </p:cNvPicPr>
          <p:nvPr/>
        </p:nvPicPr>
        <p:blipFill>
          <a:blip r:embed="rId3"/>
          <a:stretch>
            <a:fillRect/>
          </a:stretch>
        </p:blipFill>
        <p:spPr>
          <a:xfrm>
            <a:off x="1436269" y="3097098"/>
            <a:ext cx="8934450" cy="3162300"/>
          </a:xfrm>
          <a:prstGeom prst="rect">
            <a:avLst/>
          </a:prstGeom>
        </p:spPr>
      </p:pic>
      <p:sp>
        <p:nvSpPr>
          <p:cNvPr id="7" name="标题 4">
            <a:extLst>
              <a:ext uri="{FF2B5EF4-FFF2-40B4-BE49-F238E27FC236}">
                <a16:creationId xmlns:a16="http://schemas.microsoft.com/office/drawing/2014/main" id="{9BC77851-DB81-4440-A688-96D456E72832}"/>
              </a:ext>
            </a:extLst>
          </p:cNvPr>
          <p:cNvSpPr txBox="1">
            <a:spLocks/>
          </p:cNvSpPr>
          <p:nvPr/>
        </p:nvSpPr>
        <p:spPr>
          <a:xfrm>
            <a:off x="874294" y="1354189"/>
            <a:ext cx="10556838"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600" dirty="0">
                <a:latin typeface="微软雅黑" panose="020B0503020204020204" pitchFamily="34" charset="-122"/>
                <a:ea typeface="微软雅黑" panose="020B0503020204020204" pitchFamily="34" charset="-122"/>
              </a:rPr>
              <a:t>This effect disappears if playing against the best ones</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82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Management strategy</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A6A31ADA-FD18-4282-A39C-26CA4263F88D}"/>
              </a:ext>
            </a:extLst>
          </p:cNvPr>
          <p:cNvSpPr txBox="1">
            <a:spLocks/>
          </p:cNvSpPr>
          <p:nvPr/>
        </p:nvSpPr>
        <p:spPr>
          <a:xfrm>
            <a:off x="1036320" y="2040822"/>
            <a:ext cx="10556838" cy="37837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Building smaller teams allow for higher salaries</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It also increase the odds of attracting high PER players and increasing rapport(roster aggregate coherence)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Smaller, more cohesive teams have less conflicts and are easier to manage</a:t>
            </a:r>
          </a:p>
        </p:txBody>
      </p:sp>
    </p:spTree>
    <p:extLst>
      <p:ext uri="{BB962C8B-B14F-4D97-AF65-F5344CB8AC3E}">
        <p14:creationId xmlns:p14="http://schemas.microsoft.com/office/powerpoint/2010/main" val="193546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445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Attractive area</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97280" y="1607543"/>
            <a:ext cx="10556838" cy="41996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Relatively isolated system seen repeatedly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Many datasets available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Popularity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Economic Relevance</a:t>
            </a:r>
          </a:p>
        </p:txBody>
      </p:sp>
    </p:spTree>
    <p:extLst>
      <p:ext uri="{BB962C8B-B14F-4D97-AF65-F5344CB8AC3E}">
        <p14:creationId xmlns:p14="http://schemas.microsoft.com/office/powerpoint/2010/main" val="3344645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3793446" y="2959950"/>
            <a:ext cx="4893864" cy="9381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Related Work</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141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654BE9-7640-42F5-9B55-85B64C8F09F1}"/>
              </a:ext>
            </a:extLst>
          </p:cNvPr>
          <p:cNvPicPr>
            <a:picLocks noChangeAspect="1"/>
          </p:cNvPicPr>
          <p:nvPr/>
        </p:nvPicPr>
        <p:blipFill>
          <a:blip r:embed="rId3"/>
          <a:stretch>
            <a:fillRect/>
          </a:stretch>
        </p:blipFill>
        <p:spPr>
          <a:xfrm>
            <a:off x="1887454" y="1619250"/>
            <a:ext cx="6267450" cy="3619500"/>
          </a:xfrm>
          <a:prstGeom prst="rect">
            <a:avLst/>
          </a:prstGeom>
        </p:spPr>
      </p:pic>
    </p:spTree>
    <p:extLst>
      <p:ext uri="{BB962C8B-B14F-4D97-AF65-F5344CB8AC3E}">
        <p14:creationId xmlns:p14="http://schemas.microsoft.com/office/powerpoint/2010/main" val="1947566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Goals &amp; Methods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036320" y="939285"/>
            <a:ext cx="10556838" cy="575076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Evaluate the luck and skill influence in sports leagues</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Skill influence -&gt; </a:t>
            </a:r>
            <a:r>
              <a:rPr lang="az-Cyrl-AZ" altLang="zh-CN" sz="26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600" dirty="0" err="1">
                <a:latin typeface="微软雅黑" panose="020B0503020204020204" pitchFamily="34" charset="-122"/>
                <a:ea typeface="微软雅黑" panose="020B0503020204020204" pitchFamily="34" charset="-122"/>
                <a:cs typeface="Times New Roman" panose="02020603050405020304" pitchFamily="18" charset="0"/>
              </a:rPr>
              <a:t>coefficicent</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Significant test</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Which teams should be removed to make a league random</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Estimate the teams' skill</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Teams' skill in a season/league</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What explains skill?</a:t>
            </a:r>
          </a:p>
          <a:p>
            <a:pPr>
              <a:lnSpc>
                <a:spcPct val="150000"/>
              </a:lnSpc>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89275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To predict </a:t>
            </a:r>
            <a:r>
              <a:rPr lang="en-US" altLang="zh-CN" sz="2400" i="1" dirty="0">
                <a:latin typeface="Times New Roman" panose="02020603050405020304" pitchFamily="18" charset="0"/>
                <a:cs typeface="Times New Roman" panose="02020603050405020304" pitchFamily="18" charset="0"/>
              </a:rPr>
              <a:t>Who will score next?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Who will win? </a:t>
            </a:r>
            <a:r>
              <a:rPr lang="en-US" altLang="zh-CN" sz="2400" dirty="0">
                <a:latin typeface="Times New Roman" panose="02020603050405020304" pitchFamily="18" charset="0"/>
                <a:cs typeface="Times New Roman" panose="02020603050405020304" pitchFamily="18" charset="0"/>
              </a:rPr>
              <a:t>in a game</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Models: Based on specific underlying mechanisms for sports scoring dynamics, generate 4 skill-based probabilistic models: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7"/>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For soccer:</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261466">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261466">
                    <a:tc vMerge="1">
                      <a:txBody>
                        <a:bodyPr/>
                        <a:lstStyle/>
                        <a:p>
                          <a:endParaRPr lang="zh-CN" altLang="en-US"/>
                        </a:p>
                      </a:txBody>
                      <a:tcPr/>
                    </a:tc>
                    <a:tc>
                      <a:txBody>
                        <a:bodyPr/>
                        <a:lstStyle/>
                        <a:p>
                          <a:pPr algn="ct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p>
                      </a:txBody>
                      <a:tcPr>
                        <a:solidFill>
                          <a:srgbClr val="1CADE4"/>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oMath>
                            </m:oMathPara>
                          </a14:m>
                          <a:endParaRPr lang="zh-CN" altLang="en-US" sz="2800" dirty="0"/>
                        </a:p>
                      </a:txBody>
                      <a:tcPr>
                        <a:solidFill>
                          <a:srgbClr val="1CADE4"/>
                        </a:solid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Choice>
        <mc:Fallback xmlns="">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518160">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518160">
                    <a:tc vMerge="1">
                      <a:txBody>
                        <a:bodyPr/>
                        <a:lstStyle/>
                        <a:p>
                          <a:endParaRPr lang="zh-CN" altLang="en-US"/>
                        </a:p>
                      </a:txBody>
                      <a:tcPr/>
                    </a:tc>
                    <a:tc>
                      <a:txBody>
                        <a:bodyPr/>
                        <a:lstStyle/>
                        <a:p>
                          <a:endParaRPr lang="zh-CN"/>
                        </a:p>
                      </a:txBody>
                      <a:tcPr>
                        <a:blipFill>
                          <a:blip r:embed="rId3"/>
                          <a:stretch>
                            <a:fillRect l="-100200" t="-110588" r="-100800" b="-336471"/>
                          </a:stretch>
                        </a:blipFill>
                      </a:tcPr>
                    </a:tc>
                    <a:tc>
                      <a:txBody>
                        <a:bodyPr/>
                        <a:lstStyle/>
                        <a:p>
                          <a:endParaRPr lang="zh-CN"/>
                        </a:p>
                      </a:txBody>
                      <a:tcPr>
                        <a:blipFill>
                          <a:blip r:embed="rId3"/>
                          <a:stretch>
                            <a:fillRect l="-200200" t="-110588" r="-800" b="-336471"/>
                          </a:stretch>
                        </a:blip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Fallback>
      </mc:AlternateContent>
    </p:spTree>
    <p:extLst>
      <p:ext uri="{BB962C8B-B14F-4D97-AF65-F5344CB8AC3E}">
        <p14:creationId xmlns:p14="http://schemas.microsoft.com/office/powerpoint/2010/main" val="3385528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1270" b="-4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1100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3048000" y="2413338"/>
                <a:ext cx="6096000" cy="3277820"/>
              </a:xfrm>
              <a:prstGeom prst="rect">
                <a:avLst/>
              </a:prstGeom>
            </p:spPr>
            <p:txBody>
              <a:bodyPr>
                <a:spAutoFit/>
              </a:bodyPr>
              <a:lstStyle/>
              <a:p>
                <a:endParaRPr lang="en-US" altLang="zh-C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𝑆</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real variance from real data</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𝜙</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complete </a:t>
                </a:r>
                <a:r>
                  <a:rPr lang="zh-CN" altLang="en-US">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048000" y="2413338"/>
                <a:ext cx="6096000" cy="3277820"/>
              </a:xfrm>
              <a:prstGeom prst="rect">
                <a:avLst/>
              </a:prstGeom>
              <a:blipFill>
                <a:blip r:embed="rId3"/>
                <a:stretch>
                  <a:fillRect l="-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849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237B080-0C36-4C4A-86AA-F8F6126D6A14}"/>
              </a:ext>
            </a:extLst>
          </p:cNvPr>
          <p:cNvPicPr>
            <a:picLocks noChangeAspect="1"/>
          </p:cNvPicPr>
          <p:nvPr/>
        </p:nvPicPr>
        <p:blipFill>
          <a:blip r:embed="rId3"/>
          <a:stretch>
            <a:fillRect/>
          </a:stretch>
        </p:blipFill>
        <p:spPr>
          <a:xfrm>
            <a:off x="1097280" y="1939591"/>
            <a:ext cx="6153150" cy="3524250"/>
          </a:xfrm>
          <a:prstGeom prst="rect">
            <a:avLst/>
          </a:prstGeom>
        </p:spPr>
      </p:pic>
    </p:spTree>
    <p:extLst>
      <p:ext uri="{BB962C8B-B14F-4D97-AF65-F5344CB8AC3E}">
        <p14:creationId xmlns:p14="http://schemas.microsoft.com/office/powerpoint/2010/main" val="3674532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DD9CD2E-A3A4-4695-B58F-66BA39BE2C19}"/>
              </a:ext>
            </a:extLst>
          </p:cNvPr>
          <p:cNvPicPr>
            <a:picLocks noChangeAspect="1"/>
          </p:cNvPicPr>
          <p:nvPr/>
        </p:nvPicPr>
        <p:blipFill>
          <a:blip r:embed="rId3"/>
          <a:stretch>
            <a:fillRect/>
          </a:stretch>
        </p:blipFill>
        <p:spPr>
          <a:xfrm>
            <a:off x="977816" y="2044616"/>
            <a:ext cx="6257925" cy="3667125"/>
          </a:xfrm>
          <a:prstGeom prst="rect">
            <a:avLst/>
          </a:prstGeom>
        </p:spPr>
      </p:pic>
    </p:spTree>
    <p:extLst>
      <p:ext uri="{BB962C8B-B14F-4D97-AF65-F5344CB8AC3E}">
        <p14:creationId xmlns:p14="http://schemas.microsoft.com/office/powerpoint/2010/main" val="1105086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p:txBody>
      </p:sp>
      <p:pic>
        <p:nvPicPr>
          <p:cNvPr id="2" name="图片 1">
            <a:extLst>
              <a:ext uri="{FF2B5EF4-FFF2-40B4-BE49-F238E27FC236}">
                <a16:creationId xmlns:a16="http://schemas.microsoft.com/office/drawing/2014/main" id="{0FE0B8A5-EA0A-4C9B-B08E-BD031357A3A0}"/>
              </a:ext>
            </a:extLst>
          </p:cNvPr>
          <p:cNvPicPr>
            <a:picLocks noChangeAspect="1"/>
          </p:cNvPicPr>
          <p:nvPr/>
        </p:nvPicPr>
        <p:blipFill>
          <a:blip r:embed="rId3"/>
          <a:stretch>
            <a:fillRect/>
          </a:stretch>
        </p:blipFill>
        <p:spPr>
          <a:xfrm>
            <a:off x="5479983" y="2118209"/>
            <a:ext cx="6296025" cy="3629025"/>
          </a:xfrm>
          <a:prstGeom prst="rect">
            <a:avLst/>
          </a:prstGeom>
        </p:spPr>
      </p:pic>
    </p:spTree>
    <p:extLst>
      <p:ext uri="{BB962C8B-B14F-4D97-AF65-F5344CB8AC3E}">
        <p14:creationId xmlns:p14="http://schemas.microsoft.com/office/powerpoint/2010/main" val="3412566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Albert </a:t>
            </a:r>
            <a:r>
              <a:rPr lang="en-US" altLang="zh-CN" sz="4400" dirty="0" err="1">
                <a:latin typeface="微软雅黑" panose="020B0503020204020204" pitchFamily="34" charset="-122"/>
                <a:ea typeface="微软雅黑" panose="020B0503020204020204" pitchFamily="34" charset="-122"/>
              </a:rPr>
              <a:t>Bodjongo</a:t>
            </a:r>
            <a:r>
              <a:rPr lang="en-US" altLang="zh-CN" sz="4400" dirty="0">
                <a:latin typeface="微软雅黑" panose="020B0503020204020204" pitchFamily="34" charset="-122"/>
                <a:ea typeface="微软雅黑" panose="020B0503020204020204" pitchFamily="34" charset="-122"/>
              </a:rPr>
              <a:t> incident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CD85ABC-F2B9-4DE9-94A3-74DC6FB2EFE9}"/>
              </a:ext>
            </a:extLst>
          </p:cNvPr>
          <p:cNvPicPr>
            <a:picLocks noChangeAspect="1"/>
          </p:cNvPicPr>
          <p:nvPr/>
        </p:nvPicPr>
        <p:blipFill>
          <a:blip r:embed="rId3"/>
          <a:stretch>
            <a:fillRect/>
          </a:stretch>
        </p:blipFill>
        <p:spPr>
          <a:xfrm>
            <a:off x="2030078" y="2276977"/>
            <a:ext cx="6238875" cy="3619500"/>
          </a:xfrm>
          <a:prstGeom prst="rect">
            <a:avLst/>
          </a:prstGeom>
        </p:spPr>
      </p:pic>
    </p:spTree>
    <p:extLst>
      <p:ext uri="{BB962C8B-B14F-4D97-AF65-F5344CB8AC3E}">
        <p14:creationId xmlns:p14="http://schemas.microsoft.com/office/powerpoint/2010/main" val="4189896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6FE41EC-AF2B-45C8-B4FF-5ECE668D38AD}"/>
              </a:ext>
            </a:extLst>
          </p:cNvPr>
          <p:cNvPicPr>
            <a:picLocks noChangeAspect="1"/>
          </p:cNvPicPr>
          <p:nvPr/>
        </p:nvPicPr>
        <p:blipFill>
          <a:blip r:embed="rId3"/>
          <a:stretch>
            <a:fillRect/>
          </a:stretch>
        </p:blipFill>
        <p:spPr>
          <a:xfrm>
            <a:off x="1400175" y="2089634"/>
            <a:ext cx="6343650" cy="3686175"/>
          </a:xfrm>
          <a:prstGeom prst="rect">
            <a:avLst/>
          </a:prstGeom>
        </p:spPr>
      </p:pic>
    </p:spTree>
    <p:extLst>
      <p:ext uri="{BB962C8B-B14F-4D97-AF65-F5344CB8AC3E}">
        <p14:creationId xmlns:p14="http://schemas.microsoft.com/office/powerpoint/2010/main" val="7978943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097280" y="1241894"/>
            <a:ext cx="10556838" cy="48861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p:txBody>
      </p:sp>
    </p:spTree>
    <p:extLst>
      <p:ext uri="{BB962C8B-B14F-4D97-AF65-F5344CB8AC3E}">
        <p14:creationId xmlns:p14="http://schemas.microsoft.com/office/powerpoint/2010/main" val="3859557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Dados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593F2122-1175-4F0C-AD23-09E085DC0A9D}"/>
              </a:ext>
            </a:extLst>
          </p:cNvPr>
          <p:cNvSpPr txBox="1">
            <a:spLocks/>
          </p:cNvSpPr>
          <p:nvPr/>
        </p:nvSpPr>
        <p:spPr>
          <a:xfrm>
            <a:off x="1255059" y="12645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National Basketball Association(NBA)</a:t>
            </a: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Regular Season: round-robin system(=1230 matches)</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Playoffs: 16 teams</a:t>
            </a:r>
          </a:p>
        </p:txBody>
      </p:sp>
    </p:spTree>
    <p:extLst>
      <p:ext uri="{BB962C8B-B14F-4D97-AF65-F5344CB8AC3E}">
        <p14:creationId xmlns:p14="http://schemas.microsoft.com/office/powerpoint/2010/main" val="1454903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1: </a:t>
            </a:r>
          </a:p>
          <a:p>
            <a:pPr marL="0" indent="0">
              <a:buNone/>
            </a:pPr>
            <a:r>
              <a:rPr lang="en-US" altLang="zh-CN" sz="2400" dirty="0">
                <a:latin typeface="Times New Roman" panose="02020603050405020304" pitchFamily="18" charset="0"/>
                <a:cs typeface="Times New Roman" panose="02020603050405020304" pitchFamily="18" charset="0"/>
              </a:rPr>
              <a:t>Probability of accurately predicting which team will score next (AUC)</a:t>
            </a: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Features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21617D5-2F5F-441D-93E9-37822144A722}"/>
              </a:ext>
            </a:extLst>
          </p:cNvPr>
          <p:cNvPicPr>
            <a:picLocks noChangeAspect="1"/>
          </p:cNvPicPr>
          <p:nvPr/>
        </p:nvPicPr>
        <p:blipFill>
          <a:blip r:embed="rId3"/>
          <a:stretch>
            <a:fillRect/>
          </a:stretch>
        </p:blipFill>
        <p:spPr>
          <a:xfrm>
            <a:off x="5461348" y="729916"/>
            <a:ext cx="4876800" cy="5353050"/>
          </a:xfrm>
          <a:prstGeom prst="rect">
            <a:avLst/>
          </a:prstGeom>
        </p:spPr>
      </p:pic>
    </p:spTree>
    <p:extLst>
      <p:ext uri="{BB962C8B-B14F-4D97-AF65-F5344CB8AC3E}">
        <p14:creationId xmlns:p14="http://schemas.microsoft.com/office/powerpoint/2010/main" val="35720551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内容占位符 4">
                <a:extLst>
                  <a:ext uri="{FF2B5EF4-FFF2-40B4-BE49-F238E27FC236}">
                    <a16:creationId xmlns:a16="http://schemas.microsoft.com/office/drawing/2014/main" id="{A321D779-9D7D-4E5E-A337-E1FA0BFE7CEA}"/>
                  </a:ext>
                </a:extLst>
              </p:cNvPr>
              <p:cNvSpPr txBox="1">
                <a:spLocks noRot="1" noChangeAspect="1" noMove="1" noResize="1" noEditPoints="1" noAdjustHandles="1" noChangeArrowheads="1" noChangeShapeType="1" noTextEdit="1"/>
              </p:cNvSpPr>
              <p:nvPr/>
            </p:nvSpPr>
            <p:spPr>
              <a:xfrm>
                <a:off x="1036320" y="1354189"/>
                <a:ext cx="10556838" cy="4773895"/>
              </a:xfrm>
              <a:prstGeom prst="rect">
                <a:avLst/>
              </a:prstGeom>
              <a:blipFill>
                <a:blip r:embed="rId3"/>
                <a:stretch>
                  <a:fillRect l="-1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24650E75-86B0-458D-908C-9EDE0DA1275F}"/>
                  </a:ext>
                </a:extLst>
              </p:cNvPr>
              <p:cNvSpPr txBox="1">
                <a:spLocks/>
              </p:cNvSpPr>
              <p:nvPr/>
            </p:nvSpPr>
            <p:spPr>
              <a:xfrm>
                <a:off x="6304547" y="1354189"/>
                <a:ext cx="6031832" cy="448513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p:txBody>
          </p:sp>
        </mc:Choice>
        <mc:Fallback xmlns="">
          <p:sp>
            <p:nvSpPr>
              <p:cNvPr id="6" name="内容占位符 4">
                <a:extLst>
                  <a:ext uri="{FF2B5EF4-FFF2-40B4-BE49-F238E27FC236}">
                    <a16:creationId xmlns:a16="http://schemas.microsoft.com/office/drawing/2014/main" id="{24650E75-86B0-458D-908C-9EDE0DA1275F}"/>
                  </a:ext>
                </a:extLst>
              </p:cNvPr>
              <p:cNvSpPr txBox="1">
                <a:spLocks noRot="1" noChangeAspect="1" noMove="1" noResize="1" noEditPoints="1" noAdjustHandles="1" noChangeArrowheads="1" noChangeShapeType="1" noTextEdit="1"/>
              </p:cNvSpPr>
              <p:nvPr/>
            </p:nvSpPr>
            <p:spPr>
              <a:xfrm>
                <a:off x="6304547" y="1354189"/>
                <a:ext cx="6031832" cy="4485137"/>
              </a:xfrm>
              <a:prstGeom prst="rect">
                <a:avLst/>
              </a:prstGeom>
              <a:blipFill>
                <a:blip r:embed="rId4"/>
                <a:stretch>
                  <a:fillRect l="-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3664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C926AD-94E2-42FD-AF6F-05209D2BDC21}"/>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C463D378-E804-431F-BFBB-AB4344F5029E}"/>
              </a:ext>
            </a:extLst>
          </p:cNvPr>
          <p:cNvPicPr>
            <a:picLocks noChangeAspect="1"/>
          </p:cNvPicPr>
          <p:nvPr/>
        </p:nvPicPr>
        <p:blipFill>
          <a:blip r:embed="rId3"/>
          <a:stretch>
            <a:fillRect/>
          </a:stretch>
        </p:blipFill>
        <p:spPr>
          <a:xfrm>
            <a:off x="1036320" y="726657"/>
            <a:ext cx="6229350" cy="3800475"/>
          </a:xfrm>
          <a:prstGeom prst="rect">
            <a:avLst/>
          </a:prstGeom>
        </p:spPr>
      </p:pic>
    </p:spTree>
    <p:extLst>
      <p:ext uri="{BB962C8B-B14F-4D97-AF65-F5344CB8AC3E}">
        <p14:creationId xmlns:p14="http://schemas.microsoft.com/office/powerpoint/2010/main" val="200558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4130842" y="2386308"/>
            <a:ext cx="3930315" cy="20853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latin typeface="微软雅黑" panose="020B0503020204020204" pitchFamily="34" charset="-122"/>
                <a:ea typeface="微软雅黑" panose="020B0503020204020204" pitchFamily="34" charset="-122"/>
              </a:rPr>
              <a:t>Results</a:t>
            </a:r>
          </a:p>
          <a:p>
            <a:pPr algn="ctr"/>
            <a:endParaRPr lang="en-US" altLang="zh-CN" dirty="0">
              <a:latin typeface="微软雅黑" panose="020B0503020204020204" pitchFamily="34" charset="-122"/>
              <a:ea typeface="微软雅黑" panose="020B0503020204020204" pitchFamily="34" charset="-122"/>
            </a:endParaRPr>
          </a:p>
          <a:p>
            <a:pPr algn="ctr"/>
            <a:r>
              <a:rPr lang="en-US" altLang="zh-CN" sz="4000" dirty="0">
                <a:latin typeface="微软雅黑" panose="020B0503020204020204" pitchFamily="34" charset="-122"/>
                <a:ea typeface="微软雅黑" panose="020B0503020204020204" pitchFamily="34" charset="-122"/>
              </a:rPr>
              <a:t>Ф Coefficient</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4663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330051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Negative values: observed variance is LESS than the expected value under the random model </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1927391" y="3007897"/>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1367786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49542" y="422830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Monte Carlo simulation considering true the random model hypothesis</a:t>
            </a:r>
          </a:p>
        </p:txBody>
      </p:sp>
      <p:grpSp>
        <p:nvGrpSpPr>
          <p:cNvPr id="3" name="组合 2">
            <a:extLst>
              <a:ext uri="{FF2B5EF4-FFF2-40B4-BE49-F238E27FC236}">
                <a16:creationId xmlns:a16="http://schemas.microsoft.com/office/drawing/2014/main" id="{A72D5C94-EA05-45CE-A3BC-9916B78135EA}"/>
              </a:ext>
            </a:extLst>
          </p:cNvPr>
          <p:cNvGrpSpPr/>
          <p:nvPr/>
        </p:nvGrpSpPr>
        <p:grpSpPr>
          <a:xfrm>
            <a:off x="1349542" y="2853453"/>
            <a:ext cx="9577936" cy="1972435"/>
            <a:chOff x="1386039" y="2243853"/>
            <a:chExt cx="9577936" cy="1972435"/>
          </a:xfrm>
        </p:grpSpPr>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grpSp>
      <p:sp>
        <p:nvSpPr>
          <p:cNvPr id="21" name="内容占位符 4">
            <a:extLst>
              <a:ext uri="{FF2B5EF4-FFF2-40B4-BE49-F238E27FC236}">
                <a16:creationId xmlns:a16="http://schemas.microsoft.com/office/drawing/2014/main" id="{F1CFA90A-2272-417B-9D70-E7C9A342DC4E}"/>
              </a:ext>
            </a:extLst>
          </p:cNvPr>
          <p:cNvSpPr txBox="1">
            <a:spLocks/>
          </p:cNvSpPr>
          <p:nvPr/>
        </p:nvSpPr>
        <p:spPr>
          <a:xfrm>
            <a:off x="1097280" y="1242849"/>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Confidence interval(95%) around 0</a:t>
            </a:r>
          </a:p>
        </p:txBody>
      </p:sp>
    </p:spTree>
    <p:extLst>
      <p:ext uri="{BB962C8B-B14F-4D97-AF65-F5344CB8AC3E}">
        <p14:creationId xmlns:p14="http://schemas.microsoft.com/office/powerpoint/2010/main" val="501272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86039" y="445031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By repeated simulation</a:t>
            </a:r>
          </a:p>
        </p:txBody>
      </p:sp>
      <p:sp>
        <p:nvSpPr>
          <p:cNvPr id="21" name="内容占位符 4">
            <a:extLst>
              <a:ext uri="{FF2B5EF4-FFF2-40B4-BE49-F238E27FC236}">
                <a16:creationId xmlns:a16="http://schemas.microsoft.com/office/drawing/2014/main" id="{18376286-99FA-4E87-AAE7-21C27EF660DD}"/>
              </a:ext>
            </a:extLst>
          </p:cNvPr>
          <p:cNvSpPr txBox="1">
            <a:spLocks/>
          </p:cNvSpPr>
          <p:nvPr/>
        </p:nvSpPr>
        <p:spPr>
          <a:xfrm>
            <a:off x="1135782" y="1418644"/>
            <a:ext cx="10556838" cy="335038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If </a:t>
            </a:r>
            <a:r>
              <a:rPr lang="az-Cyrl-AZ" altLang="zh-CN" sz="32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is significantly different from 0,</a:t>
            </a: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how many teams should be removed from a league in order to turn it random? </a:t>
            </a:r>
          </a:p>
        </p:txBody>
      </p:sp>
    </p:spTree>
    <p:extLst>
      <p:ext uri="{BB962C8B-B14F-4D97-AF65-F5344CB8AC3E}">
        <p14:creationId xmlns:p14="http://schemas.microsoft.com/office/powerpoint/2010/main" val="206307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4F2A19-592D-4877-AA20-D8017B5C05FF}"/>
              </a:ext>
            </a:extLst>
          </p:cNvPr>
          <p:cNvPicPr>
            <a:picLocks noChangeAspect="1"/>
          </p:cNvPicPr>
          <p:nvPr/>
        </p:nvPicPr>
        <p:blipFill>
          <a:blip r:embed="rId3"/>
          <a:stretch>
            <a:fillRect/>
          </a:stretch>
        </p:blipFill>
        <p:spPr>
          <a:xfrm>
            <a:off x="984333" y="1906504"/>
            <a:ext cx="6276975" cy="3943350"/>
          </a:xfrm>
          <a:prstGeom prst="rect">
            <a:avLst/>
          </a:prstGeom>
        </p:spPr>
      </p:pic>
    </p:spTree>
    <p:extLst>
      <p:ext uri="{BB962C8B-B14F-4D97-AF65-F5344CB8AC3E}">
        <p14:creationId xmlns:p14="http://schemas.microsoft.com/office/powerpoint/2010/main" val="548208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09EC720-A824-4083-B36D-10BE5B90DF3E}"/>
              </a:ext>
            </a:extLst>
          </p:cNvPr>
          <p:cNvPicPr>
            <a:picLocks noChangeAspect="1"/>
          </p:cNvPicPr>
          <p:nvPr/>
        </p:nvPicPr>
        <p:blipFill>
          <a:blip r:embed="rId3"/>
          <a:stretch>
            <a:fillRect/>
          </a:stretch>
        </p:blipFill>
        <p:spPr>
          <a:xfrm>
            <a:off x="874545" y="1993232"/>
            <a:ext cx="6753225" cy="3962400"/>
          </a:xfrm>
          <a:prstGeom prst="rect">
            <a:avLst/>
          </a:prstGeom>
        </p:spPr>
      </p:pic>
    </p:spTree>
    <p:extLst>
      <p:ext uri="{BB962C8B-B14F-4D97-AF65-F5344CB8AC3E}">
        <p14:creationId xmlns:p14="http://schemas.microsoft.com/office/powerpoint/2010/main" val="2975447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2: </a:t>
            </a:r>
          </a:p>
          <a:p>
            <a:pPr marL="0" indent="0">
              <a:buNone/>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3AFBDEA-B61E-42FF-96BA-03C9F75F3EEB}"/>
              </a:ext>
            </a:extLst>
          </p:cNvPr>
          <p:cNvPicPr>
            <a:picLocks noChangeAspect="1"/>
          </p:cNvPicPr>
          <p:nvPr/>
        </p:nvPicPr>
        <p:blipFill>
          <a:blip r:embed="rId3"/>
          <a:stretch>
            <a:fillRect/>
          </a:stretch>
        </p:blipFill>
        <p:spPr>
          <a:xfrm>
            <a:off x="1097280" y="2061160"/>
            <a:ext cx="6610350" cy="3762375"/>
          </a:xfrm>
          <a:prstGeom prst="rect">
            <a:avLst/>
          </a:prstGeom>
        </p:spPr>
      </p:pic>
    </p:spTree>
    <p:extLst>
      <p:ext uri="{BB962C8B-B14F-4D97-AF65-F5344CB8AC3E}">
        <p14:creationId xmlns:p14="http://schemas.microsoft.com/office/powerpoint/2010/main" val="4190634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2053390" y="2951837"/>
            <a:ext cx="8694821" cy="95432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Disentangling luck and skill</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4699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36320" y="1168729"/>
            <a:ext cx="11239099" cy="52422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Leagues considered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Teams with the same number of games</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team plays twice against all others, once at home</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final result is total number of points accumulated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Contextual factors allowed(home advantage only)</a:t>
            </a:r>
          </a:p>
        </p:txBody>
      </p:sp>
    </p:spTree>
    <p:extLst>
      <p:ext uri="{BB962C8B-B14F-4D97-AF65-F5344CB8AC3E}">
        <p14:creationId xmlns:p14="http://schemas.microsoft.com/office/powerpoint/2010/main" val="2487266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in one match at home</a:t>
                </a: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away</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577" r="-1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4">
                <a:extLst>
                  <a:ext uri="{FF2B5EF4-FFF2-40B4-BE49-F238E27FC236}">
                    <a16:creationId xmlns:a16="http://schemas.microsoft.com/office/drawing/2014/main" id="{F9F5A2E0-C532-44CC-A5CA-85B84C31A886}"/>
                  </a:ext>
                </a:extLst>
              </p:cNvPr>
              <p:cNvSpPr txBox="1">
                <a:spLocks/>
              </p:cNvSpPr>
              <p:nvPr/>
            </p:nvSpPr>
            <p:spPr>
              <a:xfrm>
                <a:off x="2572021" y="4598280"/>
                <a:ext cx="7903474" cy="162605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3200" b="0" dirty="0">
                    <a:ea typeface="微软雅黑" panose="020B0503020204020204" pitchFamily="34" charset="-122"/>
                    <a:cs typeface="Times New Roman" panose="02020603050405020304" pitchFamily="18" charset="0"/>
                  </a:rPr>
                  <a:t>and</a:t>
                </a:r>
                <a14:m>
                  <m:oMath xmlns:m="http://schemas.openxmlformats.org/officeDocument/2006/math">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are specific for each sport</a:t>
                </a:r>
              </a:p>
            </p:txBody>
          </p:sp>
        </mc:Choice>
        <mc:Fallback xmlns="">
          <p:sp>
            <p:nvSpPr>
              <p:cNvPr id="7" name="内容占位符 4">
                <a:extLst>
                  <a:ext uri="{FF2B5EF4-FFF2-40B4-BE49-F238E27FC236}">
                    <a16:creationId xmlns:a16="http://schemas.microsoft.com/office/drawing/2014/main" id="{F9F5A2E0-C532-44CC-A5CA-85B84C31A886}"/>
                  </a:ext>
                </a:extLst>
              </p:cNvPr>
              <p:cNvSpPr txBox="1">
                <a:spLocks noRot="1" noChangeAspect="1" noMove="1" noResize="1" noEditPoints="1" noAdjustHandles="1" noChangeArrowheads="1" noChangeShapeType="1" noTextEdit="1"/>
              </p:cNvSpPr>
              <p:nvPr/>
            </p:nvSpPr>
            <p:spPr>
              <a:xfrm>
                <a:off x="2572021" y="4598280"/>
                <a:ext cx="7903474" cy="162605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334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Methodology: Assume the Markov property and model state transitions with a Logistic regression 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 </a:t>
            </a:r>
          </a:p>
          <a:p>
            <a:pPr marL="0" indent="0">
              <a:buNone/>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Sports are extremely surprising</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15799" y="1737360"/>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31794" y="351876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endParaRPr lang="zh-CN" altLang="en-US" sz="2800"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8" name="文本框 7"/>
              <p:cNvSpPr txBox="1"/>
              <p:nvPr/>
            </p:nvSpPr>
            <p:spPr>
              <a:xfrm>
                <a:off x="7238098" y="3150827"/>
                <a:ext cx="4548168" cy="29669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2400" i="0" smtClean="0">
                          <a:latin typeface="Cambria Math" panose="02040503050406030204" pitchFamily="18" charset="0"/>
                        </a:rPr>
                        <m:t>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en-US" altLang="zh-CN" sz="2400" dirty="0" smtClean="0"/>
              </a:p>
              <a:p>
                <a:endParaRPr lang="en-US" altLang="zh-CN" sz="2400" dirty="0"/>
              </a:p>
              <a:p>
                <a:r>
                  <a:rPr lang="en-US" altLang="zh-CN" sz="2400" dirty="0" smtClean="0"/>
                  <a:t>Range:</a:t>
                </a:r>
                <a14:m>
                  <m:oMath xmlns:m="http://schemas.openxmlformats.org/officeDocument/2006/math">
                    <m:d>
                      <m:dPr>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en-US" altLang="zh-CN" sz="2400" b="0" dirty="0" smtClean="0"/>
              </a:p>
              <a:p>
                <a:endParaRPr lang="en-US" altLang="zh-CN" sz="2400" dirty="0" smtClean="0"/>
              </a:p>
              <a:p>
                <a:r>
                  <a:rPr lang="en-US" altLang="zh-CN" sz="2400" dirty="0" smtClean="0"/>
                  <a:t>Measures the discrepancy between </a:t>
                </a:r>
              </a:p>
              <a:p>
                <a:r>
                  <a:rPr lang="en-US" altLang="zh-CN" sz="2400" dirty="0" smtClean="0"/>
                  <a:t>the random model variance and the </a:t>
                </a:r>
              </a:p>
              <a:p>
                <a:r>
                  <a:rPr lang="en-US" altLang="zh-CN" sz="2400" dirty="0" smtClean="0"/>
                  <a:t>observed variance</a:t>
                </a:r>
                <a:endParaRPr lang="zh-CN" alt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7238098" y="3150827"/>
                <a:ext cx="4548168" cy="2966902"/>
              </a:xfrm>
              <a:prstGeom prst="rect">
                <a:avLst/>
              </a:prstGeom>
              <a:blipFill>
                <a:blip r:embed="rId3"/>
                <a:stretch>
                  <a:fillRect l="-4021" r="-3217" b="-5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329938" y="3766748"/>
            <a:ext cx="11500644"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influence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a:p>
            <a:pPr>
              <a:lnSpc>
                <a:spcPct val="150000"/>
              </a:lnSpc>
              <a:buFont typeface="Wingdings" panose="05000000000000000000" pitchFamily="2" charset="2"/>
              <a:buChar char="Ø"/>
            </a:pP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3002492"/>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9848"/>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5762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2233110" y="1792122"/>
            <a:ext cx="7295900" cy="4335962"/>
          </a:xfrm>
          <a:prstGeom prst="rect">
            <a:avLst/>
          </a:prstGeom>
        </p:spPr>
      </p:pic>
    </p:spTree>
    <p:extLst>
      <p:ext uri="{BB962C8B-B14F-4D97-AF65-F5344CB8AC3E}">
        <p14:creationId xmlns:p14="http://schemas.microsoft.com/office/powerpoint/2010/main" val="2321597467"/>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1446</TotalTime>
  <Words>1719</Words>
  <Application>Microsoft Office PowerPoint</Application>
  <PresentationFormat>宽屏</PresentationFormat>
  <Paragraphs>276</Paragraphs>
  <Slides>43</Slides>
  <Notes>43</Notes>
  <HiddenSlides>28</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Paper 1</vt:lpstr>
      <vt:lpstr>Paper 1</vt:lpstr>
      <vt:lpstr>Paper 1</vt:lpstr>
      <vt:lpstr>Paper 2</vt:lpstr>
      <vt:lpstr>Paper 2</vt:lpstr>
      <vt:lpstr>Sports are extremely surprising</vt:lpstr>
      <vt:lpstr>A luck and skill coefficient</vt:lpstr>
      <vt:lpstr>Some results with Ф Coefficient</vt:lpstr>
      <vt:lpstr>How many teams should be removed to make it random?</vt:lpstr>
      <vt:lpstr>DCI-selected model</vt:lpstr>
      <vt:lpstr>PowerPoint 演示文稿</vt:lpstr>
      <vt:lpstr>When the underdog plays at home, its winning probability increase 0.18</vt:lpstr>
      <vt:lpstr>Management strategy</vt:lpstr>
      <vt:lpstr>Conclusion</vt:lpstr>
      <vt:lpstr>Attractive area</vt:lpstr>
      <vt:lpstr>PowerPoint 演示文稿</vt:lpstr>
      <vt:lpstr>PowerPoint 演示文稿</vt:lpstr>
      <vt:lpstr>Goals &amp; Methods</vt:lpstr>
      <vt:lpstr>A luck and skill coefficient</vt:lpstr>
      <vt:lpstr>A luck and skill coefficient</vt:lpstr>
      <vt:lpstr>A luck and skill coefficient</vt:lpstr>
      <vt:lpstr>A luck and skill coefficient</vt:lpstr>
      <vt:lpstr>Skill estimation</vt:lpstr>
      <vt:lpstr>Skill estimation</vt:lpstr>
      <vt:lpstr>Albert Bodjongo incident</vt:lpstr>
      <vt:lpstr>Results</vt:lpstr>
      <vt:lpstr>Skill estimation</vt:lpstr>
      <vt:lpstr>Dados</vt:lpstr>
      <vt:lpstr>Features</vt:lpstr>
      <vt:lpstr>Skill estimation</vt:lpstr>
      <vt:lpstr>PowerPoint 演示文稿</vt:lpstr>
      <vt:lpstr>PowerPoint 演示文稿</vt:lpstr>
      <vt:lpstr>A luck and skill coefficient</vt:lpstr>
      <vt:lpstr>A luck and skill coefficient</vt:lpstr>
      <vt:lpstr>A luck and skill coefficient</vt:lpstr>
      <vt:lpstr>A luck and skill coefficient</vt:lpstr>
      <vt:lpstr>A luck and skill coefficient</vt:lpstr>
      <vt:lpstr>A luck and skill coefficient</vt:lpstr>
      <vt:lpstr>A luck and skill coefficient</vt:lpstr>
      <vt:lpstr>PowerPoint 演示文稿</vt:lpstr>
      <vt:lpstr>A luck and skill coefficient</vt:lpstr>
      <vt:lpstr>A luck and skill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Yue Zhao</cp:lastModifiedBy>
  <cp:revision>99</cp:revision>
  <dcterms:created xsi:type="dcterms:W3CDTF">2016-05-26T14:03:20Z</dcterms:created>
  <dcterms:modified xsi:type="dcterms:W3CDTF">2017-12-12T15:52:53Z</dcterms:modified>
</cp:coreProperties>
</file>