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66"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5A798-8AB6-40D0-8D35-156ACD7DFB2D}" type="datetimeFigureOut">
              <a:rPr lang="zh-CN" altLang="en-US" smtClean="0"/>
              <a:t>2018/1/2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278A9-589A-4E43-8CB7-5F51AFE6AC47}" type="slidenum">
              <a:rPr lang="zh-CN" altLang="en-US" smtClean="0"/>
              <a:t>‹#›</a:t>
            </a:fld>
            <a:endParaRPr lang="zh-CN" altLang="en-US"/>
          </a:p>
        </p:txBody>
      </p:sp>
    </p:spTree>
    <p:extLst>
      <p:ext uri="{BB962C8B-B14F-4D97-AF65-F5344CB8AC3E}">
        <p14:creationId xmlns:p14="http://schemas.microsoft.com/office/powerpoint/2010/main" val="2461545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1</a:t>
            </a:fld>
            <a:endParaRPr lang="zh-CN" altLang="en-US"/>
          </a:p>
        </p:txBody>
      </p:sp>
    </p:spTree>
    <p:extLst>
      <p:ext uri="{BB962C8B-B14F-4D97-AF65-F5344CB8AC3E}">
        <p14:creationId xmlns:p14="http://schemas.microsoft.com/office/powerpoint/2010/main" val="1383294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10</a:t>
            </a:fld>
            <a:endParaRPr lang="zh-CN" altLang="en-US"/>
          </a:p>
        </p:txBody>
      </p:sp>
    </p:spTree>
    <p:extLst>
      <p:ext uri="{BB962C8B-B14F-4D97-AF65-F5344CB8AC3E}">
        <p14:creationId xmlns:p14="http://schemas.microsoft.com/office/powerpoint/2010/main" val="2861518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11</a:t>
            </a:fld>
            <a:endParaRPr lang="zh-CN" altLang="en-US"/>
          </a:p>
        </p:txBody>
      </p:sp>
    </p:spTree>
    <p:extLst>
      <p:ext uri="{BB962C8B-B14F-4D97-AF65-F5344CB8AC3E}">
        <p14:creationId xmlns:p14="http://schemas.microsoft.com/office/powerpoint/2010/main" val="3939717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2</a:t>
            </a:fld>
            <a:endParaRPr lang="zh-CN" altLang="en-US"/>
          </a:p>
        </p:txBody>
      </p:sp>
    </p:spTree>
    <p:extLst>
      <p:ext uri="{BB962C8B-B14F-4D97-AF65-F5344CB8AC3E}">
        <p14:creationId xmlns:p14="http://schemas.microsoft.com/office/powerpoint/2010/main" val="159124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3</a:t>
            </a:fld>
            <a:endParaRPr lang="zh-CN" altLang="en-US"/>
          </a:p>
        </p:txBody>
      </p:sp>
    </p:spTree>
    <p:extLst>
      <p:ext uri="{BB962C8B-B14F-4D97-AF65-F5344CB8AC3E}">
        <p14:creationId xmlns:p14="http://schemas.microsoft.com/office/powerpoint/2010/main" val="410527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4</a:t>
            </a:fld>
            <a:endParaRPr lang="zh-CN" altLang="en-US"/>
          </a:p>
        </p:txBody>
      </p:sp>
    </p:spTree>
    <p:extLst>
      <p:ext uri="{BB962C8B-B14F-4D97-AF65-F5344CB8AC3E}">
        <p14:creationId xmlns:p14="http://schemas.microsoft.com/office/powerpoint/2010/main" val="3767523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5</a:t>
            </a:fld>
            <a:endParaRPr lang="zh-CN" altLang="en-US"/>
          </a:p>
        </p:txBody>
      </p:sp>
    </p:spTree>
    <p:extLst>
      <p:ext uri="{BB962C8B-B14F-4D97-AF65-F5344CB8AC3E}">
        <p14:creationId xmlns:p14="http://schemas.microsoft.com/office/powerpoint/2010/main" val="3495380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6</a:t>
            </a:fld>
            <a:endParaRPr lang="zh-CN" altLang="en-US"/>
          </a:p>
        </p:txBody>
      </p:sp>
    </p:spTree>
    <p:extLst>
      <p:ext uri="{BB962C8B-B14F-4D97-AF65-F5344CB8AC3E}">
        <p14:creationId xmlns:p14="http://schemas.microsoft.com/office/powerpoint/2010/main" val="176352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7</a:t>
            </a:fld>
            <a:endParaRPr lang="zh-CN" altLang="en-US"/>
          </a:p>
        </p:txBody>
      </p:sp>
    </p:spTree>
    <p:extLst>
      <p:ext uri="{BB962C8B-B14F-4D97-AF65-F5344CB8AC3E}">
        <p14:creationId xmlns:p14="http://schemas.microsoft.com/office/powerpoint/2010/main" val="1093049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8</a:t>
            </a:fld>
            <a:endParaRPr lang="zh-CN" altLang="en-US"/>
          </a:p>
        </p:txBody>
      </p:sp>
    </p:spTree>
    <p:extLst>
      <p:ext uri="{BB962C8B-B14F-4D97-AF65-F5344CB8AC3E}">
        <p14:creationId xmlns:p14="http://schemas.microsoft.com/office/powerpoint/2010/main" val="2163346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zh-CN" altLang="en-US" dirty="0" smtClean="0"/>
              <a:t>软件缺陷能引起软件系统故障甚至失效从而导致严重的生命财产损失。</a:t>
            </a:r>
            <a:endParaRPr lang="en-US" altLang="zh-CN" dirty="0" smtClean="0"/>
          </a:p>
          <a:p>
            <a:pPr eaLnBrk="1" hangingPunct="1">
              <a:spcBef>
                <a:spcPct val="0"/>
              </a:spcBef>
            </a:pPr>
            <a:r>
              <a:rPr lang="zh-CN" altLang="en-US" dirty="0" smtClean="0"/>
              <a:t>而且，在软件项目生命周期的各个阶段，即使是针对同一个软件缺陷，修复成本也会大不相同。随着时间的推移，软件缺陷的修复费用是呈指数级增长的。尤其在软件产品发布后，检测缺陷和修复缺陷的代价将会大幅度增加。</a:t>
            </a:r>
            <a:endParaRPr lang="en-US" altLang="zh-CN" dirty="0" smtClean="0"/>
          </a:p>
          <a:p>
            <a:pPr eaLnBrk="1" hangingPunct="1">
              <a:spcBef>
                <a:spcPct val="0"/>
              </a:spcBef>
            </a:pPr>
            <a:r>
              <a:rPr lang="zh-CN" altLang="en-US" dirty="0" smtClean="0"/>
              <a:t>因此，要尽可能早地发现缺陷并修复缺陷。静态分析就是一种有效发现缺陷的方法。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F278A9-589A-4E43-8CB7-5F51AFE6AC47}" type="slidenum">
              <a:rPr lang="zh-CN" altLang="en-US" smtClean="0"/>
              <a:t>9</a:t>
            </a:fld>
            <a:endParaRPr lang="zh-CN" altLang="en-US"/>
          </a:p>
        </p:txBody>
      </p:sp>
    </p:spTree>
    <p:extLst>
      <p:ext uri="{BB962C8B-B14F-4D97-AF65-F5344CB8AC3E}">
        <p14:creationId xmlns:p14="http://schemas.microsoft.com/office/powerpoint/2010/main" val="426735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334D7BF-6029-4A19-9409-A1D7AF1492EA}" type="datetimeFigureOut">
              <a:rPr lang="zh-CN" altLang="en-US" smtClean="0"/>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47569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34D7BF-6029-4A19-9409-A1D7AF1492EA}" type="datetimeFigureOut">
              <a:rPr lang="zh-CN" altLang="en-US" smtClean="0"/>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62609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34D7BF-6029-4A19-9409-A1D7AF1492EA}" type="datetimeFigureOut">
              <a:rPr lang="zh-CN" altLang="en-US" smtClean="0"/>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423470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34D7BF-6029-4A19-9409-A1D7AF1492EA}" type="datetimeFigureOut">
              <a:rPr lang="zh-CN" altLang="en-US" smtClean="0"/>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9653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334D7BF-6029-4A19-9409-A1D7AF1492EA}" type="datetimeFigureOut">
              <a:rPr lang="zh-CN" altLang="en-US" smtClean="0"/>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424908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34D7BF-6029-4A19-9409-A1D7AF1492EA}" type="datetimeFigureOut">
              <a:rPr lang="zh-CN" altLang="en-US" smtClean="0"/>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41490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34D7BF-6029-4A19-9409-A1D7AF1492EA}" type="datetimeFigureOut">
              <a:rPr lang="zh-CN" altLang="en-US" smtClean="0"/>
              <a:t>2018/1/2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0778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34D7BF-6029-4A19-9409-A1D7AF1492EA}" type="datetimeFigureOut">
              <a:rPr lang="zh-CN" altLang="en-US" smtClean="0"/>
              <a:t>2018/1/2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323706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34D7BF-6029-4A19-9409-A1D7AF1492EA}" type="datetimeFigureOut">
              <a:rPr lang="zh-CN" altLang="en-US" smtClean="0"/>
              <a:t>2018/1/2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34125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334D7BF-6029-4A19-9409-A1D7AF1492EA}" type="datetimeFigureOut">
              <a:rPr lang="zh-CN" altLang="en-US" smtClean="0"/>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52267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334D7BF-6029-4A19-9409-A1D7AF1492EA}" type="datetimeFigureOut">
              <a:rPr lang="zh-CN" altLang="en-US" smtClean="0"/>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53244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4D7BF-6029-4A19-9409-A1D7AF1492EA}" type="datetimeFigureOut">
              <a:rPr lang="zh-CN" altLang="en-US" smtClean="0"/>
              <a:t>2018/1/2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0CFDB-FC44-422E-8136-19AA4ED3212D}" type="slidenum">
              <a:rPr lang="zh-CN" altLang="en-US" smtClean="0"/>
              <a:t>‹#›</a:t>
            </a:fld>
            <a:endParaRPr lang="zh-CN" altLang="en-US"/>
          </a:p>
        </p:txBody>
      </p:sp>
    </p:spTree>
    <p:extLst>
      <p:ext uri="{BB962C8B-B14F-4D97-AF65-F5344CB8AC3E}">
        <p14:creationId xmlns:p14="http://schemas.microsoft.com/office/powerpoint/2010/main" val="1746704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程序静态分析可视化</a:t>
            </a:r>
            <a:endParaRPr lang="zh-CN" altLang="en-US" dirty="0"/>
          </a:p>
        </p:txBody>
      </p:sp>
      <p:sp>
        <p:nvSpPr>
          <p:cNvPr id="3" name="副标题 2"/>
          <p:cNvSpPr>
            <a:spLocks noGrp="1"/>
          </p:cNvSpPr>
          <p:nvPr>
            <p:ph type="subTitle" idx="1"/>
          </p:nvPr>
        </p:nvSpPr>
        <p:spPr/>
        <p:txBody>
          <a:bodyPr/>
          <a:lstStyle/>
          <a:p>
            <a:r>
              <a:rPr lang="zh-CN" altLang="en-US" dirty="0" smtClean="0"/>
              <a:t>第</a:t>
            </a:r>
            <a:r>
              <a:rPr lang="en-US" altLang="zh-CN" dirty="0" smtClean="0"/>
              <a:t>9</a:t>
            </a:r>
            <a:r>
              <a:rPr lang="zh-CN" altLang="en-US" dirty="0" smtClean="0"/>
              <a:t>组</a:t>
            </a:r>
            <a:endParaRPr lang="en-US" altLang="zh-CN" dirty="0" smtClean="0"/>
          </a:p>
          <a:p>
            <a:r>
              <a:rPr lang="zh-CN" altLang="en-US" dirty="0" smtClean="0"/>
              <a:t>成员：赵越、傅滢、吴捷成</a:t>
            </a:r>
          </a:p>
          <a:p>
            <a:endParaRPr lang="zh-CN" altLang="en-US" dirty="0"/>
          </a:p>
        </p:txBody>
      </p:sp>
    </p:spTree>
    <p:extLst>
      <p:ext uri="{BB962C8B-B14F-4D97-AF65-F5344CB8AC3E}">
        <p14:creationId xmlns:p14="http://schemas.microsoft.com/office/powerpoint/2010/main" val="1562818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860" y="4235116"/>
            <a:ext cx="8079783" cy="262288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34" y="1377152"/>
            <a:ext cx="6639852" cy="2772162"/>
          </a:xfrm>
          <a:prstGeom prst="rect">
            <a:avLst/>
          </a:prstGeom>
        </p:spPr>
      </p:pic>
      <p:sp>
        <p:nvSpPr>
          <p:cNvPr id="2" name="标题 1"/>
          <p:cNvSpPr>
            <a:spLocks noGrp="1"/>
          </p:cNvSpPr>
          <p:nvPr>
            <p:ph type="title"/>
          </p:nvPr>
        </p:nvSpPr>
        <p:spPr/>
        <p:txBody>
          <a:bodyPr/>
          <a:lstStyle/>
          <a:p>
            <a:r>
              <a:rPr lang="zh-CN" altLang="en-US" dirty="0" smtClean="0"/>
              <a:t>功能展示</a:t>
            </a:r>
            <a:r>
              <a:rPr lang="en-US" altLang="zh-CN" dirty="0" smtClean="0"/>
              <a:t>-tooltip</a:t>
            </a:r>
            <a:endParaRPr lang="zh-CN" altLang="en-US" dirty="0"/>
          </a:p>
        </p:txBody>
      </p:sp>
      <p:sp>
        <p:nvSpPr>
          <p:cNvPr id="12" name="矩形 11"/>
          <p:cNvSpPr/>
          <p:nvPr/>
        </p:nvSpPr>
        <p:spPr>
          <a:xfrm>
            <a:off x="8139760" y="3764303"/>
            <a:ext cx="1783886"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内存信息</a:t>
            </a:r>
            <a:r>
              <a:rPr lang="en-US" altLang="zh-CN" dirty="0" smtClean="0"/>
              <a:t>tooltip</a:t>
            </a:r>
            <a:endParaRPr lang="zh-CN" altLang="en-US" dirty="0"/>
          </a:p>
        </p:txBody>
      </p:sp>
      <p:cxnSp>
        <p:nvCxnSpPr>
          <p:cNvPr id="16" name="直接箭头连接符 15"/>
          <p:cNvCxnSpPr>
            <a:stCxn id="12" idx="2"/>
          </p:cNvCxnSpPr>
          <p:nvPr/>
        </p:nvCxnSpPr>
        <p:spPr>
          <a:xfrm flipH="1">
            <a:off x="7914127" y="4149314"/>
            <a:ext cx="1117576" cy="101422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791368" y="1228112"/>
            <a:ext cx="1320418"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代码</a:t>
            </a:r>
            <a:r>
              <a:rPr lang="en-US" altLang="zh-CN" dirty="0" err="1" smtClean="0"/>
              <a:t>tootip</a:t>
            </a:r>
            <a:endParaRPr lang="zh-CN" altLang="en-US" dirty="0"/>
          </a:p>
        </p:txBody>
      </p:sp>
      <p:cxnSp>
        <p:nvCxnSpPr>
          <p:cNvPr id="9" name="直接箭头连接符 8"/>
          <p:cNvCxnSpPr>
            <a:stCxn id="8" idx="2"/>
          </p:cNvCxnSpPr>
          <p:nvPr/>
        </p:nvCxnSpPr>
        <p:spPr>
          <a:xfrm flipH="1">
            <a:off x="5313145" y="1613123"/>
            <a:ext cx="1138432" cy="9183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575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项目分工</a:t>
            </a:r>
            <a:endParaRPr lang="zh-CN" altLang="en-US" dirty="0"/>
          </a:p>
        </p:txBody>
      </p:sp>
      <p:pic>
        <p:nvPicPr>
          <p:cNvPr id="4" name="内容占位符 3"/>
          <p:cNvPicPr>
            <a:picLocks noGrp="1" noChangeAspect="1"/>
          </p:cNvPicPr>
          <p:nvPr>
            <p:ph idx="1"/>
          </p:nvPr>
        </p:nvPicPr>
        <p:blipFill>
          <a:blip r:embed="rId3"/>
          <a:stretch>
            <a:fillRect/>
          </a:stretch>
        </p:blipFill>
        <p:spPr>
          <a:xfrm>
            <a:off x="4899618" y="1604592"/>
            <a:ext cx="5505292" cy="5157155"/>
          </a:xfrm>
          <a:prstGeom prst="rect">
            <a:avLst/>
          </a:prstGeom>
        </p:spPr>
      </p:pic>
      <p:sp>
        <p:nvSpPr>
          <p:cNvPr id="5" name="内容占位符 2"/>
          <p:cNvSpPr txBox="1">
            <a:spLocks/>
          </p:cNvSpPr>
          <p:nvPr/>
        </p:nvSpPr>
        <p:spPr>
          <a:xfrm>
            <a:off x="741947"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smtClean="0"/>
              <a:t>Git</a:t>
            </a:r>
            <a:r>
              <a:rPr lang="zh-CN" altLang="en-US" dirty="0" smtClean="0"/>
              <a:t>版本管理</a:t>
            </a:r>
            <a:endParaRPr lang="en-US" altLang="zh-CN" dirty="0" smtClean="0"/>
          </a:p>
          <a:p>
            <a:r>
              <a:rPr lang="zh-CN" altLang="en-US" dirty="0" smtClean="0"/>
              <a:t>截止</a:t>
            </a:r>
            <a:r>
              <a:rPr lang="en-US" altLang="zh-CN" dirty="0" smtClean="0"/>
              <a:t>2018.1.1</a:t>
            </a:r>
          </a:p>
          <a:p>
            <a:r>
              <a:rPr lang="zh-CN" altLang="en-US" dirty="0" smtClean="0"/>
              <a:t>共有</a:t>
            </a:r>
            <a:r>
              <a:rPr lang="en-US" altLang="zh-CN" dirty="0" smtClean="0"/>
              <a:t>46</a:t>
            </a:r>
            <a:r>
              <a:rPr lang="zh-CN" altLang="en-US" dirty="0" smtClean="0"/>
              <a:t>次提交</a:t>
            </a:r>
            <a:endParaRPr lang="en-US" altLang="zh-CN" dirty="0" smtClean="0"/>
          </a:p>
          <a:p>
            <a:endParaRPr lang="en-US" altLang="zh-CN" dirty="0"/>
          </a:p>
        </p:txBody>
      </p:sp>
    </p:spTree>
    <p:extLst>
      <p:ext uri="{BB962C8B-B14F-4D97-AF65-F5344CB8AC3E}">
        <p14:creationId xmlns:p14="http://schemas.microsoft.com/office/powerpoint/2010/main" val="1981814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007593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项目背景</a:t>
            </a:r>
            <a:endParaRPr lang="zh-CN" altLang="en-US" dirty="0"/>
          </a:p>
        </p:txBody>
      </p:sp>
      <p:sp>
        <p:nvSpPr>
          <p:cNvPr id="3" name="内容占位符 2"/>
          <p:cNvSpPr>
            <a:spLocks noGrp="1"/>
          </p:cNvSpPr>
          <p:nvPr>
            <p:ph idx="1"/>
          </p:nvPr>
        </p:nvSpPr>
        <p:spPr/>
        <p:txBody>
          <a:bodyPr/>
          <a:lstStyle/>
          <a:p>
            <a:r>
              <a:rPr lang="zh-CN" altLang="en-US" dirty="0" smtClean="0"/>
              <a:t>软件缺陷</a:t>
            </a:r>
            <a:endParaRPr lang="en-US" altLang="zh-CN" dirty="0" smtClean="0"/>
          </a:p>
          <a:p>
            <a:pPr lvl="1"/>
            <a:r>
              <a:rPr lang="zh-CN" altLang="en-US" dirty="0" smtClean="0"/>
              <a:t>软件缺陷普遍存在且威胁人们生命财产安全</a:t>
            </a:r>
          </a:p>
          <a:p>
            <a:pPr lvl="1"/>
            <a:r>
              <a:rPr lang="zh-CN" altLang="en-US" dirty="0" smtClean="0"/>
              <a:t>排查和修复软件缺陷的成本高</a:t>
            </a:r>
          </a:p>
          <a:p>
            <a:pPr lvl="1"/>
            <a:r>
              <a:rPr lang="en-US" altLang="zh-CN" dirty="0" smtClean="0"/>
              <a:t>C</a:t>
            </a:r>
            <a:r>
              <a:rPr lang="zh-CN" altLang="en-US" dirty="0" smtClean="0"/>
              <a:t>语言程序应用广泛且更易存在严重缺陷</a:t>
            </a:r>
            <a:endParaRPr lang="en-US" altLang="zh-CN" dirty="0" smtClean="0"/>
          </a:p>
          <a:p>
            <a:r>
              <a:rPr lang="zh-CN" altLang="en-US" dirty="0" smtClean="0"/>
              <a:t>静态分析</a:t>
            </a:r>
            <a:endParaRPr lang="en-US" altLang="zh-CN" dirty="0" smtClean="0"/>
          </a:p>
          <a:p>
            <a:pPr lvl="1"/>
            <a:r>
              <a:rPr lang="zh-CN" altLang="en-US" dirty="0" smtClean="0"/>
              <a:t>辅助代码审查，及早发现缺陷</a:t>
            </a:r>
          </a:p>
          <a:p>
            <a:pPr lvl="1"/>
            <a:r>
              <a:rPr lang="zh-CN" altLang="en-US" dirty="0" smtClean="0"/>
              <a:t>相关工作：</a:t>
            </a:r>
            <a:r>
              <a:rPr lang="en-US" altLang="zh-CN" dirty="0" err="1" smtClean="0"/>
              <a:t>coverity</a:t>
            </a:r>
            <a:r>
              <a:rPr lang="zh-CN" altLang="en-US" dirty="0" smtClean="0"/>
              <a:t>静态分析工具</a:t>
            </a:r>
            <a:endParaRPr lang="zh-CN" altLang="en-US" dirty="0"/>
          </a:p>
        </p:txBody>
      </p:sp>
    </p:spTree>
    <p:extLst>
      <p:ext uri="{BB962C8B-B14F-4D97-AF65-F5344CB8AC3E}">
        <p14:creationId xmlns:p14="http://schemas.microsoft.com/office/powerpoint/2010/main" val="3599171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项目来源</a:t>
            </a:r>
            <a:r>
              <a:rPr lang="zh-CN" altLang="en-US" dirty="0" smtClean="0"/>
              <a:t>及数据</a:t>
            </a:r>
            <a:endParaRPr lang="zh-CN" altLang="en-US" dirty="0"/>
          </a:p>
        </p:txBody>
      </p:sp>
      <p:sp>
        <p:nvSpPr>
          <p:cNvPr id="3" name="内容占位符 2"/>
          <p:cNvSpPr>
            <a:spLocks noGrp="1"/>
          </p:cNvSpPr>
          <p:nvPr>
            <p:ph idx="1"/>
          </p:nvPr>
        </p:nvSpPr>
        <p:spPr/>
        <p:txBody>
          <a:bodyPr/>
          <a:lstStyle/>
          <a:p>
            <a:r>
              <a:rPr lang="zh-CN" altLang="en-US" dirty="0" smtClean="0"/>
              <a:t>项目来源</a:t>
            </a:r>
            <a:endParaRPr lang="en-US" altLang="zh-CN" dirty="0" smtClean="0"/>
          </a:p>
          <a:p>
            <a:pPr lvl="1"/>
            <a:r>
              <a:rPr lang="zh-CN" altLang="en-US" dirty="0" smtClean="0"/>
              <a:t>系统所</a:t>
            </a:r>
            <a:r>
              <a:rPr lang="en-US" altLang="zh-CN" dirty="0" err="1" smtClean="0"/>
              <a:t>Tsmart</a:t>
            </a:r>
            <a:r>
              <a:rPr lang="en-US" altLang="zh-CN" dirty="0" smtClean="0"/>
              <a:t> </a:t>
            </a:r>
            <a:r>
              <a:rPr lang="zh-CN" altLang="en-US" dirty="0" smtClean="0"/>
              <a:t>程序静态分析工具</a:t>
            </a:r>
          </a:p>
          <a:p>
            <a:pPr lvl="1"/>
            <a:r>
              <a:rPr lang="en-US" altLang="zh-CN" dirty="0" smtClean="0"/>
              <a:t>C</a:t>
            </a:r>
            <a:r>
              <a:rPr lang="zh-CN" altLang="en-US" dirty="0" smtClean="0"/>
              <a:t>语言程序的分析结果</a:t>
            </a:r>
          </a:p>
          <a:p>
            <a:r>
              <a:rPr lang="zh-CN" altLang="en-US" dirty="0" smtClean="0"/>
              <a:t>数据格式</a:t>
            </a:r>
            <a:endParaRPr lang="en-US" altLang="zh-CN" dirty="0" smtClean="0"/>
          </a:p>
          <a:p>
            <a:pPr lvl="1"/>
            <a:r>
              <a:rPr lang="en-US" altLang="zh-CN" dirty="0" smtClean="0"/>
              <a:t>dot</a:t>
            </a:r>
            <a:r>
              <a:rPr lang="zh-CN" altLang="en-US" dirty="0" smtClean="0"/>
              <a:t>文件</a:t>
            </a:r>
            <a:endParaRPr lang="en-US" altLang="zh-CN" dirty="0" smtClean="0"/>
          </a:p>
          <a:p>
            <a:pPr lvl="1"/>
            <a:r>
              <a:rPr lang="zh-CN" altLang="en-US" dirty="0" smtClean="0"/>
              <a:t>抽象可达树（</a:t>
            </a:r>
            <a:r>
              <a:rPr lang="en-US" altLang="zh-CN" dirty="0" smtClean="0"/>
              <a:t>ARG</a:t>
            </a:r>
            <a:r>
              <a:rPr lang="zh-CN" altLang="en-US" dirty="0" smtClean="0"/>
              <a:t>）</a:t>
            </a:r>
            <a:endParaRPr lang="en-US" altLang="zh-CN" dirty="0" smtClean="0"/>
          </a:p>
          <a:p>
            <a:pPr lvl="1"/>
            <a:r>
              <a:rPr lang="zh-CN" altLang="en-US" dirty="0" smtClean="0"/>
              <a:t>主</a:t>
            </a:r>
            <a:r>
              <a:rPr lang="zh-CN" altLang="en-US" dirty="0" smtClean="0"/>
              <a:t>状态（</a:t>
            </a:r>
            <a:r>
              <a:rPr lang="en-US" altLang="zh-CN" dirty="0" smtClean="0"/>
              <a:t>C</a:t>
            </a:r>
            <a:r>
              <a:rPr lang="zh-CN" altLang="en-US" dirty="0" smtClean="0"/>
              <a:t>语言代码）</a:t>
            </a:r>
            <a:endParaRPr lang="en-US" altLang="zh-CN" dirty="0" smtClean="0"/>
          </a:p>
          <a:p>
            <a:pPr lvl="1"/>
            <a:r>
              <a:rPr lang="zh-CN" altLang="en-US" dirty="0"/>
              <a:t>子</a:t>
            </a:r>
            <a:r>
              <a:rPr lang="zh-CN" altLang="en-US" dirty="0" smtClean="0"/>
              <a:t>状态（</a:t>
            </a:r>
            <a:r>
              <a:rPr lang="en-US" altLang="zh-CN" dirty="0" smtClean="0"/>
              <a:t>LLVM</a:t>
            </a:r>
            <a:r>
              <a:rPr lang="zh-CN" altLang="en-US" smtClean="0"/>
              <a:t>代码）</a:t>
            </a:r>
            <a:endParaRPr lang="en-US" altLang="zh-CN" dirty="0" smtClean="0"/>
          </a:p>
        </p:txBody>
      </p:sp>
      <p:pic>
        <p:nvPicPr>
          <p:cNvPr id="4" name="图片 3"/>
          <p:cNvPicPr>
            <a:picLocks noChangeAspect="1"/>
          </p:cNvPicPr>
          <p:nvPr/>
        </p:nvPicPr>
        <p:blipFill>
          <a:blip r:embed="rId3"/>
          <a:stretch>
            <a:fillRect/>
          </a:stretch>
        </p:blipFill>
        <p:spPr>
          <a:xfrm>
            <a:off x="6469264" y="1403594"/>
            <a:ext cx="4960369" cy="4875212"/>
          </a:xfrm>
          <a:prstGeom prst="rect">
            <a:avLst/>
          </a:prstGeom>
        </p:spPr>
      </p:pic>
      <p:sp>
        <p:nvSpPr>
          <p:cNvPr id="5" name="矩形 4"/>
          <p:cNvSpPr/>
          <p:nvPr/>
        </p:nvSpPr>
        <p:spPr>
          <a:xfrm>
            <a:off x="5424854" y="719426"/>
            <a:ext cx="994596"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主状态</a:t>
            </a:r>
            <a:endParaRPr lang="zh-CN" altLang="en-US" dirty="0"/>
          </a:p>
        </p:txBody>
      </p:sp>
      <p:cxnSp>
        <p:nvCxnSpPr>
          <p:cNvPr id="6" name="直接箭头连接符 5"/>
          <p:cNvCxnSpPr>
            <a:stCxn id="5" idx="2"/>
          </p:cNvCxnSpPr>
          <p:nvPr/>
        </p:nvCxnSpPr>
        <p:spPr>
          <a:xfrm>
            <a:off x="5922152" y="1104437"/>
            <a:ext cx="944640" cy="29915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859065" y="1420401"/>
            <a:ext cx="4650066" cy="2668022"/>
          </a:xfrm>
          <a:prstGeom prst="rect">
            <a:avLst/>
          </a:prstGeom>
          <a:noFill/>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5" name="矩形 14"/>
          <p:cNvSpPr/>
          <p:nvPr/>
        </p:nvSpPr>
        <p:spPr>
          <a:xfrm>
            <a:off x="5351350" y="3703412"/>
            <a:ext cx="994596"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子状态</a:t>
            </a:r>
            <a:endParaRPr lang="zh-CN" altLang="en-US" dirty="0"/>
          </a:p>
        </p:txBody>
      </p:sp>
      <p:cxnSp>
        <p:nvCxnSpPr>
          <p:cNvPr id="16" name="直接箭头连接符 15"/>
          <p:cNvCxnSpPr>
            <a:stCxn id="15" idx="2"/>
          </p:cNvCxnSpPr>
          <p:nvPr/>
        </p:nvCxnSpPr>
        <p:spPr>
          <a:xfrm>
            <a:off x="5848648" y="4088423"/>
            <a:ext cx="995764" cy="29915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844412" y="4387580"/>
            <a:ext cx="4650066" cy="1723074"/>
          </a:xfrm>
          <a:prstGeom prst="rect">
            <a:avLst/>
          </a:prstGeom>
          <a:noFill/>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4007923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项目目标</a:t>
            </a:r>
            <a:endParaRPr lang="zh-CN" altLang="en-US" dirty="0"/>
          </a:p>
        </p:txBody>
      </p:sp>
      <p:sp>
        <p:nvSpPr>
          <p:cNvPr id="3" name="内容占位符 2"/>
          <p:cNvSpPr>
            <a:spLocks noGrp="1"/>
          </p:cNvSpPr>
          <p:nvPr>
            <p:ph idx="1"/>
          </p:nvPr>
        </p:nvSpPr>
        <p:spPr/>
        <p:txBody>
          <a:bodyPr/>
          <a:lstStyle/>
          <a:p>
            <a:r>
              <a:rPr lang="zh-CN" altLang="en-US" dirty="0" smtClean="0"/>
              <a:t>展示被测程序的可达状态</a:t>
            </a:r>
            <a:endParaRPr lang="en-US" altLang="zh-CN" dirty="0" smtClean="0"/>
          </a:p>
          <a:p>
            <a:r>
              <a:rPr lang="zh-CN" altLang="en-US" dirty="0" smtClean="0"/>
              <a:t>分层次展现</a:t>
            </a:r>
            <a:endParaRPr lang="en-US" altLang="zh-CN" dirty="0" smtClean="0"/>
          </a:p>
          <a:p>
            <a:pPr lvl="1"/>
            <a:r>
              <a:rPr lang="zh-CN" altLang="en-US" dirty="0" smtClean="0"/>
              <a:t>主状态（</a:t>
            </a:r>
            <a:r>
              <a:rPr lang="en-US" altLang="zh-CN" dirty="0" smtClean="0"/>
              <a:t>C</a:t>
            </a:r>
            <a:r>
              <a:rPr lang="zh-CN" altLang="en-US" dirty="0" smtClean="0"/>
              <a:t>代码）</a:t>
            </a:r>
            <a:endParaRPr lang="en-US" altLang="zh-CN" dirty="0" smtClean="0"/>
          </a:p>
          <a:p>
            <a:pPr lvl="1"/>
            <a:r>
              <a:rPr lang="zh-CN" altLang="en-US" dirty="0" smtClean="0"/>
              <a:t>子状态（</a:t>
            </a:r>
            <a:r>
              <a:rPr lang="en-US" altLang="zh-CN" dirty="0" smtClean="0"/>
              <a:t>LLVM</a:t>
            </a:r>
            <a:r>
              <a:rPr lang="zh-CN" altLang="en-US" dirty="0" smtClean="0"/>
              <a:t>代码）</a:t>
            </a:r>
            <a:endParaRPr lang="en-US" altLang="zh-CN" dirty="0" smtClean="0"/>
          </a:p>
          <a:p>
            <a:r>
              <a:rPr lang="zh-CN" altLang="en-US" dirty="0" smtClean="0"/>
              <a:t>辅助代码审查</a:t>
            </a:r>
            <a:endParaRPr lang="en-US" altLang="zh-CN" dirty="0" smtClean="0"/>
          </a:p>
          <a:p>
            <a:pPr lvl="1"/>
            <a:r>
              <a:rPr lang="zh-CN" altLang="en-US" dirty="0" smtClean="0"/>
              <a:t>良好交互</a:t>
            </a:r>
            <a:endParaRPr lang="en-US" altLang="zh-CN" dirty="0" smtClean="0"/>
          </a:p>
          <a:p>
            <a:pPr lvl="1"/>
            <a:r>
              <a:rPr lang="zh-CN" altLang="en-US" dirty="0"/>
              <a:t>重点</a:t>
            </a:r>
            <a:r>
              <a:rPr lang="zh-CN" altLang="en-US" dirty="0" smtClean="0"/>
              <a:t>信息提示</a:t>
            </a:r>
            <a:endParaRPr lang="en-US" altLang="zh-CN" dirty="0" smtClean="0"/>
          </a:p>
          <a:p>
            <a:pPr lvl="1"/>
            <a:r>
              <a:rPr lang="zh-CN" altLang="en-US" dirty="0"/>
              <a:t>当前</a:t>
            </a:r>
            <a:r>
              <a:rPr lang="zh-CN" altLang="en-US" dirty="0" smtClean="0"/>
              <a:t>状态高</a:t>
            </a:r>
            <a:r>
              <a:rPr lang="zh-CN" altLang="en-US" dirty="0" smtClean="0"/>
              <a:t>亮</a:t>
            </a:r>
            <a:endParaRPr lang="en-US" altLang="zh-CN" dirty="0" smtClean="0"/>
          </a:p>
          <a:p>
            <a:pPr lvl="1"/>
            <a:r>
              <a:rPr lang="zh-CN" altLang="en-US" dirty="0" smtClean="0"/>
              <a:t>与源代码对应</a:t>
            </a:r>
            <a:endParaRPr lang="en-US" altLang="zh-CN" dirty="0"/>
          </a:p>
          <a:p>
            <a:endParaRPr lang="en-US" altLang="zh-CN" dirty="0" smtClean="0"/>
          </a:p>
        </p:txBody>
      </p:sp>
    </p:spTree>
    <p:extLst>
      <p:ext uri="{BB962C8B-B14F-4D97-AF65-F5344CB8AC3E}">
        <p14:creationId xmlns:p14="http://schemas.microsoft.com/office/powerpoint/2010/main" val="887531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a:t>
            </a:r>
            <a:r>
              <a:rPr lang="zh-CN" altLang="en-US" dirty="0" smtClean="0"/>
              <a:t>介绍及实现</a:t>
            </a:r>
            <a:endParaRPr lang="zh-CN" altLang="en-US" dirty="0"/>
          </a:p>
        </p:txBody>
      </p:sp>
      <p:sp>
        <p:nvSpPr>
          <p:cNvPr id="3" name="内容占位符 2"/>
          <p:cNvSpPr>
            <a:spLocks noGrp="1"/>
          </p:cNvSpPr>
          <p:nvPr>
            <p:ph idx="1"/>
          </p:nvPr>
        </p:nvSpPr>
        <p:spPr/>
        <p:txBody>
          <a:bodyPr/>
          <a:lstStyle/>
          <a:p>
            <a:r>
              <a:rPr lang="zh-CN" altLang="en-US" dirty="0"/>
              <a:t>主要功能</a:t>
            </a:r>
            <a:endParaRPr lang="en-US" altLang="zh-CN" dirty="0"/>
          </a:p>
          <a:p>
            <a:pPr lvl="1"/>
            <a:r>
              <a:rPr lang="zh-CN" altLang="en-US" dirty="0"/>
              <a:t>源代码展示</a:t>
            </a:r>
          </a:p>
          <a:p>
            <a:pPr lvl="1"/>
            <a:r>
              <a:rPr lang="en-US" altLang="zh-CN" dirty="0"/>
              <a:t>C</a:t>
            </a:r>
            <a:r>
              <a:rPr lang="zh-CN" altLang="en-US" dirty="0"/>
              <a:t>语言程序轨迹展示（</a:t>
            </a:r>
            <a:r>
              <a:rPr lang="en-US" altLang="zh-CN" dirty="0"/>
              <a:t>ARG</a:t>
            </a:r>
            <a:r>
              <a:rPr lang="zh-CN" altLang="en-US" dirty="0"/>
              <a:t>图）</a:t>
            </a:r>
          </a:p>
          <a:p>
            <a:pPr lvl="1"/>
            <a:r>
              <a:rPr lang="en-US" altLang="zh-CN" dirty="0"/>
              <a:t>LLVM</a:t>
            </a:r>
            <a:r>
              <a:rPr lang="zh-CN" altLang="en-US" dirty="0"/>
              <a:t>代码轨迹展开和折叠（</a:t>
            </a:r>
            <a:r>
              <a:rPr lang="en-US" altLang="zh-CN" dirty="0"/>
              <a:t>ARG</a:t>
            </a:r>
            <a:r>
              <a:rPr lang="zh-CN" altLang="en-US" dirty="0"/>
              <a:t>图）</a:t>
            </a:r>
          </a:p>
          <a:p>
            <a:pPr lvl="1"/>
            <a:r>
              <a:rPr lang="zh-CN" altLang="en-US" dirty="0"/>
              <a:t>文件上传功能</a:t>
            </a:r>
          </a:p>
          <a:p>
            <a:pPr lvl="1"/>
            <a:r>
              <a:rPr lang="zh-CN" altLang="en-US" dirty="0" smtClean="0"/>
              <a:t>源代码和内存信息</a:t>
            </a:r>
            <a:r>
              <a:rPr lang="en-US" altLang="zh-CN" dirty="0" smtClean="0"/>
              <a:t>tooltip</a:t>
            </a:r>
          </a:p>
          <a:p>
            <a:r>
              <a:rPr lang="zh-CN" altLang="en-US" dirty="0" smtClean="0"/>
              <a:t>实现</a:t>
            </a:r>
            <a:endParaRPr lang="en-US" altLang="zh-CN" dirty="0" smtClean="0"/>
          </a:p>
          <a:p>
            <a:pPr lvl="1"/>
            <a:r>
              <a:rPr lang="en-US" altLang="zh-CN" dirty="0" smtClean="0"/>
              <a:t>d3-graphviz</a:t>
            </a:r>
            <a:r>
              <a:rPr lang="zh-CN" altLang="en-US" dirty="0" smtClean="0"/>
              <a:t>（</a:t>
            </a:r>
            <a:r>
              <a:rPr lang="en-US" altLang="zh-CN" dirty="0"/>
              <a:t>https://github.com/magjac/d3-graphviz</a:t>
            </a:r>
            <a:r>
              <a:rPr lang="zh-CN" altLang="en-US" dirty="0" smtClean="0"/>
              <a:t>）</a:t>
            </a:r>
            <a:endParaRPr lang="en-US" altLang="zh-CN" dirty="0" smtClean="0"/>
          </a:p>
          <a:p>
            <a:pPr lvl="1"/>
            <a:r>
              <a:rPr lang="zh-CN" altLang="en-US" dirty="0" smtClean="0"/>
              <a:t>基于</a:t>
            </a:r>
            <a:r>
              <a:rPr lang="en-US" altLang="zh-CN" dirty="0" smtClean="0"/>
              <a:t>D3.js</a:t>
            </a:r>
            <a:r>
              <a:rPr lang="zh-CN" altLang="en-US" dirty="0" smtClean="0"/>
              <a:t>的可视化库，用于展示</a:t>
            </a:r>
            <a:r>
              <a:rPr lang="en-US" altLang="zh-CN" dirty="0" smtClean="0"/>
              <a:t>dot</a:t>
            </a:r>
            <a:r>
              <a:rPr lang="zh-CN" altLang="en-US" dirty="0" smtClean="0"/>
              <a:t>格式文件</a:t>
            </a:r>
            <a:endParaRPr lang="en-US" altLang="zh-CN" dirty="0" smtClean="0"/>
          </a:p>
          <a:p>
            <a:pPr lvl="1"/>
            <a:r>
              <a:rPr lang="zh-CN" altLang="en-US" dirty="0"/>
              <a:t>自</a:t>
            </a:r>
            <a:r>
              <a:rPr lang="zh-CN" altLang="en-US" dirty="0" smtClean="0"/>
              <a:t>适应布局</a:t>
            </a:r>
            <a:endParaRPr lang="en-US" altLang="zh-CN" dirty="0" smtClean="0"/>
          </a:p>
        </p:txBody>
      </p:sp>
      <p:pic>
        <p:nvPicPr>
          <p:cNvPr id="4" name="图片 3"/>
          <p:cNvPicPr>
            <a:picLocks noChangeAspect="1"/>
          </p:cNvPicPr>
          <p:nvPr/>
        </p:nvPicPr>
        <p:blipFill>
          <a:blip r:embed="rId3"/>
          <a:stretch>
            <a:fillRect/>
          </a:stretch>
        </p:blipFill>
        <p:spPr>
          <a:xfrm>
            <a:off x="8259856" y="633046"/>
            <a:ext cx="2660189" cy="3602877"/>
          </a:xfrm>
          <a:prstGeom prst="rect">
            <a:avLst/>
          </a:prstGeom>
        </p:spPr>
      </p:pic>
    </p:spTree>
    <p:extLst>
      <p:ext uri="{BB962C8B-B14F-4D97-AF65-F5344CB8AC3E}">
        <p14:creationId xmlns:p14="http://schemas.microsoft.com/office/powerpoint/2010/main" val="1740355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功能展示</a:t>
            </a:r>
            <a:r>
              <a:rPr lang="en-US" altLang="zh-CN" dirty="0" smtClean="0"/>
              <a:t>-</a:t>
            </a:r>
            <a:r>
              <a:rPr lang="zh-CN" altLang="en-US" dirty="0" smtClean="0"/>
              <a:t>总体界面</a:t>
            </a:r>
            <a:endParaRPr lang="zh-CN" altLang="en-US" dirty="0"/>
          </a:p>
        </p:txBody>
      </p:sp>
      <p:pic>
        <p:nvPicPr>
          <p:cNvPr id="4" name="内容占位符 3"/>
          <p:cNvPicPr>
            <a:picLocks noGrp="1"/>
          </p:cNvPicPr>
          <p:nvPr>
            <p:ph idx="1"/>
          </p:nvPr>
        </p:nvPicPr>
        <p:blipFill>
          <a:blip r:embed="rId3"/>
          <a:stretch>
            <a:fillRect/>
          </a:stretch>
        </p:blipFill>
        <p:spPr>
          <a:xfrm>
            <a:off x="696661" y="1467175"/>
            <a:ext cx="11017284" cy="5390825"/>
          </a:xfrm>
          <a:prstGeom prst="rect">
            <a:avLst/>
          </a:prstGeom>
        </p:spPr>
      </p:pic>
      <p:sp>
        <p:nvSpPr>
          <p:cNvPr id="5" name="矩形 4"/>
          <p:cNvSpPr/>
          <p:nvPr/>
        </p:nvSpPr>
        <p:spPr>
          <a:xfrm>
            <a:off x="165033" y="2974206"/>
            <a:ext cx="1346334"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源代码区域</a:t>
            </a:r>
            <a:endParaRPr lang="zh-CN" altLang="en-US" dirty="0"/>
          </a:p>
        </p:txBody>
      </p:sp>
      <p:cxnSp>
        <p:nvCxnSpPr>
          <p:cNvPr id="7" name="直接箭头连接符 6"/>
          <p:cNvCxnSpPr>
            <a:stCxn id="5" idx="0"/>
          </p:cNvCxnSpPr>
          <p:nvPr/>
        </p:nvCxnSpPr>
        <p:spPr>
          <a:xfrm flipV="1">
            <a:off x="838200" y="2550695"/>
            <a:ext cx="394635" cy="42351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605812" y="3216249"/>
            <a:ext cx="1838626"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运行时内存信息</a:t>
            </a:r>
            <a:endParaRPr lang="zh-CN" altLang="en-US" dirty="0"/>
          </a:p>
        </p:txBody>
      </p:sp>
      <p:cxnSp>
        <p:nvCxnSpPr>
          <p:cNvPr id="10" name="直接箭头连接符 9"/>
          <p:cNvCxnSpPr/>
          <p:nvPr/>
        </p:nvCxnSpPr>
        <p:spPr>
          <a:xfrm flipH="1">
            <a:off x="8614612" y="3436219"/>
            <a:ext cx="972150" cy="27913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180696" y="1898336"/>
            <a:ext cx="1339717"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C</a:t>
            </a:r>
            <a:r>
              <a:rPr lang="zh-CN" altLang="en-US" dirty="0" smtClean="0"/>
              <a:t>语言代码</a:t>
            </a:r>
            <a:endParaRPr lang="zh-CN" altLang="en-US" dirty="0"/>
          </a:p>
        </p:txBody>
      </p:sp>
      <p:cxnSp>
        <p:nvCxnSpPr>
          <p:cNvPr id="15" name="直接箭头连接符 14"/>
          <p:cNvCxnSpPr>
            <a:stCxn id="14" idx="1"/>
          </p:cNvCxnSpPr>
          <p:nvPr/>
        </p:nvCxnSpPr>
        <p:spPr>
          <a:xfrm flipH="1">
            <a:off x="7190072" y="2090842"/>
            <a:ext cx="1990624" cy="13751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40829" y="5157828"/>
            <a:ext cx="1603609"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上传文件区域</a:t>
            </a:r>
            <a:endParaRPr lang="zh-CN" altLang="en-US" dirty="0"/>
          </a:p>
        </p:txBody>
      </p:sp>
      <p:cxnSp>
        <p:nvCxnSpPr>
          <p:cNvPr id="21" name="直接箭头连接符 20"/>
          <p:cNvCxnSpPr>
            <a:stCxn id="20" idx="2"/>
          </p:cNvCxnSpPr>
          <p:nvPr/>
        </p:nvCxnSpPr>
        <p:spPr>
          <a:xfrm>
            <a:off x="10642634" y="5542839"/>
            <a:ext cx="314926" cy="69335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518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p:nvPr/>
        </p:nvPicPr>
        <p:blipFill>
          <a:blip r:embed="rId3"/>
          <a:stretch>
            <a:fillRect/>
          </a:stretch>
        </p:blipFill>
        <p:spPr>
          <a:xfrm>
            <a:off x="838200" y="1521977"/>
            <a:ext cx="10395618" cy="5138209"/>
          </a:xfrm>
          <a:prstGeom prst="rect">
            <a:avLst/>
          </a:prstGeom>
        </p:spPr>
      </p:pic>
      <p:sp>
        <p:nvSpPr>
          <p:cNvPr id="2" name="标题 1"/>
          <p:cNvSpPr>
            <a:spLocks noGrp="1"/>
          </p:cNvSpPr>
          <p:nvPr>
            <p:ph type="title"/>
          </p:nvPr>
        </p:nvSpPr>
        <p:spPr/>
        <p:txBody>
          <a:bodyPr/>
          <a:lstStyle/>
          <a:p>
            <a:r>
              <a:rPr lang="zh-CN" altLang="en-US" dirty="0" smtClean="0"/>
              <a:t>功能展示</a:t>
            </a:r>
            <a:r>
              <a:rPr lang="en-US" altLang="zh-CN" dirty="0" smtClean="0"/>
              <a:t>-LLVM</a:t>
            </a:r>
            <a:r>
              <a:rPr lang="zh-CN" altLang="en-US" dirty="0" smtClean="0"/>
              <a:t>轨迹展开</a:t>
            </a:r>
            <a:endParaRPr lang="zh-CN" altLang="en-US" dirty="0"/>
          </a:p>
        </p:txBody>
      </p:sp>
      <p:sp>
        <p:nvSpPr>
          <p:cNvPr id="5" name="矩形 4"/>
          <p:cNvSpPr/>
          <p:nvPr/>
        </p:nvSpPr>
        <p:spPr>
          <a:xfrm>
            <a:off x="165033" y="2974206"/>
            <a:ext cx="1817771"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源代码区域高亮</a:t>
            </a:r>
            <a:endParaRPr lang="zh-CN" altLang="en-US" dirty="0"/>
          </a:p>
        </p:txBody>
      </p:sp>
      <p:cxnSp>
        <p:nvCxnSpPr>
          <p:cNvPr id="7" name="直接箭头连接符 6"/>
          <p:cNvCxnSpPr>
            <a:stCxn id="5" idx="0"/>
          </p:cNvCxnSpPr>
          <p:nvPr/>
        </p:nvCxnSpPr>
        <p:spPr>
          <a:xfrm flipH="1" flipV="1">
            <a:off x="1020278" y="1898336"/>
            <a:ext cx="53641" cy="107587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314505" y="936889"/>
            <a:ext cx="1838626" cy="677556"/>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C</a:t>
            </a:r>
            <a:r>
              <a:rPr lang="zh-CN" altLang="en-US" dirty="0" smtClean="0"/>
              <a:t>代码对应的</a:t>
            </a:r>
            <a:r>
              <a:rPr lang="en-US" altLang="zh-CN" dirty="0" smtClean="0"/>
              <a:t>LLVM</a:t>
            </a:r>
            <a:r>
              <a:rPr lang="zh-CN" altLang="en-US" dirty="0" smtClean="0"/>
              <a:t>代码轨迹</a:t>
            </a:r>
            <a:endParaRPr lang="en-US" altLang="zh-CN" dirty="0" smtClean="0"/>
          </a:p>
        </p:txBody>
      </p:sp>
      <p:cxnSp>
        <p:nvCxnSpPr>
          <p:cNvPr id="10" name="直接箭头连接符 9"/>
          <p:cNvCxnSpPr>
            <a:stCxn id="9" idx="2"/>
          </p:cNvCxnSpPr>
          <p:nvPr/>
        </p:nvCxnSpPr>
        <p:spPr>
          <a:xfrm flipH="1">
            <a:off x="10323882" y="1614445"/>
            <a:ext cx="909936" cy="5717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74895" y="936889"/>
            <a:ext cx="1705476"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C</a:t>
            </a:r>
            <a:r>
              <a:rPr lang="zh-CN" altLang="en-US" dirty="0" smtClean="0"/>
              <a:t>语言代码高亮</a:t>
            </a:r>
            <a:endParaRPr lang="zh-CN" altLang="en-US" dirty="0"/>
          </a:p>
        </p:txBody>
      </p:sp>
      <p:cxnSp>
        <p:nvCxnSpPr>
          <p:cNvPr id="15" name="直接箭头连接符 14"/>
          <p:cNvCxnSpPr>
            <a:stCxn id="14" idx="1"/>
          </p:cNvCxnSpPr>
          <p:nvPr/>
        </p:nvCxnSpPr>
        <p:spPr>
          <a:xfrm flipH="1">
            <a:off x="6333423" y="1129395"/>
            <a:ext cx="941472" cy="104591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03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p:nvPr/>
        </p:nvPicPr>
        <p:blipFill>
          <a:blip r:embed="rId3"/>
          <a:stretch>
            <a:fillRect/>
          </a:stretch>
        </p:blipFill>
        <p:spPr>
          <a:xfrm>
            <a:off x="838200" y="1514406"/>
            <a:ext cx="10210801" cy="5046860"/>
          </a:xfrm>
          <a:prstGeom prst="rect">
            <a:avLst/>
          </a:prstGeom>
        </p:spPr>
      </p:pic>
      <p:sp>
        <p:nvSpPr>
          <p:cNvPr id="2" name="标题 1"/>
          <p:cNvSpPr>
            <a:spLocks noGrp="1"/>
          </p:cNvSpPr>
          <p:nvPr>
            <p:ph type="title"/>
          </p:nvPr>
        </p:nvSpPr>
        <p:spPr/>
        <p:txBody>
          <a:bodyPr/>
          <a:lstStyle/>
          <a:p>
            <a:r>
              <a:rPr lang="zh-CN" altLang="en-US" dirty="0" smtClean="0"/>
              <a:t>功能展示</a:t>
            </a:r>
            <a:r>
              <a:rPr lang="en-US" altLang="zh-CN" dirty="0" smtClean="0"/>
              <a:t>-</a:t>
            </a:r>
            <a:r>
              <a:rPr lang="zh-CN" altLang="en-US" dirty="0" smtClean="0"/>
              <a:t>上传文件</a:t>
            </a:r>
            <a:endParaRPr lang="zh-CN" altLang="en-US" dirty="0"/>
          </a:p>
        </p:txBody>
      </p:sp>
      <p:sp>
        <p:nvSpPr>
          <p:cNvPr id="12" name="矩形 11"/>
          <p:cNvSpPr/>
          <p:nvPr/>
        </p:nvSpPr>
        <p:spPr>
          <a:xfrm>
            <a:off x="10399596" y="4849766"/>
            <a:ext cx="1603609"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上传文件区域</a:t>
            </a:r>
            <a:endParaRPr lang="zh-CN" altLang="en-US" dirty="0"/>
          </a:p>
        </p:txBody>
      </p:sp>
      <p:cxnSp>
        <p:nvCxnSpPr>
          <p:cNvPr id="16" name="直接箭头连接符 15"/>
          <p:cNvCxnSpPr>
            <a:stCxn id="12" idx="2"/>
          </p:cNvCxnSpPr>
          <p:nvPr/>
        </p:nvCxnSpPr>
        <p:spPr>
          <a:xfrm flipH="1">
            <a:off x="10635917" y="5234777"/>
            <a:ext cx="565484" cy="70401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561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3"/>
          <a:stretch>
            <a:fillRect/>
          </a:stretch>
        </p:blipFill>
        <p:spPr>
          <a:xfrm>
            <a:off x="838200" y="1473522"/>
            <a:ext cx="10837244" cy="5356490"/>
          </a:xfrm>
          <a:prstGeom prst="rect">
            <a:avLst/>
          </a:prstGeom>
        </p:spPr>
      </p:pic>
      <p:sp>
        <p:nvSpPr>
          <p:cNvPr id="2" name="标题 1"/>
          <p:cNvSpPr>
            <a:spLocks noGrp="1"/>
          </p:cNvSpPr>
          <p:nvPr>
            <p:ph type="title"/>
          </p:nvPr>
        </p:nvSpPr>
        <p:spPr/>
        <p:txBody>
          <a:bodyPr/>
          <a:lstStyle/>
          <a:p>
            <a:r>
              <a:rPr lang="zh-CN" altLang="en-US" dirty="0" smtClean="0"/>
              <a:t>功能展示</a:t>
            </a:r>
            <a:r>
              <a:rPr lang="en-US" altLang="zh-CN" dirty="0" smtClean="0"/>
              <a:t>-</a:t>
            </a:r>
            <a:r>
              <a:rPr lang="zh-CN" altLang="en-US" dirty="0" smtClean="0"/>
              <a:t>上传文件</a:t>
            </a:r>
            <a:endParaRPr lang="zh-CN" altLang="en-US" dirty="0"/>
          </a:p>
        </p:txBody>
      </p:sp>
      <p:sp>
        <p:nvSpPr>
          <p:cNvPr id="12" name="矩形 11"/>
          <p:cNvSpPr/>
          <p:nvPr/>
        </p:nvSpPr>
        <p:spPr>
          <a:xfrm>
            <a:off x="8763301" y="694498"/>
            <a:ext cx="1189221"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程序轨迹</a:t>
            </a:r>
            <a:endParaRPr lang="zh-CN" altLang="en-US" dirty="0"/>
          </a:p>
        </p:txBody>
      </p:sp>
      <p:cxnSp>
        <p:nvCxnSpPr>
          <p:cNvPr id="16" name="直接箭头连接符 15"/>
          <p:cNvCxnSpPr>
            <a:stCxn id="12" idx="2"/>
          </p:cNvCxnSpPr>
          <p:nvPr/>
        </p:nvCxnSpPr>
        <p:spPr>
          <a:xfrm flipH="1">
            <a:off x="8200725" y="1079509"/>
            <a:ext cx="1157187" cy="53753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26156" y="3234088"/>
            <a:ext cx="905277" cy="385011"/>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源代码</a:t>
            </a:r>
            <a:endParaRPr lang="zh-CN" altLang="en-US" dirty="0"/>
          </a:p>
        </p:txBody>
      </p:sp>
      <p:cxnSp>
        <p:nvCxnSpPr>
          <p:cNvPr id="9" name="直接箭头连接符 8"/>
          <p:cNvCxnSpPr>
            <a:stCxn id="8" idx="0"/>
          </p:cNvCxnSpPr>
          <p:nvPr/>
        </p:nvCxnSpPr>
        <p:spPr>
          <a:xfrm flipV="1">
            <a:off x="1578795" y="2695074"/>
            <a:ext cx="28624" cy="53901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00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1270</Words>
  <Application>Microsoft Office PowerPoint</Application>
  <PresentationFormat>宽屏</PresentationFormat>
  <Paragraphs>106</Paragraphs>
  <Slides>12</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程序静态分析可视化</vt:lpstr>
      <vt:lpstr>项目背景</vt:lpstr>
      <vt:lpstr>项目来源及数据</vt:lpstr>
      <vt:lpstr>项目目标</vt:lpstr>
      <vt:lpstr>功能介绍及实现</vt:lpstr>
      <vt:lpstr>功能展示-总体界面</vt:lpstr>
      <vt:lpstr>功能展示-LLVM轨迹展开</vt:lpstr>
      <vt:lpstr>功能展示-上传文件</vt:lpstr>
      <vt:lpstr>功能展示-上传文件</vt:lpstr>
      <vt:lpstr>功能展示-tooltip</vt:lpstr>
      <vt:lpstr>项目分工</vt:lpstr>
      <vt:lpstr>谢谢！</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程序静态分析可视化</dc:title>
  <dc:creator>Yue Zhao</dc:creator>
  <cp:lastModifiedBy>Yue Zhao</cp:lastModifiedBy>
  <cp:revision>48</cp:revision>
  <dcterms:created xsi:type="dcterms:W3CDTF">2018-01-01T02:17:33Z</dcterms:created>
  <dcterms:modified xsi:type="dcterms:W3CDTF">2018-01-02T14:44:37Z</dcterms:modified>
</cp:coreProperties>
</file>