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566" autoAdjust="0"/>
  </p:normalViewPr>
  <p:slideViewPr>
    <p:cSldViewPr snapToGrid="0">
      <p:cViewPr varScale="1">
        <p:scale>
          <a:sx n="99" d="100"/>
          <a:sy n="99" d="100"/>
        </p:scale>
        <p:origin x="99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5A798-8AB6-40D0-8D35-156ACD7DFB2D}" type="datetimeFigureOut">
              <a:rPr lang="zh-CN" altLang="en-US" smtClean="0"/>
              <a:t>2018/1/1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F278A9-589A-4E43-8CB7-5F51AFE6AC47}" type="slidenum">
              <a:rPr lang="zh-CN" altLang="en-US" smtClean="0"/>
              <a:t>‹#›</a:t>
            </a:fld>
            <a:endParaRPr lang="zh-CN" altLang="en-US"/>
          </a:p>
        </p:txBody>
      </p:sp>
    </p:spTree>
    <p:extLst>
      <p:ext uri="{BB962C8B-B14F-4D97-AF65-F5344CB8AC3E}">
        <p14:creationId xmlns:p14="http://schemas.microsoft.com/office/powerpoint/2010/main" val="24615450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spcBef>
                <a:spcPct val="0"/>
              </a:spcBef>
            </a:pPr>
            <a:r>
              <a:rPr lang="zh-CN" altLang="en-US" dirty="0" smtClean="0"/>
              <a:t>软件缺陷能引起软件系统故障甚至失效从而导致严重的生命财产损失。</a:t>
            </a:r>
            <a:endParaRPr lang="en-US" altLang="zh-CN" dirty="0" smtClean="0"/>
          </a:p>
          <a:p>
            <a:pPr eaLnBrk="1" hangingPunct="1">
              <a:spcBef>
                <a:spcPct val="0"/>
              </a:spcBef>
            </a:pPr>
            <a:r>
              <a:rPr lang="zh-CN" altLang="en-US" dirty="0" smtClean="0"/>
              <a:t>而且，在软件项目生命周期的各个阶段，即使是针对同一个软件缺陷，修复成本也会大不相同。随着时间的推移，软件缺陷的修复费用是呈指数级增长的。尤其在软件产品发布后，检测缺陷和修复缺陷的代价将会大幅度增加。</a:t>
            </a:r>
            <a:endParaRPr lang="en-US" altLang="zh-CN" dirty="0" smtClean="0"/>
          </a:p>
          <a:p>
            <a:pPr eaLnBrk="1" hangingPunct="1">
              <a:spcBef>
                <a:spcPct val="0"/>
              </a:spcBef>
            </a:pPr>
            <a:r>
              <a:rPr lang="zh-CN" altLang="en-US" dirty="0" smtClean="0"/>
              <a:t>因此，要尽可能早地发现缺陷并修复缺陷。静态分析就是一种有效发现缺陷的方法。</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02F278A9-589A-4E43-8CB7-5F51AFE6AC47}" type="slidenum">
              <a:rPr lang="zh-CN" altLang="en-US" smtClean="0"/>
              <a:t>2</a:t>
            </a:fld>
            <a:endParaRPr lang="zh-CN" altLang="en-US"/>
          </a:p>
        </p:txBody>
      </p:sp>
    </p:spTree>
    <p:extLst>
      <p:ext uri="{BB962C8B-B14F-4D97-AF65-F5344CB8AC3E}">
        <p14:creationId xmlns:p14="http://schemas.microsoft.com/office/powerpoint/2010/main" val="15912430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spcBef>
                <a:spcPct val="0"/>
              </a:spcBef>
            </a:pPr>
            <a:r>
              <a:rPr lang="zh-CN" altLang="en-US" dirty="0" smtClean="0"/>
              <a:t>软件缺陷能引起软件系统故障甚至失效从而导致严重的生命财产损失。</a:t>
            </a:r>
            <a:endParaRPr lang="en-US" altLang="zh-CN" dirty="0" smtClean="0"/>
          </a:p>
          <a:p>
            <a:pPr eaLnBrk="1" hangingPunct="1">
              <a:spcBef>
                <a:spcPct val="0"/>
              </a:spcBef>
            </a:pPr>
            <a:r>
              <a:rPr lang="zh-CN" altLang="en-US" dirty="0" smtClean="0"/>
              <a:t>而且，在软件项目生命周期的各个阶段，即使是针对同一个软件缺陷，修复成本也会大不相同。随着时间的推移，软件缺陷的修复费用是呈指数级增长的。尤其在软件产品发布后，检测缺陷和修复缺陷的代价将会大幅度增加。</a:t>
            </a:r>
            <a:endParaRPr lang="en-US" altLang="zh-CN" dirty="0" smtClean="0"/>
          </a:p>
          <a:p>
            <a:pPr eaLnBrk="1" hangingPunct="1">
              <a:spcBef>
                <a:spcPct val="0"/>
              </a:spcBef>
            </a:pPr>
            <a:r>
              <a:rPr lang="zh-CN" altLang="en-US" dirty="0" smtClean="0"/>
              <a:t>因此，要尽可能早地发现缺陷并修复缺陷。静态分析就是一种有效发现缺陷的方法。</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02F278A9-589A-4E43-8CB7-5F51AFE6AC47}" type="slidenum">
              <a:rPr lang="zh-CN" altLang="en-US" smtClean="0"/>
              <a:t>11</a:t>
            </a:fld>
            <a:endParaRPr lang="zh-CN" altLang="en-US"/>
          </a:p>
        </p:txBody>
      </p:sp>
    </p:spTree>
    <p:extLst>
      <p:ext uri="{BB962C8B-B14F-4D97-AF65-F5344CB8AC3E}">
        <p14:creationId xmlns:p14="http://schemas.microsoft.com/office/powerpoint/2010/main" val="39397177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spcBef>
                <a:spcPct val="0"/>
              </a:spcBef>
            </a:pPr>
            <a:r>
              <a:rPr lang="zh-CN" altLang="en-US" dirty="0" smtClean="0"/>
              <a:t>软件缺陷能引起软件系统故障甚至失效从而导致严重的生命财产损失。</a:t>
            </a:r>
            <a:endParaRPr lang="en-US" altLang="zh-CN" dirty="0" smtClean="0"/>
          </a:p>
          <a:p>
            <a:pPr eaLnBrk="1" hangingPunct="1">
              <a:spcBef>
                <a:spcPct val="0"/>
              </a:spcBef>
            </a:pPr>
            <a:r>
              <a:rPr lang="zh-CN" altLang="en-US" dirty="0" smtClean="0"/>
              <a:t>而且，在软件项目生命周期的各个阶段，即使是针对同一个软件缺陷，修复成本也会大不相同。随着时间的推移，软件缺陷的修复费用是呈指数级增长的。尤其在软件产品发布后，检测缺陷和修复缺陷的代价将会大幅度增加。</a:t>
            </a:r>
            <a:endParaRPr lang="en-US" altLang="zh-CN" dirty="0" smtClean="0"/>
          </a:p>
          <a:p>
            <a:pPr eaLnBrk="1" hangingPunct="1">
              <a:spcBef>
                <a:spcPct val="0"/>
              </a:spcBef>
            </a:pPr>
            <a:r>
              <a:rPr lang="zh-CN" altLang="en-US" dirty="0" smtClean="0"/>
              <a:t>因此，要尽可能早地发现缺陷并修复缺陷。静态分析就是一种有效发现缺陷的方法。</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02F278A9-589A-4E43-8CB7-5F51AFE6AC47}" type="slidenum">
              <a:rPr lang="zh-CN" altLang="en-US" smtClean="0"/>
              <a:t>3</a:t>
            </a:fld>
            <a:endParaRPr lang="zh-CN" altLang="en-US"/>
          </a:p>
        </p:txBody>
      </p:sp>
    </p:spTree>
    <p:extLst>
      <p:ext uri="{BB962C8B-B14F-4D97-AF65-F5344CB8AC3E}">
        <p14:creationId xmlns:p14="http://schemas.microsoft.com/office/powerpoint/2010/main" val="4105271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spcBef>
                <a:spcPct val="0"/>
              </a:spcBef>
            </a:pPr>
            <a:r>
              <a:rPr lang="zh-CN" altLang="en-US" dirty="0" smtClean="0"/>
              <a:t>软件缺陷能引起软件系统故障甚至失效从而导致严重的生命财产损失。</a:t>
            </a:r>
            <a:endParaRPr lang="en-US" altLang="zh-CN" dirty="0" smtClean="0"/>
          </a:p>
          <a:p>
            <a:pPr eaLnBrk="1" hangingPunct="1">
              <a:spcBef>
                <a:spcPct val="0"/>
              </a:spcBef>
            </a:pPr>
            <a:r>
              <a:rPr lang="zh-CN" altLang="en-US" dirty="0" smtClean="0"/>
              <a:t>而且，在软件项目生命周期的各个阶段，即使是针对同一个软件缺陷，修复成本也会大不相同。随着时间的推移，软件缺陷的修复费用是呈指数级增长的。尤其在软件产品发布后，检测缺陷和修复缺陷的代价将会大幅度增加。</a:t>
            </a:r>
            <a:endParaRPr lang="en-US" altLang="zh-CN" dirty="0" smtClean="0"/>
          </a:p>
          <a:p>
            <a:pPr eaLnBrk="1" hangingPunct="1">
              <a:spcBef>
                <a:spcPct val="0"/>
              </a:spcBef>
            </a:pPr>
            <a:r>
              <a:rPr lang="zh-CN" altLang="en-US" dirty="0" smtClean="0"/>
              <a:t>因此，要尽可能早地发现缺陷并修复缺陷。静态分析就是一种有效发现缺陷的方法。</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02F278A9-589A-4E43-8CB7-5F51AFE6AC47}" type="slidenum">
              <a:rPr lang="zh-CN" altLang="en-US" smtClean="0"/>
              <a:t>4</a:t>
            </a:fld>
            <a:endParaRPr lang="zh-CN" altLang="en-US"/>
          </a:p>
        </p:txBody>
      </p:sp>
    </p:spTree>
    <p:extLst>
      <p:ext uri="{BB962C8B-B14F-4D97-AF65-F5344CB8AC3E}">
        <p14:creationId xmlns:p14="http://schemas.microsoft.com/office/powerpoint/2010/main" val="37675233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spcBef>
                <a:spcPct val="0"/>
              </a:spcBef>
            </a:pPr>
            <a:r>
              <a:rPr lang="zh-CN" altLang="en-US" dirty="0" smtClean="0"/>
              <a:t>软件缺陷能引起软件系统故障甚至失效从而导致严重的生命财产损失。</a:t>
            </a:r>
            <a:endParaRPr lang="en-US" altLang="zh-CN" dirty="0" smtClean="0"/>
          </a:p>
          <a:p>
            <a:pPr eaLnBrk="1" hangingPunct="1">
              <a:spcBef>
                <a:spcPct val="0"/>
              </a:spcBef>
            </a:pPr>
            <a:r>
              <a:rPr lang="zh-CN" altLang="en-US" dirty="0" smtClean="0"/>
              <a:t>而且，在软件项目生命周期的各个阶段，即使是针对同一个软件缺陷，修复成本也会大不相同。随着时间的推移，软件缺陷的修复费用是呈指数级增长的。尤其在软件产品发布后，检测缺陷和修复缺陷的代价将会大幅度增加。</a:t>
            </a:r>
            <a:endParaRPr lang="en-US" altLang="zh-CN" dirty="0" smtClean="0"/>
          </a:p>
          <a:p>
            <a:pPr eaLnBrk="1" hangingPunct="1">
              <a:spcBef>
                <a:spcPct val="0"/>
              </a:spcBef>
            </a:pPr>
            <a:r>
              <a:rPr lang="zh-CN" altLang="en-US" dirty="0" smtClean="0"/>
              <a:t>因此，要尽可能早地发现缺陷并修复缺陷。静态分析就是一种有效发现缺陷的方法。</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02F278A9-589A-4E43-8CB7-5F51AFE6AC47}" type="slidenum">
              <a:rPr lang="zh-CN" altLang="en-US" smtClean="0"/>
              <a:t>5</a:t>
            </a:fld>
            <a:endParaRPr lang="zh-CN" altLang="en-US"/>
          </a:p>
        </p:txBody>
      </p:sp>
    </p:spTree>
    <p:extLst>
      <p:ext uri="{BB962C8B-B14F-4D97-AF65-F5344CB8AC3E}">
        <p14:creationId xmlns:p14="http://schemas.microsoft.com/office/powerpoint/2010/main" val="34953808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spcBef>
                <a:spcPct val="0"/>
              </a:spcBef>
            </a:pPr>
            <a:r>
              <a:rPr lang="zh-CN" altLang="en-US" dirty="0" smtClean="0"/>
              <a:t>软件缺陷能引起软件系统故障甚至失效从而导致严重的生命财产损失。</a:t>
            </a:r>
            <a:endParaRPr lang="en-US" altLang="zh-CN" dirty="0" smtClean="0"/>
          </a:p>
          <a:p>
            <a:pPr eaLnBrk="1" hangingPunct="1">
              <a:spcBef>
                <a:spcPct val="0"/>
              </a:spcBef>
            </a:pPr>
            <a:r>
              <a:rPr lang="zh-CN" altLang="en-US" dirty="0" smtClean="0"/>
              <a:t>而且，在软件项目生命周期的各个阶段，即使是针对同一个软件缺陷，修复成本也会大不相同。随着时间的推移，软件缺陷的修复费用是呈指数级增长的。尤其在软件产品发布后，检测缺陷和修复缺陷的代价将会大幅度增加。</a:t>
            </a:r>
            <a:endParaRPr lang="en-US" altLang="zh-CN" dirty="0" smtClean="0"/>
          </a:p>
          <a:p>
            <a:pPr eaLnBrk="1" hangingPunct="1">
              <a:spcBef>
                <a:spcPct val="0"/>
              </a:spcBef>
            </a:pPr>
            <a:r>
              <a:rPr lang="zh-CN" altLang="en-US" dirty="0" smtClean="0"/>
              <a:t>因此，要尽可能早地发现缺陷并修复缺陷。静态分析就是一种有效发现缺陷的方法。</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02F278A9-589A-4E43-8CB7-5F51AFE6AC47}" type="slidenum">
              <a:rPr lang="zh-CN" altLang="en-US" smtClean="0"/>
              <a:t>6</a:t>
            </a:fld>
            <a:endParaRPr lang="zh-CN" altLang="en-US"/>
          </a:p>
        </p:txBody>
      </p:sp>
    </p:spTree>
    <p:extLst>
      <p:ext uri="{BB962C8B-B14F-4D97-AF65-F5344CB8AC3E}">
        <p14:creationId xmlns:p14="http://schemas.microsoft.com/office/powerpoint/2010/main" val="17635204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spcBef>
                <a:spcPct val="0"/>
              </a:spcBef>
            </a:pPr>
            <a:r>
              <a:rPr lang="zh-CN" altLang="en-US" dirty="0" smtClean="0"/>
              <a:t>软件缺陷能引起软件系统故障甚至失效从而导致严重的生命财产损失。</a:t>
            </a:r>
            <a:endParaRPr lang="en-US" altLang="zh-CN" dirty="0" smtClean="0"/>
          </a:p>
          <a:p>
            <a:pPr eaLnBrk="1" hangingPunct="1">
              <a:spcBef>
                <a:spcPct val="0"/>
              </a:spcBef>
            </a:pPr>
            <a:r>
              <a:rPr lang="zh-CN" altLang="en-US" dirty="0" smtClean="0"/>
              <a:t>而且，在软件项目生命周期的各个阶段，即使是针对同一个软件缺陷，修复成本也会大不相同。随着时间的推移，软件缺陷的修复费用是呈指数级增长的。尤其在软件产品发布后，检测缺陷和修复缺陷的代价将会大幅度增加。</a:t>
            </a:r>
            <a:endParaRPr lang="en-US" altLang="zh-CN" dirty="0" smtClean="0"/>
          </a:p>
          <a:p>
            <a:pPr eaLnBrk="1" hangingPunct="1">
              <a:spcBef>
                <a:spcPct val="0"/>
              </a:spcBef>
            </a:pPr>
            <a:r>
              <a:rPr lang="zh-CN" altLang="en-US" dirty="0" smtClean="0"/>
              <a:t>因此，要尽可能早地发现缺陷并修复缺陷。静态分析就是一种有效发现缺陷的方法。</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02F278A9-589A-4E43-8CB7-5F51AFE6AC47}" type="slidenum">
              <a:rPr lang="zh-CN" altLang="en-US" smtClean="0"/>
              <a:t>7</a:t>
            </a:fld>
            <a:endParaRPr lang="zh-CN" altLang="en-US"/>
          </a:p>
        </p:txBody>
      </p:sp>
    </p:spTree>
    <p:extLst>
      <p:ext uri="{BB962C8B-B14F-4D97-AF65-F5344CB8AC3E}">
        <p14:creationId xmlns:p14="http://schemas.microsoft.com/office/powerpoint/2010/main" val="10930496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spcBef>
                <a:spcPct val="0"/>
              </a:spcBef>
            </a:pPr>
            <a:r>
              <a:rPr lang="zh-CN" altLang="en-US" dirty="0" smtClean="0"/>
              <a:t>软件缺陷能引起软件系统故障甚至失效从而导致严重的生命财产损失。</a:t>
            </a:r>
            <a:endParaRPr lang="en-US" altLang="zh-CN" dirty="0" smtClean="0"/>
          </a:p>
          <a:p>
            <a:pPr eaLnBrk="1" hangingPunct="1">
              <a:spcBef>
                <a:spcPct val="0"/>
              </a:spcBef>
            </a:pPr>
            <a:r>
              <a:rPr lang="zh-CN" altLang="en-US" dirty="0" smtClean="0"/>
              <a:t>而且，在软件项目生命周期的各个阶段，即使是针对同一个软件缺陷，修复成本也会大不相同。随着时间的推移，软件缺陷的修复费用是呈指数级增长的。尤其在软件产品发布后，检测缺陷和修复缺陷的代价将会大幅度增加。</a:t>
            </a:r>
            <a:endParaRPr lang="en-US" altLang="zh-CN" dirty="0" smtClean="0"/>
          </a:p>
          <a:p>
            <a:pPr eaLnBrk="1" hangingPunct="1">
              <a:spcBef>
                <a:spcPct val="0"/>
              </a:spcBef>
            </a:pPr>
            <a:r>
              <a:rPr lang="zh-CN" altLang="en-US" dirty="0" smtClean="0"/>
              <a:t>因此，要尽可能早地发现缺陷并修复缺陷。静态分析就是一种有效发现缺陷的方法。</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02F278A9-589A-4E43-8CB7-5F51AFE6AC47}" type="slidenum">
              <a:rPr lang="zh-CN" altLang="en-US" smtClean="0"/>
              <a:t>8</a:t>
            </a:fld>
            <a:endParaRPr lang="zh-CN" altLang="en-US"/>
          </a:p>
        </p:txBody>
      </p:sp>
    </p:spTree>
    <p:extLst>
      <p:ext uri="{BB962C8B-B14F-4D97-AF65-F5344CB8AC3E}">
        <p14:creationId xmlns:p14="http://schemas.microsoft.com/office/powerpoint/2010/main" val="21633464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spcBef>
                <a:spcPct val="0"/>
              </a:spcBef>
            </a:pPr>
            <a:r>
              <a:rPr lang="zh-CN" altLang="en-US" dirty="0" smtClean="0"/>
              <a:t>软件缺陷能引起软件系统故障甚至失效从而导致严重的生命财产损失。</a:t>
            </a:r>
            <a:endParaRPr lang="en-US" altLang="zh-CN" dirty="0" smtClean="0"/>
          </a:p>
          <a:p>
            <a:pPr eaLnBrk="1" hangingPunct="1">
              <a:spcBef>
                <a:spcPct val="0"/>
              </a:spcBef>
            </a:pPr>
            <a:r>
              <a:rPr lang="zh-CN" altLang="en-US" dirty="0" smtClean="0"/>
              <a:t>而且，在软件项目生命周期的各个阶段，即使是针对同一个软件缺陷，修复成本也会大不相同。随着时间的推移，软件缺陷的修复费用是呈指数级增长的。尤其在软件产品发布后，检测缺陷和修复缺陷的代价将会大幅度增加。</a:t>
            </a:r>
            <a:endParaRPr lang="en-US" altLang="zh-CN" dirty="0" smtClean="0"/>
          </a:p>
          <a:p>
            <a:pPr eaLnBrk="1" hangingPunct="1">
              <a:spcBef>
                <a:spcPct val="0"/>
              </a:spcBef>
            </a:pPr>
            <a:r>
              <a:rPr lang="zh-CN" altLang="en-US" dirty="0" smtClean="0"/>
              <a:t>因此，要尽可能早地发现缺陷并修复缺陷。静态分析就是一种有效发现缺陷的方法。</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02F278A9-589A-4E43-8CB7-5F51AFE6AC47}" type="slidenum">
              <a:rPr lang="zh-CN" altLang="en-US" smtClean="0"/>
              <a:t>9</a:t>
            </a:fld>
            <a:endParaRPr lang="zh-CN" altLang="en-US"/>
          </a:p>
        </p:txBody>
      </p:sp>
    </p:spTree>
    <p:extLst>
      <p:ext uri="{BB962C8B-B14F-4D97-AF65-F5344CB8AC3E}">
        <p14:creationId xmlns:p14="http://schemas.microsoft.com/office/powerpoint/2010/main" val="42673505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spcBef>
                <a:spcPct val="0"/>
              </a:spcBef>
            </a:pPr>
            <a:r>
              <a:rPr lang="zh-CN" altLang="en-US" dirty="0" smtClean="0"/>
              <a:t>软件缺陷能引起软件系统故障甚至失效从而导致严重的生命财产损失。</a:t>
            </a:r>
            <a:endParaRPr lang="en-US" altLang="zh-CN" dirty="0" smtClean="0"/>
          </a:p>
          <a:p>
            <a:pPr eaLnBrk="1" hangingPunct="1">
              <a:spcBef>
                <a:spcPct val="0"/>
              </a:spcBef>
            </a:pPr>
            <a:r>
              <a:rPr lang="zh-CN" altLang="en-US" dirty="0" smtClean="0"/>
              <a:t>而且，在软件项目生命周期的各个阶段，即使是针对同一个软件缺陷，修复成本也会大不相同。随着时间的推移，软件缺陷的修复费用是呈指数级增长的。尤其在软件产品发布后，检测缺陷和修复缺陷的代价将会大幅度增加。</a:t>
            </a:r>
            <a:endParaRPr lang="en-US" altLang="zh-CN" dirty="0" smtClean="0"/>
          </a:p>
          <a:p>
            <a:pPr eaLnBrk="1" hangingPunct="1">
              <a:spcBef>
                <a:spcPct val="0"/>
              </a:spcBef>
            </a:pPr>
            <a:r>
              <a:rPr lang="zh-CN" altLang="en-US" dirty="0" smtClean="0"/>
              <a:t>因此，要尽可能早地发现缺陷并修复缺陷。静态分析就是一种有效发现缺陷的方法。</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02F278A9-589A-4E43-8CB7-5F51AFE6AC47}" type="slidenum">
              <a:rPr lang="zh-CN" altLang="en-US" smtClean="0"/>
              <a:t>10</a:t>
            </a:fld>
            <a:endParaRPr lang="zh-CN" altLang="en-US"/>
          </a:p>
        </p:txBody>
      </p:sp>
    </p:spTree>
    <p:extLst>
      <p:ext uri="{BB962C8B-B14F-4D97-AF65-F5344CB8AC3E}">
        <p14:creationId xmlns:p14="http://schemas.microsoft.com/office/powerpoint/2010/main" val="28615186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D334D7BF-6029-4A19-9409-A1D7AF1492EA}" type="datetimeFigureOut">
              <a:rPr lang="zh-CN" altLang="en-US" smtClean="0"/>
              <a:t>2018/1/1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390CFDB-FC44-422E-8136-19AA4ED3212D}" type="slidenum">
              <a:rPr lang="zh-CN" altLang="en-US" smtClean="0"/>
              <a:t>‹#›</a:t>
            </a:fld>
            <a:endParaRPr lang="zh-CN" altLang="en-US"/>
          </a:p>
        </p:txBody>
      </p:sp>
    </p:spTree>
    <p:extLst>
      <p:ext uri="{BB962C8B-B14F-4D97-AF65-F5344CB8AC3E}">
        <p14:creationId xmlns:p14="http://schemas.microsoft.com/office/powerpoint/2010/main" val="475691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334D7BF-6029-4A19-9409-A1D7AF1492EA}" type="datetimeFigureOut">
              <a:rPr lang="zh-CN" altLang="en-US" smtClean="0"/>
              <a:t>2018/1/1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390CFDB-FC44-422E-8136-19AA4ED3212D}" type="slidenum">
              <a:rPr lang="zh-CN" altLang="en-US" smtClean="0"/>
              <a:t>‹#›</a:t>
            </a:fld>
            <a:endParaRPr lang="zh-CN" altLang="en-US"/>
          </a:p>
        </p:txBody>
      </p:sp>
    </p:spTree>
    <p:extLst>
      <p:ext uri="{BB962C8B-B14F-4D97-AF65-F5344CB8AC3E}">
        <p14:creationId xmlns:p14="http://schemas.microsoft.com/office/powerpoint/2010/main" val="1626098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334D7BF-6029-4A19-9409-A1D7AF1492EA}" type="datetimeFigureOut">
              <a:rPr lang="zh-CN" altLang="en-US" smtClean="0"/>
              <a:t>2018/1/1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390CFDB-FC44-422E-8136-19AA4ED3212D}" type="slidenum">
              <a:rPr lang="zh-CN" altLang="en-US" smtClean="0"/>
              <a:t>‹#›</a:t>
            </a:fld>
            <a:endParaRPr lang="zh-CN" altLang="en-US"/>
          </a:p>
        </p:txBody>
      </p:sp>
    </p:spTree>
    <p:extLst>
      <p:ext uri="{BB962C8B-B14F-4D97-AF65-F5344CB8AC3E}">
        <p14:creationId xmlns:p14="http://schemas.microsoft.com/office/powerpoint/2010/main" val="4234701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334D7BF-6029-4A19-9409-A1D7AF1492EA}" type="datetimeFigureOut">
              <a:rPr lang="zh-CN" altLang="en-US" smtClean="0"/>
              <a:t>2018/1/1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390CFDB-FC44-422E-8136-19AA4ED3212D}" type="slidenum">
              <a:rPr lang="zh-CN" altLang="en-US" smtClean="0"/>
              <a:t>‹#›</a:t>
            </a:fld>
            <a:endParaRPr lang="zh-CN" altLang="en-US"/>
          </a:p>
        </p:txBody>
      </p:sp>
    </p:spTree>
    <p:extLst>
      <p:ext uri="{BB962C8B-B14F-4D97-AF65-F5344CB8AC3E}">
        <p14:creationId xmlns:p14="http://schemas.microsoft.com/office/powerpoint/2010/main" val="196537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D334D7BF-6029-4A19-9409-A1D7AF1492EA}" type="datetimeFigureOut">
              <a:rPr lang="zh-CN" altLang="en-US" smtClean="0"/>
              <a:t>2018/1/1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390CFDB-FC44-422E-8136-19AA4ED3212D}" type="slidenum">
              <a:rPr lang="zh-CN" altLang="en-US" smtClean="0"/>
              <a:t>‹#›</a:t>
            </a:fld>
            <a:endParaRPr lang="zh-CN" altLang="en-US"/>
          </a:p>
        </p:txBody>
      </p:sp>
    </p:spTree>
    <p:extLst>
      <p:ext uri="{BB962C8B-B14F-4D97-AF65-F5344CB8AC3E}">
        <p14:creationId xmlns:p14="http://schemas.microsoft.com/office/powerpoint/2010/main" val="4249080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334D7BF-6029-4A19-9409-A1D7AF1492EA}" type="datetimeFigureOut">
              <a:rPr lang="zh-CN" altLang="en-US" smtClean="0"/>
              <a:t>2018/1/1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390CFDB-FC44-422E-8136-19AA4ED3212D}" type="slidenum">
              <a:rPr lang="zh-CN" altLang="en-US" smtClean="0"/>
              <a:t>‹#›</a:t>
            </a:fld>
            <a:endParaRPr lang="zh-CN" altLang="en-US"/>
          </a:p>
        </p:txBody>
      </p:sp>
    </p:spTree>
    <p:extLst>
      <p:ext uri="{BB962C8B-B14F-4D97-AF65-F5344CB8AC3E}">
        <p14:creationId xmlns:p14="http://schemas.microsoft.com/office/powerpoint/2010/main" val="1414900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334D7BF-6029-4A19-9409-A1D7AF1492EA}" type="datetimeFigureOut">
              <a:rPr lang="zh-CN" altLang="en-US" smtClean="0"/>
              <a:t>2018/1/1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390CFDB-FC44-422E-8136-19AA4ED3212D}" type="slidenum">
              <a:rPr lang="zh-CN" altLang="en-US" smtClean="0"/>
              <a:t>‹#›</a:t>
            </a:fld>
            <a:endParaRPr lang="zh-CN" altLang="en-US"/>
          </a:p>
        </p:txBody>
      </p:sp>
    </p:spTree>
    <p:extLst>
      <p:ext uri="{BB962C8B-B14F-4D97-AF65-F5344CB8AC3E}">
        <p14:creationId xmlns:p14="http://schemas.microsoft.com/office/powerpoint/2010/main" val="107785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334D7BF-6029-4A19-9409-A1D7AF1492EA}" type="datetimeFigureOut">
              <a:rPr lang="zh-CN" altLang="en-US" smtClean="0"/>
              <a:t>2018/1/1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390CFDB-FC44-422E-8136-19AA4ED3212D}" type="slidenum">
              <a:rPr lang="zh-CN" altLang="en-US" smtClean="0"/>
              <a:t>‹#›</a:t>
            </a:fld>
            <a:endParaRPr lang="zh-CN" altLang="en-US"/>
          </a:p>
        </p:txBody>
      </p:sp>
    </p:spTree>
    <p:extLst>
      <p:ext uri="{BB962C8B-B14F-4D97-AF65-F5344CB8AC3E}">
        <p14:creationId xmlns:p14="http://schemas.microsoft.com/office/powerpoint/2010/main" val="3237068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334D7BF-6029-4A19-9409-A1D7AF1492EA}" type="datetimeFigureOut">
              <a:rPr lang="zh-CN" altLang="en-US" smtClean="0"/>
              <a:t>2018/1/1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390CFDB-FC44-422E-8136-19AA4ED3212D}" type="slidenum">
              <a:rPr lang="zh-CN" altLang="en-US" smtClean="0"/>
              <a:t>‹#›</a:t>
            </a:fld>
            <a:endParaRPr lang="zh-CN" altLang="en-US"/>
          </a:p>
        </p:txBody>
      </p:sp>
    </p:spTree>
    <p:extLst>
      <p:ext uri="{BB962C8B-B14F-4D97-AF65-F5344CB8AC3E}">
        <p14:creationId xmlns:p14="http://schemas.microsoft.com/office/powerpoint/2010/main" val="341250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D334D7BF-6029-4A19-9409-A1D7AF1492EA}" type="datetimeFigureOut">
              <a:rPr lang="zh-CN" altLang="en-US" smtClean="0"/>
              <a:t>2018/1/1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390CFDB-FC44-422E-8136-19AA4ED3212D}" type="slidenum">
              <a:rPr lang="zh-CN" altLang="en-US" smtClean="0"/>
              <a:t>‹#›</a:t>
            </a:fld>
            <a:endParaRPr lang="zh-CN" altLang="en-US"/>
          </a:p>
        </p:txBody>
      </p:sp>
    </p:spTree>
    <p:extLst>
      <p:ext uri="{BB962C8B-B14F-4D97-AF65-F5344CB8AC3E}">
        <p14:creationId xmlns:p14="http://schemas.microsoft.com/office/powerpoint/2010/main" val="522679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D334D7BF-6029-4A19-9409-A1D7AF1492EA}" type="datetimeFigureOut">
              <a:rPr lang="zh-CN" altLang="en-US" smtClean="0"/>
              <a:t>2018/1/1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390CFDB-FC44-422E-8136-19AA4ED3212D}" type="slidenum">
              <a:rPr lang="zh-CN" altLang="en-US" smtClean="0"/>
              <a:t>‹#›</a:t>
            </a:fld>
            <a:endParaRPr lang="zh-CN" altLang="en-US"/>
          </a:p>
        </p:txBody>
      </p:sp>
    </p:spTree>
    <p:extLst>
      <p:ext uri="{BB962C8B-B14F-4D97-AF65-F5344CB8AC3E}">
        <p14:creationId xmlns:p14="http://schemas.microsoft.com/office/powerpoint/2010/main" val="1532442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34D7BF-6029-4A19-9409-A1D7AF1492EA}" type="datetimeFigureOut">
              <a:rPr lang="zh-CN" altLang="en-US" smtClean="0"/>
              <a:t>2018/1/1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90CFDB-FC44-422E-8136-19AA4ED3212D}" type="slidenum">
              <a:rPr lang="zh-CN" altLang="en-US" smtClean="0"/>
              <a:t>‹#›</a:t>
            </a:fld>
            <a:endParaRPr lang="zh-CN" altLang="en-US"/>
          </a:p>
        </p:txBody>
      </p:sp>
    </p:spTree>
    <p:extLst>
      <p:ext uri="{BB962C8B-B14F-4D97-AF65-F5344CB8AC3E}">
        <p14:creationId xmlns:p14="http://schemas.microsoft.com/office/powerpoint/2010/main" val="17467048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程序静态分析可视化</a:t>
            </a:r>
            <a:endParaRPr lang="zh-CN" altLang="en-US" dirty="0"/>
          </a:p>
        </p:txBody>
      </p:sp>
      <p:sp>
        <p:nvSpPr>
          <p:cNvPr id="3" name="副标题 2"/>
          <p:cNvSpPr>
            <a:spLocks noGrp="1"/>
          </p:cNvSpPr>
          <p:nvPr>
            <p:ph type="subTitle" idx="1"/>
          </p:nvPr>
        </p:nvSpPr>
        <p:spPr/>
        <p:txBody>
          <a:bodyPr/>
          <a:lstStyle/>
          <a:p>
            <a:r>
              <a:rPr lang="zh-CN" altLang="en-US" dirty="0" smtClean="0"/>
              <a:t>第</a:t>
            </a:r>
            <a:r>
              <a:rPr lang="en-US" altLang="zh-CN" dirty="0" smtClean="0"/>
              <a:t>9</a:t>
            </a:r>
            <a:r>
              <a:rPr lang="zh-CN" altLang="en-US" dirty="0" smtClean="0"/>
              <a:t>组</a:t>
            </a:r>
            <a:endParaRPr lang="en-US" altLang="zh-CN" dirty="0" smtClean="0"/>
          </a:p>
          <a:p>
            <a:r>
              <a:rPr lang="zh-CN" altLang="en-US" dirty="0" smtClean="0"/>
              <a:t>成员：赵越、傅滢、吴捷成</a:t>
            </a:r>
          </a:p>
          <a:p>
            <a:endParaRPr lang="zh-CN" altLang="en-US" dirty="0"/>
          </a:p>
        </p:txBody>
      </p:sp>
    </p:spTree>
    <p:extLst>
      <p:ext uri="{BB962C8B-B14F-4D97-AF65-F5344CB8AC3E}">
        <p14:creationId xmlns:p14="http://schemas.microsoft.com/office/powerpoint/2010/main" val="15628185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1860" y="4235116"/>
            <a:ext cx="8079783" cy="2622884"/>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934" y="1377152"/>
            <a:ext cx="6639852" cy="2772162"/>
          </a:xfrm>
          <a:prstGeom prst="rect">
            <a:avLst/>
          </a:prstGeom>
        </p:spPr>
      </p:pic>
      <p:sp>
        <p:nvSpPr>
          <p:cNvPr id="2" name="标题 1"/>
          <p:cNvSpPr>
            <a:spLocks noGrp="1"/>
          </p:cNvSpPr>
          <p:nvPr>
            <p:ph type="title"/>
          </p:nvPr>
        </p:nvSpPr>
        <p:spPr/>
        <p:txBody>
          <a:bodyPr/>
          <a:lstStyle/>
          <a:p>
            <a:r>
              <a:rPr lang="zh-CN" altLang="en-US" dirty="0" smtClean="0"/>
              <a:t>功能展示</a:t>
            </a:r>
            <a:r>
              <a:rPr lang="en-US" altLang="zh-CN" dirty="0" smtClean="0"/>
              <a:t>-tooltip</a:t>
            </a:r>
            <a:endParaRPr lang="zh-CN" altLang="en-US" dirty="0"/>
          </a:p>
        </p:txBody>
      </p:sp>
      <p:sp>
        <p:nvSpPr>
          <p:cNvPr id="12" name="矩形 11"/>
          <p:cNvSpPr/>
          <p:nvPr/>
        </p:nvSpPr>
        <p:spPr>
          <a:xfrm>
            <a:off x="8139760" y="3764303"/>
            <a:ext cx="1783886" cy="385011"/>
          </a:xfrm>
          <a:prstGeom prst="rect">
            <a:avLst/>
          </a:prstGeom>
          <a:ln w="38100">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内存信息</a:t>
            </a:r>
            <a:r>
              <a:rPr lang="en-US" altLang="zh-CN" dirty="0" smtClean="0"/>
              <a:t>tooltip</a:t>
            </a:r>
            <a:endParaRPr lang="zh-CN" altLang="en-US" dirty="0"/>
          </a:p>
        </p:txBody>
      </p:sp>
      <p:cxnSp>
        <p:nvCxnSpPr>
          <p:cNvPr id="16" name="直接箭头连接符 15"/>
          <p:cNvCxnSpPr>
            <a:stCxn id="12" idx="2"/>
          </p:cNvCxnSpPr>
          <p:nvPr/>
        </p:nvCxnSpPr>
        <p:spPr>
          <a:xfrm flipH="1">
            <a:off x="7914127" y="4149314"/>
            <a:ext cx="1117576" cy="1014227"/>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5791368" y="1228112"/>
            <a:ext cx="1320418" cy="385011"/>
          </a:xfrm>
          <a:prstGeom prst="rect">
            <a:avLst/>
          </a:prstGeom>
          <a:ln w="38100">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代码</a:t>
            </a:r>
            <a:r>
              <a:rPr lang="en-US" altLang="zh-CN" dirty="0" err="1" smtClean="0"/>
              <a:t>tootip</a:t>
            </a:r>
            <a:endParaRPr lang="zh-CN" altLang="en-US" dirty="0"/>
          </a:p>
        </p:txBody>
      </p:sp>
      <p:cxnSp>
        <p:nvCxnSpPr>
          <p:cNvPr id="9" name="直接箭头连接符 8"/>
          <p:cNvCxnSpPr>
            <a:stCxn id="8" idx="2"/>
          </p:cNvCxnSpPr>
          <p:nvPr/>
        </p:nvCxnSpPr>
        <p:spPr>
          <a:xfrm flipH="1">
            <a:off x="5313145" y="1613123"/>
            <a:ext cx="1138432" cy="918321"/>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9575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项目分工</a:t>
            </a:r>
            <a:endParaRPr lang="zh-CN" altLang="en-US" dirty="0"/>
          </a:p>
        </p:txBody>
      </p:sp>
      <p:pic>
        <p:nvPicPr>
          <p:cNvPr id="4" name="内容占位符 3"/>
          <p:cNvPicPr>
            <a:picLocks noGrp="1" noChangeAspect="1"/>
          </p:cNvPicPr>
          <p:nvPr>
            <p:ph idx="1"/>
          </p:nvPr>
        </p:nvPicPr>
        <p:blipFill>
          <a:blip r:embed="rId3"/>
          <a:stretch>
            <a:fillRect/>
          </a:stretch>
        </p:blipFill>
        <p:spPr>
          <a:xfrm>
            <a:off x="4899618" y="1604592"/>
            <a:ext cx="5505292" cy="5157155"/>
          </a:xfrm>
          <a:prstGeom prst="rect">
            <a:avLst/>
          </a:prstGeom>
        </p:spPr>
      </p:pic>
      <p:sp>
        <p:nvSpPr>
          <p:cNvPr id="5" name="内容占位符 2"/>
          <p:cNvSpPr txBox="1">
            <a:spLocks/>
          </p:cNvSpPr>
          <p:nvPr/>
        </p:nvSpPr>
        <p:spPr>
          <a:xfrm>
            <a:off x="741947" y="169068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err="1" smtClean="0"/>
              <a:t>Git</a:t>
            </a:r>
            <a:r>
              <a:rPr lang="zh-CN" altLang="en-US" dirty="0" smtClean="0"/>
              <a:t>版本管理</a:t>
            </a:r>
            <a:endParaRPr lang="en-US" altLang="zh-CN" dirty="0" smtClean="0"/>
          </a:p>
          <a:p>
            <a:r>
              <a:rPr lang="zh-CN" altLang="en-US" dirty="0" smtClean="0"/>
              <a:t>截止</a:t>
            </a:r>
            <a:r>
              <a:rPr lang="en-US" altLang="zh-CN" dirty="0" smtClean="0"/>
              <a:t>2018.1.1</a:t>
            </a:r>
          </a:p>
          <a:p>
            <a:r>
              <a:rPr lang="zh-CN" altLang="en-US" dirty="0" smtClean="0"/>
              <a:t>共有</a:t>
            </a:r>
            <a:r>
              <a:rPr lang="en-US" altLang="zh-CN" dirty="0" smtClean="0"/>
              <a:t>46</a:t>
            </a:r>
            <a:r>
              <a:rPr lang="zh-CN" altLang="en-US" dirty="0" smtClean="0"/>
              <a:t>次提交</a:t>
            </a:r>
            <a:endParaRPr lang="en-US" altLang="zh-CN" dirty="0" smtClean="0"/>
          </a:p>
          <a:p>
            <a:endParaRPr lang="en-US" altLang="zh-CN" dirty="0"/>
          </a:p>
        </p:txBody>
      </p:sp>
    </p:spTree>
    <p:extLst>
      <p:ext uri="{BB962C8B-B14F-4D97-AF65-F5344CB8AC3E}">
        <p14:creationId xmlns:p14="http://schemas.microsoft.com/office/powerpoint/2010/main" val="19818145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谢谢！</a:t>
            </a:r>
            <a:endParaRPr lang="zh-CN" altLang="en-US" dirty="0"/>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4007593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项目背景</a:t>
            </a:r>
            <a:endParaRPr lang="zh-CN" altLang="en-US" dirty="0"/>
          </a:p>
        </p:txBody>
      </p:sp>
      <p:sp>
        <p:nvSpPr>
          <p:cNvPr id="3" name="内容占位符 2"/>
          <p:cNvSpPr>
            <a:spLocks noGrp="1"/>
          </p:cNvSpPr>
          <p:nvPr>
            <p:ph idx="1"/>
          </p:nvPr>
        </p:nvSpPr>
        <p:spPr/>
        <p:txBody>
          <a:bodyPr/>
          <a:lstStyle/>
          <a:p>
            <a:r>
              <a:rPr lang="zh-CN" altLang="en-US" dirty="0" smtClean="0"/>
              <a:t>软件缺陷</a:t>
            </a:r>
            <a:endParaRPr lang="en-US" altLang="zh-CN" dirty="0" smtClean="0"/>
          </a:p>
          <a:p>
            <a:pPr lvl="1"/>
            <a:r>
              <a:rPr lang="zh-CN" altLang="en-US" dirty="0" smtClean="0"/>
              <a:t>软件缺陷普遍存在且威胁人们生命财产安全</a:t>
            </a:r>
          </a:p>
          <a:p>
            <a:pPr lvl="1"/>
            <a:r>
              <a:rPr lang="zh-CN" altLang="en-US" dirty="0" smtClean="0"/>
              <a:t>排查和修复软件缺陷的成本高</a:t>
            </a:r>
          </a:p>
          <a:p>
            <a:pPr lvl="1"/>
            <a:r>
              <a:rPr lang="en-US" altLang="zh-CN" dirty="0" smtClean="0"/>
              <a:t>C</a:t>
            </a:r>
            <a:r>
              <a:rPr lang="zh-CN" altLang="en-US" dirty="0" smtClean="0"/>
              <a:t>语言程序应用广泛且更易存在严重缺陷</a:t>
            </a:r>
            <a:endParaRPr lang="en-US" altLang="zh-CN" dirty="0" smtClean="0"/>
          </a:p>
          <a:p>
            <a:r>
              <a:rPr lang="zh-CN" altLang="en-US" dirty="0" smtClean="0"/>
              <a:t>静态分析</a:t>
            </a:r>
            <a:endParaRPr lang="en-US" altLang="zh-CN" dirty="0" smtClean="0"/>
          </a:p>
          <a:p>
            <a:pPr lvl="1"/>
            <a:r>
              <a:rPr lang="zh-CN" altLang="en-US" dirty="0" smtClean="0"/>
              <a:t>辅助代码审查，及早发现缺陷</a:t>
            </a:r>
          </a:p>
          <a:p>
            <a:pPr lvl="1"/>
            <a:r>
              <a:rPr lang="zh-CN" altLang="en-US" dirty="0" smtClean="0"/>
              <a:t>相关工作：</a:t>
            </a:r>
            <a:r>
              <a:rPr lang="en-US" altLang="zh-CN" dirty="0" err="1" smtClean="0"/>
              <a:t>coverity</a:t>
            </a:r>
            <a:r>
              <a:rPr lang="zh-CN" altLang="en-US" dirty="0" smtClean="0"/>
              <a:t>静态分析工具</a:t>
            </a:r>
            <a:endParaRPr lang="zh-CN" altLang="en-US" dirty="0"/>
          </a:p>
        </p:txBody>
      </p:sp>
    </p:spTree>
    <p:extLst>
      <p:ext uri="{BB962C8B-B14F-4D97-AF65-F5344CB8AC3E}">
        <p14:creationId xmlns:p14="http://schemas.microsoft.com/office/powerpoint/2010/main" val="3599171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项目来源及功能</a:t>
            </a:r>
            <a:endParaRPr lang="zh-CN" altLang="en-US" dirty="0"/>
          </a:p>
        </p:txBody>
      </p:sp>
      <p:sp>
        <p:nvSpPr>
          <p:cNvPr id="3" name="内容占位符 2"/>
          <p:cNvSpPr>
            <a:spLocks noGrp="1"/>
          </p:cNvSpPr>
          <p:nvPr>
            <p:ph idx="1"/>
          </p:nvPr>
        </p:nvSpPr>
        <p:spPr/>
        <p:txBody>
          <a:bodyPr/>
          <a:lstStyle/>
          <a:p>
            <a:r>
              <a:rPr lang="zh-CN" altLang="en-US" dirty="0" smtClean="0"/>
              <a:t>项目来源</a:t>
            </a:r>
            <a:endParaRPr lang="en-US" altLang="zh-CN" dirty="0" smtClean="0"/>
          </a:p>
          <a:p>
            <a:pPr lvl="1"/>
            <a:r>
              <a:rPr lang="zh-CN" altLang="en-US" dirty="0" smtClean="0"/>
              <a:t>系统所</a:t>
            </a:r>
            <a:r>
              <a:rPr lang="en-US" altLang="zh-CN" dirty="0" err="1" smtClean="0"/>
              <a:t>Tsmart</a:t>
            </a:r>
            <a:r>
              <a:rPr lang="en-US" altLang="zh-CN" dirty="0" smtClean="0"/>
              <a:t> </a:t>
            </a:r>
            <a:r>
              <a:rPr lang="zh-CN" altLang="en-US" dirty="0" smtClean="0"/>
              <a:t>程序静态分析工具</a:t>
            </a:r>
          </a:p>
          <a:p>
            <a:pPr lvl="1"/>
            <a:r>
              <a:rPr lang="en-US" altLang="zh-CN" dirty="0" smtClean="0"/>
              <a:t>C</a:t>
            </a:r>
            <a:r>
              <a:rPr lang="zh-CN" altLang="en-US" dirty="0" smtClean="0"/>
              <a:t>语言程序的分析结果</a:t>
            </a:r>
          </a:p>
          <a:p>
            <a:r>
              <a:rPr lang="zh-CN" altLang="en-US" dirty="0" smtClean="0"/>
              <a:t>数据格式</a:t>
            </a:r>
            <a:endParaRPr lang="en-US" altLang="zh-CN" dirty="0" smtClean="0"/>
          </a:p>
          <a:p>
            <a:pPr lvl="1"/>
            <a:r>
              <a:rPr lang="en-US" altLang="zh-CN" dirty="0" smtClean="0"/>
              <a:t>dot</a:t>
            </a:r>
            <a:r>
              <a:rPr lang="zh-CN" altLang="en-US" dirty="0" smtClean="0"/>
              <a:t>文件</a:t>
            </a:r>
            <a:endParaRPr lang="en-US" altLang="zh-CN" dirty="0" smtClean="0"/>
          </a:p>
          <a:p>
            <a:pPr lvl="1"/>
            <a:r>
              <a:rPr lang="zh-CN" altLang="en-US" dirty="0" smtClean="0"/>
              <a:t>抽象可达树（</a:t>
            </a:r>
            <a:r>
              <a:rPr lang="en-US" altLang="zh-CN" dirty="0" smtClean="0"/>
              <a:t>ARG</a:t>
            </a:r>
            <a:r>
              <a:rPr lang="zh-CN" altLang="en-US" dirty="0" smtClean="0"/>
              <a:t>）</a:t>
            </a:r>
            <a:endParaRPr lang="en-US" altLang="zh-CN" dirty="0" smtClean="0"/>
          </a:p>
          <a:p>
            <a:pPr lvl="1"/>
            <a:r>
              <a:rPr lang="zh-CN" altLang="en-US" dirty="0" smtClean="0"/>
              <a:t>主状态</a:t>
            </a:r>
            <a:endParaRPr lang="en-US" altLang="zh-CN" dirty="0" smtClean="0"/>
          </a:p>
          <a:p>
            <a:pPr lvl="1"/>
            <a:r>
              <a:rPr lang="zh-CN" altLang="en-US" dirty="0"/>
              <a:t>子状态</a:t>
            </a:r>
            <a:endParaRPr lang="en-US" altLang="zh-CN" dirty="0" smtClean="0"/>
          </a:p>
        </p:txBody>
      </p:sp>
    </p:spTree>
    <p:extLst>
      <p:ext uri="{BB962C8B-B14F-4D97-AF65-F5344CB8AC3E}">
        <p14:creationId xmlns:p14="http://schemas.microsoft.com/office/powerpoint/2010/main" val="4007923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项目目标</a:t>
            </a:r>
            <a:endParaRPr lang="zh-CN" altLang="en-US" dirty="0"/>
          </a:p>
        </p:txBody>
      </p:sp>
      <p:sp>
        <p:nvSpPr>
          <p:cNvPr id="3" name="内容占位符 2"/>
          <p:cNvSpPr>
            <a:spLocks noGrp="1"/>
          </p:cNvSpPr>
          <p:nvPr>
            <p:ph idx="1"/>
          </p:nvPr>
        </p:nvSpPr>
        <p:spPr/>
        <p:txBody>
          <a:bodyPr/>
          <a:lstStyle/>
          <a:p>
            <a:r>
              <a:rPr lang="zh-CN" altLang="en-US" dirty="0" smtClean="0"/>
              <a:t>展示被测程序的可达状态</a:t>
            </a:r>
            <a:endParaRPr lang="en-US" altLang="zh-CN" dirty="0" smtClean="0"/>
          </a:p>
          <a:p>
            <a:r>
              <a:rPr lang="zh-CN" altLang="en-US" dirty="0" smtClean="0"/>
              <a:t>分层次展现</a:t>
            </a:r>
            <a:endParaRPr lang="en-US" altLang="zh-CN" dirty="0" smtClean="0"/>
          </a:p>
          <a:p>
            <a:pPr lvl="1"/>
            <a:r>
              <a:rPr lang="zh-CN" altLang="en-US" dirty="0" smtClean="0"/>
              <a:t>主状态（</a:t>
            </a:r>
            <a:r>
              <a:rPr lang="en-US" altLang="zh-CN" dirty="0" smtClean="0"/>
              <a:t>C</a:t>
            </a:r>
            <a:r>
              <a:rPr lang="zh-CN" altLang="en-US" dirty="0" smtClean="0"/>
              <a:t>代码）</a:t>
            </a:r>
            <a:endParaRPr lang="en-US" altLang="zh-CN" dirty="0" smtClean="0"/>
          </a:p>
          <a:p>
            <a:pPr lvl="1"/>
            <a:r>
              <a:rPr lang="zh-CN" altLang="en-US" dirty="0" smtClean="0"/>
              <a:t>子状态（</a:t>
            </a:r>
            <a:r>
              <a:rPr lang="en-US" altLang="zh-CN" dirty="0" smtClean="0"/>
              <a:t>LLVM</a:t>
            </a:r>
            <a:r>
              <a:rPr lang="zh-CN" altLang="en-US" dirty="0" smtClean="0"/>
              <a:t>代码）</a:t>
            </a:r>
            <a:endParaRPr lang="en-US" altLang="zh-CN" dirty="0" smtClean="0"/>
          </a:p>
          <a:p>
            <a:r>
              <a:rPr lang="zh-CN" altLang="en-US" dirty="0" smtClean="0"/>
              <a:t>辅助代码审查</a:t>
            </a:r>
            <a:endParaRPr lang="en-US" altLang="zh-CN" dirty="0" smtClean="0"/>
          </a:p>
          <a:p>
            <a:pPr lvl="1"/>
            <a:r>
              <a:rPr lang="zh-CN" altLang="en-US" dirty="0" smtClean="0"/>
              <a:t>良好交互</a:t>
            </a:r>
            <a:endParaRPr lang="en-US" altLang="zh-CN" dirty="0" smtClean="0"/>
          </a:p>
          <a:p>
            <a:pPr lvl="1"/>
            <a:r>
              <a:rPr lang="zh-CN" altLang="en-US" dirty="0"/>
              <a:t>重点</a:t>
            </a:r>
            <a:r>
              <a:rPr lang="zh-CN" altLang="en-US" dirty="0" smtClean="0"/>
              <a:t>信息提示</a:t>
            </a:r>
            <a:endParaRPr lang="en-US" altLang="zh-CN" dirty="0" smtClean="0"/>
          </a:p>
          <a:p>
            <a:pPr lvl="1"/>
            <a:r>
              <a:rPr lang="zh-CN" altLang="en-US" dirty="0"/>
              <a:t>当前</a:t>
            </a:r>
            <a:r>
              <a:rPr lang="zh-CN" altLang="en-US" dirty="0" smtClean="0"/>
              <a:t>状态高亮</a:t>
            </a:r>
            <a:endParaRPr lang="en-US" altLang="zh-CN" dirty="0"/>
          </a:p>
          <a:p>
            <a:endParaRPr lang="en-US" altLang="zh-CN" dirty="0" smtClean="0"/>
          </a:p>
        </p:txBody>
      </p:sp>
    </p:spTree>
    <p:extLst>
      <p:ext uri="{BB962C8B-B14F-4D97-AF65-F5344CB8AC3E}">
        <p14:creationId xmlns:p14="http://schemas.microsoft.com/office/powerpoint/2010/main" val="887531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功能介绍</a:t>
            </a:r>
            <a:endParaRPr lang="zh-CN" altLang="en-US" dirty="0"/>
          </a:p>
        </p:txBody>
      </p:sp>
      <p:sp>
        <p:nvSpPr>
          <p:cNvPr id="3" name="内容占位符 2"/>
          <p:cNvSpPr>
            <a:spLocks noGrp="1"/>
          </p:cNvSpPr>
          <p:nvPr>
            <p:ph idx="1"/>
          </p:nvPr>
        </p:nvSpPr>
        <p:spPr/>
        <p:txBody>
          <a:bodyPr/>
          <a:lstStyle/>
          <a:p>
            <a:r>
              <a:rPr lang="zh-CN" altLang="en-US" dirty="0" smtClean="0"/>
              <a:t>源代码展示</a:t>
            </a:r>
            <a:endParaRPr lang="en-US" altLang="zh-CN" dirty="0" smtClean="0"/>
          </a:p>
          <a:p>
            <a:r>
              <a:rPr lang="en-US" altLang="zh-CN" dirty="0" smtClean="0"/>
              <a:t>C</a:t>
            </a:r>
            <a:r>
              <a:rPr lang="zh-CN" altLang="en-US" dirty="0" smtClean="0"/>
              <a:t>语言程序轨迹展示（</a:t>
            </a:r>
            <a:r>
              <a:rPr lang="en-US" altLang="zh-CN" dirty="0" smtClean="0"/>
              <a:t>ARG</a:t>
            </a:r>
            <a:r>
              <a:rPr lang="zh-CN" altLang="en-US" dirty="0" smtClean="0"/>
              <a:t>图）</a:t>
            </a:r>
            <a:endParaRPr lang="en-US" altLang="zh-CN" dirty="0" smtClean="0"/>
          </a:p>
          <a:p>
            <a:r>
              <a:rPr lang="en-US" altLang="zh-CN" dirty="0" smtClean="0"/>
              <a:t>LLVM</a:t>
            </a:r>
            <a:r>
              <a:rPr lang="zh-CN" altLang="en-US" dirty="0" smtClean="0"/>
              <a:t>代码轨迹展开和折叠</a:t>
            </a:r>
            <a:r>
              <a:rPr lang="zh-CN" altLang="en-US" dirty="0" smtClean="0"/>
              <a:t>（</a:t>
            </a:r>
            <a:r>
              <a:rPr lang="en-US" altLang="zh-CN" dirty="0" smtClean="0"/>
              <a:t>ARG</a:t>
            </a:r>
            <a:r>
              <a:rPr lang="zh-CN" altLang="en-US" dirty="0" smtClean="0"/>
              <a:t>图）</a:t>
            </a:r>
            <a:endParaRPr lang="en-US" altLang="zh-CN" dirty="0" smtClean="0"/>
          </a:p>
          <a:p>
            <a:r>
              <a:rPr lang="zh-CN" altLang="en-US" dirty="0" smtClean="0"/>
              <a:t>文件上传功能</a:t>
            </a:r>
            <a:endParaRPr lang="en-US" altLang="zh-CN" dirty="0" smtClean="0"/>
          </a:p>
          <a:p>
            <a:r>
              <a:rPr lang="zh-CN" altLang="en-US" dirty="0" smtClean="0"/>
              <a:t>源代码和内存信息</a:t>
            </a:r>
            <a:r>
              <a:rPr lang="en-US" altLang="zh-CN" dirty="0" err="1" smtClean="0"/>
              <a:t>tooptip</a:t>
            </a:r>
            <a:endParaRPr lang="en-US" altLang="zh-CN" dirty="0" smtClean="0"/>
          </a:p>
        </p:txBody>
      </p:sp>
    </p:spTree>
    <p:extLst>
      <p:ext uri="{BB962C8B-B14F-4D97-AF65-F5344CB8AC3E}">
        <p14:creationId xmlns:p14="http://schemas.microsoft.com/office/powerpoint/2010/main" val="1740355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功能展示</a:t>
            </a:r>
            <a:r>
              <a:rPr lang="en-US" altLang="zh-CN" dirty="0" smtClean="0"/>
              <a:t>-</a:t>
            </a:r>
            <a:r>
              <a:rPr lang="zh-CN" altLang="en-US" dirty="0" smtClean="0"/>
              <a:t>总体界面</a:t>
            </a:r>
            <a:endParaRPr lang="zh-CN" altLang="en-US" dirty="0"/>
          </a:p>
        </p:txBody>
      </p:sp>
      <p:pic>
        <p:nvPicPr>
          <p:cNvPr id="4" name="内容占位符 3"/>
          <p:cNvPicPr>
            <a:picLocks noGrp="1"/>
          </p:cNvPicPr>
          <p:nvPr>
            <p:ph idx="1"/>
          </p:nvPr>
        </p:nvPicPr>
        <p:blipFill>
          <a:blip r:embed="rId3"/>
          <a:stretch>
            <a:fillRect/>
          </a:stretch>
        </p:blipFill>
        <p:spPr>
          <a:xfrm>
            <a:off x="696661" y="1467175"/>
            <a:ext cx="11017284" cy="5390825"/>
          </a:xfrm>
          <a:prstGeom prst="rect">
            <a:avLst/>
          </a:prstGeom>
        </p:spPr>
      </p:pic>
      <p:sp>
        <p:nvSpPr>
          <p:cNvPr id="5" name="矩形 4"/>
          <p:cNvSpPr/>
          <p:nvPr/>
        </p:nvSpPr>
        <p:spPr>
          <a:xfrm>
            <a:off x="165033" y="2974206"/>
            <a:ext cx="1346334" cy="385011"/>
          </a:xfrm>
          <a:prstGeom prst="rect">
            <a:avLst/>
          </a:prstGeom>
          <a:ln w="38100">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源代码区域</a:t>
            </a:r>
            <a:endParaRPr lang="zh-CN" altLang="en-US" dirty="0"/>
          </a:p>
        </p:txBody>
      </p:sp>
      <p:cxnSp>
        <p:nvCxnSpPr>
          <p:cNvPr id="7" name="直接箭头连接符 6"/>
          <p:cNvCxnSpPr>
            <a:stCxn id="5" idx="0"/>
          </p:cNvCxnSpPr>
          <p:nvPr/>
        </p:nvCxnSpPr>
        <p:spPr>
          <a:xfrm flipV="1">
            <a:off x="838200" y="2550695"/>
            <a:ext cx="394635" cy="423511"/>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9605812" y="3216249"/>
            <a:ext cx="1838626" cy="385011"/>
          </a:xfrm>
          <a:prstGeom prst="rect">
            <a:avLst/>
          </a:prstGeom>
          <a:ln w="38100">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运行时内存信息</a:t>
            </a:r>
            <a:endParaRPr lang="zh-CN" altLang="en-US" dirty="0"/>
          </a:p>
        </p:txBody>
      </p:sp>
      <p:cxnSp>
        <p:nvCxnSpPr>
          <p:cNvPr id="10" name="直接箭头连接符 9"/>
          <p:cNvCxnSpPr/>
          <p:nvPr/>
        </p:nvCxnSpPr>
        <p:spPr>
          <a:xfrm flipH="1">
            <a:off x="8614612" y="3436219"/>
            <a:ext cx="972150" cy="279133"/>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9180696" y="1898336"/>
            <a:ext cx="1339717" cy="385011"/>
          </a:xfrm>
          <a:prstGeom prst="rect">
            <a:avLst/>
          </a:prstGeom>
          <a:ln w="38100">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smtClean="0"/>
              <a:t>C</a:t>
            </a:r>
            <a:r>
              <a:rPr lang="zh-CN" altLang="en-US" dirty="0" smtClean="0"/>
              <a:t>语言代码</a:t>
            </a:r>
            <a:endParaRPr lang="zh-CN" altLang="en-US" dirty="0"/>
          </a:p>
        </p:txBody>
      </p:sp>
      <p:cxnSp>
        <p:nvCxnSpPr>
          <p:cNvPr id="15" name="直接箭头连接符 14"/>
          <p:cNvCxnSpPr>
            <a:stCxn id="14" idx="1"/>
          </p:cNvCxnSpPr>
          <p:nvPr/>
        </p:nvCxnSpPr>
        <p:spPr>
          <a:xfrm flipH="1">
            <a:off x="7190072" y="2090842"/>
            <a:ext cx="1990624" cy="137512"/>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9840829" y="5157828"/>
            <a:ext cx="1603609" cy="385011"/>
          </a:xfrm>
          <a:prstGeom prst="rect">
            <a:avLst/>
          </a:prstGeom>
          <a:ln w="38100">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上传文件区域</a:t>
            </a:r>
            <a:endParaRPr lang="zh-CN" altLang="en-US" dirty="0"/>
          </a:p>
        </p:txBody>
      </p:sp>
      <p:cxnSp>
        <p:nvCxnSpPr>
          <p:cNvPr id="21" name="直接箭头连接符 20"/>
          <p:cNvCxnSpPr>
            <a:stCxn id="20" idx="2"/>
          </p:cNvCxnSpPr>
          <p:nvPr/>
        </p:nvCxnSpPr>
        <p:spPr>
          <a:xfrm>
            <a:off x="10642634" y="5542839"/>
            <a:ext cx="314926" cy="693351"/>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6518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p:nvPr/>
        </p:nvPicPr>
        <p:blipFill>
          <a:blip r:embed="rId3"/>
          <a:stretch>
            <a:fillRect/>
          </a:stretch>
        </p:blipFill>
        <p:spPr>
          <a:xfrm>
            <a:off x="838200" y="1521977"/>
            <a:ext cx="10395618" cy="5138209"/>
          </a:xfrm>
          <a:prstGeom prst="rect">
            <a:avLst/>
          </a:prstGeom>
        </p:spPr>
      </p:pic>
      <p:sp>
        <p:nvSpPr>
          <p:cNvPr id="2" name="标题 1"/>
          <p:cNvSpPr>
            <a:spLocks noGrp="1"/>
          </p:cNvSpPr>
          <p:nvPr>
            <p:ph type="title"/>
          </p:nvPr>
        </p:nvSpPr>
        <p:spPr/>
        <p:txBody>
          <a:bodyPr/>
          <a:lstStyle/>
          <a:p>
            <a:r>
              <a:rPr lang="zh-CN" altLang="en-US" dirty="0" smtClean="0"/>
              <a:t>功能展示</a:t>
            </a:r>
            <a:r>
              <a:rPr lang="en-US" altLang="zh-CN" dirty="0" smtClean="0"/>
              <a:t>-LLVM</a:t>
            </a:r>
            <a:r>
              <a:rPr lang="zh-CN" altLang="en-US" dirty="0" smtClean="0"/>
              <a:t>轨迹展开</a:t>
            </a:r>
            <a:endParaRPr lang="zh-CN" altLang="en-US" dirty="0"/>
          </a:p>
        </p:txBody>
      </p:sp>
      <p:sp>
        <p:nvSpPr>
          <p:cNvPr id="5" name="矩形 4"/>
          <p:cNvSpPr/>
          <p:nvPr/>
        </p:nvSpPr>
        <p:spPr>
          <a:xfrm>
            <a:off x="165033" y="2974206"/>
            <a:ext cx="1817771" cy="385011"/>
          </a:xfrm>
          <a:prstGeom prst="rect">
            <a:avLst/>
          </a:prstGeom>
          <a:ln w="38100">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源代码区域高亮</a:t>
            </a:r>
            <a:endParaRPr lang="zh-CN" altLang="en-US" dirty="0"/>
          </a:p>
        </p:txBody>
      </p:sp>
      <p:cxnSp>
        <p:nvCxnSpPr>
          <p:cNvPr id="7" name="直接箭头连接符 6"/>
          <p:cNvCxnSpPr>
            <a:stCxn id="5" idx="0"/>
          </p:cNvCxnSpPr>
          <p:nvPr/>
        </p:nvCxnSpPr>
        <p:spPr>
          <a:xfrm flipH="1" flipV="1">
            <a:off x="1020278" y="1898336"/>
            <a:ext cx="53641" cy="1075870"/>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10314505" y="936889"/>
            <a:ext cx="1838626" cy="677556"/>
          </a:xfrm>
          <a:prstGeom prst="rect">
            <a:avLst/>
          </a:prstGeom>
          <a:ln w="38100">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smtClean="0"/>
              <a:t>C</a:t>
            </a:r>
            <a:r>
              <a:rPr lang="zh-CN" altLang="en-US" dirty="0" smtClean="0"/>
              <a:t>代码对应的</a:t>
            </a:r>
            <a:r>
              <a:rPr lang="en-US" altLang="zh-CN" dirty="0" smtClean="0"/>
              <a:t>LLVM</a:t>
            </a:r>
            <a:r>
              <a:rPr lang="zh-CN" altLang="en-US" dirty="0" smtClean="0"/>
              <a:t>代码轨迹</a:t>
            </a:r>
            <a:endParaRPr lang="en-US" altLang="zh-CN" dirty="0" smtClean="0"/>
          </a:p>
        </p:txBody>
      </p:sp>
      <p:cxnSp>
        <p:nvCxnSpPr>
          <p:cNvPr id="10" name="直接箭头连接符 9"/>
          <p:cNvCxnSpPr>
            <a:stCxn id="9" idx="2"/>
          </p:cNvCxnSpPr>
          <p:nvPr/>
        </p:nvCxnSpPr>
        <p:spPr>
          <a:xfrm flipH="1">
            <a:off x="10323882" y="1614445"/>
            <a:ext cx="909936" cy="571763"/>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7274895" y="936889"/>
            <a:ext cx="1705476" cy="385011"/>
          </a:xfrm>
          <a:prstGeom prst="rect">
            <a:avLst/>
          </a:prstGeom>
          <a:ln w="38100">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smtClean="0"/>
              <a:t>C</a:t>
            </a:r>
            <a:r>
              <a:rPr lang="zh-CN" altLang="en-US" dirty="0" smtClean="0"/>
              <a:t>语言代码高亮</a:t>
            </a:r>
            <a:endParaRPr lang="zh-CN" altLang="en-US" dirty="0"/>
          </a:p>
        </p:txBody>
      </p:sp>
      <p:cxnSp>
        <p:nvCxnSpPr>
          <p:cNvPr id="15" name="直接箭头连接符 14"/>
          <p:cNvCxnSpPr>
            <a:stCxn id="14" idx="1"/>
          </p:cNvCxnSpPr>
          <p:nvPr/>
        </p:nvCxnSpPr>
        <p:spPr>
          <a:xfrm flipH="1">
            <a:off x="6333423" y="1129395"/>
            <a:ext cx="941472" cy="1045914"/>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603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p:nvPr/>
        </p:nvPicPr>
        <p:blipFill>
          <a:blip r:embed="rId3"/>
          <a:stretch>
            <a:fillRect/>
          </a:stretch>
        </p:blipFill>
        <p:spPr>
          <a:xfrm>
            <a:off x="838200" y="1514406"/>
            <a:ext cx="10210801" cy="5046860"/>
          </a:xfrm>
          <a:prstGeom prst="rect">
            <a:avLst/>
          </a:prstGeom>
        </p:spPr>
      </p:pic>
      <p:sp>
        <p:nvSpPr>
          <p:cNvPr id="2" name="标题 1"/>
          <p:cNvSpPr>
            <a:spLocks noGrp="1"/>
          </p:cNvSpPr>
          <p:nvPr>
            <p:ph type="title"/>
          </p:nvPr>
        </p:nvSpPr>
        <p:spPr/>
        <p:txBody>
          <a:bodyPr/>
          <a:lstStyle/>
          <a:p>
            <a:r>
              <a:rPr lang="zh-CN" altLang="en-US" dirty="0" smtClean="0"/>
              <a:t>功能展示</a:t>
            </a:r>
            <a:r>
              <a:rPr lang="en-US" altLang="zh-CN" dirty="0" smtClean="0"/>
              <a:t>-</a:t>
            </a:r>
            <a:r>
              <a:rPr lang="zh-CN" altLang="en-US" dirty="0" smtClean="0"/>
              <a:t>上传文件</a:t>
            </a:r>
            <a:endParaRPr lang="zh-CN" altLang="en-US" dirty="0"/>
          </a:p>
        </p:txBody>
      </p:sp>
      <p:sp>
        <p:nvSpPr>
          <p:cNvPr id="12" name="矩形 11"/>
          <p:cNvSpPr/>
          <p:nvPr/>
        </p:nvSpPr>
        <p:spPr>
          <a:xfrm>
            <a:off x="10399596" y="4849766"/>
            <a:ext cx="1603609" cy="385011"/>
          </a:xfrm>
          <a:prstGeom prst="rect">
            <a:avLst/>
          </a:prstGeom>
          <a:ln w="38100">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上传文件区域</a:t>
            </a:r>
            <a:endParaRPr lang="zh-CN" altLang="en-US" dirty="0"/>
          </a:p>
        </p:txBody>
      </p:sp>
      <p:cxnSp>
        <p:nvCxnSpPr>
          <p:cNvPr id="16" name="直接箭头连接符 15"/>
          <p:cNvCxnSpPr>
            <a:stCxn id="12" idx="2"/>
          </p:cNvCxnSpPr>
          <p:nvPr/>
        </p:nvCxnSpPr>
        <p:spPr>
          <a:xfrm flipH="1">
            <a:off x="10635917" y="5234777"/>
            <a:ext cx="565484" cy="704010"/>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9561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p:nvPr/>
        </p:nvPicPr>
        <p:blipFill>
          <a:blip r:embed="rId3"/>
          <a:stretch>
            <a:fillRect/>
          </a:stretch>
        </p:blipFill>
        <p:spPr>
          <a:xfrm>
            <a:off x="838200" y="1473522"/>
            <a:ext cx="10837244" cy="5356490"/>
          </a:xfrm>
          <a:prstGeom prst="rect">
            <a:avLst/>
          </a:prstGeom>
        </p:spPr>
      </p:pic>
      <p:sp>
        <p:nvSpPr>
          <p:cNvPr id="2" name="标题 1"/>
          <p:cNvSpPr>
            <a:spLocks noGrp="1"/>
          </p:cNvSpPr>
          <p:nvPr>
            <p:ph type="title"/>
          </p:nvPr>
        </p:nvSpPr>
        <p:spPr/>
        <p:txBody>
          <a:bodyPr/>
          <a:lstStyle/>
          <a:p>
            <a:r>
              <a:rPr lang="zh-CN" altLang="en-US" dirty="0" smtClean="0"/>
              <a:t>功能展示</a:t>
            </a:r>
            <a:r>
              <a:rPr lang="en-US" altLang="zh-CN" dirty="0" smtClean="0"/>
              <a:t>-</a:t>
            </a:r>
            <a:r>
              <a:rPr lang="zh-CN" altLang="en-US" dirty="0" smtClean="0"/>
              <a:t>上传文件</a:t>
            </a:r>
            <a:endParaRPr lang="zh-CN" altLang="en-US" dirty="0"/>
          </a:p>
        </p:txBody>
      </p:sp>
      <p:sp>
        <p:nvSpPr>
          <p:cNvPr id="12" name="矩形 11"/>
          <p:cNvSpPr/>
          <p:nvPr/>
        </p:nvSpPr>
        <p:spPr>
          <a:xfrm>
            <a:off x="8763301" y="694498"/>
            <a:ext cx="1189221" cy="385011"/>
          </a:xfrm>
          <a:prstGeom prst="rect">
            <a:avLst/>
          </a:prstGeom>
          <a:ln w="38100">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程序轨迹</a:t>
            </a:r>
            <a:endParaRPr lang="zh-CN" altLang="en-US" dirty="0"/>
          </a:p>
        </p:txBody>
      </p:sp>
      <p:cxnSp>
        <p:nvCxnSpPr>
          <p:cNvPr id="16" name="直接箭头连接符 15"/>
          <p:cNvCxnSpPr>
            <a:stCxn id="12" idx="2"/>
          </p:cNvCxnSpPr>
          <p:nvPr/>
        </p:nvCxnSpPr>
        <p:spPr>
          <a:xfrm flipH="1">
            <a:off x="8200725" y="1079509"/>
            <a:ext cx="1157187" cy="537535"/>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1126156" y="3234088"/>
            <a:ext cx="905277" cy="385011"/>
          </a:xfrm>
          <a:prstGeom prst="rect">
            <a:avLst/>
          </a:prstGeom>
          <a:ln w="38100">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源代码</a:t>
            </a:r>
            <a:endParaRPr lang="zh-CN" altLang="en-US" dirty="0"/>
          </a:p>
        </p:txBody>
      </p:sp>
      <p:cxnSp>
        <p:nvCxnSpPr>
          <p:cNvPr id="9" name="直接箭头连接符 8"/>
          <p:cNvCxnSpPr>
            <a:stCxn id="8" idx="0"/>
          </p:cNvCxnSpPr>
          <p:nvPr/>
        </p:nvCxnSpPr>
        <p:spPr>
          <a:xfrm flipV="1">
            <a:off x="1578795" y="2695074"/>
            <a:ext cx="28624" cy="539014"/>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0071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TotalTime>
  <Words>1227</Words>
  <Application>Microsoft Office PowerPoint</Application>
  <PresentationFormat>宽屏</PresentationFormat>
  <Paragraphs>97</Paragraphs>
  <Slides>12</Slides>
  <Notes>10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12</vt:i4>
      </vt:variant>
    </vt:vector>
  </HeadingPairs>
  <TitlesOfParts>
    <vt:vector size="16" baseType="lpstr">
      <vt:lpstr>等线</vt:lpstr>
      <vt:lpstr>等线 Light</vt:lpstr>
      <vt:lpstr>Arial</vt:lpstr>
      <vt:lpstr>Office 主题​​</vt:lpstr>
      <vt:lpstr>程序静态分析可视化</vt:lpstr>
      <vt:lpstr>项目背景</vt:lpstr>
      <vt:lpstr>项目来源及功能</vt:lpstr>
      <vt:lpstr>项目目标</vt:lpstr>
      <vt:lpstr>功能介绍</vt:lpstr>
      <vt:lpstr>功能展示-总体界面</vt:lpstr>
      <vt:lpstr>功能展示-LLVM轨迹展开</vt:lpstr>
      <vt:lpstr>功能展示-上传文件</vt:lpstr>
      <vt:lpstr>功能展示-上传文件</vt:lpstr>
      <vt:lpstr>功能展示-tooltip</vt:lpstr>
      <vt:lpstr>项目分工</vt:lpstr>
      <vt:lpstr>谢谢！</vt:lpstr>
    </vt:vector>
  </TitlesOfParts>
  <Company>BUPT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程序静态分析可视化</dc:title>
  <dc:creator>Yue Zhao</dc:creator>
  <cp:lastModifiedBy>Yue Zhao</cp:lastModifiedBy>
  <cp:revision>35</cp:revision>
  <dcterms:created xsi:type="dcterms:W3CDTF">2018-01-01T02:17:33Z</dcterms:created>
  <dcterms:modified xsi:type="dcterms:W3CDTF">2018-01-01T04:55:17Z</dcterms:modified>
</cp:coreProperties>
</file>