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34"/>
  </p:notesMasterIdLst>
  <p:sldIdLst>
    <p:sldId id="271" r:id="rId5"/>
    <p:sldId id="297" r:id="rId6"/>
    <p:sldId id="298" r:id="rId7"/>
    <p:sldId id="299" r:id="rId8"/>
    <p:sldId id="300" r:id="rId9"/>
    <p:sldId id="308" r:id="rId10"/>
    <p:sldId id="301" r:id="rId11"/>
    <p:sldId id="302" r:id="rId12"/>
    <p:sldId id="305" r:id="rId13"/>
    <p:sldId id="306" r:id="rId14"/>
    <p:sldId id="294" r:id="rId15"/>
    <p:sldId id="303" r:id="rId16"/>
    <p:sldId id="309" r:id="rId17"/>
    <p:sldId id="322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4" r:id="rId32"/>
    <p:sldId id="29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2AE"/>
    <a:srgbClr val="20848F"/>
    <a:srgbClr val="067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89227" autoAdjust="0"/>
  </p:normalViewPr>
  <p:slideViewPr>
    <p:cSldViewPr snapToGrid="0">
      <p:cViewPr varScale="1">
        <p:scale>
          <a:sx n="112" d="100"/>
          <a:sy n="112" d="100"/>
        </p:scale>
        <p:origin x="124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8AC7-252C-452F-801C-3C3A2112F30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68DB-8B2B-41A6-9D6B-0EA9D38D4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2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45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7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0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88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1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21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81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92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6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21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19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00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77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93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38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37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4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5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0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0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7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26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4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5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>
            <a:lvl1pPr>
              <a:defRPr sz="34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2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2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2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3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0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3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4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29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73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33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95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12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947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05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9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9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4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2017. 5. 15.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71"/>
            <a:ext cx="9143999" cy="68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1507" y="340599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89292" y="2767280"/>
            <a:ext cx="4750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smtClean="0">
                <a:solidFill>
                  <a:srgbClr val="067C7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  <a:endParaRPr lang="ko-KR" altLang="en-US" sz="8000" dirty="0">
              <a:solidFill>
                <a:srgbClr val="067C7E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2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52209" y="2309488"/>
            <a:ext cx="590578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FineApple </a:t>
            </a:r>
            <a:r>
              <a:rPr lang="ko-KR" altLang="en-US" sz="45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팀</a:t>
            </a:r>
            <a:r>
              <a:rPr lang="ko-KR" altLang="en-US" sz="45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 중간발표</a:t>
            </a:r>
            <a:endParaRPr lang="ko-KR" altLang="en-US" sz="4500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9787" y="3254338"/>
            <a:ext cx="39324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김태양</a:t>
            </a:r>
            <a:r>
              <a:rPr lang="en-US" altLang="ko-KR" sz="25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5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배중욱</a:t>
            </a:r>
            <a:r>
              <a:rPr lang="en-US" altLang="ko-KR" sz="25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5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친빈</a:t>
            </a:r>
            <a:r>
              <a:rPr lang="en-US" altLang="ko-KR" sz="25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25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  <a:cs typeface="Arial" panose="020B0604020202020204" pitchFamily="34" charset="0"/>
              </a:rPr>
              <a:t>한승진</a:t>
            </a:r>
            <a:endParaRPr lang="ko-KR" altLang="en-US" sz="25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571084"/>
            <a:ext cx="7478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0848F"/>
                </a:solidFill>
              </a:rPr>
              <a:t>LOOP </a:t>
            </a:r>
            <a:r>
              <a:rPr lang="ko-KR" altLang="en-US" sz="1600" b="1" dirty="0" err="1">
                <a:solidFill>
                  <a:srgbClr val="20848F"/>
                </a:solidFill>
              </a:rPr>
              <a:t>실행 코드</a:t>
            </a:r>
            <a:endParaRPr lang="en-US" altLang="ko-KR" sz="1600" b="1" dirty="0" err="1">
              <a:solidFill>
                <a:srgbClr val="20848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* 최적화된 </a:t>
            </a:r>
            <a:r>
              <a:rPr lang="en-US" altLang="ko-KR" sz="1600" dirty="0" err="1"/>
              <a:t>LOOP</a:t>
            </a:r>
            <a:r>
              <a:rPr lang="ko-KR" altLang="en-US" sz="1600" dirty="0" err="1"/>
              <a:t>를 위해 최소한의 코드를 유지</a:t>
            </a:r>
            <a:r>
              <a:rPr lang="en-US" altLang="ko-KR" sz="1600" dirty="0" err="1"/>
              <a:t>.</a:t>
            </a:r>
            <a:endParaRPr lang="en-US" altLang="ko-KR" sz="2000" dirty="0"/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4749113" y="575431"/>
            <a:ext cx="149166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아두이노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4/4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87" y="2356741"/>
            <a:ext cx="4533900" cy="294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1506" y="5463540"/>
            <a:ext cx="7478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출력 결과 값 </a:t>
            </a:r>
            <a:endParaRPr lang="en-US" altLang="ko-KR" sz="1600" b="1" dirty="0" err="1">
              <a:solidFill>
                <a:srgbClr val="20848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</a:t>
            </a:r>
            <a:r>
              <a:rPr lang="en-US" altLang="ko-KR" sz="1600" dirty="0" err="1"/>
              <a:t>* 0.98/0.99/1.05/1.53/ </a:t>
            </a:r>
            <a:r>
              <a:rPr lang="is-IS" altLang="ko-KR" sz="1600" dirty="0" err="1"/>
              <a:t>…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255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13" y="2013461"/>
            <a:ext cx="3186597" cy="238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507" y="4542884"/>
            <a:ext cx="492923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b="1" dirty="0" smtClean="0">
                <a:solidFill>
                  <a:srgbClr val="20848F"/>
                </a:solidFill>
                <a:latin typeface="+mj-lt"/>
              </a:rPr>
              <a:t>3</a:t>
            </a:r>
            <a:r>
              <a:rPr lang="ko-KR" altLang="en-US" sz="1700" b="1" dirty="0" smtClean="0">
                <a:solidFill>
                  <a:srgbClr val="20848F"/>
                </a:solidFill>
                <a:latin typeface="+mj-lt"/>
              </a:rPr>
              <a:t>축 가속도 센서 부착 위치 변경</a:t>
            </a:r>
            <a:endParaRPr lang="en-US" altLang="ko-KR" sz="1700" b="1" dirty="0" smtClean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손잡이 쪽에서 방망이 최상단으로 변경</a:t>
            </a: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더 민감한 가속도 값의 변화 측정 가능</a:t>
            </a:r>
            <a:endParaRPr lang="en-US" altLang="ko-KR" sz="170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07" y="2013461"/>
            <a:ext cx="3186597" cy="2389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8657" y="1519042"/>
            <a:ext cx="22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야구 방망이</a:t>
            </a:r>
            <a:endParaRPr lang="en-US" altLang="ko-KR" sz="1600" dirty="0">
              <a:latin typeface="+mj-lt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4749113" y="575431"/>
            <a:ext cx="149166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야구 방망이</a:t>
            </a:r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63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507" y="1299559"/>
            <a:ext cx="22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안드로이드</a:t>
            </a:r>
            <a:endParaRPr lang="en-US" altLang="ko-KR" sz="16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04" y="1786703"/>
            <a:ext cx="6458231" cy="4305487"/>
          </a:xfrm>
          <a:prstGeom prst="rect">
            <a:avLst/>
          </a:prstGeom>
        </p:spPr>
      </p:pic>
      <p:sp>
        <p:nvSpPr>
          <p:cNvPr id="10" name="제목 2"/>
          <p:cNvSpPr txBox="1">
            <a:spLocks/>
          </p:cNvSpPr>
          <p:nvPr/>
        </p:nvSpPr>
        <p:spPr>
          <a:xfrm>
            <a:off x="4749113" y="575431"/>
            <a:ext cx="254322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n-lt"/>
              </a:rPr>
              <a:t>안드로이드</a:t>
            </a:r>
            <a:r>
              <a:rPr lang="en-US" altLang="ko-KR" sz="1800" dirty="0">
                <a:solidFill>
                  <a:schemeClr val="tx1"/>
                </a:solidFill>
                <a:latin typeface="+mn-lt"/>
              </a:rPr>
              <a:t>( 1/4 )</a:t>
            </a:r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0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685800"/>
            <a:ext cx="8759952" cy="54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4749113" y="575431"/>
            <a:ext cx="254322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안드로이드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( 1/4 )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1" y="1466663"/>
            <a:ext cx="8703264" cy="38620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7483" y="5318139"/>
            <a:ext cx="5464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* SVM : </a:t>
            </a:r>
            <a:r>
              <a:rPr lang="ko-KR" altLang="en-US" sz="1200" dirty="0">
                <a:latin typeface="+mj-lt"/>
              </a:rPr>
              <a:t>신호벡터크기</a:t>
            </a:r>
            <a:r>
              <a:rPr lang="en-US" altLang="ko-KR" sz="1200" dirty="0">
                <a:latin typeface="+mj-lt"/>
              </a:rPr>
              <a:t>(</a:t>
            </a:r>
            <a:r>
              <a:rPr lang="en-US" altLang="ko-KR" sz="1200"/>
              <a:t>Signal Vector Magnitude)</a:t>
            </a:r>
            <a:r>
              <a:rPr lang="ko-KR" altLang="en-US" sz="1200"/>
              <a:t>로 </a:t>
            </a:r>
            <a:r>
              <a:rPr lang="en-US" altLang="ko-KR" sz="1200"/>
              <a:t>3</a:t>
            </a:r>
            <a:r>
              <a:rPr lang="ko-KR" altLang="en-US" sz="1200"/>
              <a:t>축 가속도인 </a:t>
            </a:r>
            <a:r>
              <a:rPr lang="en-US" altLang="ko-KR" sz="1200"/>
              <a:t>X, Y, Z</a:t>
            </a:r>
            <a:r>
              <a:rPr lang="ko-KR" altLang="en-US" sz="1200"/>
              <a:t>를 </a:t>
            </a:r>
            <a:endParaRPr lang="en-US" altLang="ko-KR" sz="1200"/>
          </a:p>
          <a:p>
            <a:r>
              <a:rPr lang="en-US" altLang="ko-KR" sz="1200"/>
              <a:t>           </a:t>
            </a:r>
            <a:r>
              <a:rPr lang="ko-KR" altLang="en-US" sz="1200"/>
              <a:t>나타내는 하나의 대표 값</a:t>
            </a:r>
            <a:r>
              <a:rPr lang="en-US" altLang="ko-KR" sz="1200"/>
              <a:t>, (</a:t>
            </a:r>
            <a:r>
              <a:rPr lang="ko-KR" altLang="en-US" sz="1200"/>
              <a:t>단위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E)</a:t>
            </a:r>
          </a:p>
          <a:p>
            <a:pPr algn="r"/>
            <a:endParaRPr lang="en-US" altLang="ko-KR" sz="12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507" y="1299559"/>
            <a:ext cx="22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타격 분석 그래프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8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571084"/>
            <a:ext cx="747812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화면 구성</a:t>
            </a: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-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 실시간 그래프</a:t>
            </a: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초당 </a:t>
            </a:r>
            <a:r>
              <a:rPr lang="en-US" altLang="ko-KR" sz="1700" dirty="0">
                <a:latin typeface="+mj-lt"/>
              </a:rPr>
              <a:t>160</a:t>
            </a:r>
            <a:r>
              <a:rPr lang="ko-KR" altLang="en-US" sz="1700" dirty="0">
                <a:latin typeface="+mj-lt"/>
              </a:rPr>
              <a:t>개의 </a:t>
            </a:r>
            <a:r>
              <a:rPr lang="en-US" altLang="ko-KR" sz="1700" dirty="0">
                <a:latin typeface="+mj-lt"/>
              </a:rPr>
              <a:t>SVM</a:t>
            </a:r>
            <a:r>
              <a:rPr lang="ko-KR" altLang="en-US" sz="1700" dirty="0">
                <a:latin typeface="+mj-lt"/>
              </a:rPr>
              <a:t> 데이터 출력</a:t>
            </a:r>
            <a:r>
              <a:rPr lang="en-US" altLang="ko-KR" sz="17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수신 받은 총 데이터 양</a:t>
            </a:r>
            <a:r>
              <a:rPr lang="en-US" altLang="ko-KR" sz="1700" dirty="0">
                <a:latin typeface="+mj-lt"/>
              </a:rPr>
              <a:t>,</a:t>
            </a:r>
            <a:r>
              <a:rPr lang="ko-KR" altLang="en-US" sz="1700" dirty="0">
                <a:latin typeface="+mj-lt"/>
              </a:rPr>
              <a:t> 오류 데이터 양 표시</a:t>
            </a:r>
            <a:r>
              <a:rPr lang="en-US" altLang="ko-KR" sz="17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-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 스윙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/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타격 분석 그래프</a:t>
            </a: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타격 지점 기준 약 </a:t>
            </a:r>
            <a:r>
              <a:rPr lang="en-US" altLang="ko-KR" sz="1700" dirty="0">
                <a:latin typeface="+mj-lt"/>
              </a:rPr>
              <a:t>1</a:t>
            </a:r>
            <a:r>
              <a:rPr lang="ko-KR" altLang="en-US" sz="1700" dirty="0">
                <a:latin typeface="+mj-lt"/>
              </a:rPr>
              <a:t>초의 데이터를 확대 노출 </a:t>
            </a:r>
            <a:r>
              <a:rPr lang="en-US" altLang="ko-KR" sz="1700" dirty="0">
                <a:latin typeface="+mj-lt"/>
              </a:rPr>
              <a:t>(150</a:t>
            </a:r>
            <a:r>
              <a:rPr lang="ko-KR" altLang="en-US" sz="1700" dirty="0">
                <a:latin typeface="+mj-lt"/>
              </a:rPr>
              <a:t>개의 센서 데이터</a:t>
            </a:r>
            <a:r>
              <a:rPr lang="en-US" altLang="ko-KR" sz="1700" dirty="0">
                <a:latin typeface="+mj-lt"/>
              </a:rPr>
              <a:t>)</a:t>
            </a:r>
            <a:endParaRPr lang="fi-FI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분석을 통해 타격 </a:t>
            </a:r>
            <a:r>
              <a:rPr lang="en-US" altLang="ko-KR" sz="1700" dirty="0">
                <a:latin typeface="+mj-lt"/>
              </a:rPr>
              <a:t>/</a:t>
            </a:r>
            <a:r>
              <a:rPr lang="ko-KR" altLang="en-US" sz="1700" dirty="0">
                <a:latin typeface="+mj-lt"/>
              </a:rPr>
              <a:t> 헛스윙 결과 표시</a:t>
            </a:r>
            <a:r>
              <a:rPr lang="en-US" altLang="ko-KR" sz="17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스윙 횟수에 따른 누적 분석 결과 표시</a:t>
            </a:r>
            <a:r>
              <a:rPr lang="en-US" altLang="ko-KR" sz="1700" dirty="0">
                <a:latin typeface="+mj-lt"/>
              </a:rPr>
              <a:t>.</a:t>
            </a: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4749113" y="575431"/>
            <a:ext cx="254322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안드로이드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( 2/4 )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4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571084"/>
            <a:ext cx="7478123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프로그램 구성 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(1/2)</a:t>
            </a:r>
          </a:p>
          <a:p>
            <a:pPr>
              <a:lnSpc>
                <a:spcPct val="150000"/>
              </a:lnSpc>
            </a:pP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-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 블루투스 스트림 버퍼 </a:t>
            </a: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lt"/>
              </a:rPr>
              <a:t> * 1024 byte, char[] buffer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-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 버퍼 리드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 &amp; 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객체화 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Thread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블루투스 스트림 버퍼를 초당 </a:t>
            </a:r>
            <a:r>
              <a:rPr lang="en-US" altLang="ko-KR" sz="1700" dirty="0">
                <a:latin typeface="+mj-lt"/>
              </a:rPr>
              <a:t>20~25</a:t>
            </a:r>
            <a:r>
              <a:rPr lang="ko-KR" altLang="en-US" sz="1700" dirty="0">
                <a:latin typeface="+mj-lt"/>
              </a:rPr>
              <a:t>회 읽기 담당</a:t>
            </a:r>
            <a:r>
              <a:rPr lang="en-US" altLang="ko-KR" sz="17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읽은 버퍼 데이터를 딜리미터</a:t>
            </a:r>
            <a:r>
              <a:rPr lang="en-US" altLang="ko-KR" sz="1700" dirty="0">
                <a:latin typeface="+mj-lt"/>
              </a:rPr>
              <a:t>(‘/’)</a:t>
            </a:r>
            <a:r>
              <a:rPr lang="ko-KR" altLang="en-US" sz="1700" dirty="0">
                <a:latin typeface="+mj-lt"/>
              </a:rPr>
              <a:t>로 파싱하여 각 </a:t>
            </a:r>
            <a:r>
              <a:rPr lang="en-US" altLang="ko-KR" sz="1700" dirty="0">
                <a:latin typeface="+mj-lt"/>
              </a:rPr>
              <a:t>SVM</a:t>
            </a:r>
            <a:r>
              <a:rPr lang="ko-KR" altLang="en-US" sz="1700" dirty="0">
                <a:latin typeface="+mj-lt"/>
              </a:rPr>
              <a:t> 값 단위로 배열화</a:t>
            </a:r>
            <a:r>
              <a:rPr lang="en-US" altLang="ko-KR" sz="17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배열화된 데이터에 오류 검사를 거쳐 </a:t>
            </a:r>
            <a:r>
              <a:rPr lang="en-US" altLang="ko-KR" sz="1700" dirty="0">
                <a:latin typeface="+mj-lt"/>
              </a:rPr>
              <a:t>SVM: float </a:t>
            </a:r>
            <a:r>
              <a:rPr lang="ko-KR" altLang="en-US" sz="1700" dirty="0">
                <a:latin typeface="+mj-lt"/>
              </a:rPr>
              <a:t>객체로 변환</a:t>
            </a:r>
            <a:r>
              <a:rPr lang="en-US" altLang="ko-KR" sz="17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lt"/>
              </a:rPr>
              <a:t>Ex) </a:t>
            </a:r>
            <a:r>
              <a:rPr lang="ko-KR" altLang="en-US" sz="1700" dirty="0"/>
              <a:t>오류 검사 </a:t>
            </a: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lt"/>
              </a:rPr>
              <a:t>0.98/0.9.8/1.00 </a:t>
            </a:r>
            <a:r>
              <a:rPr lang="is-IS" altLang="ko-KR" sz="1700" dirty="0">
                <a:latin typeface="+mj-lt"/>
              </a:rPr>
              <a:t>… </a:t>
            </a:r>
            <a:r>
              <a:rPr lang="ko-KR" altLang="en-US" sz="1700" dirty="0">
                <a:latin typeface="+mj-lt"/>
              </a:rPr>
              <a:t>중 </a:t>
            </a:r>
            <a:r>
              <a:rPr lang="en-US" altLang="ko-KR" sz="1700" dirty="0">
                <a:latin typeface="+mj-lt"/>
              </a:rPr>
              <a:t>0.9.8</a:t>
            </a:r>
            <a:r>
              <a:rPr lang="ko-KR" altLang="en-US" sz="1700" dirty="0">
                <a:latin typeface="+mj-lt"/>
              </a:rPr>
              <a:t> 등의 파싱</a:t>
            </a:r>
            <a:r>
              <a:rPr lang="en-US" altLang="ko-KR" sz="1700" dirty="0">
                <a:latin typeface="+mj-lt"/>
              </a:rPr>
              <a:t>,</a:t>
            </a:r>
            <a:r>
              <a:rPr lang="ko-KR" altLang="en-US" sz="1700" dirty="0">
                <a:latin typeface="+mj-lt"/>
              </a:rPr>
              <a:t> 형변환에 통과하지 못하는 데이터들</a:t>
            </a:r>
            <a:r>
              <a:rPr lang="en-US" altLang="ko-KR" sz="17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lt"/>
              </a:rPr>
              <a:t>1,000</a:t>
            </a:r>
            <a:r>
              <a:rPr lang="ko-KR" altLang="en-US" sz="1700" dirty="0">
                <a:latin typeface="+mj-lt"/>
              </a:rPr>
              <a:t>개의 데이터중 </a:t>
            </a:r>
            <a:r>
              <a:rPr lang="ko-KR" altLang="en-US" sz="1700" dirty="0"/>
              <a:t>약 </a:t>
            </a:r>
            <a:r>
              <a:rPr lang="en-US" altLang="ko-KR" sz="1700" dirty="0">
                <a:latin typeface="+mj-lt"/>
              </a:rPr>
              <a:t>1,2</a:t>
            </a:r>
            <a:r>
              <a:rPr lang="ko-KR" altLang="en-US" sz="1700" dirty="0">
                <a:latin typeface="+mj-lt"/>
              </a:rPr>
              <a:t>개 발생</a:t>
            </a:r>
            <a:r>
              <a:rPr lang="en-US" altLang="ko-KR" sz="1700" dirty="0">
                <a:latin typeface="+mj-lt"/>
              </a:rPr>
              <a:t>.</a:t>
            </a: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4749113" y="575431"/>
            <a:ext cx="254322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안드로이드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( 3/4 )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10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571084"/>
            <a:ext cx="7478123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프로그램 구성 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(2/2)</a:t>
            </a:r>
          </a:p>
          <a:p>
            <a:pPr>
              <a:lnSpc>
                <a:spcPct val="150000"/>
              </a:lnSpc>
            </a:pP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-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 화면 갱신 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Handler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+mj-lt"/>
              </a:rPr>
              <a:t> * </a:t>
            </a:r>
            <a:r>
              <a:rPr lang="ko-KR" altLang="en-US" sz="1700" dirty="0">
                <a:latin typeface="+mj-lt"/>
              </a:rPr>
              <a:t>객체화된 </a:t>
            </a:r>
            <a:r>
              <a:rPr lang="en-US" altLang="ko-KR" sz="1700" dirty="0">
                <a:latin typeface="+mj-lt"/>
              </a:rPr>
              <a:t>SVM</a:t>
            </a:r>
            <a:r>
              <a:rPr lang="ko-KR" altLang="en-US" sz="1700" dirty="0">
                <a:latin typeface="+mj-lt"/>
              </a:rPr>
              <a:t> 데이터들을 각 실시간 그래프와 타격 분석 그래프에 반영</a:t>
            </a:r>
            <a:r>
              <a:rPr lang="en-US" altLang="ko-KR" sz="17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화면 갱신 주기는 초당 </a:t>
            </a:r>
            <a:r>
              <a:rPr lang="en-US" altLang="ko-KR" sz="1700" dirty="0">
                <a:latin typeface="+mj-lt"/>
              </a:rPr>
              <a:t>20~25</a:t>
            </a:r>
            <a:r>
              <a:rPr lang="ko-KR" altLang="en-US" sz="1700" dirty="0">
                <a:latin typeface="+mj-lt"/>
              </a:rPr>
              <a:t>회 </a:t>
            </a:r>
            <a:r>
              <a:rPr lang="en-US" altLang="ko-KR" sz="1700" dirty="0">
                <a:latin typeface="+mj-lt"/>
              </a:rPr>
              <a:t>(</a:t>
            </a:r>
            <a:r>
              <a:rPr lang="ko-KR" altLang="en-US" sz="1700" dirty="0">
                <a:latin typeface="+mj-lt"/>
              </a:rPr>
              <a:t>블루투스 버퍼를 읽는 주기와 동일</a:t>
            </a:r>
            <a:r>
              <a:rPr lang="en-US" altLang="ko-KR" sz="17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-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 타격 판정 알고리즘</a:t>
            </a: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4749113" y="575431"/>
            <a:ext cx="254322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안드로이드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( 4/4 )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9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251044"/>
            <a:ext cx="74781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가속도 그래프 상의 타격</a:t>
            </a:r>
            <a:r>
              <a:rPr lang="en-US" altLang="ko-KR" sz="1600" b="1" dirty="0" err="1">
                <a:solidFill>
                  <a:srgbClr val="20848F"/>
                </a:solidFill>
              </a:rPr>
              <a:t>/</a:t>
            </a:r>
            <a:r>
              <a:rPr lang="ko-KR" altLang="en-US" sz="1600" b="1" dirty="0" err="1">
                <a:solidFill>
                  <a:srgbClr val="20848F"/>
                </a:solidFill>
              </a:rPr>
              <a:t>헛스윙의 차이점 비교</a:t>
            </a:r>
            <a:endParaRPr lang="en-US" altLang="ko-KR" sz="1600" b="1" dirty="0" err="1">
              <a:solidFill>
                <a:srgbClr val="20848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err="1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+mj-lt"/>
              </a:rPr>
              <a:t> * 헛스윙</a:t>
            </a:r>
            <a:endParaRPr lang="en-US" altLang="ko-KR" sz="1600" dirty="0" err="1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 err="1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 err="1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 err="1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 err="1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 err="1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+mj-lt"/>
              </a:rPr>
              <a:t> * 타격</a:t>
            </a:r>
            <a:endParaRPr lang="en-US" altLang="ko-KR" sz="1700" dirty="0">
              <a:latin typeface="+mj-lt"/>
            </a:endParaRP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4749113" y="575431"/>
            <a:ext cx="182313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타격 판별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1/9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32" y="4248302"/>
            <a:ext cx="4948712" cy="21952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62" y="1999563"/>
            <a:ext cx="4948712" cy="21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251044"/>
            <a:ext cx="747812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대표적인 헛스윙 그래프</a:t>
            </a:r>
            <a:endParaRPr lang="en-US" altLang="ko-KR" sz="1700" dirty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13" y="3826274"/>
            <a:ext cx="3877949" cy="17267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568" y="1851252"/>
            <a:ext cx="3877949" cy="17230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5" y="3826274"/>
            <a:ext cx="3877949" cy="17148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3" y="1851252"/>
            <a:ext cx="3851251" cy="17202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1506" y="5598064"/>
            <a:ext cx="7478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 * 완만한 그래프 곡선</a:t>
            </a:r>
            <a:endParaRPr lang="en-US" altLang="ko-KR" sz="1600" dirty="0" err="1"/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+mj-lt"/>
              </a:rPr>
              <a:t> * 대체적으로 그 모양이 유사함</a:t>
            </a:r>
            <a:r>
              <a:rPr lang="en-US" altLang="ko-KR" sz="1600" dirty="0" err="1">
                <a:latin typeface="+mj-lt"/>
              </a:rPr>
              <a:t>.</a:t>
            </a:r>
            <a:endParaRPr lang="en-US" altLang="ko-KR" sz="1700" dirty="0">
              <a:latin typeface="+mj-lt"/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4749113" y="575431"/>
            <a:ext cx="182313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타격 판별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2/9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93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/>
          <p:cNvSpPr txBox="1">
            <a:spLocks/>
          </p:cNvSpPr>
          <p:nvPr/>
        </p:nvSpPr>
        <p:spPr>
          <a:xfrm>
            <a:off x="1311547" y="777241"/>
            <a:ext cx="1214483" cy="6057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+mj-cs"/>
              </a:defRPr>
            </a:lvl1pPr>
          </a:lstStyle>
          <a:p>
            <a:r>
              <a:rPr lang="ko-KR" altLang="en-US" sz="3400" dirty="0" smtClean="0">
                <a:latin typeface="+mj-ea"/>
                <a:ea typeface="+mj-ea"/>
              </a:rPr>
              <a:t>목차</a:t>
            </a:r>
            <a:endParaRPr lang="ko-KR" altLang="en-US" sz="34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647" y="2147052"/>
            <a:ext cx="444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</a:rPr>
              <a:t>2. </a:t>
            </a:r>
            <a:r>
              <a:rPr lang="ko-KR" altLang="en-US" sz="2000" dirty="0" smtClean="0">
                <a:latin typeface="+mj-ea"/>
              </a:rPr>
              <a:t>수행 과제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3647" y="1537321"/>
            <a:ext cx="44415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</a:rPr>
              <a:t>1. </a:t>
            </a:r>
            <a:r>
              <a:rPr lang="ko-KR" altLang="en-US" sz="2000" dirty="0" smtClean="0">
                <a:latin typeface="+mj-ea"/>
              </a:rPr>
              <a:t>프로젝트 </a:t>
            </a:r>
            <a:r>
              <a:rPr lang="ko-KR" altLang="en-US" sz="2000" dirty="0">
                <a:latin typeface="+mj-ea"/>
              </a:rPr>
              <a:t>개요</a:t>
            </a:r>
            <a:endParaRPr lang="en-US" altLang="ko-KR" sz="2000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646" y="2717990"/>
            <a:ext cx="44415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</a:rPr>
              <a:t>3. </a:t>
            </a:r>
            <a:r>
              <a:rPr lang="ko-KR" altLang="en-US" sz="2000" dirty="0" smtClean="0">
                <a:latin typeface="+mj-ea"/>
              </a:rPr>
              <a:t>간단한 시연</a:t>
            </a:r>
            <a:endParaRPr lang="en-US" altLang="ko-KR" sz="2000" dirty="0"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646" y="3316635"/>
            <a:ext cx="4441553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</a:rPr>
              <a:t>4. </a:t>
            </a:r>
            <a:r>
              <a:rPr lang="ko-KR" altLang="en-US" sz="2000" dirty="0" smtClean="0">
                <a:latin typeface="+mj-ea"/>
              </a:rPr>
              <a:t>프로젝트 중간 결과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</a:rPr>
              <a:t> - </a:t>
            </a:r>
            <a:r>
              <a:rPr lang="ko-KR" altLang="en-US" sz="2000" dirty="0" err="1" smtClean="0">
                <a:latin typeface="+mj-ea"/>
              </a:rPr>
              <a:t>아두이노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</a:rPr>
              <a:t> - </a:t>
            </a:r>
            <a:r>
              <a:rPr lang="ko-KR" altLang="en-US" sz="2000" dirty="0" smtClean="0">
                <a:latin typeface="+mj-ea"/>
              </a:rPr>
              <a:t>야구 방망이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 </a:t>
            </a:r>
            <a:r>
              <a:rPr lang="en-US" altLang="ko-KR" sz="2000" dirty="0" smtClean="0">
                <a:latin typeface="+mj-ea"/>
              </a:rPr>
              <a:t>- </a:t>
            </a:r>
            <a:r>
              <a:rPr lang="ko-KR" altLang="en-US" sz="2000" dirty="0" err="1" smtClean="0">
                <a:latin typeface="+mj-ea"/>
              </a:rPr>
              <a:t>안드로이드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 </a:t>
            </a:r>
            <a:r>
              <a:rPr lang="en-US" altLang="ko-KR" sz="2000" dirty="0" smtClean="0">
                <a:latin typeface="+mj-ea"/>
              </a:rPr>
              <a:t>- </a:t>
            </a:r>
            <a:r>
              <a:rPr lang="ko-KR" altLang="en-US" sz="2000" dirty="0" smtClean="0">
                <a:latin typeface="+mj-ea"/>
              </a:rPr>
              <a:t>타격 판별</a:t>
            </a:r>
            <a:r>
              <a:rPr lang="en-US" altLang="ko-KR" sz="2000" dirty="0" smtClean="0"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3646" y="5624960"/>
            <a:ext cx="44415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ea"/>
              </a:rPr>
              <a:t>5. </a:t>
            </a:r>
            <a:r>
              <a:rPr lang="ko-KR" altLang="en-US" sz="2000" dirty="0" smtClean="0">
                <a:latin typeface="+mj-ea"/>
              </a:rPr>
              <a:t>향후 계획</a:t>
            </a:r>
            <a:endParaRPr lang="en-US" altLang="ko-KR" sz="2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28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251044"/>
            <a:ext cx="747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대표적인 타격 그래프</a:t>
            </a:r>
            <a:endParaRPr lang="en-US" altLang="ko-KR" sz="17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1506" y="5700934"/>
            <a:ext cx="747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 * 타격으로 인해 가속도의 최대 지점에서 급격한 진동이 발생</a:t>
            </a:r>
            <a:r>
              <a:rPr lang="en-US" altLang="ko-KR" sz="1600" dirty="0" err="1"/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28" y="1847747"/>
            <a:ext cx="3877949" cy="173435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3" y="1847747"/>
            <a:ext cx="3877949" cy="17300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4" y="3820024"/>
            <a:ext cx="3877949" cy="17202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12" y="3815165"/>
            <a:ext cx="3877949" cy="1725153"/>
          </a:xfrm>
          <a:prstGeom prst="rect">
            <a:avLst/>
          </a:prstGeom>
        </p:spPr>
      </p:pic>
      <p:sp>
        <p:nvSpPr>
          <p:cNvPr id="20" name="제목 2"/>
          <p:cNvSpPr txBox="1">
            <a:spLocks/>
          </p:cNvSpPr>
          <p:nvPr/>
        </p:nvSpPr>
        <p:spPr>
          <a:xfrm>
            <a:off x="4749113" y="575431"/>
            <a:ext cx="182313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타격 판별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3/9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20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251044"/>
            <a:ext cx="747812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가속도 그래프 상의 타격</a:t>
            </a:r>
            <a:r>
              <a:rPr lang="en-US" altLang="ko-KR" sz="1600" b="1" dirty="0" err="1">
                <a:solidFill>
                  <a:srgbClr val="20848F"/>
                </a:solidFill>
              </a:rPr>
              <a:t>/</a:t>
            </a:r>
            <a:r>
              <a:rPr lang="ko-KR" altLang="en-US" sz="1600" b="1" dirty="0" err="1">
                <a:solidFill>
                  <a:srgbClr val="20848F"/>
                </a:solidFill>
              </a:rPr>
              <a:t>헛스윙의 차이점 비교 </a:t>
            </a:r>
            <a:r>
              <a:rPr lang="en-US" altLang="ko-KR" sz="1600" b="1" dirty="0" err="1">
                <a:solidFill>
                  <a:srgbClr val="20848F"/>
                </a:solidFill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+mj-lt"/>
              </a:rPr>
              <a:t> * 헛스윙 그래프</a:t>
            </a:r>
            <a:endParaRPr lang="en-US" altLang="ko-KR" sz="17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" y="2354172"/>
            <a:ext cx="8526733" cy="3783738"/>
          </a:xfrm>
          <a:prstGeom prst="rect">
            <a:avLst/>
          </a:prstGeom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749113" y="575431"/>
            <a:ext cx="182313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타격 판별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4/9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14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251044"/>
            <a:ext cx="747812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가속도 그래프 상의 타격</a:t>
            </a:r>
            <a:r>
              <a:rPr lang="en-US" altLang="ko-KR" sz="1600" b="1" dirty="0" err="1">
                <a:solidFill>
                  <a:srgbClr val="20848F"/>
                </a:solidFill>
              </a:rPr>
              <a:t>/</a:t>
            </a:r>
            <a:r>
              <a:rPr lang="ko-KR" altLang="en-US" sz="1600" b="1" dirty="0" err="1">
                <a:solidFill>
                  <a:srgbClr val="20848F"/>
                </a:solidFill>
              </a:rPr>
              <a:t>헛스윙의 차이점 비교 </a:t>
            </a:r>
            <a:r>
              <a:rPr lang="en-US" altLang="ko-KR" sz="1600" b="1" dirty="0" err="1">
                <a:solidFill>
                  <a:srgbClr val="20848F"/>
                </a:solidFill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+mj-lt"/>
              </a:rPr>
              <a:t> * 타격 그래프</a:t>
            </a:r>
            <a:endParaRPr lang="en-US" altLang="ko-KR" sz="1700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" y="2342742"/>
            <a:ext cx="8526734" cy="3783738"/>
          </a:xfrm>
          <a:prstGeom prst="rect">
            <a:avLst/>
          </a:prstGeom>
        </p:spPr>
      </p:pic>
      <p:sp>
        <p:nvSpPr>
          <p:cNvPr id="11" name="제목 2"/>
          <p:cNvSpPr txBox="1">
            <a:spLocks/>
          </p:cNvSpPr>
          <p:nvPr/>
        </p:nvSpPr>
        <p:spPr>
          <a:xfrm>
            <a:off x="4749113" y="575431"/>
            <a:ext cx="182313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타격 판별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5/9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9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1507" y="1571084"/>
            <a:ext cx="69866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타격 판별 알고리즘</a:t>
            </a:r>
            <a:endParaRPr lang="en-US" altLang="ko-KR" sz="1600" b="1" dirty="0" err="1">
              <a:solidFill>
                <a:srgbClr val="20848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err="1">
              <a:solidFill>
                <a:srgbClr val="20848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* 타격 그래프를 상승 </a:t>
            </a:r>
            <a:r>
              <a:rPr lang="en-US" altLang="ko-KR" sz="1600" dirty="0" err="1"/>
              <a:t>/ </a:t>
            </a:r>
            <a:r>
              <a:rPr lang="ko-KR" altLang="en-US" sz="1600" dirty="0" err="1"/>
              <a:t>일정 </a:t>
            </a:r>
            <a:r>
              <a:rPr lang="en-US" altLang="ko-KR" sz="1600" dirty="0" err="1"/>
              <a:t>/</a:t>
            </a:r>
            <a:r>
              <a:rPr lang="ko-KR" altLang="en-US" sz="1600" dirty="0" err="1"/>
              <a:t> 하강 구간으로 나눈다</a:t>
            </a:r>
            <a:r>
              <a:rPr lang="en-US" altLang="ko-KR" sz="1600" dirty="0" err="1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err="1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* 상승과 하강이 가장 빈번하게 일어나는 구간</a:t>
            </a:r>
            <a:r>
              <a:rPr lang="en-US" altLang="ko-KR" sz="1600" dirty="0" err="1"/>
              <a:t>(x</a:t>
            </a:r>
            <a:r>
              <a:rPr lang="ko-KR" altLang="en-US" sz="1600" dirty="0" err="1"/>
              <a:t>축</a:t>
            </a:r>
            <a:r>
              <a:rPr lang="en-US" altLang="ko-KR" sz="1600" dirty="0" err="1"/>
              <a:t>,</a:t>
            </a:r>
            <a:r>
              <a:rPr lang="ko-KR" altLang="en-US" sz="1600" dirty="0" err="1"/>
              <a:t> </a:t>
            </a:r>
            <a:r>
              <a:rPr lang="en-US" altLang="ko-KR" sz="1600" dirty="0" err="1"/>
              <a:t>15</a:t>
            </a:r>
            <a:r>
              <a:rPr lang="ko-KR" altLang="en-US" sz="1600" dirty="0" err="1"/>
              <a:t>개의 </a:t>
            </a:r>
            <a:r>
              <a:rPr lang="en-US" altLang="ko-KR" sz="1600" dirty="0" err="1"/>
              <a:t>SVM</a:t>
            </a:r>
            <a:r>
              <a:rPr lang="ko-KR" altLang="en-US" sz="1600" dirty="0" err="1"/>
              <a:t> 데이터</a:t>
            </a:r>
            <a:r>
              <a:rPr lang="en-US" altLang="ko-KR" sz="1600" dirty="0" err="1"/>
              <a:t>)</a:t>
            </a:r>
            <a:r>
              <a:rPr lang="ko-KR" altLang="en-US" sz="1600" dirty="0" err="1"/>
              <a:t>을 </a:t>
            </a:r>
            <a:endParaRPr lang="en-US" altLang="ko-KR" sz="1600" dirty="0" err="1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  찾는다</a:t>
            </a:r>
            <a:r>
              <a:rPr lang="en-US" altLang="ko-KR" sz="1600" dirty="0" err="1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err="1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* 진동 구간 내의 상승</a:t>
            </a:r>
            <a:r>
              <a:rPr lang="en-US" altLang="ko-KR" sz="1600" dirty="0" err="1"/>
              <a:t>/</a:t>
            </a:r>
            <a:r>
              <a:rPr lang="ko-KR" altLang="en-US" sz="1600" dirty="0" err="1"/>
              <a:t>하강 변동 횟수</a:t>
            </a:r>
            <a:r>
              <a:rPr lang="en-US" altLang="ko-KR" sz="1600" dirty="0" err="1"/>
              <a:t>,</a:t>
            </a:r>
            <a:r>
              <a:rPr lang="ko-KR" altLang="en-US" sz="1600" dirty="0" err="1"/>
              <a:t> 진동의 세기를 통해 타격을 </a:t>
            </a:r>
            <a:endParaRPr lang="en-US" altLang="ko-KR" sz="1600" dirty="0" err="1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  판정한다</a:t>
            </a:r>
            <a:r>
              <a:rPr lang="en-US" altLang="ko-KR" sz="1600" dirty="0" err="1"/>
              <a:t>.</a:t>
            </a: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4749113" y="575431"/>
            <a:ext cx="182313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타격 판별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6/9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14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780" y="106909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0848F"/>
                </a:solidFill>
              </a:rPr>
              <a:t>‘</a:t>
            </a:r>
            <a:r>
              <a:rPr lang="ko-KR" altLang="en-US" sz="1600" b="1" dirty="0" err="1">
                <a:solidFill>
                  <a:srgbClr val="20848F"/>
                </a:solidFill>
              </a:rPr>
              <a:t>타격</a:t>
            </a:r>
            <a:r>
              <a:rPr lang="en-US" altLang="ko-KR" sz="1600" b="1" dirty="0" err="1">
                <a:solidFill>
                  <a:srgbClr val="20848F"/>
                </a:solidFill>
              </a:rPr>
              <a:t>’</a:t>
            </a:r>
            <a:r>
              <a:rPr lang="ko-KR" altLang="en-US" sz="1600" b="1" dirty="0" err="1">
                <a:solidFill>
                  <a:srgbClr val="20848F"/>
                </a:solidFill>
              </a:rPr>
              <a:t> 판별 결과</a:t>
            </a:r>
            <a:endParaRPr lang="en-US" altLang="ko-KR" sz="1600" b="1" dirty="0" err="1">
              <a:solidFill>
                <a:srgbClr val="20848F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33859"/>
              </p:ext>
            </p:extLst>
          </p:nvPr>
        </p:nvGraphicFramePr>
        <p:xfrm>
          <a:off x="906780" y="1576484"/>
          <a:ext cx="3619500" cy="438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010"/>
                <a:gridCol w="1090930"/>
                <a:gridCol w="1051560"/>
              </a:tblGrid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진동 구간 시작*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수**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세기***</a:t>
                      </a: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13.04</a:t>
                      </a:r>
                    </a:p>
                  </a:txBody>
                  <a:tcPr marL="12700" marR="12700" marT="12700" marB="0" anchor="ctr"/>
                </a:tc>
              </a:tr>
              <a:tr h="3241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23.22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17.44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23.65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21.92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24.49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24.27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32.98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64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23.73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63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30.12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62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25.04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63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24.97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65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19.38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6780" y="6046923"/>
            <a:ext cx="7568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j-lt"/>
              </a:rPr>
              <a:t>  * </a:t>
            </a:r>
            <a:r>
              <a:rPr lang="en-US" altLang="ko-KR" sz="1100" dirty="0" err="1">
                <a:latin typeface="+mj-lt"/>
              </a:rPr>
              <a:t>:</a:t>
            </a:r>
            <a:r>
              <a:rPr lang="ko-KR" altLang="en-US" sz="1100" dirty="0" err="1">
                <a:latin typeface="+mj-lt"/>
              </a:rPr>
              <a:t> 진동의 시작 위치</a:t>
            </a:r>
            <a:r>
              <a:rPr lang="en-US" altLang="ko-KR" sz="1100" dirty="0" err="1">
                <a:latin typeface="+mj-lt"/>
              </a:rPr>
              <a:t>(</a:t>
            </a:r>
            <a:r>
              <a:rPr lang="ko-KR" altLang="en-US" sz="1100" dirty="0" err="1">
                <a:latin typeface="+mj-lt"/>
              </a:rPr>
              <a:t>진동 구간으로 판별된 </a:t>
            </a:r>
            <a:r>
              <a:rPr lang="en-US" altLang="ko-KR" sz="1100" dirty="0" err="1">
                <a:latin typeface="+mj-lt"/>
              </a:rPr>
              <a:t>15</a:t>
            </a:r>
            <a:r>
              <a:rPr lang="ko-KR" altLang="en-US" sz="1100" dirty="0" err="1">
                <a:latin typeface="+mj-lt"/>
              </a:rPr>
              <a:t>개의 데이터 중 첫 데이터의 위치</a:t>
            </a:r>
            <a:r>
              <a:rPr lang="en-US" altLang="ko-KR" sz="1100" dirty="0" err="1">
                <a:latin typeface="+mj-lt"/>
              </a:rPr>
              <a:t>)</a:t>
            </a:r>
          </a:p>
          <a:p>
            <a:r>
              <a:rPr lang="ko-KR" altLang="en-US" sz="1100" dirty="0" err="1">
                <a:latin typeface="+mj-lt"/>
              </a:rPr>
              <a:t> ** </a:t>
            </a:r>
            <a:r>
              <a:rPr lang="en-US" altLang="ko-KR" sz="1100" dirty="0" err="1">
                <a:latin typeface="+mj-lt"/>
              </a:rPr>
              <a:t>:</a:t>
            </a:r>
            <a:r>
              <a:rPr lang="ko-KR" altLang="en-US" sz="1100" dirty="0" err="1">
                <a:latin typeface="+mj-lt"/>
              </a:rPr>
              <a:t> 진동 구간 내에서 상승</a:t>
            </a:r>
            <a:r>
              <a:rPr lang="en-US" altLang="ko-KR" sz="1100" dirty="0" err="1">
                <a:latin typeface="+mj-lt"/>
              </a:rPr>
              <a:t>/</a:t>
            </a:r>
            <a:r>
              <a:rPr lang="ko-KR" altLang="en-US" sz="1100" dirty="0" err="1">
                <a:latin typeface="+mj-lt"/>
              </a:rPr>
              <a:t>하강 구간의 변화 횟수 </a:t>
            </a:r>
            <a:endParaRPr lang="en-US" altLang="ko-KR" sz="1100" dirty="0" err="1">
              <a:latin typeface="+mj-lt"/>
            </a:endParaRPr>
          </a:p>
          <a:p>
            <a:r>
              <a:rPr lang="ko-KR" altLang="en-US" sz="1100" dirty="0" err="1">
                <a:latin typeface="+mj-lt"/>
              </a:rPr>
              <a:t>*** </a:t>
            </a:r>
            <a:r>
              <a:rPr lang="en-US" altLang="ko-KR" sz="1100" dirty="0" err="1">
                <a:latin typeface="+mj-lt"/>
              </a:rPr>
              <a:t>:</a:t>
            </a:r>
            <a:r>
              <a:rPr lang="ko-KR" altLang="en-US" sz="1100" dirty="0" err="1">
                <a:latin typeface="+mj-lt"/>
              </a:rPr>
              <a:t> 구간이 변화할 때 구간 간 </a:t>
            </a:r>
            <a:r>
              <a:rPr lang="en-US" altLang="ko-KR" sz="1100" dirty="0" err="1">
                <a:latin typeface="+mj-lt"/>
              </a:rPr>
              <a:t>SVM</a:t>
            </a:r>
            <a:r>
              <a:rPr lang="ko-KR" altLang="en-US" sz="1100" dirty="0" err="1">
                <a:latin typeface="+mj-lt"/>
              </a:rPr>
              <a:t> 차이량의 합계 </a:t>
            </a:r>
            <a:r>
              <a:rPr lang="en-US" altLang="ko-KR" sz="1100" dirty="0" err="1">
                <a:latin typeface="+mj-lt"/>
              </a:rPr>
              <a:t>(</a:t>
            </a:r>
            <a:r>
              <a:rPr lang="ko-KR" altLang="en-US" sz="1100" dirty="0" err="1">
                <a:latin typeface="+mj-lt"/>
              </a:rPr>
              <a:t>단위</a:t>
            </a:r>
            <a:r>
              <a:rPr lang="en-US" altLang="ko-KR" sz="1100" dirty="0" err="1">
                <a:latin typeface="+mj-lt"/>
              </a:rPr>
              <a:t>:</a:t>
            </a:r>
            <a:r>
              <a:rPr lang="ko-KR" altLang="en-US" sz="1100" dirty="0" err="1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3459" y="1069099"/>
            <a:ext cx="374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0848F"/>
                </a:solidFill>
              </a:rPr>
              <a:t>‘</a:t>
            </a:r>
            <a:r>
              <a:rPr lang="ko-KR" altLang="en-US" sz="1600" b="1" dirty="0" err="1">
                <a:solidFill>
                  <a:srgbClr val="20848F"/>
                </a:solidFill>
              </a:rPr>
              <a:t>헛스윙</a:t>
            </a:r>
            <a:r>
              <a:rPr lang="en-US" altLang="ko-KR" sz="1600" b="1" dirty="0" err="1">
                <a:solidFill>
                  <a:srgbClr val="20848F"/>
                </a:solidFill>
              </a:rPr>
              <a:t>’</a:t>
            </a:r>
            <a:r>
              <a:rPr lang="ko-KR" altLang="en-US" sz="1600" b="1" dirty="0" err="1">
                <a:solidFill>
                  <a:srgbClr val="20848F"/>
                </a:solidFill>
              </a:rPr>
              <a:t> 판별 결과</a:t>
            </a:r>
            <a:endParaRPr lang="en-US" altLang="ko-KR" sz="1600" dirty="0" err="1">
              <a:latin typeface="+mj-l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96101"/>
              </p:ext>
            </p:extLst>
          </p:nvPr>
        </p:nvGraphicFramePr>
        <p:xfrm>
          <a:off x="4823460" y="1576484"/>
          <a:ext cx="3619500" cy="4377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010"/>
                <a:gridCol w="1090930"/>
                <a:gridCol w="1051560"/>
              </a:tblGrid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구간 시작*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수**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세기***</a:t>
                      </a: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113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2.59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4.76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2.25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7.33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3.48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2.01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7.21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7.11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7.28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1.36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88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0.84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4.12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8.33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34525"/>
              </p:ext>
            </p:extLst>
          </p:nvPr>
        </p:nvGraphicFramePr>
        <p:xfrm>
          <a:off x="379095" y="1576390"/>
          <a:ext cx="438150" cy="438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/>
              </a:tblGrid>
              <a:tr h="31267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241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제목 2"/>
          <p:cNvSpPr txBox="1">
            <a:spLocks/>
          </p:cNvSpPr>
          <p:nvPr/>
        </p:nvSpPr>
        <p:spPr>
          <a:xfrm>
            <a:off x="4749113" y="575431"/>
            <a:ext cx="182313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타격 판별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7/9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79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780" y="1755457"/>
            <a:ext cx="227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0848F"/>
                </a:solidFill>
              </a:rPr>
              <a:t>‘</a:t>
            </a:r>
            <a:r>
              <a:rPr lang="ko-KR" altLang="en-US" sz="1600" b="1" dirty="0" err="1">
                <a:solidFill>
                  <a:srgbClr val="20848F"/>
                </a:solidFill>
              </a:rPr>
              <a:t>타격</a:t>
            </a:r>
            <a:r>
              <a:rPr lang="en-US" altLang="ko-KR" sz="1600" b="1" dirty="0" err="1">
                <a:solidFill>
                  <a:srgbClr val="20848F"/>
                </a:solidFill>
              </a:rPr>
              <a:t>’</a:t>
            </a:r>
            <a:r>
              <a:rPr lang="ko-KR" altLang="en-US" sz="1600" b="1" dirty="0" err="1">
                <a:solidFill>
                  <a:srgbClr val="20848F"/>
                </a:solidFill>
              </a:rPr>
              <a:t> 판별 결과 </a:t>
            </a:r>
            <a:r>
              <a:rPr lang="en-US" altLang="ko-KR" sz="1600" b="1" dirty="0" err="1">
                <a:solidFill>
                  <a:srgbClr val="20848F"/>
                </a:solidFill>
              </a:rPr>
              <a:t>(20</a:t>
            </a:r>
            <a:r>
              <a:rPr lang="ko-KR" altLang="en-US" sz="1600" b="1" dirty="0" err="1">
                <a:solidFill>
                  <a:srgbClr val="20848F"/>
                </a:solidFill>
              </a:rPr>
              <a:t>회</a:t>
            </a:r>
            <a:r>
              <a:rPr lang="en-US" altLang="ko-KR" sz="1600" b="1" dirty="0" err="1">
                <a:solidFill>
                  <a:srgbClr val="20848F"/>
                </a:solidFill>
              </a:rPr>
              <a:t>)</a:t>
            </a:r>
            <a:endParaRPr lang="en-US" altLang="ko-KR" sz="1600" b="1" dirty="0" err="1">
              <a:solidFill>
                <a:srgbClr val="20848F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53057"/>
              </p:ext>
            </p:extLst>
          </p:nvPr>
        </p:nvGraphicFramePr>
        <p:xfrm>
          <a:off x="906780" y="2226698"/>
          <a:ext cx="3619500" cy="62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010"/>
                <a:gridCol w="1090930"/>
                <a:gridCol w="1051560"/>
              </a:tblGrid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구간 시작*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수**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세기***</a:t>
                      </a: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63.5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7.81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26.63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23460" y="1755457"/>
            <a:ext cx="281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0848F"/>
                </a:solidFill>
              </a:rPr>
              <a:t>‘</a:t>
            </a:r>
            <a:r>
              <a:rPr lang="ko-KR" altLang="en-US" sz="1600" b="1" dirty="0" err="1">
                <a:solidFill>
                  <a:srgbClr val="20848F"/>
                </a:solidFill>
              </a:rPr>
              <a:t>헛스윙</a:t>
            </a:r>
            <a:r>
              <a:rPr lang="en-US" altLang="ko-KR" sz="1600" b="1" dirty="0" err="1">
                <a:solidFill>
                  <a:srgbClr val="20848F"/>
                </a:solidFill>
              </a:rPr>
              <a:t>’</a:t>
            </a:r>
            <a:r>
              <a:rPr lang="ko-KR" altLang="en-US" sz="1600" b="1" dirty="0" err="1">
                <a:solidFill>
                  <a:srgbClr val="20848F"/>
                </a:solidFill>
              </a:rPr>
              <a:t> 판별 결과 </a:t>
            </a:r>
            <a:r>
              <a:rPr lang="en-US" altLang="ko-KR" sz="1600" b="1" dirty="0" err="1">
                <a:solidFill>
                  <a:srgbClr val="20848F"/>
                </a:solidFill>
              </a:rPr>
              <a:t>(20</a:t>
            </a:r>
            <a:r>
              <a:rPr lang="ko-KR" altLang="en-US" sz="1600" b="1" dirty="0" err="1">
                <a:solidFill>
                  <a:srgbClr val="20848F"/>
                </a:solidFill>
              </a:rPr>
              <a:t>회</a:t>
            </a:r>
            <a:r>
              <a:rPr lang="en-US" altLang="ko-KR" sz="1600" b="1" dirty="0" err="1">
                <a:solidFill>
                  <a:srgbClr val="20848F"/>
                </a:solidFill>
              </a:rPr>
              <a:t>)</a:t>
            </a:r>
            <a:endParaRPr lang="en-US" altLang="ko-KR" sz="1600" b="1" dirty="0" err="1">
              <a:solidFill>
                <a:srgbClr val="20848F"/>
              </a:solidFill>
              <a:latin typeface="+mj-l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39979"/>
              </p:ext>
            </p:extLst>
          </p:nvPr>
        </p:nvGraphicFramePr>
        <p:xfrm>
          <a:off x="4823460" y="2226698"/>
          <a:ext cx="3619500" cy="62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010"/>
                <a:gridCol w="1090930"/>
                <a:gridCol w="1051560"/>
              </a:tblGrid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구간 시작*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수**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진동 세기***</a:t>
                      </a: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의미 없음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3.97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평균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4.21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5787" y="3148424"/>
            <a:ext cx="7683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타격</a:t>
            </a:r>
            <a:endParaRPr lang="en-US" altLang="ko-KR" sz="1600" b="1" dirty="0" err="1">
              <a:solidFill>
                <a:srgbClr val="20848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* </a:t>
            </a:r>
            <a:r>
              <a:rPr lang="en-US" altLang="ko-KR" sz="1600" dirty="0" err="1"/>
              <a:t>SVM</a:t>
            </a:r>
            <a:r>
              <a:rPr lang="ko-KR" altLang="en-US" sz="1600" dirty="0" err="1"/>
              <a:t>의 최대 값 직후 </a:t>
            </a:r>
            <a:r>
              <a:rPr lang="en-US" altLang="ko-KR" sz="1600" dirty="0" err="1"/>
              <a:t>60~65</a:t>
            </a:r>
            <a:r>
              <a:rPr lang="ko-KR" altLang="en-US" sz="1600" dirty="0" err="1"/>
              <a:t>번 째의 일정한 구간에서 진동이 시작되며</a:t>
            </a:r>
            <a:r>
              <a:rPr lang="en-US" altLang="ko-KR" sz="1600" dirty="0" err="1"/>
              <a:t>,</a:t>
            </a:r>
            <a:r>
              <a:rPr lang="ko-KR" altLang="en-US" sz="1600" dirty="0" err="1"/>
              <a:t> </a:t>
            </a:r>
            <a:endParaRPr lang="en-US" altLang="ko-KR" sz="1600" dirty="0" err="1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  평균 </a:t>
            </a:r>
            <a:r>
              <a:rPr lang="en-US" altLang="ko-KR" sz="1600" dirty="0" err="1"/>
              <a:t>8</a:t>
            </a:r>
            <a:r>
              <a:rPr lang="ko-KR" altLang="en-US" sz="1600" dirty="0" err="1"/>
              <a:t>회 진동을 보이며</a:t>
            </a:r>
            <a:r>
              <a:rPr lang="en-US" altLang="ko-KR" sz="1600" dirty="0" err="1"/>
              <a:t>,</a:t>
            </a:r>
            <a:r>
              <a:rPr lang="ko-KR" altLang="en-US" sz="1600" dirty="0"/>
              <a:t> 평균 </a:t>
            </a:r>
            <a:r>
              <a:rPr lang="en-US" altLang="ko-KR" sz="1600" dirty="0" smtClean="0"/>
              <a:t>23.40g,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최소 </a:t>
            </a:r>
            <a:r>
              <a:rPr lang="en-US" altLang="ko-KR" sz="1600" dirty="0" smtClean="0"/>
              <a:t>10g </a:t>
            </a:r>
            <a:r>
              <a:rPr lang="ko-KR" altLang="en-US" sz="1600" dirty="0" err="1"/>
              <a:t>이상의</a:t>
            </a:r>
            <a:r>
              <a:rPr lang="en-US" altLang="ko-KR" sz="1600" dirty="0" err="1"/>
              <a:t> </a:t>
            </a:r>
            <a:r>
              <a:rPr lang="ko-KR" altLang="en-US" sz="1600" dirty="0" err="1"/>
              <a:t>진동 세기를 관측하였다</a:t>
            </a:r>
            <a:r>
              <a:rPr lang="en-US" altLang="ko-KR" sz="1600" dirty="0" err="1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err="1"/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헛스윙</a:t>
            </a:r>
            <a:endParaRPr lang="en-US" altLang="ko-KR" sz="1600" b="1" dirty="0" err="1">
              <a:solidFill>
                <a:srgbClr val="20848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* 특별하게 진동하는 구간이 없어 미세한 진동만이 관측되었으며 진동 수와 세기 </a:t>
            </a:r>
            <a:endParaRPr lang="en-US" altLang="ko-KR" sz="1600" dirty="0" err="1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   모두 </a:t>
            </a:r>
            <a:r>
              <a:rPr lang="en-US" altLang="ko-KR" sz="1600" dirty="0" err="1"/>
              <a:t>‘</a:t>
            </a:r>
            <a:r>
              <a:rPr lang="ko-KR" altLang="en-US" sz="1600" dirty="0" err="1"/>
              <a:t>타격</a:t>
            </a:r>
            <a:r>
              <a:rPr lang="en-US" altLang="ko-KR" sz="1600" dirty="0" err="1"/>
              <a:t>’</a:t>
            </a:r>
            <a:r>
              <a:rPr lang="ko-KR" altLang="en-US" sz="1600" dirty="0" err="1"/>
              <a:t>의 진동에 비해 낮은 값이 나타난다</a:t>
            </a:r>
            <a:r>
              <a:rPr lang="en-US" altLang="ko-KR" sz="1600" dirty="0" err="1"/>
              <a:t>.</a:t>
            </a:r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4749113" y="575431"/>
            <a:ext cx="182313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타격 판별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8/9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88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6780" y="1150969"/>
            <a:ext cx="720852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타격 판별 실험</a:t>
            </a:r>
            <a:r>
              <a:rPr lang="en-US" altLang="ko-KR" sz="1600" b="1" dirty="0" err="1">
                <a:solidFill>
                  <a:srgbClr val="20848F"/>
                </a:solidFill>
              </a:rPr>
              <a:t> </a:t>
            </a:r>
            <a:r>
              <a:rPr lang="en-US" altLang="ko-KR" sz="1200" dirty="0" err="1"/>
              <a:t>(50~70</a:t>
            </a:r>
            <a:r>
              <a:rPr lang="ko-KR" altLang="en-US" sz="1200" dirty="0" err="1"/>
              <a:t>구간에서 </a:t>
            </a:r>
            <a:r>
              <a:rPr lang="en-US" altLang="ko-KR" sz="1200" dirty="0" err="1"/>
              <a:t>4</a:t>
            </a:r>
            <a:r>
              <a:rPr lang="ko-KR" altLang="en-US" sz="1200" dirty="0" err="1"/>
              <a:t>회 이상 진동</a:t>
            </a:r>
            <a:r>
              <a:rPr lang="en-US" altLang="ko-KR" sz="1200" dirty="0" err="1"/>
              <a:t>,</a:t>
            </a:r>
            <a:r>
              <a:rPr lang="ko-KR" altLang="en-US" sz="1200" dirty="0" err="1"/>
              <a:t> </a:t>
            </a:r>
            <a:r>
              <a:rPr lang="en-US" altLang="ko-KR" sz="1200" dirty="0" err="1"/>
              <a:t>10g </a:t>
            </a:r>
            <a:r>
              <a:rPr lang="ko-KR" altLang="en-US" sz="1200" dirty="0" err="1"/>
              <a:t>이상 세기의 진동일 경우 타격으로 판별</a:t>
            </a:r>
            <a:r>
              <a:rPr lang="en-US" altLang="ko-KR" sz="1200" dirty="0" err="1"/>
              <a:t>)</a:t>
            </a:r>
            <a:r>
              <a:rPr lang="ko-KR" altLang="en-US" sz="1200" dirty="0" err="1"/>
              <a:t> </a:t>
            </a:r>
            <a:endParaRPr lang="en-US" altLang="ko-KR" sz="1200" dirty="0" err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99718"/>
              </p:ext>
            </p:extLst>
          </p:nvPr>
        </p:nvGraphicFramePr>
        <p:xfrm>
          <a:off x="991507" y="5828516"/>
          <a:ext cx="3329032" cy="69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258"/>
                <a:gridCol w="832258"/>
                <a:gridCol w="832258"/>
                <a:gridCol w="832258"/>
              </a:tblGrid>
              <a:tr h="346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횟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성공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실패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인식률</a:t>
                      </a:r>
                    </a:p>
                  </a:txBody>
                  <a:tcPr anchor="ctr"/>
                </a:tc>
              </a:tr>
              <a:tr h="346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40</a:t>
                      </a:r>
                      <a:r>
                        <a:rPr lang="ko-KR" altLang="en-US" sz="1200" b="0"/>
                        <a:t> 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35</a:t>
                      </a:r>
                      <a:r>
                        <a:rPr lang="ko-KR" altLang="en-US" sz="1200" b="0"/>
                        <a:t> 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5</a:t>
                      </a:r>
                      <a:r>
                        <a:rPr lang="ko-KR" altLang="en-US" sz="1200" b="0"/>
                        <a:t> 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/>
                        <a:t>87.5%</a:t>
                      </a:r>
                      <a:endParaRPr lang="ko-KR" altLang="en-US" sz="1200" b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4357" y="5332561"/>
            <a:ext cx="248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타격 판별 실험 결과</a:t>
            </a:r>
            <a:endParaRPr lang="en-US" altLang="ko-KR" sz="1600" dirty="0" err="1"/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4749113" y="575431"/>
            <a:ext cx="182313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타격 판별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9/9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1836"/>
              </p:ext>
            </p:extLst>
          </p:nvPr>
        </p:nvGraphicFramePr>
        <p:xfrm>
          <a:off x="991506" y="1673045"/>
          <a:ext cx="1614533" cy="34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92"/>
                <a:gridCol w="501498"/>
                <a:gridCol w="574443"/>
              </a:tblGrid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판별</a:t>
                      </a: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241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75800"/>
              </p:ext>
            </p:extLst>
          </p:nvPr>
        </p:nvGraphicFramePr>
        <p:xfrm>
          <a:off x="2714169" y="1673045"/>
          <a:ext cx="1794512" cy="34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65"/>
                <a:gridCol w="623968"/>
                <a:gridCol w="638479"/>
              </a:tblGrid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판별</a:t>
                      </a: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241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1" i="0" u="none" strike="noStrike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18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19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1" i="0" u="none" strike="noStrike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32877"/>
              </p:ext>
            </p:extLst>
          </p:nvPr>
        </p:nvGraphicFramePr>
        <p:xfrm>
          <a:off x="4622980" y="1669784"/>
          <a:ext cx="1743530" cy="34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950"/>
                <a:gridCol w="606241"/>
                <a:gridCol w="620339"/>
              </a:tblGrid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판별</a:t>
                      </a: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241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28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1" i="0" u="none" strike="noStrike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84127"/>
              </p:ext>
            </p:extLst>
          </p:nvPr>
        </p:nvGraphicFramePr>
        <p:xfrm>
          <a:off x="6459943" y="1671764"/>
          <a:ext cx="1769656" cy="3450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96"/>
                <a:gridCol w="615325"/>
                <a:gridCol w="629635"/>
              </a:tblGrid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atin typeface="+mn-ea"/>
                          <a:ea typeface="+mn-ea"/>
                        </a:rPr>
                        <a:t>판별</a:t>
                      </a:r>
                    </a:p>
                  </a:txBody>
                  <a:tcPr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2419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1" i="0" u="none" strike="noStrike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37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charset="-127"/>
                        </a:rPr>
                        <a:t>타격</a:t>
                      </a:r>
                      <a:endParaRPr lang="en-US" altLang="ko-KR" sz="1200" b="1" i="0" u="none" strike="noStrike">
                        <a:solidFill>
                          <a:srgbClr val="FF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38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atin typeface="+mn-ea"/>
                          <a:ea typeface="+mn-ea"/>
                        </a:rPr>
                        <a:t>39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  <a:tr h="3126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/>
                        <a:t>40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헛스윙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242606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향후 계획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507" y="1571084"/>
            <a:ext cx="7478123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* 타격 판별 알고리즘과 인식률 개선</a:t>
            </a:r>
            <a:endParaRPr lang="en-US" altLang="ko-KR" sz="1600" dirty="0" err="1"/>
          </a:p>
          <a:p>
            <a:pPr>
              <a:lnSpc>
                <a:spcPct val="150000"/>
              </a:lnSpc>
            </a:pPr>
            <a:endParaRPr lang="en-US" altLang="ko-KR" sz="1600" dirty="0" err="1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* 야구방망이에 부착식 아두이노 케이스 제작</a:t>
            </a:r>
            <a:endParaRPr lang="en-US" altLang="ko-KR" sz="1600" dirty="0" err="1"/>
          </a:p>
          <a:p>
            <a:pPr>
              <a:lnSpc>
                <a:spcPct val="150000"/>
              </a:lnSpc>
            </a:pPr>
            <a:endParaRPr lang="en-US" altLang="ko-KR" sz="1600" dirty="0" err="1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* 논문 제출</a:t>
            </a: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* 최종 보고서 제출</a:t>
            </a:r>
            <a:endParaRPr lang="en-US" altLang="ko-KR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21013"/>
              </p:ext>
            </p:extLst>
          </p:nvPr>
        </p:nvGraphicFramePr>
        <p:xfrm>
          <a:off x="0" y="1150969"/>
          <a:ext cx="9119501" cy="555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785"/>
                <a:gridCol w="325696"/>
                <a:gridCol w="325697"/>
                <a:gridCol w="325697"/>
                <a:gridCol w="325696"/>
                <a:gridCol w="325696"/>
                <a:gridCol w="325697"/>
                <a:gridCol w="325697"/>
                <a:gridCol w="325696"/>
                <a:gridCol w="325696"/>
                <a:gridCol w="325697"/>
                <a:gridCol w="325697"/>
                <a:gridCol w="325696"/>
                <a:gridCol w="325696"/>
                <a:gridCol w="325697"/>
                <a:gridCol w="325697"/>
                <a:gridCol w="325696"/>
                <a:gridCol w="325696"/>
                <a:gridCol w="325697"/>
                <a:gridCol w="325697"/>
                <a:gridCol w="325696"/>
                <a:gridCol w="325696"/>
                <a:gridCol w="325697"/>
                <a:gridCol w="325697"/>
                <a:gridCol w="325696"/>
              </a:tblGrid>
              <a:tr h="365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업무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2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가속도 값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분석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08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아두이노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구현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4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데이터 세트 수집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08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안드로이드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어플</a:t>
                      </a:r>
                      <a:r>
                        <a:rPr lang="ko-KR" altLang="en-US" sz="1500" dirty="0" smtClean="0"/>
                        <a:t> 개발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2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블루투스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통신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1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타격 판별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알고리즘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26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아두이노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케이스 제작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31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논문 작성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최종 보고서 작성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242606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일정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35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339" y="3870254"/>
            <a:ext cx="737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600" dirty="0"/>
              <a:t>·</a:t>
            </a:r>
            <a:r>
              <a:rPr lang="ko-KR" altLang="en-US" sz="1600" dirty="0"/>
              <a:t> </a:t>
            </a:r>
            <a:r>
              <a:rPr lang="ko-KR" altLang="en-US" sz="1600" dirty="0" smtClean="0">
                <a:ea typeface="나눔바른고딕" panose="020B0603020101020101" pitchFamily="50" charset="-127"/>
              </a:rPr>
              <a:t>야구 타자의 타격</a:t>
            </a:r>
            <a:r>
              <a:rPr lang="en-US" altLang="ko-KR" sz="1600" dirty="0"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ea typeface="나눔바른고딕" panose="020B0603020101020101" pitchFamily="50" charset="-127"/>
              </a:rPr>
              <a:t>정보를</a:t>
            </a:r>
            <a:r>
              <a:rPr lang="ko-KR" altLang="en-US" sz="1600" dirty="0" smtClean="0"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ea typeface="나눔바른고딕" panose="020B0603020101020101" pitchFamily="50" charset="-127"/>
              </a:rPr>
              <a:t>스마트폰</a:t>
            </a:r>
            <a:r>
              <a:rPr lang="ko-KR" altLang="en-US" sz="1600" dirty="0" smtClean="0">
                <a:ea typeface="나눔바른고딕" panose="020B0603020101020101" pitchFamily="50" charset="-127"/>
              </a:rPr>
              <a:t> 어플리케이션을 통하여 확인한다</a:t>
            </a:r>
            <a:r>
              <a:rPr lang="en-US" altLang="ko-KR" sz="1600" dirty="0" smtClean="0">
                <a:ea typeface="나눔바른고딕" panose="020B0603020101020101" pitchFamily="50" charset="-127"/>
              </a:rPr>
              <a:t>.</a:t>
            </a:r>
            <a:r>
              <a:rPr lang="ko-KR" altLang="en-US" sz="1600" dirty="0" smtClean="0">
                <a:ea typeface="나눔바른고딕" panose="020B0603020101020101" pitchFamily="50" charset="-127"/>
              </a:rPr>
              <a:t>  </a:t>
            </a:r>
            <a:endParaRPr lang="ko-KR" altLang="en-US" sz="1600" dirty="0"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핸드폰 일러스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79" y="1653700"/>
            <a:ext cx="1668101" cy="16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93" y="1960573"/>
            <a:ext cx="1307398" cy="126725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05339" y="4449910"/>
            <a:ext cx="737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600" dirty="0">
                <a:latin typeface="+mj-lt"/>
              </a:rPr>
              <a:t>·</a:t>
            </a:r>
            <a:r>
              <a:rPr lang="ko-KR" altLang="en-US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  <a:ea typeface="나눔바른고딕" panose="020B0603020101020101" pitchFamily="50" charset="-127"/>
              </a:rPr>
              <a:t>타격</a:t>
            </a:r>
            <a:r>
              <a:rPr lang="en-US" altLang="ko-KR" sz="1600" dirty="0">
                <a:latin typeface="+mj-lt"/>
                <a:ea typeface="나눔바른고딕" panose="020B0603020101020101" pitchFamily="50" charset="-127"/>
              </a:rPr>
              <a:t>,</a:t>
            </a:r>
            <a:r>
              <a:rPr lang="ko-KR" altLang="en-US" sz="1600" dirty="0">
                <a:latin typeface="+mj-lt"/>
                <a:ea typeface="나눔바른고딕" panose="020B0603020101020101" pitchFamily="50" charset="-127"/>
              </a:rPr>
              <a:t> 헛스윙의 정</a:t>
            </a:r>
            <a:r>
              <a:rPr lang="ko-KR" altLang="en-US" sz="1600" dirty="0" smtClean="0">
                <a:latin typeface="+mj-lt"/>
                <a:ea typeface="나눔바른고딕" panose="020B0603020101020101" pitchFamily="50" charset="-127"/>
              </a:rPr>
              <a:t>보를 </a:t>
            </a:r>
            <a:r>
              <a:rPr lang="ko-KR" altLang="en-US" sz="1600" u="sng" dirty="0" smtClean="0">
                <a:latin typeface="+mj-lt"/>
                <a:ea typeface="나눔바른고딕" panose="020B0603020101020101" pitchFamily="50" charset="-127"/>
              </a:rPr>
              <a:t>실시간</a:t>
            </a:r>
            <a:r>
              <a:rPr lang="ko-KR" altLang="en-US" sz="1600" dirty="0" smtClean="0">
                <a:latin typeface="+mj-lt"/>
                <a:ea typeface="나눔바른고딕" panose="020B0603020101020101" pitchFamily="50" charset="-127"/>
              </a:rPr>
              <a:t>으로 어플리케이션에 출력한다</a:t>
            </a:r>
            <a:r>
              <a:rPr lang="en-US" altLang="ko-KR" sz="1600" dirty="0" smtClean="0">
                <a:latin typeface="+mj-lt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5339" y="4987627"/>
            <a:ext cx="7372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600" dirty="0">
                <a:latin typeface="+mj-lt"/>
              </a:rPr>
              <a:t>·</a:t>
            </a:r>
            <a:r>
              <a:rPr lang="ko-KR" altLang="en-US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  <a:ea typeface="나눔바른고딕" panose="020B0603020101020101" pitchFamily="50" charset="-127"/>
              </a:rPr>
              <a:t>타격 정보의 통계 기록을 </a:t>
            </a:r>
            <a:r>
              <a:rPr lang="ko-KR" altLang="en-US" sz="1600" u="sng" dirty="0">
                <a:latin typeface="+mj-lt"/>
                <a:ea typeface="나눔바른고딕" panose="020B0603020101020101" pitchFamily="50" charset="-127"/>
              </a:rPr>
              <a:t>시각화</a:t>
            </a:r>
            <a:r>
              <a:rPr lang="ko-KR" altLang="en-US" sz="1600" dirty="0">
                <a:latin typeface="+mj-lt"/>
                <a:ea typeface="나눔바른고딕" panose="020B0603020101020101" pitchFamily="50" charset="-127"/>
              </a:rPr>
              <a:t>하여 타자에게 제공한다</a:t>
            </a:r>
            <a:r>
              <a:rPr lang="en-US" altLang="ko-KR" sz="1600" dirty="0">
                <a:latin typeface="+mj-lt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개요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76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4" y="4629706"/>
            <a:ext cx="1896177" cy="12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76922" y="4572556"/>
            <a:ext cx="429829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+mj-lt"/>
                <a:ea typeface="나눔바른고딕" panose="020B0603020101020101" pitchFamily="50" charset="-127"/>
              </a:rPr>
              <a:t>생활 야구 활성화</a:t>
            </a:r>
            <a:r>
              <a:rPr lang="en-US" altLang="ko-KR" sz="1300" dirty="0"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sz="1300" dirty="0">
                <a:latin typeface="+mj-lt"/>
                <a:ea typeface="나눔바른고딕" panose="020B0603020101020101" pitchFamily="50" charset="-127"/>
              </a:rPr>
              <a:t>및 </a:t>
            </a:r>
            <a:r>
              <a:rPr lang="ko-KR" altLang="en-US" sz="1300" b="1" dirty="0" smtClean="0">
                <a:latin typeface="+mj-lt"/>
                <a:ea typeface="나눔바른고딕" panose="020B0603020101020101" pitchFamily="50" charset="-127"/>
              </a:rPr>
              <a:t>생활 스포츠 </a:t>
            </a:r>
            <a:r>
              <a:rPr lang="ko-KR" altLang="en-US" sz="1300" dirty="0" smtClean="0">
                <a:latin typeface="+mj-lt"/>
                <a:ea typeface="나눔바른고딕" panose="020B0603020101020101" pitchFamily="50" charset="-127"/>
              </a:rPr>
              <a:t>저변 확대</a:t>
            </a:r>
            <a:endParaRPr lang="ko-KR" altLang="en-US" sz="1300" dirty="0">
              <a:latin typeface="+mj-lt"/>
            </a:endParaRPr>
          </a:p>
        </p:txBody>
      </p:sp>
      <p:pic>
        <p:nvPicPr>
          <p:cNvPr id="2052" name="Picture 4" descr="zepp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4" y="3084169"/>
            <a:ext cx="1896177" cy="12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176922" y="3027018"/>
            <a:ext cx="44125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+mj-lt"/>
                <a:ea typeface="나눔바른고딕" panose="020B0603020101020101" pitchFamily="50" charset="-127"/>
              </a:rPr>
              <a:t>야구 </a:t>
            </a:r>
            <a:r>
              <a:rPr lang="en-US" altLang="ko-KR" sz="1300" dirty="0" err="1" smtClean="0">
                <a:latin typeface="+mj-lt"/>
                <a:ea typeface="나눔바른고딕" panose="020B0603020101020101" pitchFamily="50" charset="-127"/>
              </a:rPr>
              <a:t>IoT</a:t>
            </a:r>
            <a:r>
              <a:rPr lang="ko-KR" altLang="en-US" sz="1300" dirty="0" smtClean="0">
                <a:latin typeface="+mj-lt"/>
                <a:ea typeface="나눔바른고딕" panose="020B0603020101020101" pitchFamily="50" charset="-127"/>
              </a:rPr>
              <a:t> 장비의 고도화에 따른 야구 방망이의 </a:t>
            </a:r>
            <a:endParaRPr lang="en-US" altLang="ko-KR" sz="1300" dirty="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latin typeface="+mj-lt"/>
                <a:ea typeface="나눔바른고딕" panose="020B0603020101020101" pitchFamily="50" charset="-127"/>
              </a:rPr>
              <a:t>타격 정보 </a:t>
            </a:r>
            <a:r>
              <a:rPr lang="ko-KR" altLang="en-US" sz="1300" dirty="0" smtClean="0">
                <a:latin typeface="+mj-lt"/>
                <a:ea typeface="나눔바른고딕" panose="020B0603020101020101" pitchFamily="50" charset="-127"/>
              </a:rPr>
              <a:t>추가 구현 확대 </a:t>
            </a:r>
            <a:endParaRPr lang="ko-KR" altLang="en-US" sz="1300" dirty="0">
              <a:latin typeface="+mj-lt"/>
            </a:endParaRPr>
          </a:p>
        </p:txBody>
      </p:sp>
      <p:pic>
        <p:nvPicPr>
          <p:cNvPr id="2054" name="Picture 6" descr="Iot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4" y="1723486"/>
            <a:ext cx="1888121" cy="98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176922" y="1716179"/>
            <a:ext cx="5326998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+mj-lt"/>
                <a:ea typeface="나눔바른고딕" panose="020B0603020101020101" pitchFamily="50" charset="-127"/>
              </a:rPr>
              <a:t>가속도 센서를 스포츠 종목 중 야구에 적용하여 운동의 정보를 </a:t>
            </a:r>
            <a:endParaRPr lang="en-US" altLang="ko-KR" sz="1300" dirty="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+mj-lt"/>
                <a:ea typeface="나눔바른고딕" panose="020B0603020101020101" pitchFamily="50" charset="-127"/>
              </a:rPr>
              <a:t>수집</a:t>
            </a:r>
            <a:r>
              <a:rPr lang="en-US" altLang="ko-KR" sz="1300" dirty="0" smtClean="0">
                <a:latin typeface="+mj-lt"/>
                <a:ea typeface="나눔바른고딕" panose="020B0603020101020101" pitchFamily="50" charset="-127"/>
              </a:rPr>
              <a:t>/</a:t>
            </a:r>
            <a:r>
              <a:rPr lang="ko-KR" altLang="en-US" sz="1300" dirty="0" smtClean="0">
                <a:latin typeface="+mj-lt"/>
                <a:ea typeface="나눔바른고딕" panose="020B0603020101020101" pitchFamily="50" charset="-127"/>
              </a:rPr>
              <a:t>분석하는 </a:t>
            </a:r>
            <a:r>
              <a:rPr lang="en-US" altLang="ko-KR" sz="1300" b="1" dirty="0" err="1" smtClean="0">
                <a:latin typeface="+mj-lt"/>
                <a:ea typeface="나눔바른고딕" panose="020B0603020101020101" pitchFamily="50" charset="-127"/>
              </a:rPr>
              <a:t>IoT</a:t>
            </a:r>
            <a:r>
              <a:rPr lang="en-US" altLang="ko-KR" sz="1300" dirty="0" smtClean="0"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sz="1300" dirty="0" smtClean="0">
                <a:latin typeface="+mj-lt"/>
                <a:ea typeface="나눔바른고딕" panose="020B0603020101020101" pitchFamily="50" charset="-127"/>
              </a:rPr>
              <a:t>디바이스 구현</a:t>
            </a:r>
            <a:endParaRPr lang="ko-KR" altLang="en-US" sz="13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4" name="제목 2"/>
          <p:cNvSpPr txBox="1">
            <a:spLocks/>
          </p:cNvSpPr>
          <p:nvPr/>
        </p:nvSpPr>
        <p:spPr>
          <a:xfrm>
            <a:off x="3800423" y="575431"/>
            <a:ext cx="149166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기획 </a:t>
            </a:r>
            <a:r>
              <a:rPr lang="ko-KR" altLang="en-US" sz="1800" dirty="0">
                <a:solidFill>
                  <a:schemeClr val="tx1"/>
                </a:solidFill>
                <a:latin typeface="+mn-lt"/>
              </a:rPr>
              <a:t>의도</a:t>
            </a: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개요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8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100994" y="3543506"/>
            <a:ext cx="6854388" cy="28408"/>
          </a:xfrm>
          <a:prstGeom prst="line">
            <a:avLst/>
          </a:prstGeom>
          <a:ln w="28575">
            <a:solidFill>
              <a:srgbClr val="067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8135" y="3869803"/>
            <a:ext cx="67171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dirty="0" smtClean="0">
                <a:latin typeface="+mj-lt"/>
              </a:rPr>
              <a:t>야구 방망이에 부착된 아두이노 </a:t>
            </a:r>
            <a:r>
              <a:rPr lang="ko-KR" altLang="en-US" sz="1700" b="1" dirty="0" smtClean="0">
                <a:solidFill>
                  <a:srgbClr val="20848F"/>
                </a:solidFill>
                <a:latin typeface="+mj-lt"/>
              </a:rPr>
              <a:t>가속도 센서</a:t>
            </a:r>
            <a:r>
              <a:rPr lang="ko-KR" altLang="en-US" sz="1700" dirty="0" smtClean="0">
                <a:latin typeface="+mj-lt"/>
              </a:rPr>
              <a:t>의 움직임에 따라 </a:t>
            </a:r>
            <a:endParaRPr lang="en-US" altLang="ko-KR" sz="1700" dirty="0" smtClean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 smtClean="0">
                <a:latin typeface="+mj-lt"/>
              </a:rPr>
              <a:t>수집되어지는 데이터를 통해 </a:t>
            </a:r>
            <a:r>
              <a:rPr lang="ko-KR" altLang="en-US" sz="1700" b="1" dirty="0" smtClean="0">
                <a:solidFill>
                  <a:srgbClr val="20848F"/>
                </a:solidFill>
                <a:latin typeface="+mj-lt"/>
              </a:rPr>
              <a:t>타격</a:t>
            </a:r>
            <a:r>
              <a:rPr lang="en-US" altLang="ko-KR" sz="1700" b="1" dirty="0" smtClean="0">
                <a:solidFill>
                  <a:srgbClr val="20848F"/>
                </a:solidFill>
                <a:latin typeface="+mj-lt"/>
              </a:rPr>
              <a:t>/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헛스윙</a:t>
            </a:r>
            <a:r>
              <a:rPr lang="ko-KR" altLang="en-US" sz="1700" dirty="0">
                <a:latin typeface="+mj-lt"/>
              </a:rPr>
              <a:t>을 판별하는 </a:t>
            </a:r>
            <a:endParaRPr lang="en-US" altLang="ko-KR" sz="17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+mj-lt"/>
              </a:rPr>
              <a:t>안드로이드 어플리케이션 프로그램을 구현한다</a:t>
            </a:r>
            <a:r>
              <a:rPr lang="en-US" altLang="ko-KR" sz="1700" dirty="0">
                <a:latin typeface="+mj-lt"/>
              </a:rPr>
              <a:t>.</a:t>
            </a:r>
            <a:endParaRPr lang="en-US" sz="1700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00994" y="1770382"/>
            <a:ext cx="2013982" cy="1441075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아두이노</a:t>
            </a:r>
            <a:endParaRPr kumimoji="1" lang="en-US" altLang="ko-KR" b="1" dirty="0">
              <a:latin typeface="+mj-lt"/>
              <a:ea typeface="나눔바른고딕" panose="020B0603020101020101" pitchFamily="50" charset="-127"/>
              <a:cs typeface="Sandoll GothicNeo1 TTF 07 Bd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350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가속도 센서 측정 및</a:t>
            </a:r>
            <a:endParaRPr kumimoji="1" lang="en-US" altLang="ko-KR" sz="1350" dirty="0">
              <a:latin typeface="+mj-lt"/>
              <a:ea typeface="나눔바른고딕" panose="020B0603020101020101" pitchFamily="50" charset="-127"/>
              <a:cs typeface="Sandoll GothicNeo1 TTF 07 Bd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350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블루투스 신호 송신</a:t>
            </a:r>
            <a:endParaRPr kumimoji="1" lang="ko-KR" altLang="en-US" sz="1350" dirty="0">
              <a:latin typeface="+mj-lt"/>
              <a:ea typeface="Sandoll GothicNeo1 TTF 07 Bd" charset="-127"/>
              <a:cs typeface="Sandoll GothicNeo1 TTF 07 Bd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1400" y="1770380"/>
            <a:ext cx="2013982" cy="1441075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안드로이드</a:t>
            </a:r>
            <a:endParaRPr kumimoji="1" lang="en-US" altLang="ko-KR" b="1" dirty="0">
              <a:latin typeface="+mj-lt"/>
              <a:ea typeface="나눔바른고딕" panose="020B0603020101020101" pitchFamily="50" charset="-127"/>
              <a:cs typeface="Sandoll GothicNeo1 TTF 07 Bd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350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가속도 센서 값 </a:t>
            </a:r>
            <a:r>
              <a:rPr kumimoji="1" lang="ko-KR" altLang="en-US" sz="1350" dirty="0">
                <a:latin typeface="+mj-lt"/>
                <a:ea typeface="Sandoll GothicNeo1 TTF 07 Bd" charset="-127"/>
                <a:cs typeface="Sandoll GothicNeo1 TTF 07 Bd" charset="-127"/>
              </a:rPr>
              <a:t>수신 및 </a:t>
            </a:r>
            <a:endParaRPr kumimoji="1" lang="en-US" altLang="ko-KR" sz="1350" dirty="0">
              <a:latin typeface="+mj-lt"/>
              <a:ea typeface="Sandoll GothicNeo1 TTF 07 Bd" charset="-127"/>
              <a:cs typeface="Sandoll GothicNeo1 TTF 07 Bd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350" dirty="0">
                <a:latin typeface="+mj-lt"/>
                <a:ea typeface="Sandoll GothicNeo1 TTF 07 Bd" charset="-127"/>
                <a:cs typeface="Sandoll GothicNeo1 TTF 07 Bd" charset="-127"/>
              </a:rPr>
              <a:t>분석된 데이터 시각화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21197" y="1770380"/>
            <a:ext cx="2013982" cy="1441075"/>
          </a:xfrm>
          <a:prstGeom prst="rect">
            <a:avLst/>
          </a:prstGeom>
          <a:solidFill>
            <a:srgbClr val="067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타격 결과 판별</a:t>
            </a:r>
            <a:endParaRPr kumimoji="1" lang="en-US" altLang="ko-KR" b="1" dirty="0">
              <a:latin typeface="+mj-lt"/>
              <a:ea typeface="나눔바른고딕" panose="020B0603020101020101" pitchFamily="50" charset="-127"/>
              <a:cs typeface="Sandoll GothicNeo1 TTF 07 Bd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350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가속도 값 분석을 통해</a:t>
            </a:r>
            <a:endParaRPr kumimoji="1" lang="en-US" altLang="ko-KR" sz="1350" dirty="0">
              <a:latin typeface="+mj-lt"/>
              <a:ea typeface="나눔바른고딕" panose="020B0603020101020101" pitchFamily="50" charset="-127"/>
              <a:cs typeface="Sandoll GothicNeo1 TTF 07 Bd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350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스윙</a:t>
            </a:r>
            <a:r>
              <a:rPr kumimoji="1" lang="en-US" altLang="ko-KR" sz="1350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/</a:t>
            </a:r>
            <a:r>
              <a:rPr kumimoji="1" lang="ko-KR" altLang="en-US" sz="1350" dirty="0">
                <a:latin typeface="+mj-lt"/>
                <a:ea typeface="나눔바른고딕" panose="020B0603020101020101" pitchFamily="50" charset="-127"/>
                <a:cs typeface="Sandoll GothicNeo1 TTF 07 Bd" charset="-127"/>
              </a:rPr>
              <a:t>타격 판별</a:t>
            </a:r>
            <a:endParaRPr kumimoji="1" lang="ko-KR" altLang="en-US" sz="1350" dirty="0">
              <a:latin typeface="+mj-lt"/>
              <a:ea typeface="Sandoll GothicNeo1 TTF 07 Bd" charset="-127"/>
              <a:cs typeface="Sandoll GothicNeo1 TTF 07 Bd" charset="-127"/>
            </a:endParaRP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수행 과제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1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간단한 시연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1507" y="4542884"/>
            <a:ext cx="6860903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아두이노 디바이스 구성 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: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 </a:t>
            </a: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</a:t>
            </a:r>
            <a:r>
              <a:rPr lang="en-US" altLang="ko-KR" sz="1700" dirty="0">
                <a:latin typeface="+mj-lt"/>
              </a:rPr>
              <a:t>ADUINO UNO</a:t>
            </a:r>
            <a:r>
              <a:rPr lang="ko-KR" altLang="en-US" sz="1700" dirty="0">
                <a:latin typeface="+mj-lt"/>
              </a:rPr>
              <a:t> 본체</a:t>
            </a: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</a:t>
            </a:r>
            <a:r>
              <a:rPr lang="en-US" altLang="ko-KR" sz="1700" dirty="0">
                <a:latin typeface="+mj-lt"/>
              </a:rPr>
              <a:t>3</a:t>
            </a:r>
            <a:r>
              <a:rPr lang="ko-KR" altLang="en-US" sz="1700" dirty="0">
                <a:latin typeface="+mj-lt"/>
              </a:rPr>
              <a:t>축 가속도 센서</a:t>
            </a: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블루투스 송신 센서 </a:t>
            </a: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배터리</a:t>
            </a:r>
            <a:endParaRPr lang="en-US" altLang="ko-KR" sz="17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8657" y="1519042"/>
            <a:ext cx="22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j-lt"/>
              </a:rPr>
              <a:t>아두이노</a:t>
            </a:r>
            <a:endParaRPr lang="en-US" altLang="ko-KR" sz="1600" dirty="0"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65813" y="2013462"/>
            <a:ext cx="3186597" cy="23899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07" y="2013462"/>
            <a:ext cx="3186599" cy="2389950"/>
          </a:xfrm>
          <a:prstGeom prst="rect">
            <a:avLst/>
          </a:prstGeom>
        </p:spPr>
      </p:pic>
      <p:sp>
        <p:nvSpPr>
          <p:cNvPr id="14" name="제목 2"/>
          <p:cNvSpPr txBox="1">
            <a:spLocks/>
          </p:cNvSpPr>
          <p:nvPr/>
        </p:nvSpPr>
        <p:spPr>
          <a:xfrm>
            <a:off x="4749113" y="575431"/>
            <a:ext cx="149166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아두이노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1/4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6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507" y="1571084"/>
            <a:ext cx="747812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20848F"/>
                </a:solidFill>
              </a:rPr>
              <a:t>가속도 센서 설정 </a:t>
            </a:r>
            <a:r>
              <a:rPr lang="en-US" altLang="ko-KR" sz="1600" b="1" dirty="0" err="1">
                <a:solidFill>
                  <a:srgbClr val="20848F"/>
                </a:solidFill>
              </a:rPr>
              <a:t>:</a:t>
            </a:r>
            <a:r>
              <a:rPr lang="ko-KR" altLang="en-US" sz="1600" b="1" dirty="0" err="1">
                <a:solidFill>
                  <a:srgbClr val="20848F"/>
                </a:solidFill>
              </a:rPr>
              <a:t> </a:t>
            </a:r>
            <a:r>
              <a:rPr lang="en-US" altLang="ko-KR" sz="1600" b="1" dirty="0" err="1">
                <a:solidFill>
                  <a:srgbClr val="20848F"/>
                </a:solidFill>
              </a:rPr>
              <a:t>accel.init</a:t>
            </a:r>
            <a:r>
              <a:rPr lang="en-US" altLang="ko-KR" sz="1600" b="1" dirty="0">
                <a:solidFill>
                  <a:srgbClr val="20848F"/>
                </a:solidFill>
              </a:rPr>
              <a:t>(SCALE_8G,</a:t>
            </a:r>
            <a:r>
              <a:rPr lang="ko-KR" altLang="en-US" sz="1600" b="1" dirty="0">
                <a:solidFill>
                  <a:srgbClr val="20848F"/>
                </a:solidFill>
              </a:rPr>
              <a:t> </a:t>
            </a:r>
            <a:r>
              <a:rPr lang="en-US" altLang="ko-KR" sz="1600" b="1" dirty="0">
                <a:solidFill>
                  <a:srgbClr val="20848F"/>
                </a:solidFill>
              </a:rPr>
              <a:t>ODR_200)</a:t>
            </a:r>
            <a:endParaRPr lang="en-US" altLang="ko-KR" sz="2000" b="1" dirty="0">
              <a:solidFill>
                <a:srgbClr val="20848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0848F"/>
                </a:solidFill>
              </a:rPr>
              <a:t>SCALE_{8}G</a:t>
            </a:r>
            <a:r>
              <a:rPr lang="ko-KR" altLang="en-US" sz="1600" b="1" dirty="0">
                <a:solidFill>
                  <a:srgbClr val="20848F"/>
                </a:solidFill>
              </a:rPr>
              <a:t> </a:t>
            </a:r>
            <a:r>
              <a:rPr lang="en-US" altLang="ko-KR" sz="1600" b="1" dirty="0">
                <a:solidFill>
                  <a:srgbClr val="20848F"/>
                </a:solidFill>
              </a:rPr>
              <a:t>(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가속도 센서 진폭 값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종류 </a:t>
            </a:r>
            <a:r>
              <a:rPr lang="en-US" altLang="ko-KR" sz="1700" dirty="0">
                <a:latin typeface="+mj-lt"/>
              </a:rPr>
              <a:t>:</a:t>
            </a:r>
            <a:r>
              <a:rPr lang="ko-KR" altLang="en-US" sz="1700" dirty="0">
                <a:latin typeface="+mj-lt"/>
              </a:rPr>
              <a:t> </a:t>
            </a:r>
            <a:r>
              <a:rPr lang="de-DE" altLang="ko-KR" sz="1700" dirty="0">
                <a:latin typeface="+mj-lt"/>
              </a:rPr>
              <a:t>+/- 2g, 4g, </a:t>
            </a:r>
            <a:r>
              <a:rPr lang="de-DE" altLang="ko-KR" sz="1700" b="1" dirty="0">
                <a:solidFill>
                  <a:srgbClr val="20848F"/>
                </a:solidFill>
                <a:latin typeface="+mj-lt"/>
              </a:rPr>
              <a:t>8g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(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선택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야구 방망이가 휘둘러지는 동작이 크기 때문에 가장 큰 값인 </a:t>
            </a:r>
            <a:r>
              <a:rPr lang="en-US" altLang="ko-KR" sz="1700" dirty="0">
                <a:latin typeface="+mj-lt"/>
              </a:rPr>
              <a:t>8g</a:t>
            </a:r>
            <a:r>
              <a:rPr lang="ko-KR" altLang="en-US" sz="1700" dirty="0">
                <a:latin typeface="+mj-lt"/>
              </a:rPr>
              <a:t>를 선택</a:t>
            </a:r>
            <a:r>
              <a:rPr lang="en-US" altLang="ko-KR" sz="1700" dirty="0">
                <a:latin typeface="+mj-lt"/>
              </a:rPr>
              <a:t>.</a:t>
            </a:r>
            <a:endParaRPr lang="de-DE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700" b="1" dirty="0">
              <a:solidFill>
                <a:srgbClr val="20848F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0848F"/>
                </a:solidFill>
              </a:rPr>
              <a:t>ODR_{200} (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출력 값 갱신 주기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,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 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Hz)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종류 </a:t>
            </a:r>
            <a:r>
              <a:rPr lang="en-US" altLang="ko-KR" sz="1700" dirty="0">
                <a:latin typeface="+mj-lt"/>
              </a:rPr>
              <a:t>:</a:t>
            </a:r>
            <a:r>
              <a:rPr lang="ko-KR" altLang="en-US" sz="1700" dirty="0">
                <a:latin typeface="+mj-lt"/>
              </a:rPr>
              <a:t> </a:t>
            </a:r>
            <a:r>
              <a:rPr lang="fi-FI" altLang="ko-KR" sz="1700" dirty="0">
                <a:latin typeface="+mj-lt"/>
              </a:rPr>
              <a:t>1.56, 6.25, 12.5, 50, 100, </a:t>
            </a:r>
            <a:r>
              <a:rPr lang="fi-FI" altLang="ko-KR" sz="1700" b="1" dirty="0">
                <a:solidFill>
                  <a:srgbClr val="20848F"/>
                </a:solidFill>
                <a:latin typeface="+mj-lt"/>
              </a:rPr>
              <a:t>200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Hz(</a:t>
            </a:r>
            <a:r>
              <a:rPr lang="ko-KR" altLang="en-US" sz="1700" b="1" dirty="0">
                <a:solidFill>
                  <a:srgbClr val="20848F"/>
                </a:solidFill>
                <a:latin typeface="+mj-lt"/>
              </a:rPr>
              <a:t>선택</a:t>
            </a:r>
            <a:r>
              <a:rPr lang="en-US" altLang="ko-KR" sz="1700" b="1" dirty="0">
                <a:solidFill>
                  <a:srgbClr val="20848F"/>
                </a:solidFill>
                <a:latin typeface="+mj-lt"/>
              </a:rPr>
              <a:t>)</a:t>
            </a:r>
            <a:r>
              <a:rPr lang="fi-FI" altLang="ko-KR" sz="1700" dirty="0">
                <a:latin typeface="+mj-lt"/>
              </a:rPr>
              <a:t>, 400, 800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단</a:t>
            </a:r>
            <a:r>
              <a:rPr lang="en-US" altLang="ko-KR" sz="1700" dirty="0">
                <a:latin typeface="+mj-lt"/>
              </a:rPr>
              <a:t>,</a:t>
            </a:r>
            <a:r>
              <a:rPr lang="ko-KR" altLang="en-US" sz="1700" dirty="0">
                <a:latin typeface="+mj-lt"/>
              </a:rPr>
              <a:t> 가속도 센서 자체의 갱신만을 뜻함</a:t>
            </a:r>
            <a:r>
              <a:rPr lang="en-US" altLang="ko-KR" sz="17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* 따라서 가속도 센서 읽기</a:t>
            </a:r>
            <a:r>
              <a:rPr lang="en-US" altLang="ko-KR" sz="1700" dirty="0">
                <a:latin typeface="+mj-lt"/>
              </a:rPr>
              <a:t>,</a:t>
            </a:r>
            <a:r>
              <a:rPr lang="ko-KR" altLang="en-US" sz="1700" dirty="0">
                <a:latin typeface="+mj-lt"/>
              </a:rPr>
              <a:t> </a:t>
            </a:r>
            <a:r>
              <a:rPr lang="en-US" altLang="ko-KR" sz="1700" dirty="0">
                <a:latin typeface="+mj-lt"/>
              </a:rPr>
              <a:t>SVM </a:t>
            </a:r>
            <a:r>
              <a:rPr lang="ko-KR" altLang="en-US" sz="1700" dirty="0">
                <a:latin typeface="+mj-lt"/>
              </a:rPr>
              <a:t>값 계산</a:t>
            </a:r>
            <a:r>
              <a:rPr lang="en-US" altLang="ko-KR" sz="1700" dirty="0">
                <a:latin typeface="+mj-lt"/>
              </a:rPr>
              <a:t>,</a:t>
            </a:r>
            <a:r>
              <a:rPr lang="ko-KR" altLang="en-US" sz="1700" dirty="0">
                <a:latin typeface="+mj-lt"/>
              </a:rPr>
              <a:t> 블루투스 시리얼 전송의 </a:t>
            </a:r>
            <a:endParaRPr lang="en-US" altLang="ko-KR" sz="1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+mj-lt"/>
              </a:rPr>
              <a:t>   동작을 반복하는 아두이노는 </a:t>
            </a:r>
            <a:r>
              <a:rPr lang="en-US" altLang="ko-KR" sz="1700" dirty="0">
                <a:latin typeface="+mj-lt"/>
              </a:rPr>
              <a:t>LOOP</a:t>
            </a:r>
            <a:r>
              <a:rPr lang="ko-KR" altLang="en-US" sz="1700" dirty="0">
                <a:latin typeface="+mj-lt"/>
              </a:rPr>
              <a:t>가 초당 약 </a:t>
            </a:r>
            <a:r>
              <a:rPr lang="en-US" altLang="ko-KR" sz="1700" dirty="0">
                <a:latin typeface="+mj-lt"/>
              </a:rPr>
              <a:t>150~160</a:t>
            </a:r>
            <a:r>
              <a:rPr lang="ko-KR" altLang="en-US" sz="1700" dirty="0">
                <a:latin typeface="+mj-lt"/>
              </a:rPr>
              <a:t>번 반복 가능</a:t>
            </a:r>
            <a:r>
              <a:rPr lang="en-US" altLang="ko-KR" sz="1700" dirty="0">
                <a:latin typeface="+mj-lt"/>
              </a:rPr>
              <a:t>.</a:t>
            </a:r>
          </a:p>
        </p:txBody>
      </p:sp>
      <p:sp>
        <p:nvSpPr>
          <p:cNvPr id="10" name="제목 2"/>
          <p:cNvSpPr txBox="1">
            <a:spLocks/>
          </p:cNvSpPr>
          <p:nvPr/>
        </p:nvSpPr>
        <p:spPr>
          <a:xfrm>
            <a:off x="4749113" y="575431"/>
            <a:ext cx="149166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아두이노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2/4</a:t>
            </a:r>
            <a:r>
              <a:rPr lang="ko-KR" alt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82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1507" y="327899"/>
            <a:ext cx="3831953" cy="82307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프로젝트 중간 결과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76621"/>
              </p:ext>
            </p:extLst>
          </p:nvPr>
        </p:nvGraphicFramePr>
        <p:xfrm>
          <a:off x="1140096" y="2143596"/>
          <a:ext cx="6746603" cy="127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377"/>
                <a:gridCol w="1246007"/>
                <a:gridCol w="1348740"/>
                <a:gridCol w="1348159"/>
                <a:gridCol w="1349320"/>
              </a:tblGrid>
              <a:tr h="334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100Hz</a:t>
                      </a:r>
                      <a:endParaRPr lang="ko-KR" altLang="en-US" sz="14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200Hz</a:t>
                      </a:r>
                      <a:endParaRPr lang="ko-KR" altLang="en-US" sz="14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400Hz</a:t>
                      </a:r>
                      <a:endParaRPr lang="ko-KR" altLang="en-US" sz="14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800Hz</a:t>
                      </a:r>
                      <a:endParaRPr lang="ko-KR" altLang="en-US" sz="1400" b="1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49C"/>
                    </a:solidFill>
                  </a:tcPr>
                </a:tc>
              </a:tr>
              <a:tr h="47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Receive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2891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4377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4432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4461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67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Fault</a:t>
                      </a:r>
                      <a:endParaRPr lang="ko-KR" altLang="en-US" sz="140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400" spc="-10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+mj-lt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40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100291" marR="100291" marT="50146" marB="50146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9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1507" y="1571084"/>
            <a:ext cx="747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센서 갱신 주기</a:t>
            </a:r>
            <a:r>
              <a:rPr lang="en-US" altLang="ko-KR" sz="1600" dirty="0" err="1"/>
              <a:t>(ODR)</a:t>
            </a:r>
            <a:r>
              <a:rPr lang="ko-KR" altLang="en-US" sz="1600" dirty="0" err="1"/>
              <a:t>에 따른 수신 성공률</a:t>
            </a:r>
            <a:r>
              <a:rPr lang="en-US" altLang="ko-KR" sz="1600" dirty="0" err="1"/>
              <a:t>(</a:t>
            </a:r>
            <a:r>
              <a:rPr lang="ko-KR" altLang="en-US" sz="1600" dirty="0" err="1"/>
              <a:t>아두이노</a:t>
            </a:r>
            <a:r>
              <a:rPr lang="en-US" altLang="ko-KR" sz="1600" dirty="0" err="1"/>
              <a:t>-&gt;</a:t>
            </a:r>
            <a:r>
              <a:rPr lang="ko-KR" altLang="en-US" sz="1600" dirty="0" err="1"/>
              <a:t>안드로이드</a:t>
            </a:r>
            <a:r>
              <a:rPr lang="en-US" altLang="ko-KR" sz="1600" dirty="0" err="1"/>
              <a:t>)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21048" y="3392264"/>
            <a:ext cx="687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 err="1"/>
              <a:t> </a:t>
            </a:r>
            <a:r>
              <a:rPr lang="en-US" altLang="ko-KR" sz="1200" dirty="0" err="1"/>
              <a:t>30</a:t>
            </a:r>
            <a:r>
              <a:rPr lang="ko-KR" altLang="en-US" sz="1200" dirty="0" err="1"/>
              <a:t>초 측정</a:t>
            </a:r>
            <a:r>
              <a:rPr lang="en-US" altLang="ko-KR" sz="1200" dirty="0" err="1"/>
              <a:t>, 5</a:t>
            </a:r>
            <a:r>
              <a:rPr lang="ko-KR" altLang="en-US" sz="1200" dirty="0" err="1"/>
              <a:t>회 평균 값</a:t>
            </a:r>
            <a:endParaRPr lang="en-US" altLang="ko-KR" sz="1200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4749113" y="575431"/>
            <a:ext cx="1491667" cy="42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kern="12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/>
                </a:solidFill>
                <a:latin typeface="+mn-lt"/>
              </a:rPr>
              <a:t>아두이노</a:t>
            </a:r>
            <a:r>
              <a:rPr lang="en-US" altLang="ko-KR" sz="180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lt"/>
              </a:rPr>
              <a:t>3/4</a:t>
            </a:r>
            <a:r>
              <a:rPr lang="ko-KR" alt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1048" y="4001626"/>
            <a:ext cx="33361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20848F"/>
                </a:solidFill>
              </a:rPr>
              <a:t>따라서 </a:t>
            </a:r>
            <a:r>
              <a:rPr lang="en-US" altLang="ko-KR" b="1" dirty="0">
                <a:solidFill>
                  <a:srgbClr val="20848F"/>
                </a:solidFill>
              </a:rPr>
              <a:t>ODR_200 </a:t>
            </a:r>
            <a:r>
              <a:rPr lang="ko-KR" altLang="en-US" b="1" dirty="0">
                <a:solidFill>
                  <a:srgbClr val="20848F"/>
                </a:solidFill>
              </a:rPr>
              <a:t>설정을 선택</a:t>
            </a:r>
            <a:r>
              <a:rPr lang="en-US" altLang="ko-KR" b="1" dirty="0">
                <a:solidFill>
                  <a:srgbClr val="20848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9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</TotalTime>
  <Words>1446</Words>
  <Application>Microsoft Macintosh PowerPoint</Application>
  <PresentationFormat>화면 슬라이드 쇼(4:3)</PresentationFormat>
  <Paragraphs>523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08서울남산체 B</vt:lpstr>
      <vt:lpstr>08서울남산체 EB</vt:lpstr>
      <vt:lpstr>나눔바른고딕</vt:lpstr>
      <vt:lpstr>맑은 고딕</vt:lpstr>
      <vt:lpstr>Calibri</vt:lpstr>
      <vt:lpstr>Calibri Light</vt:lpstr>
      <vt:lpstr>Sandoll GothicNeo1 TTF 07 Bd</vt:lpstr>
      <vt:lpstr>Arial</vt:lpstr>
      <vt:lpstr>Office 테마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프로젝트 개요</vt:lpstr>
      <vt:lpstr>프로젝트 개요</vt:lpstr>
      <vt:lpstr>수행 과제</vt:lpstr>
      <vt:lpstr>간단한 시연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PowerPoint 프레젠테이션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프로젝트 중간 결과</vt:lpstr>
      <vt:lpstr>향후 계획</vt:lpstr>
      <vt:lpstr>일정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kksd0900@gmail.com</cp:lastModifiedBy>
  <cp:revision>151</cp:revision>
  <dcterms:created xsi:type="dcterms:W3CDTF">2016-06-30T05:51:56Z</dcterms:created>
  <dcterms:modified xsi:type="dcterms:W3CDTF">2017-05-15T01:58:06Z</dcterms:modified>
</cp:coreProperties>
</file>