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B0604020202020204" charset="0"/>
      <p:regular r:id="rId21"/>
      <p:bold r:id="rId22"/>
      <p:italic r:id="rId23"/>
      <p:boldItalic r:id="rId24"/>
    </p:embeddedFont>
    <p:embeddedFont>
      <p:font typeface="Oswald"/>
      <p:regular r:id="rId25"/>
      <p:bold r:id="rId26"/>
    </p:embeddedFont>
    <p:embeddedFont>
      <p:font typeface="Raleway" panose="020B060402020202020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58" autoAdjust="0"/>
  </p:normalViewPr>
  <p:slideViewPr>
    <p:cSldViewPr snapToGrid="0">
      <p:cViewPr varScale="1">
        <p:scale>
          <a:sx n="125" d="100"/>
          <a:sy n="125" d="100"/>
        </p:scale>
        <p:origin x="552"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echrepublic.com/blog/linux-and-open-source/quick-introduction-to-suid-what-you-need-to-kno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thegeekdiary.com/what-is-suid-sgid-and-sticky-bi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yanstutorials.net/linuxtutorial/piping.ph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Telnet#cite_note-2" TargetMode="External"/><Relationship Id="rId13" Type="http://schemas.openxmlformats.org/officeDocument/2006/relationships/hyperlink" Target="https://en.wikipedia.org/wiki/Secure_Shell" TargetMode="External"/><Relationship Id="rId18" Type="http://schemas.openxmlformats.org/officeDocument/2006/relationships/hyperlink" Target="https://en.wikipedia.org/wiki/Tunneling_protocol" TargetMode="External"/><Relationship Id="rId3" Type="http://schemas.openxmlformats.org/officeDocument/2006/relationships/hyperlink" Target="https://tools.ietf.org/html/rfc15" TargetMode="External"/><Relationship Id="rId21" Type="http://schemas.openxmlformats.org/officeDocument/2006/relationships/hyperlink" Target="https://en.wikipedia.org/wiki/X11" TargetMode="External"/><Relationship Id="rId7" Type="http://schemas.openxmlformats.org/officeDocument/2006/relationships/hyperlink" Target="https://en.wikipedia.org/wiki/Telnet#cite_note-1" TargetMode="External"/><Relationship Id="rId12" Type="http://schemas.openxmlformats.org/officeDocument/2006/relationships/hyperlink" Target="https://en.wikipedia.org/wiki/Wikipedia:Please_clarify" TargetMode="External"/><Relationship Id="rId17" Type="http://schemas.openxmlformats.org/officeDocument/2006/relationships/hyperlink" Target="https://en.wikipedia.org/wiki/Password" TargetMode="External"/><Relationship Id="rId2" Type="http://schemas.openxmlformats.org/officeDocument/2006/relationships/slide" Target="../slides/slide4.xml"/><Relationship Id="rId16" Type="http://schemas.openxmlformats.org/officeDocument/2006/relationships/hyperlink" Target="https://en.wikipedia.org/wiki/Secure_Shell#cite_note-rfc4252-2" TargetMode="External"/><Relationship Id="rId20" Type="http://schemas.openxmlformats.org/officeDocument/2006/relationships/hyperlink" Target="https://en.wikipedia.org/wiki/TCP_and_UDP_port" TargetMode="External"/><Relationship Id="rId1" Type="http://schemas.openxmlformats.org/officeDocument/2006/relationships/notesMaster" Target="../notesMasters/notesMaster1.xml"/><Relationship Id="rId6" Type="http://schemas.openxmlformats.org/officeDocument/2006/relationships/hyperlink" Target="https://en.wikipedia.org/wiki/STD_8" TargetMode="External"/><Relationship Id="rId11" Type="http://schemas.openxmlformats.org/officeDocument/2006/relationships/hyperlink" Target="https://en.wikipedia.org/wiki/Windows_NT" TargetMode="External"/><Relationship Id="rId24" Type="http://schemas.openxmlformats.org/officeDocument/2006/relationships/hyperlink" Target="https://en.wikipedia.org/wiki/Client-server" TargetMode="External"/><Relationship Id="rId5" Type="http://schemas.openxmlformats.org/officeDocument/2006/relationships/hyperlink" Target="https://en.wikipedia.org/wiki/Internet_Engineering_Task_Force" TargetMode="External"/><Relationship Id="rId15" Type="http://schemas.openxmlformats.org/officeDocument/2006/relationships/hyperlink" Target="https://en.wikipedia.org/wiki/Authentication" TargetMode="External"/><Relationship Id="rId23" Type="http://schemas.openxmlformats.org/officeDocument/2006/relationships/hyperlink" Target="https://en.wikipedia.org/wiki/Secure_copy" TargetMode="External"/><Relationship Id="rId10" Type="http://schemas.openxmlformats.org/officeDocument/2006/relationships/hyperlink" Target="https://en.wikipedia.org/wiki/Operating_system" TargetMode="External"/><Relationship Id="rId19" Type="http://schemas.openxmlformats.org/officeDocument/2006/relationships/hyperlink" Target="https://en.wikipedia.org/wiki/Port_forwarding" TargetMode="External"/><Relationship Id="rId4" Type="http://schemas.openxmlformats.org/officeDocument/2006/relationships/hyperlink" Target="https://tools.ietf.org/html/rfc854" TargetMode="External"/><Relationship Id="rId9" Type="http://schemas.openxmlformats.org/officeDocument/2006/relationships/hyperlink" Target="https://en.wikipedia.org/wiki/Command-line_interface" TargetMode="External"/><Relationship Id="rId14" Type="http://schemas.openxmlformats.org/officeDocument/2006/relationships/hyperlink" Target="https://en.wikipedia.org/wiki/Public-key_cryptography" TargetMode="External"/><Relationship Id="rId22" Type="http://schemas.openxmlformats.org/officeDocument/2006/relationships/hyperlink" Target="https://en.wikipedia.org/wiki/SSH_file_transfer_protoco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digitalocean.com/community/tutorials/how-to-set-up-vsftpd-for-a-user-s-directory-on-ubuntu-16-04"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www.ducea.com/2006/07/27/allowing-ftp-access-to-files-outside-the-home-directory-chroo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During login, the user provides a username and password to the login(1) program. If given a</a:t>
            </a:r>
            <a:endParaRPr/>
          </a:p>
          <a:p>
            <a:pPr marL="0" lvl="0" indent="0">
              <a:spcBef>
                <a:spcPts val="0"/>
              </a:spcBef>
              <a:spcAft>
                <a:spcPts val="0"/>
              </a:spcAft>
              <a:buNone/>
            </a:pPr>
            <a:r>
              <a:rPr lang="en"/>
              <a:t>valid username and the correct password, the login(1) program spawns the user's login shell,</a:t>
            </a:r>
            <a:endParaRPr/>
          </a:p>
          <a:p>
            <a:pPr marL="0" lvl="0" indent="0">
              <a:spcBef>
                <a:spcPts val="0"/>
              </a:spcBef>
              <a:spcAft>
                <a:spcPts val="0"/>
              </a:spcAft>
              <a:buNone/>
            </a:pPr>
            <a:r>
              <a:rPr lang="en"/>
              <a:t>which is also specified in /etc/passwd, and makes the shell's uid equal to that of the user.</a:t>
            </a:r>
            <a:endParaRPr/>
          </a:p>
          <a:p>
            <a:pPr marL="0" lvl="0" indent="0">
              <a:spcBef>
                <a:spcPts val="0"/>
              </a:spcBef>
              <a:spcAft>
                <a:spcPts val="0"/>
              </a:spcAft>
              <a:buNone/>
            </a:pPr>
            <a:r>
              <a:rPr lang="en"/>
              <a:t>Child processes inherit the uids of their parents.</a:t>
            </a:r>
            <a:endParaRPr/>
          </a:p>
          <a:p>
            <a:pPr marL="0" lvl="0" indent="0">
              <a:spcBef>
                <a:spcPts val="0"/>
              </a:spcBef>
              <a:spcAft>
                <a:spcPts val="0"/>
              </a:spcAft>
              <a:buNone/>
            </a:pPr>
            <a:endParaRPr/>
          </a:p>
          <a:p>
            <a:pPr marL="0" lvl="0" indent="0">
              <a:spcBef>
                <a:spcPts val="0"/>
              </a:spcBef>
              <a:spcAft>
                <a:spcPts val="0"/>
              </a:spcAft>
              <a:buNone/>
            </a:pPr>
            <a:r>
              <a:rPr lang="en"/>
              <a:t>In addition to the real uid, each process also has an effective uid, a saved uid, and a</a:t>
            </a:r>
            <a:endParaRPr/>
          </a:p>
          <a:p>
            <a:pPr marL="0" lvl="0" indent="0">
              <a:spcBef>
                <a:spcPts val="0"/>
              </a:spcBef>
              <a:spcAft>
                <a:spcPts val="0"/>
              </a:spcAft>
              <a:buNone/>
            </a:pPr>
            <a:r>
              <a:rPr lang="en"/>
              <a:t>filesystem uid. While the real uid is always that of the user who started the process, the</a:t>
            </a:r>
            <a:endParaRPr/>
          </a:p>
          <a:p>
            <a:pPr marL="0" lvl="0" indent="0">
              <a:spcBef>
                <a:spcPts val="0"/>
              </a:spcBef>
              <a:spcAft>
                <a:spcPts val="0"/>
              </a:spcAft>
              <a:buNone/>
            </a:pPr>
            <a:r>
              <a:rPr lang="en"/>
              <a:t>effective uid may change under various rules to allow a process to execute with the rights of</a:t>
            </a:r>
            <a:endParaRPr/>
          </a:p>
          <a:p>
            <a:pPr marL="0" lvl="0" indent="0">
              <a:spcBef>
                <a:spcPts val="0"/>
              </a:spcBef>
              <a:spcAft>
                <a:spcPts val="0"/>
              </a:spcAft>
              <a:buNone/>
            </a:pPr>
            <a:r>
              <a:rPr lang="en"/>
              <a:t>different users. The saved uid stores the original effective uid; its value is used in deciding</a:t>
            </a:r>
            <a:endParaRPr/>
          </a:p>
          <a:p>
            <a:pPr marL="0" lvl="0" indent="0">
              <a:spcBef>
                <a:spcPts val="0"/>
              </a:spcBef>
              <a:spcAft>
                <a:spcPts val="0"/>
              </a:spcAft>
              <a:buNone/>
            </a:pPr>
            <a:r>
              <a:rPr lang="en"/>
              <a:t>what effective uid values the user may switch to. The filesystem uid, which is usually equal to</a:t>
            </a:r>
            <a:endParaRPr/>
          </a:p>
          <a:p>
            <a:pPr marL="0" lvl="0" indent="0">
              <a:spcBef>
                <a:spcPts val="0"/>
              </a:spcBef>
              <a:spcAft>
                <a:spcPts val="0"/>
              </a:spcAft>
              <a:buNone/>
            </a:pPr>
            <a:r>
              <a:rPr lang="en"/>
              <a:t>the effective uid, is used for verifying filesystem access.</a:t>
            </a: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https://www.techrepublic.com/blog/linux-and-open-source/quick-introduction-to-suid-what-you-need-to-know/</a:t>
            </a:r>
            <a:endParaRPr/>
          </a:p>
          <a:p>
            <a:pPr marL="0" lvl="0" indent="0">
              <a:spcBef>
                <a:spcPts val="0"/>
              </a:spcBef>
              <a:spcAft>
                <a:spcPts val="0"/>
              </a:spcAft>
              <a:buNone/>
            </a:pPr>
            <a:r>
              <a:rPr lang="en" u="sng">
                <a:solidFill>
                  <a:schemeClr val="hlink"/>
                </a:solidFill>
                <a:hlinkClick r:id="rId4"/>
              </a:rPr>
              <a:t>https://www.thegeekdiary.com/what-is-suid-sgid-and-sticky-bit/</a:t>
            </a:r>
            <a:endParaRPr/>
          </a:p>
          <a:p>
            <a:pPr marL="0" lvl="0" indent="0">
              <a:spcBef>
                <a:spcPts val="0"/>
              </a:spcBef>
              <a:spcAft>
                <a:spcPts val="0"/>
              </a:spcAft>
              <a:buNone/>
            </a:pPr>
            <a:endParaRPr/>
          </a:p>
          <a:p>
            <a:pPr marL="0" lvl="0" indent="0" rtl="0">
              <a:lnSpc>
                <a:spcPct val="115000"/>
              </a:lnSpc>
              <a:spcBef>
                <a:spcPts val="0"/>
              </a:spcBef>
              <a:spcAft>
                <a:spcPts val="0"/>
              </a:spcAft>
              <a:buNone/>
            </a:pPr>
            <a:r>
              <a:rPr lang="en" sz="1150">
                <a:solidFill>
                  <a:srgbClr val="242729"/>
                </a:solidFill>
              </a:rPr>
              <a:t>Now, it also happens that you execute a setuid program, and besides running as another user (e.g. </a:t>
            </a:r>
            <a:r>
              <a:rPr lang="en" sz="1000">
                <a:solidFill>
                  <a:srgbClr val="242729"/>
                </a:solidFill>
                <a:highlight>
                  <a:srgbClr val="EFF0F1"/>
                </a:highlight>
                <a:latin typeface="Courier New"/>
                <a:ea typeface="Courier New"/>
                <a:cs typeface="Courier New"/>
                <a:sym typeface="Courier New"/>
              </a:rPr>
              <a:t>root</a:t>
            </a:r>
            <a:r>
              <a:rPr lang="en" sz="1150">
                <a:solidFill>
                  <a:srgbClr val="242729"/>
                </a:solidFill>
              </a:rPr>
              <a:t>) the setuid program is </a:t>
            </a:r>
            <a:r>
              <a:rPr lang="en" sz="1150" i="1">
                <a:solidFill>
                  <a:srgbClr val="242729"/>
                </a:solidFill>
              </a:rPr>
              <a:t>also</a:t>
            </a:r>
            <a:r>
              <a:rPr lang="en" sz="1150">
                <a:solidFill>
                  <a:srgbClr val="242729"/>
                </a:solidFill>
              </a:rPr>
              <a:t> supposed to do something on your behalf. How does this work?</a:t>
            </a:r>
            <a:endParaRPr sz="1150">
              <a:solidFill>
                <a:srgbClr val="242729"/>
              </a:solidFill>
            </a:endParaRPr>
          </a:p>
          <a:p>
            <a:pPr marL="0" lvl="0" indent="0" rtl="0">
              <a:lnSpc>
                <a:spcPct val="115000"/>
              </a:lnSpc>
              <a:spcBef>
                <a:spcPts val="1100"/>
              </a:spcBef>
              <a:spcAft>
                <a:spcPts val="0"/>
              </a:spcAft>
              <a:buNone/>
            </a:pPr>
            <a:r>
              <a:rPr lang="en" sz="1150">
                <a:solidFill>
                  <a:srgbClr val="242729"/>
                </a:solidFill>
              </a:rPr>
              <a:t>After executing the setuid program, it will have your real id (since you're the process owner) and the effective user id of the file owner (for example </a:t>
            </a:r>
            <a:r>
              <a:rPr lang="en" sz="1000">
                <a:solidFill>
                  <a:srgbClr val="242729"/>
                </a:solidFill>
                <a:highlight>
                  <a:srgbClr val="EFF0F1"/>
                </a:highlight>
                <a:latin typeface="Courier New"/>
                <a:ea typeface="Courier New"/>
                <a:cs typeface="Courier New"/>
                <a:sym typeface="Courier New"/>
              </a:rPr>
              <a:t>root</a:t>
            </a:r>
            <a:r>
              <a:rPr lang="en" sz="1150">
                <a:solidFill>
                  <a:srgbClr val="242729"/>
                </a:solidFill>
              </a:rPr>
              <a:t>) since it is setuid.</a:t>
            </a:r>
            <a:endParaRPr sz="1150">
              <a:solidFill>
                <a:srgbClr val="242729"/>
              </a:solidFill>
            </a:endParaRPr>
          </a:p>
          <a:p>
            <a:pPr marL="0" lvl="0" indent="0" rtl="0">
              <a:lnSpc>
                <a:spcPct val="115000"/>
              </a:lnSpc>
              <a:spcBef>
                <a:spcPts val="1100"/>
              </a:spcBef>
              <a:spcAft>
                <a:spcPts val="0"/>
              </a:spcAft>
              <a:buNone/>
            </a:pPr>
            <a:r>
              <a:rPr lang="en" sz="1150">
                <a:solidFill>
                  <a:srgbClr val="242729"/>
                </a:solidFill>
              </a:rPr>
              <a:t>The program does whatever magic it needs to do with superuser privileges and then wants to do something on your behalf. That means, attempting to do something that you shouldn't be able to do </a:t>
            </a:r>
            <a:r>
              <a:rPr lang="en" sz="1150" i="1">
                <a:solidFill>
                  <a:srgbClr val="242729"/>
                </a:solidFill>
              </a:rPr>
              <a:t>should fail</a:t>
            </a:r>
            <a:r>
              <a:rPr lang="en" sz="1150">
                <a:solidFill>
                  <a:srgbClr val="242729"/>
                </a:solidFill>
              </a:rPr>
              <a:t>. How does it do that? Well, obviously by changing its effective user id to the real user id!</a:t>
            </a:r>
            <a:endParaRPr sz="1150">
              <a:solidFill>
                <a:srgbClr val="242729"/>
              </a:solidFill>
            </a:endParaRPr>
          </a:p>
          <a:p>
            <a:pPr marL="0" lvl="0" indent="0" rtl="0">
              <a:lnSpc>
                <a:spcPct val="115000"/>
              </a:lnSpc>
              <a:spcBef>
                <a:spcPts val="1100"/>
              </a:spcBef>
              <a:spcAft>
                <a:spcPts val="0"/>
              </a:spcAft>
              <a:buNone/>
            </a:pPr>
            <a:endParaRPr sz="1150">
              <a:solidFill>
                <a:srgbClr val="242729"/>
              </a:solidFill>
            </a:endParaRPr>
          </a:p>
          <a:p>
            <a:pPr marL="0" lvl="0" indent="0" rtl="0">
              <a:lnSpc>
                <a:spcPct val="115000"/>
              </a:lnSpc>
              <a:spcBef>
                <a:spcPts val="1100"/>
              </a:spcBef>
              <a:spcAft>
                <a:spcPts val="0"/>
              </a:spcAft>
              <a:buNone/>
            </a:pPr>
            <a:r>
              <a:rPr lang="en" sz="1050">
                <a:latin typeface="Verdana"/>
                <a:ea typeface="Verdana"/>
                <a:cs typeface="Verdana"/>
                <a:sym typeface="Verdana"/>
              </a:rPr>
              <a:t># ls -lrt /usr/bin/passwd</a:t>
            </a:r>
            <a:endParaRPr sz="1050">
              <a:latin typeface="Verdana"/>
              <a:ea typeface="Verdana"/>
              <a:cs typeface="Verdana"/>
              <a:sym typeface="Verdana"/>
            </a:endParaRPr>
          </a:p>
          <a:p>
            <a:pPr marL="0" lvl="0" indent="0" rtl="0">
              <a:lnSpc>
                <a:spcPct val="115000"/>
              </a:lnSpc>
              <a:spcBef>
                <a:spcPts val="1100"/>
              </a:spcBef>
              <a:spcAft>
                <a:spcPts val="0"/>
              </a:spcAft>
              <a:buNone/>
            </a:pPr>
            <a:r>
              <a:rPr lang="en" sz="1050">
                <a:latin typeface="Verdana"/>
                <a:ea typeface="Verdana"/>
                <a:cs typeface="Verdana"/>
                <a:sym typeface="Verdana"/>
              </a:rPr>
              <a:t># ls -l /bin/su</a:t>
            </a:r>
            <a:endParaRPr sz="1050">
              <a:latin typeface="Verdana"/>
              <a:ea typeface="Verdana"/>
              <a:cs typeface="Verdana"/>
              <a:sym typeface="Verdana"/>
            </a:endParaRPr>
          </a:p>
          <a:p>
            <a:pPr marL="0" lvl="0" indent="0" rtl="0">
              <a:lnSpc>
                <a:spcPct val="115000"/>
              </a:lnSpc>
              <a:spcBef>
                <a:spcPts val="1100"/>
              </a:spcBef>
              <a:spcAft>
                <a:spcPts val="0"/>
              </a:spcAft>
              <a:buNone/>
            </a:pPr>
            <a:endParaRPr sz="1150">
              <a:solidFill>
                <a:srgbClr val="242729"/>
              </a:solidFill>
            </a:endParaRPr>
          </a:p>
          <a:p>
            <a:pPr marL="0" lvl="0" indent="0">
              <a:spcBef>
                <a:spcPts val="11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0000"/>
              </a:lnSpc>
              <a:spcBef>
                <a:spcPts val="0"/>
              </a:spcBef>
              <a:spcAft>
                <a:spcPts val="0"/>
              </a:spcAft>
              <a:buNone/>
            </a:pPr>
            <a:r>
              <a:rPr lang="en" sz="1300">
                <a:latin typeface="Oswald"/>
                <a:ea typeface="Oswald"/>
                <a:cs typeface="Oswald"/>
                <a:sym typeface="Oswald"/>
              </a:rPr>
              <a:t>SGID on a directory</a:t>
            </a:r>
            <a:endParaRPr sz="1300">
              <a:latin typeface="Oswald"/>
              <a:ea typeface="Oswald"/>
              <a:cs typeface="Oswald"/>
              <a:sym typeface="Oswald"/>
            </a:endParaRPr>
          </a:p>
          <a:p>
            <a:pPr marL="0" lvl="0" indent="0" rtl="0">
              <a:lnSpc>
                <a:spcPct val="115000"/>
              </a:lnSpc>
              <a:spcBef>
                <a:spcPts val="800"/>
              </a:spcBef>
              <a:spcAft>
                <a:spcPts val="0"/>
              </a:spcAft>
              <a:buNone/>
            </a:pPr>
            <a:r>
              <a:rPr lang="en" sz="1150"/>
              <a:t>– When SGID permission is set on a directory, files created in the directory belong to the group of which the directory is a member.</a:t>
            </a:r>
            <a:endParaRPr sz="1150"/>
          </a:p>
          <a:p>
            <a:pPr marL="0" lvl="0" indent="0" rtl="0">
              <a:lnSpc>
                <a:spcPct val="115000"/>
              </a:lnSpc>
              <a:spcBef>
                <a:spcPts val="2100"/>
              </a:spcBef>
              <a:spcAft>
                <a:spcPts val="0"/>
              </a:spcAft>
              <a:buNone/>
            </a:pPr>
            <a:r>
              <a:rPr lang="en" sz="1150"/>
              <a:t>– For example if a user having write permission in the directory creates a file there, that file is a member of the same group as the directory and not the user’s group.</a:t>
            </a:r>
            <a:endParaRPr sz="1150"/>
          </a:p>
          <a:p>
            <a:pPr marL="0" lvl="0" indent="0" rtl="0">
              <a:lnSpc>
                <a:spcPct val="115000"/>
              </a:lnSpc>
              <a:spcBef>
                <a:spcPts val="2100"/>
              </a:spcBef>
              <a:spcAft>
                <a:spcPts val="0"/>
              </a:spcAft>
              <a:buNone/>
            </a:pPr>
            <a:r>
              <a:rPr lang="en" sz="1150"/>
              <a:t>– This is very useful in creating shared directories.</a:t>
            </a:r>
            <a:endParaRPr sz="1150"/>
          </a:p>
          <a:p>
            <a:pPr marL="0" lvl="0" indent="0" rtl="0">
              <a:lnSpc>
                <a:spcPct val="120000"/>
              </a:lnSpc>
              <a:spcBef>
                <a:spcPts val="2100"/>
              </a:spcBef>
              <a:spcAft>
                <a:spcPts val="0"/>
              </a:spcAft>
              <a:buNone/>
            </a:pPr>
            <a:r>
              <a:rPr lang="en" sz="1700">
                <a:solidFill>
                  <a:srgbClr val="D35400"/>
                </a:solidFill>
                <a:latin typeface="Oswald"/>
                <a:ea typeface="Oswald"/>
                <a:cs typeface="Oswald"/>
                <a:sym typeface="Oswald"/>
              </a:rPr>
              <a:t>Sticky Bit</a:t>
            </a:r>
            <a:endParaRPr sz="1700">
              <a:solidFill>
                <a:srgbClr val="D35400"/>
              </a:solidFill>
              <a:latin typeface="Oswald"/>
              <a:ea typeface="Oswald"/>
              <a:cs typeface="Oswald"/>
              <a:sym typeface="Oswald"/>
            </a:endParaRPr>
          </a:p>
          <a:p>
            <a:pPr marL="0" lvl="0" indent="0" rtl="0">
              <a:lnSpc>
                <a:spcPct val="115000"/>
              </a:lnSpc>
              <a:spcBef>
                <a:spcPts val="800"/>
              </a:spcBef>
              <a:spcAft>
                <a:spcPts val="0"/>
              </a:spcAft>
              <a:buNone/>
            </a:pPr>
            <a:r>
              <a:rPr lang="en" sz="1150"/>
              <a:t>– The sticky bit is primarily used on shared directories.</a:t>
            </a:r>
            <a:endParaRPr sz="1150"/>
          </a:p>
          <a:p>
            <a:pPr marL="0" lvl="0" indent="0" rtl="0">
              <a:lnSpc>
                <a:spcPct val="115000"/>
              </a:lnSpc>
              <a:spcBef>
                <a:spcPts val="2100"/>
              </a:spcBef>
              <a:spcAft>
                <a:spcPts val="0"/>
              </a:spcAft>
              <a:buNone/>
            </a:pPr>
            <a:r>
              <a:rPr lang="en" sz="1150"/>
              <a:t>– It is useful for shared directories such as </a:t>
            </a:r>
            <a:r>
              <a:rPr lang="en" sz="1150" b="1"/>
              <a:t>/var/tmp</a:t>
            </a:r>
            <a:r>
              <a:rPr lang="en" sz="1150"/>
              <a:t> and </a:t>
            </a:r>
            <a:r>
              <a:rPr lang="en" sz="1150" b="1"/>
              <a:t>/tmp</a:t>
            </a:r>
            <a:r>
              <a:rPr lang="en" sz="1150"/>
              <a:t> because users can create files, read and execute files owned by other users, but are not allowed to remove files owned by other users.</a:t>
            </a:r>
            <a:endParaRPr sz="1150"/>
          </a:p>
          <a:p>
            <a:pPr marL="0" lvl="0" indent="0" rtl="0">
              <a:lnSpc>
                <a:spcPct val="115000"/>
              </a:lnSpc>
              <a:spcBef>
                <a:spcPts val="2100"/>
              </a:spcBef>
              <a:spcAft>
                <a:spcPts val="0"/>
              </a:spcAft>
              <a:buNone/>
            </a:pPr>
            <a:r>
              <a:rPr lang="en" sz="1150"/>
              <a:t>– For example if user bob creates a file named /tmp/bob, other user tom can not delete this file even when the /tmp directory has permission of 777. If sticky bit is not set then tom can delete /tmp/bob, as the /tmp/bob file inherits the parent directory permissions.</a:t>
            </a:r>
            <a:endParaRPr sz="1150"/>
          </a:p>
          <a:p>
            <a:pPr marL="0" lvl="0" indent="0" rtl="0">
              <a:lnSpc>
                <a:spcPct val="115000"/>
              </a:lnSpc>
              <a:spcBef>
                <a:spcPts val="2100"/>
              </a:spcBef>
              <a:spcAft>
                <a:spcPts val="0"/>
              </a:spcAft>
              <a:buNone/>
            </a:pPr>
            <a:r>
              <a:rPr lang="en" sz="1150"/>
              <a:t>– root user (Off course!) and owner of the files can remove their own files.</a:t>
            </a:r>
            <a:endParaRPr sz="1150"/>
          </a:p>
          <a:p>
            <a:pPr marL="0" lvl="0" indent="0" rtl="0">
              <a:lnSpc>
                <a:spcPct val="115000"/>
              </a:lnSpc>
              <a:spcBef>
                <a:spcPts val="2100"/>
              </a:spcBef>
              <a:spcAft>
                <a:spcPts val="0"/>
              </a:spcAft>
              <a:buNone/>
            </a:pPr>
            <a:endParaRPr sz="1150"/>
          </a:p>
          <a:p>
            <a:pPr marL="0" lvl="0" indent="0" rtl="0">
              <a:spcBef>
                <a:spcPts val="21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https://ryanstutorials.net/linuxtutorial/piping.php</a:t>
            </a:r>
            <a:endParaRPr/>
          </a:p>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You'll also notice that the file we created to save the data into is also in our listing. The way the mechanism works, the file is created first (if it does not exist already) and then the program is run and output saved into the file.</a:t>
            </a:r>
            <a:endParaRPr/>
          </a:p>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cp /home/students/day01/LSPp1.pdf .</a:t>
            </a:r>
            <a:endParaRPr dirty="0"/>
          </a:p>
          <a:p>
            <a:pPr marL="0" lvl="0" indent="0">
              <a:spcBef>
                <a:spcPts val="0"/>
              </a:spcBef>
              <a:spcAft>
                <a:spcPts val="0"/>
              </a:spcAft>
              <a:buNone/>
            </a:pPr>
            <a:r>
              <a:rPr lang="en" dirty="0"/>
              <a:t>passwd</a:t>
            </a:r>
            <a:endParaRPr dirty="0"/>
          </a:p>
          <a:p>
            <a:pPr marL="0" lvl="0" indent="0">
              <a:spcBef>
                <a:spcPts val="0"/>
              </a:spcBef>
              <a:spcAft>
                <a:spcPts val="0"/>
              </a:spcAft>
              <a:buNone/>
            </a:pPr>
            <a:r>
              <a:rPr lang="en" dirty="0"/>
              <a:t>cd ~</a:t>
            </a:r>
            <a:endParaRPr dirty="0"/>
          </a:p>
          <a:p>
            <a:pPr marL="0" lvl="0" indent="0">
              <a:spcBef>
                <a:spcPts val="0"/>
              </a:spcBef>
              <a:spcAft>
                <a:spcPts val="0"/>
              </a:spcAft>
              <a:buNone/>
            </a:pPr>
            <a:r>
              <a:rPr lang="en" dirty="0"/>
              <a:t>mkdir exercises</a:t>
            </a:r>
            <a:endParaRPr dirty="0"/>
          </a:p>
          <a:p>
            <a:pPr marL="0" lvl="0" indent="0">
              <a:spcBef>
                <a:spcPts val="0"/>
              </a:spcBef>
              <a:spcAft>
                <a:spcPts val="0"/>
              </a:spcAft>
              <a:buNone/>
            </a:pPr>
            <a:r>
              <a:rPr lang="en" dirty="0"/>
              <a:t>mkdir exercises/day01</a:t>
            </a:r>
            <a:endParaRPr dirty="0"/>
          </a:p>
          <a:p>
            <a:pPr marL="0" lvl="0" indent="0">
              <a:spcBef>
                <a:spcPts val="0"/>
              </a:spcBef>
              <a:spcAft>
                <a:spcPts val="0"/>
              </a:spcAft>
              <a:buNone/>
            </a:pPr>
            <a:r>
              <a:rPr lang="en" dirty="0"/>
              <a:t>cd exercises/day01/</a:t>
            </a:r>
            <a:endParaRPr dirty="0"/>
          </a:p>
          <a:p>
            <a:pPr marL="0" lvl="0" indent="0">
              <a:spcBef>
                <a:spcPts val="0"/>
              </a:spcBef>
              <a:spcAft>
                <a:spcPts val="0"/>
              </a:spcAft>
              <a:buNone/>
            </a:pPr>
            <a:r>
              <a:rPr lang="en" dirty="0"/>
              <a:t>ls -l /sbin/ &gt; listing.txt</a:t>
            </a:r>
            <a:endParaRPr dirty="0"/>
          </a:p>
          <a:p>
            <a:pPr marL="0" lvl="0" indent="0">
              <a:spcBef>
                <a:spcPts val="0"/>
              </a:spcBef>
              <a:spcAft>
                <a:spcPts val="0"/>
              </a:spcAft>
              <a:buNone/>
            </a:pPr>
            <a:r>
              <a:rPr lang="en" dirty="0"/>
              <a:t>nano listing.txt</a:t>
            </a:r>
            <a:endParaRPr dirty="0"/>
          </a:p>
          <a:p>
            <a:pPr marL="0" lvl="0" indent="0">
              <a:spcBef>
                <a:spcPts val="0"/>
              </a:spcBef>
              <a:spcAft>
                <a:spcPts val="0"/>
              </a:spcAft>
              <a:buNone/>
            </a:pPr>
            <a:r>
              <a:rPr lang="en" dirty="0"/>
              <a:t>cd ~</a:t>
            </a:r>
            <a:endParaRPr dirty="0"/>
          </a:p>
          <a:p>
            <a:pPr marL="0" lvl="0" indent="0">
              <a:spcBef>
                <a:spcPts val="0"/>
              </a:spcBef>
              <a:spcAft>
                <a:spcPts val="0"/>
              </a:spcAft>
              <a:buNone/>
            </a:pPr>
            <a:r>
              <a:rPr lang="en" dirty="0"/>
              <a:t>ln -s /home/students/ shared</a:t>
            </a:r>
            <a:endParaRPr dirty="0"/>
          </a:p>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System software includes your shell and your text editor, your compiler and your debugger,</a:t>
            </a:r>
            <a:endParaRPr/>
          </a:p>
          <a:p>
            <a:pPr marL="0" lvl="0" indent="0">
              <a:spcBef>
                <a:spcPts val="0"/>
              </a:spcBef>
              <a:spcAft>
                <a:spcPts val="0"/>
              </a:spcAft>
              <a:buNone/>
            </a:pPr>
            <a:r>
              <a:rPr lang="en"/>
              <a:t>your core utilities and system daemons. These components are entirely system software,</a:t>
            </a:r>
            <a:endParaRPr/>
          </a:p>
          <a:p>
            <a:pPr marL="0" lvl="0" indent="0">
              <a:spcBef>
                <a:spcPts val="0"/>
              </a:spcBef>
              <a:spcAft>
                <a:spcPts val="0"/>
              </a:spcAft>
              <a:buNone/>
            </a:pPr>
            <a:r>
              <a:rPr lang="en"/>
              <a:t>based on the kernel and the C library. Much other software (such as high-level GUI</a:t>
            </a:r>
            <a:endParaRPr/>
          </a:p>
          <a:p>
            <a:pPr marL="0" lvl="0" indent="0">
              <a:spcBef>
                <a:spcPts val="0"/>
              </a:spcBef>
              <a:spcAft>
                <a:spcPts val="0"/>
              </a:spcAft>
              <a:buNone/>
            </a:pPr>
            <a:r>
              <a:rPr lang="en"/>
              <a:t>applications) lives mostly in the higher levels, delving into the low level only on occasion, if at</a:t>
            </a:r>
            <a:endParaRPr/>
          </a:p>
          <a:p>
            <a:pPr marL="0" lvl="0" indent="0">
              <a:spcBef>
                <a:spcPts val="0"/>
              </a:spcBef>
              <a:spcAft>
                <a:spcPts val="0"/>
              </a:spcAft>
              <a:buNone/>
            </a:pPr>
            <a:r>
              <a:rPr lang="en"/>
              <a:t>all.</a:t>
            </a:r>
            <a:endParaRPr/>
          </a:p>
          <a:p>
            <a:pPr marL="0" lvl="0" indent="0">
              <a:spcBef>
                <a:spcPts val="0"/>
              </a:spcBef>
              <a:spcAft>
                <a:spcPts val="0"/>
              </a:spcAft>
              <a:buNone/>
            </a:pPr>
            <a:endParaRPr/>
          </a:p>
          <a:p>
            <a:pPr marL="0" lvl="0" indent="0">
              <a:spcBef>
                <a:spcPts val="0"/>
              </a:spcBef>
              <a:spcAft>
                <a:spcPts val="0"/>
              </a:spcAft>
              <a:buNone/>
            </a:pPr>
            <a:r>
              <a:rPr lang="en"/>
              <a:t>Depending on the "level" of the stack at</a:t>
            </a:r>
            <a:endParaRPr/>
          </a:p>
          <a:p>
            <a:pPr marL="0" lvl="0" indent="0">
              <a:spcBef>
                <a:spcPts val="0"/>
              </a:spcBef>
              <a:spcAft>
                <a:spcPts val="0"/>
              </a:spcAft>
              <a:buNone/>
            </a:pPr>
            <a:r>
              <a:rPr lang="en"/>
              <a:t>which an application is written, the two may not actually be very interchangeable, but,</a:t>
            </a:r>
            <a:endParaRPr/>
          </a:p>
          <a:p>
            <a:pPr marL="0" lvl="0" indent="0">
              <a:spcBef>
                <a:spcPts val="0"/>
              </a:spcBef>
              <a:spcAft>
                <a:spcPts val="0"/>
              </a:spcAft>
              <a:buNone/>
            </a:pPr>
            <a:r>
              <a:rPr lang="en"/>
              <a:t>generally speaking, moving from application programming to system programming (or vice</a:t>
            </a:r>
            <a:endParaRPr/>
          </a:p>
          <a:p>
            <a:pPr marL="0" lvl="0" indent="0">
              <a:spcBef>
                <a:spcPts val="0"/>
              </a:spcBef>
              <a:spcAft>
                <a:spcPts val="0"/>
              </a:spcAft>
              <a:buNone/>
            </a:pPr>
            <a:r>
              <a:rPr lang="en"/>
              <a:t>versa) is not hard. Even when the application lives very high up the stack, far from the lowest</a:t>
            </a:r>
            <a:endParaRPr/>
          </a:p>
          <a:p>
            <a:pPr marL="0" lvl="0" indent="0">
              <a:spcBef>
                <a:spcPts val="0"/>
              </a:spcBef>
              <a:spcAft>
                <a:spcPts val="0"/>
              </a:spcAft>
              <a:buNone/>
            </a:pPr>
            <a:r>
              <a:rPr lang="en"/>
              <a:t>levels of the system, knowledge of system programming is important. And the same good</a:t>
            </a:r>
            <a:endParaRPr/>
          </a:p>
          <a:p>
            <a:pPr marL="0" lvl="0" indent="0">
              <a:spcBef>
                <a:spcPts val="0"/>
              </a:spcBef>
              <a:spcAft>
                <a:spcPts val="0"/>
              </a:spcAft>
              <a:buNone/>
            </a:pPr>
            <a:r>
              <a:rPr lang="en"/>
              <a:t>practices are employed in all forms of programming.</a:t>
            </a:r>
            <a:endParaRPr/>
          </a:p>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127000" lvl="0" indent="0" rtl="0">
              <a:lnSpc>
                <a:spcPct val="115000"/>
              </a:lnSpc>
              <a:spcBef>
                <a:spcPts val="600"/>
              </a:spcBef>
              <a:spcAft>
                <a:spcPts val="0"/>
              </a:spcAft>
              <a:buNone/>
            </a:pPr>
            <a:r>
              <a:rPr lang="en" sz="1050">
                <a:solidFill>
                  <a:srgbClr val="222222"/>
                </a:solidFill>
              </a:rPr>
              <a:t>Telnet was developed in 1969 beginning with </a:t>
            </a:r>
            <a:r>
              <a:rPr lang="en" sz="1050" u="sng">
                <a:solidFill>
                  <a:srgbClr val="663366"/>
                </a:solidFill>
                <a:hlinkClick r:id="rId3"/>
              </a:rPr>
              <a:t>RFC 15</a:t>
            </a:r>
            <a:r>
              <a:rPr lang="en" sz="1050">
                <a:solidFill>
                  <a:srgbClr val="222222"/>
                </a:solidFill>
              </a:rPr>
              <a:t>, extended in </a:t>
            </a:r>
            <a:r>
              <a:rPr lang="en" sz="1050" u="sng">
                <a:solidFill>
                  <a:srgbClr val="663366"/>
                </a:solidFill>
                <a:hlinkClick r:id="rId4"/>
              </a:rPr>
              <a:t>RFC 854</a:t>
            </a:r>
            <a:r>
              <a:rPr lang="en" sz="1050">
                <a:solidFill>
                  <a:srgbClr val="222222"/>
                </a:solidFill>
              </a:rPr>
              <a:t>, and standardized as </a:t>
            </a:r>
            <a:r>
              <a:rPr lang="en" sz="1050" u="sng">
                <a:solidFill>
                  <a:srgbClr val="0B0080"/>
                </a:solidFill>
                <a:hlinkClick r:id="rId5"/>
              </a:rPr>
              <a:t>Internet Engineering Task Force</a:t>
            </a:r>
            <a:r>
              <a:rPr lang="en" sz="1050">
                <a:solidFill>
                  <a:srgbClr val="222222"/>
                </a:solidFill>
              </a:rPr>
              <a:t> (IETF) Internet Standard </a:t>
            </a:r>
            <a:r>
              <a:rPr lang="en" sz="1050" u="sng">
                <a:solidFill>
                  <a:srgbClr val="0B0080"/>
                </a:solidFill>
                <a:hlinkClick r:id="rId6"/>
              </a:rPr>
              <a:t>STD 8</a:t>
            </a:r>
            <a:r>
              <a:rPr lang="en" sz="1050">
                <a:solidFill>
                  <a:srgbClr val="222222"/>
                </a:solidFill>
              </a:rPr>
              <a:t>, one of the first Internet standards. The name stands for "</a:t>
            </a:r>
            <a:r>
              <a:rPr lang="en" sz="1050" b="1">
                <a:solidFill>
                  <a:srgbClr val="222222"/>
                </a:solidFill>
              </a:rPr>
              <a:t>tel</a:t>
            </a:r>
            <a:r>
              <a:rPr lang="en" sz="1050">
                <a:solidFill>
                  <a:srgbClr val="222222"/>
                </a:solidFill>
              </a:rPr>
              <a:t>etype </a:t>
            </a:r>
            <a:r>
              <a:rPr lang="en" sz="1050" b="1">
                <a:solidFill>
                  <a:srgbClr val="222222"/>
                </a:solidFill>
              </a:rPr>
              <a:t>net</a:t>
            </a:r>
            <a:r>
              <a:rPr lang="en" sz="1050">
                <a:solidFill>
                  <a:srgbClr val="222222"/>
                </a:solidFill>
              </a:rPr>
              <a:t>work".</a:t>
            </a:r>
            <a:r>
              <a:rPr lang="en" sz="1400" u="sng" baseline="30000">
                <a:solidFill>
                  <a:srgbClr val="0B0080"/>
                </a:solidFill>
                <a:hlinkClick r:id="rId7"/>
              </a:rPr>
              <a:t>[1]</a:t>
            </a:r>
            <a:r>
              <a:rPr lang="en" sz="1400" u="sng" baseline="30000">
                <a:solidFill>
                  <a:srgbClr val="0B0080"/>
                </a:solidFill>
                <a:hlinkClick r:id="rId8"/>
              </a:rPr>
              <a:t>[2]</a:t>
            </a:r>
            <a:endParaRPr sz="1400" u="sng" baseline="30000">
              <a:solidFill>
                <a:srgbClr val="0B0080"/>
              </a:solidFill>
              <a:hlinkClick r:id="rId8"/>
            </a:endParaRPr>
          </a:p>
          <a:p>
            <a:pPr marL="0" lvl="0" indent="0" rtl="0">
              <a:lnSpc>
                <a:spcPct val="115000"/>
              </a:lnSpc>
              <a:spcBef>
                <a:spcPts val="600"/>
              </a:spcBef>
              <a:spcAft>
                <a:spcPts val="0"/>
              </a:spcAft>
              <a:buNone/>
            </a:pPr>
            <a:r>
              <a:rPr lang="en" sz="1050">
                <a:solidFill>
                  <a:srgbClr val="222222"/>
                </a:solidFill>
              </a:rPr>
              <a:t>Historically, Telnet provided access to a </a:t>
            </a:r>
            <a:r>
              <a:rPr lang="en" sz="1050" u="sng">
                <a:solidFill>
                  <a:srgbClr val="0B0080"/>
                </a:solidFill>
                <a:hlinkClick r:id="rId9"/>
              </a:rPr>
              <a:t>command-line interface</a:t>
            </a:r>
            <a:r>
              <a:rPr lang="en" sz="1050">
                <a:solidFill>
                  <a:srgbClr val="222222"/>
                </a:solidFill>
              </a:rPr>
              <a:t> (usually, of an </a:t>
            </a:r>
            <a:r>
              <a:rPr lang="en" sz="1050" u="sng">
                <a:solidFill>
                  <a:srgbClr val="0B0080"/>
                </a:solidFill>
                <a:hlinkClick r:id="rId10"/>
              </a:rPr>
              <a:t>operating system</a:t>
            </a:r>
            <a:r>
              <a:rPr lang="en" sz="1050">
                <a:solidFill>
                  <a:srgbClr val="222222"/>
                </a:solidFill>
              </a:rPr>
              <a:t>) on a remote host, including most network equipment and </a:t>
            </a:r>
            <a:r>
              <a:rPr lang="en" sz="1050" u="sng">
                <a:solidFill>
                  <a:srgbClr val="0B0080"/>
                </a:solidFill>
                <a:hlinkClick r:id="rId10"/>
              </a:rPr>
              <a:t>operating systems</a:t>
            </a:r>
            <a:r>
              <a:rPr lang="en" sz="1050">
                <a:solidFill>
                  <a:srgbClr val="222222"/>
                </a:solidFill>
              </a:rPr>
              <a:t> with a configuration utility (including systems based on </a:t>
            </a:r>
            <a:r>
              <a:rPr lang="en" sz="1050" u="sng">
                <a:solidFill>
                  <a:srgbClr val="0B0080"/>
                </a:solidFill>
                <a:hlinkClick r:id="rId11"/>
              </a:rPr>
              <a:t>Windows NT</a:t>
            </a:r>
            <a:r>
              <a:rPr lang="en" sz="1050">
                <a:solidFill>
                  <a:srgbClr val="222222"/>
                </a:solidFill>
              </a:rPr>
              <a:t>).</a:t>
            </a:r>
            <a:r>
              <a:rPr lang="en" sz="1400" baseline="30000">
                <a:solidFill>
                  <a:srgbClr val="222222"/>
                </a:solidFill>
              </a:rPr>
              <a:t>[</a:t>
            </a:r>
            <a:r>
              <a:rPr lang="en" sz="1400" i="1" u="sng" baseline="30000">
                <a:solidFill>
                  <a:srgbClr val="0B0080"/>
                </a:solidFill>
                <a:hlinkClick r:id="rId12"/>
              </a:rPr>
              <a:t>clarification needed</a:t>
            </a:r>
            <a:r>
              <a:rPr lang="en" sz="1400" baseline="30000">
                <a:solidFill>
                  <a:srgbClr val="222222"/>
                </a:solidFill>
              </a:rPr>
              <a:t>]</a:t>
            </a:r>
            <a:r>
              <a:rPr lang="en" sz="1050">
                <a:solidFill>
                  <a:srgbClr val="222222"/>
                </a:solidFill>
              </a:rPr>
              <a:t> However, because of serious security concerns when using Telnet over an open network such as the Internet, its use for this purpose has waned significantly in favor of </a:t>
            </a:r>
            <a:r>
              <a:rPr lang="en" sz="1050" u="sng">
                <a:solidFill>
                  <a:srgbClr val="0B0080"/>
                </a:solidFill>
                <a:hlinkClick r:id="rId13"/>
              </a:rPr>
              <a:t>SSH</a:t>
            </a:r>
            <a:r>
              <a:rPr lang="en" sz="1050">
                <a:solidFill>
                  <a:srgbClr val="222222"/>
                </a:solidFill>
              </a:rPr>
              <a:t>.</a:t>
            </a:r>
            <a:endParaRPr sz="1050">
              <a:solidFill>
                <a:srgbClr val="222222"/>
              </a:solidFill>
            </a:endParaRPr>
          </a:p>
          <a:p>
            <a:pPr marL="0" lvl="0" indent="0" rtl="0">
              <a:lnSpc>
                <a:spcPct val="115000"/>
              </a:lnSpc>
              <a:spcBef>
                <a:spcPts val="600"/>
              </a:spcBef>
              <a:spcAft>
                <a:spcPts val="0"/>
              </a:spcAft>
              <a:buNone/>
            </a:pPr>
            <a:r>
              <a:rPr lang="en" sz="1050">
                <a:solidFill>
                  <a:srgbClr val="222222"/>
                </a:solidFill>
                <a:highlight>
                  <a:srgbClr val="FFFFFF"/>
                </a:highlight>
              </a:rPr>
              <a:t>SSH uses </a:t>
            </a:r>
            <a:r>
              <a:rPr lang="en" sz="1050" u="sng">
                <a:solidFill>
                  <a:srgbClr val="0B0080"/>
                </a:solidFill>
                <a:highlight>
                  <a:srgbClr val="FFFFFF"/>
                </a:highlight>
                <a:hlinkClick r:id="rId14"/>
              </a:rPr>
              <a:t>public-key cryptography</a:t>
            </a:r>
            <a:r>
              <a:rPr lang="en" sz="1050">
                <a:solidFill>
                  <a:srgbClr val="222222"/>
                </a:solidFill>
                <a:highlight>
                  <a:srgbClr val="FFFFFF"/>
                </a:highlight>
              </a:rPr>
              <a:t> to </a:t>
            </a:r>
            <a:r>
              <a:rPr lang="en" sz="1050" u="sng">
                <a:solidFill>
                  <a:srgbClr val="0B0080"/>
                </a:solidFill>
                <a:highlight>
                  <a:srgbClr val="FFFFFF"/>
                </a:highlight>
                <a:hlinkClick r:id="rId15"/>
              </a:rPr>
              <a:t>authenticate</a:t>
            </a:r>
            <a:r>
              <a:rPr lang="en" sz="1050">
                <a:solidFill>
                  <a:srgbClr val="222222"/>
                </a:solidFill>
                <a:highlight>
                  <a:srgbClr val="FFFFFF"/>
                </a:highlight>
              </a:rPr>
              <a:t> the remote computer and allow it to authenticate the user, if necessary.</a:t>
            </a:r>
            <a:r>
              <a:rPr lang="en" sz="1400" u="sng" baseline="30000">
                <a:solidFill>
                  <a:srgbClr val="0B0080"/>
                </a:solidFill>
                <a:highlight>
                  <a:srgbClr val="FFFFFF"/>
                </a:highlight>
                <a:hlinkClick r:id="rId16"/>
              </a:rPr>
              <a:t>[2]</a:t>
            </a:r>
            <a:r>
              <a:rPr lang="en" sz="1050">
                <a:solidFill>
                  <a:srgbClr val="222222"/>
                </a:solidFill>
                <a:highlight>
                  <a:srgbClr val="FFFFFF"/>
                </a:highlight>
              </a:rPr>
              <a:t> There are several ways to use SSH; one is to use automatically generated public-private key pairs to simply encrypt a network connection, and then use </a:t>
            </a:r>
            <a:r>
              <a:rPr lang="en" sz="1050" u="sng">
                <a:solidFill>
                  <a:srgbClr val="0B0080"/>
                </a:solidFill>
                <a:highlight>
                  <a:srgbClr val="FFFFFF"/>
                </a:highlight>
                <a:hlinkClick r:id="rId17"/>
              </a:rPr>
              <a:t>password</a:t>
            </a:r>
            <a:r>
              <a:rPr lang="en" sz="1050">
                <a:solidFill>
                  <a:srgbClr val="222222"/>
                </a:solidFill>
                <a:highlight>
                  <a:srgbClr val="FFFFFF"/>
                </a:highlight>
              </a:rPr>
              <a:t> authentication to log on.</a:t>
            </a:r>
            <a:endParaRPr sz="1050">
              <a:solidFill>
                <a:srgbClr val="222222"/>
              </a:solidFill>
              <a:highlight>
                <a:srgbClr val="FFFFFF"/>
              </a:highlight>
            </a:endParaRPr>
          </a:p>
          <a:p>
            <a:pPr marL="0" lvl="0" indent="0" rtl="0">
              <a:lnSpc>
                <a:spcPct val="115000"/>
              </a:lnSpc>
              <a:spcBef>
                <a:spcPts val="600"/>
              </a:spcBef>
              <a:spcAft>
                <a:spcPts val="600"/>
              </a:spcAft>
              <a:buNone/>
            </a:pPr>
            <a:r>
              <a:rPr lang="en" sz="1050">
                <a:solidFill>
                  <a:srgbClr val="222222"/>
                </a:solidFill>
                <a:highlight>
                  <a:srgbClr val="FFFFFF"/>
                </a:highlight>
              </a:rPr>
              <a:t>SSH is typically used to log into a remote machine and execute commands, but it also supports </a:t>
            </a:r>
            <a:r>
              <a:rPr lang="en" sz="1050" u="sng">
                <a:solidFill>
                  <a:srgbClr val="0B0080"/>
                </a:solidFill>
                <a:highlight>
                  <a:srgbClr val="FFFFFF"/>
                </a:highlight>
                <a:hlinkClick r:id="rId18"/>
              </a:rPr>
              <a:t>tunneling</a:t>
            </a:r>
            <a:r>
              <a:rPr lang="en" sz="1050">
                <a:solidFill>
                  <a:srgbClr val="222222"/>
                </a:solidFill>
                <a:highlight>
                  <a:srgbClr val="FFFFFF"/>
                </a:highlight>
              </a:rPr>
              <a:t>, </a:t>
            </a:r>
            <a:r>
              <a:rPr lang="en" sz="1050" u="sng">
                <a:solidFill>
                  <a:srgbClr val="0B0080"/>
                </a:solidFill>
                <a:highlight>
                  <a:srgbClr val="FFFFFF"/>
                </a:highlight>
                <a:hlinkClick r:id="rId19"/>
              </a:rPr>
              <a:t>forwarding</a:t>
            </a:r>
            <a:r>
              <a:rPr lang="en" sz="1050">
                <a:solidFill>
                  <a:srgbClr val="222222"/>
                </a:solidFill>
                <a:highlight>
                  <a:srgbClr val="FFFFFF"/>
                </a:highlight>
              </a:rPr>
              <a:t> </a:t>
            </a:r>
            <a:r>
              <a:rPr lang="en" sz="1050" u="sng">
                <a:solidFill>
                  <a:srgbClr val="0B0080"/>
                </a:solidFill>
                <a:highlight>
                  <a:srgbClr val="FFFFFF"/>
                </a:highlight>
                <a:hlinkClick r:id="rId20"/>
              </a:rPr>
              <a:t>TCP ports</a:t>
            </a:r>
            <a:r>
              <a:rPr lang="en" sz="1050">
                <a:solidFill>
                  <a:srgbClr val="222222"/>
                </a:solidFill>
                <a:highlight>
                  <a:srgbClr val="FFFFFF"/>
                </a:highlight>
              </a:rPr>
              <a:t> and </a:t>
            </a:r>
            <a:r>
              <a:rPr lang="en" sz="1050" u="sng">
                <a:solidFill>
                  <a:srgbClr val="0B0080"/>
                </a:solidFill>
                <a:highlight>
                  <a:srgbClr val="FFFFFF"/>
                </a:highlight>
                <a:hlinkClick r:id="rId21"/>
              </a:rPr>
              <a:t>X11</a:t>
            </a:r>
            <a:r>
              <a:rPr lang="en" sz="1050">
                <a:solidFill>
                  <a:srgbClr val="222222"/>
                </a:solidFill>
                <a:highlight>
                  <a:srgbClr val="FFFFFF"/>
                </a:highlight>
              </a:rPr>
              <a:t> connections; it can transfer files using the associated </a:t>
            </a:r>
            <a:r>
              <a:rPr lang="en" sz="1050" u="sng">
                <a:solidFill>
                  <a:srgbClr val="0B0080"/>
                </a:solidFill>
                <a:highlight>
                  <a:srgbClr val="FFFFFF"/>
                </a:highlight>
                <a:hlinkClick r:id="rId22"/>
              </a:rPr>
              <a:t>SSH file transfer</a:t>
            </a:r>
            <a:r>
              <a:rPr lang="en" sz="1050">
                <a:solidFill>
                  <a:srgbClr val="222222"/>
                </a:solidFill>
                <a:highlight>
                  <a:srgbClr val="FFFFFF"/>
                </a:highlight>
              </a:rPr>
              <a:t> (SFTP) or </a:t>
            </a:r>
            <a:r>
              <a:rPr lang="en" sz="1050" u="sng">
                <a:solidFill>
                  <a:srgbClr val="0B0080"/>
                </a:solidFill>
                <a:highlight>
                  <a:srgbClr val="FFFFFF"/>
                </a:highlight>
                <a:hlinkClick r:id="rId23"/>
              </a:rPr>
              <a:t>secure copy</a:t>
            </a:r>
            <a:r>
              <a:rPr lang="en" sz="1050">
                <a:solidFill>
                  <a:srgbClr val="222222"/>
                </a:solidFill>
                <a:highlight>
                  <a:srgbClr val="FFFFFF"/>
                </a:highlight>
              </a:rPr>
              <a:t> (SCP) protocols.</a:t>
            </a:r>
            <a:r>
              <a:rPr lang="en" sz="1400" u="sng" baseline="30000">
                <a:solidFill>
                  <a:srgbClr val="0B0080"/>
                </a:solidFill>
                <a:highlight>
                  <a:srgbClr val="FFFFFF"/>
                </a:highlight>
                <a:hlinkClick r:id="rId16"/>
              </a:rPr>
              <a:t>[2]</a:t>
            </a:r>
            <a:r>
              <a:rPr lang="en" sz="1050">
                <a:solidFill>
                  <a:srgbClr val="222222"/>
                </a:solidFill>
                <a:highlight>
                  <a:srgbClr val="FFFFFF"/>
                </a:highlight>
              </a:rPr>
              <a:t> SSH uses the </a:t>
            </a:r>
            <a:r>
              <a:rPr lang="en" sz="1050" u="sng">
                <a:solidFill>
                  <a:srgbClr val="0B0080"/>
                </a:solidFill>
                <a:highlight>
                  <a:srgbClr val="FFFFFF"/>
                </a:highlight>
                <a:hlinkClick r:id="rId24"/>
              </a:rPr>
              <a:t>client-server</a:t>
            </a:r>
            <a:r>
              <a:rPr lang="en" sz="1050">
                <a:solidFill>
                  <a:srgbClr val="222222"/>
                </a:solidFill>
                <a:highlight>
                  <a:srgbClr val="FFFFFF"/>
                </a:highlight>
              </a:rPr>
              <a:t> model.</a:t>
            </a:r>
            <a:endParaRPr sz="1050">
              <a:solidFill>
                <a:srgbClr val="2222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Add cat, echo maybe?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https://www.digitalocean.com/community/tutorials/how-to-set-up-vsftpd-for-a-user-s-directory-on-ubuntu-16-04</a:t>
            </a:r>
            <a:endParaRPr/>
          </a:p>
          <a:p>
            <a:pPr marL="0" lvl="0" indent="0">
              <a:spcBef>
                <a:spcPts val="0"/>
              </a:spcBef>
              <a:spcAft>
                <a:spcPts val="0"/>
              </a:spcAft>
              <a:buNone/>
            </a:pPr>
            <a:r>
              <a:rPr lang="en" u="sng">
                <a:solidFill>
                  <a:schemeClr val="hlink"/>
                </a:solidFill>
                <a:hlinkClick r:id="rId4"/>
              </a:rPr>
              <a:t>http://www.ducea.com/2006/07/27/allowing-ftp-access-to-files-outside-the-home-directory-chroot/</a:t>
            </a:r>
            <a:endParaRPr/>
          </a:p>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Show all commands from the last page in man and use them with simple examples.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If files are the most fundamental abstraction in a Unix system, processes are the second most</a:t>
            </a:r>
            <a:endParaRPr/>
          </a:p>
          <a:p>
            <a:pPr marL="0" lvl="0" indent="0" rtl="0">
              <a:spcBef>
                <a:spcPts val="0"/>
              </a:spcBef>
              <a:spcAft>
                <a:spcPts val="0"/>
              </a:spcAft>
              <a:buNone/>
            </a:pPr>
            <a:r>
              <a:rPr lang="en"/>
              <a:t>fundamental. Processes are object code in execution: active, alive, running programs. But</a:t>
            </a:r>
            <a:endParaRPr/>
          </a:p>
          <a:p>
            <a:pPr marL="0" lvl="0" indent="0" rtl="0">
              <a:spcBef>
                <a:spcPts val="0"/>
              </a:spcBef>
              <a:spcAft>
                <a:spcPts val="0"/>
              </a:spcAft>
              <a:buNone/>
            </a:pPr>
            <a:r>
              <a:rPr lang="en"/>
              <a:t>they're more than just object code—processes consist of data, resources, state, and a</a:t>
            </a:r>
            <a:endParaRPr/>
          </a:p>
          <a:p>
            <a:pPr marL="0" lvl="0" indent="0" rtl="0">
              <a:spcBef>
                <a:spcPts val="0"/>
              </a:spcBef>
              <a:spcAft>
                <a:spcPts val="0"/>
              </a:spcAft>
              <a:buNone/>
            </a:pPr>
            <a:r>
              <a:rPr lang="en"/>
              <a:t>virtualized computer.</a:t>
            </a:r>
            <a:endParaRPr/>
          </a:p>
          <a:p>
            <a:pPr marL="0" lvl="0" indent="0" rtl="0">
              <a:spcBef>
                <a:spcPts val="0"/>
              </a:spcBef>
              <a:spcAft>
                <a:spcPts val="0"/>
              </a:spcAft>
              <a:buNone/>
            </a:pPr>
            <a:r>
              <a:rPr lang="en"/>
              <a:t>Processes begin life as executable object code, which is machine-runnable code in an</a:t>
            </a:r>
            <a:endParaRPr/>
          </a:p>
          <a:p>
            <a:pPr marL="0" lvl="0" indent="0" rtl="0">
              <a:spcBef>
                <a:spcPts val="0"/>
              </a:spcBef>
              <a:spcAft>
                <a:spcPts val="0"/>
              </a:spcAft>
              <a:buNone/>
            </a:pPr>
            <a:r>
              <a:rPr lang="en"/>
              <a:t>executable format that the kernel understands (the format most common in Linux is ELF). The</a:t>
            </a:r>
            <a:endParaRPr/>
          </a:p>
          <a:p>
            <a:pPr marL="0" lvl="0" indent="0" rtl="0">
              <a:spcBef>
                <a:spcPts val="0"/>
              </a:spcBef>
              <a:spcAft>
                <a:spcPts val="0"/>
              </a:spcAft>
              <a:buNone/>
            </a:pPr>
            <a:r>
              <a:rPr lang="en"/>
              <a:t>executable format contains metadata, and multiple sections of code and data. Sections are</a:t>
            </a:r>
            <a:endParaRPr/>
          </a:p>
          <a:p>
            <a:pPr marL="0" lvl="0" indent="0" rtl="0">
              <a:spcBef>
                <a:spcPts val="0"/>
              </a:spcBef>
              <a:spcAft>
                <a:spcPts val="0"/>
              </a:spcAft>
              <a:buNone/>
            </a:pPr>
            <a:r>
              <a:rPr lang="en"/>
              <a:t>linear chunks of the object code that load into linear chunks of memory. All bytes in a section</a:t>
            </a:r>
            <a:endParaRPr/>
          </a:p>
          <a:p>
            <a:pPr marL="0" lvl="0" indent="0" rtl="0">
              <a:spcBef>
                <a:spcPts val="0"/>
              </a:spcBef>
              <a:spcAft>
                <a:spcPts val="0"/>
              </a:spcAft>
              <a:buNone/>
            </a:pPr>
            <a:r>
              <a:rPr lang="en"/>
              <a:t>are treated the same, given the same permissions, and generally used for similar purposes.</a:t>
            </a:r>
            <a:endParaRPr/>
          </a:p>
          <a:p>
            <a:pPr marL="0" lvl="0" indent="0" rtl="0">
              <a:spcBef>
                <a:spcPts val="0"/>
              </a:spcBef>
              <a:spcAft>
                <a:spcPts val="0"/>
              </a:spcAft>
              <a:buNone/>
            </a:pPr>
            <a:r>
              <a:rPr lang="en"/>
              <a:t>The most important and common sections are the text section, the data section, and the bss</a:t>
            </a:r>
            <a:endParaRPr/>
          </a:p>
          <a:p>
            <a:pPr marL="0" lvl="0" indent="0" rtl="0">
              <a:spcBef>
                <a:spcPts val="0"/>
              </a:spcBef>
              <a:spcAft>
                <a:spcPts val="0"/>
              </a:spcAft>
              <a:buNone/>
            </a:pPr>
            <a:r>
              <a:rPr lang="en"/>
              <a:t>section. The text section contains executable code and read-only data, such as constant</a:t>
            </a:r>
            <a:endParaRPr/>
          </a:p>
          <a:p>
            <a:pPr marL="0" lvl="0" indent="0" rtl="0">
              <a:spcBef>
                <a:spcPts val="0"/>
              </a:spcBef>
              <a:spcAft>
                <a:spcPts val="0"/>
              </a:spcAft>
              <a:buNone/>
            </a:pPr>
            <a:r>
              <a:rPr lang="en"/>
              <a:t>variables, and is typically marked read-only and executable. The data section contains</a:t>
            </a:r>
            <a:endParaRPr/>
          </a:p>
          <a:p>
            <a:pPr marL="0" lvl="0" indent="0" rtl="0">
              <a:spcBef>
                <a:spcPts val="0"/>
              </a:spcBef>
              <a:spcAft>
                <a:spcPts val="0"/>
              </a:spcAft>
              <a:buNone/>
            </a:pPr>
            <a:r>
              <a:rPr lang="en"/>
              <a:t>initialized data, such as C variables with defined values, and is typically marked readable and</a:t>
            </a:r>
            <a:endParaRPr/>
          </a:p>
          <a:p>
            <a:pPr marL="0" lvl="0" indent="0" rtl="0">
              <a:spcBef>
                <a:spcPts val="0"/>
              </a:spcBef>
              <a:spcAft>
                <a:spcPts val="0"/>
              </a:spcAft>
              <a:buNone/>
            </a:pPr>
            <a:r>
              <a:rPr lang="en"/>
              <a:t>writable. The bss section contains uninitialized global data. Because the C standard dictates</a:t>
            </a:r>
            <a:endParaRPr/>
          </a:p>
          <a:p>
            <a:pPr marL="0" lvl="0" indent="0" rtl="0">
              <a:spcBef>
                <a:spcPts val="0"/>
              </a:spcBef>
              <a:spcAft>
                <a:spcPts val="0"/>
              </a:spcAft>
              <a:buNone/>
            </a:pPr>
            <a:r>
              <a:rPr lang="en"/>
              <a:t>default values for C variables that are essentially all zeros, there is no need to store the zeros</a:t>
            </a:r>
            <a:endParaRPr/>
          </a:p>
          <a:p>
            <a:pPr marL="0" lvl="0" indent="0" rtl="0">
              <a:spcBef>
                <a:spcPts val="0"/>
              </a:spcBef>
              <a:spcAft>
                <a:spcPts val="0"/>
              </a:spcAft>
              <a:buNone/>
            </a:pPr>
            <a:r>
              <a:rPr lang="en"/>
              <a:t>in the object code on disk. Instead, the object code can simply list the uninitialized variables in</a:t>
            </a:r>
            <a:endParaRPr/>
          </a:p>
          <a:p>
            <a:pPr marL="0" lvl="0" indent="0" rtl="0">
              <a:spcBef>
                <a:spcPts val="0"/>
              </a:spcBef>
              <a:spcAft>
                <a:spcPts val="0"/>
              </a:spcAft>
              <a:buNone/>
            </a:pPr>
            <a:r>
              <a:rPr lang="en"/>
              <a:t>the bss section, and the kernel can map the zero page (a page of all zeros) over the section</a:t>
            </a:r>
            <a:endParaRPr/>
          </a:p>
          <a:p>
            <a:pPr marL="0" lvl="0" indent="0" rtl="0">
              <a:spcBef>
                <a:spcPts val="0"/>
              </a:spcBef>
              <a:spcAft>
                <a:spcPts val="0"/>
              </a:spcAft>
              <a:buNone/>
            </a:pPr>
            <a:r>
              <a:rPr lang="en"/>
              <a:t>when it is loaded into memory. The bss section was conceived solely as an optimization for</a:t>
            </a:r>
            <a:endParaRPr/>
          </a:p>
          <a:p>
            <a:pPr marL="0" lvl="0" indent="0" rtl="0">
              <a:spcBef>
                <a:spcPts val="0"/>
              </a:spcBef>
              <a:spcAft>
                <a:spcPts val="0"/>
              </a:spcAft>
              <a:buNone/>
            </a:pPr>
            <a:r>
              <a:rPr lang="en"/>
              <a:t>this purpose. The name is a historic relic; it stands for block started by symbol, or block</a:t>
            </a:r>
            <a:endParaRPr/>
          </a:p>
          <a:p>
            <a:pPr marL="0" lvl="0" indent="0" rtl="0">
              <a:spcBef>
                <a:spcPts val="0"/>
              </a:spcBef>
              <a:spcAft>
                <a:spcPts val="0"/>
              </a:spcAft>
              <a:buNone/>
            </a:pPr>
            <a:r>
              <a:rPr lang="en"/>
              <a:t>storage segment. Other common sections in ELF executables are the absolute section (which</a:t>
            </a:r>
            <a:endParaRPr/>
          </a:p>
          <a:p>
            <a:pPr marL="0" lvl="0" indent="0" rtl="0">
              <a:spcBef>
                <a:spcPts val="0"/>
              </a:spcBef>
              <a:spcAft>
                <a:spcPts val="0"/>
              </a:spcAft>
              <a:buNone/>
            </a:pPr>
            <a:r>
              <a:rPr lang="en"/>
              <a:t>contains nonrelocatable symbols) and the undefined section (a catchall).</a:t>
            </a:r>
            <a:endParaRPr/>
          </a:p>
          <a:p>
            <a:pPr marL="0" lvl="0" indent="0" rtl="0">
              <a:spcBef>
                <a:spcPts val="0"/>
              </a:spcBef>
              <a:spcAft>
                <a:spcPts val="0"/>
              </a:spcAft>
              <a:buNone/>
            </a:pPr>
            <a:r>
              <a:rPr lang="en"/>
              <a:t>A process is also associated with various system resources, which are arbitrated and managed</a:t>
            </a:r>
            <a:endParaRPr/>
          </a:p>
          <a:p>
            <a:pPr marL="0" lvl="0" indent="0" rtl="0">
              <a:spcBef>
                <a:spcPts val="0"/>
              </a:spcBef>
              <a:spcAft>
                <a:spcPts val="0"/>
              </a:spcAft>
              <a:buNone/>
            </a:pPr>
            <a:r>
              <a:rPr lang="en"/>
              <a:t>by the kernel. Processes typically request and manipulate resources only through system calls.</a:t>
            </a:r>
            <a:endParaRPr/>
          </a:p>
          <a:p>
            <a:pPr marL="0" lvl="0" indent="0" rtl="0">
              <a:spcBef>
                <a:spcPts val="0"/>
              </a:spcBef>
              <a:spcAft>
                <a:spcPts val="0"/>
              </a:spcAft>
              <a:buNone/>
            </a:pPr>
            <a:r>
              <a:rPr lang="en"/>
              <a:t>Resources include timers, pending signals, open files, network connections, hardware, and IPC</a:t>
            </a:r>
            <a:endParaRPr/>
          </a:p>
          <a:p>
            <a:pPr marL="0" lvl="0" indent="0" rtl="0">
              <a:spcBef>
                <a:spcPts val="0"/>
              </a:spcBef>
              <a:spcAft>
                <a:spcPts val="0"/>
              </a:spcAft>
              <a:buNone/>
            </a:pPr>
            <a:r>
              <a:rPr lang="en"/>
              <a:t>mechanisms. A process' resources, along with data and statistics related to the process, are</a:t>
            </a:r>
            <a:endParaRPr/>
          </a:p>
          <a:p>
            <a:pPr marL="0" lvl="0" indent="0" rtl="0">
              <a:spcBef>
                <a:spcPts val="0"/>
              </a:spcBef>
              <a:spcAft>
                <a:spcPts val="0"/>
              </a:spcAft>
              <a:buNone/>
            </a:pPr>
            <a:r>
              <a:rPr lang="en"/>
              <a:t>stored inside the kernel in the process' process descriptor.</a:t>
            </a:r>
            <a:endParaRPr/>
          </a:p>
          <a:p>
            <a:pPr marL="0" lvl="0" indent="0" rtl="0">
              <a:spcBef>
                <a:spcPts val="0"/>
              </a:spcBef>
              <a:spcAft>
                <a:spcPts val="0"/>
              </a:spcAft>
              <a:buNone/>
            </a:pPr>
            <a:r>
              <a:rPr lang="en"/>
              <a:t>A process is a virtualization abstraction. The Linux kernel, supporting both preemptive</a:t>
            </a:r>
            <a:endParaRPr/>
          </a:p>
          <a:p>
            <a:pPr marL="0" lvl="0" indent="0" rtl="0">
              <a:spcBef>
                <a:spcPts val="0"/>
              </a:spcBef>
              <a:spcAft>
                <a:spcPts val="0"/>
              </a:spcAft>
              <a:buNone/>
            </a:pPr>
            <a:r>
              <a:rPr lang="en"/>
              <a:t>multitasking and virtual memory, provides a process both a virtualized processor, and a</a:t>
            </a:r>
            <a:endParaRPr/>
          </a:p>
          <a:p>
            <a:pPr marL="0" lvl="0" indent="0" rtl="0">
              <a:spcBef>
                <a:spcPts val="0"/>
              </a:spcBef>
              <a:spcAft>
                <a:spcPts val="0"/>
              </a:spcAft>
              <a:buNone/>
            </a:pPr>
            <a:r>
              <a:rPr lang="en"/>
              <a:t>virtualized view of memory. From the process' perspective, the view of the system is as</a:t>
            </a:r>
            <a:endParaRPr/>
          </a:p>
          <a:p>
            <a:pPr marL="0" lvl="0" indent="0" rtl="0">
              <a:spcBef>
                <a:spcPts val="0"/>
              </a:spcBef>
              <a:spcAft>
                <a:spcPts val="0"/>
              </a:spcAft>
              <a:buNone/>
            </a:pPr>
            <a:r>
              <a:rPr lang="en"/>
              <a:t>though it alone were in control. That is, even though a given process may be scheduled</a:t>
            </a:r>
            <a:endParaRPr/>
          </a:p>
          <a:p>
            <a:pPr marL="0" lvl="0" indent="0" rtl="0">
              <a:spcBef>
                <a:spcPts val="0"/>
              </a:spcBef>
              <a:spcAft>
                <a:spcPts val="0"/>
              </a:spcAft>
              <a:buNone/>
            </a:pPr>
            <a:r>
              <a:rPr lang="en"/>
              <a:t>alongside many other processes, it runs as though it has sole control of the system. The</a:t>
            </a:r>
            <a:endParaRPr/>
          </a:p>
          <a:p>
            <a:pPr marL="0" lvl="0" indent="0" rtl="0">
              <a:spcBef>
                <a:spcPts val="0"/>
              </a:spcBef>
              <a:spcAft>
                <a:spcPts val="0"/>
              </a:spcAft>
              <a:buNone/>
            </a:pPr>
            <a:r>
              <a:rPr lang="en"/>
              <a:t>kernel seamlessly and transparently preempts and reschedules processes, sharing the</a:t>
            </a:r>
            <a:endParaRPr/>
          </a:p>
          <a:p>
            <a:pPr marL="0" lvl="0" indent="0" rtl="0">
              <a:spcBef>
                <a:spcPts val="0"/>
              </a:spcBef>
              <a:spcAft>
                <a:spcPts val="0"/>
              </a:spcAft>
              <a:buNone/>
            </a:pPr>
            <a:r>
              <a:rPr lang="en"/>
              <a:t>system's processors among all running processes. Processes never know the difference.</a:t>
            </a:r>
            <a:endParaRPr/>
          </a:p>
          <a:p>
            <a:pPr marL="0" lvl="0" indent="0" rtl="0">
              <a:spcBef>
                <a:spcPts val="0"/>
              </a:spcBef>
              <a:spcAft>
                <a:spcPts val="0"/>
              </a:spcAft>
              <a:buNone/>
            </a:pPr>
            <a:r>
              <a:rPr lang="en"/>
              <a:t>Similarly, each process is afforded a single linear address space, as if it alone were in control</a:t>
            </a:r>
            <a:endParaRPr/>
          </a:p>
          <a:p>
            <a:pPr marL="0" lvl="0" indent="0" rtl="0">
              <a:spcBef>
                <a:spcPts val="0"/>
              </a:spcBef>
              <a:spcAft>
                <a:spcPts val="0"/>
              </a:spcAft>
              <a:buNone/>
            </a:pPr>
            <a:r>
              <a:rPr lang="en"/>
              <a:t>of all of the memory in the system. Through virtual memory and paging, the kernel allows</a:t>
            </a:r>
            <a:endParaRPr/>
          </a:p>
          <a:p>
            <a:pPr marL="0" lvl="0" indent="0" rtl="0">
              <a:spcBef>
                <a:spcPts val="0"/>
              </a:spcBef>
              <a:spcAft>
                <a:spcPts val="0"/>
              </a:spcAft>
              <a:buNone/>
            </a:pPr>
            <a:r>
              <a:rPr lang="en"/>
              <a:t>many processes to coexist on the system, each operating in a different address space. The</a:t>
            </a:r>
            <a:endParaRPr/>
          </a:p>
          <a:p>
            <a:pPr marL="0" lvl="0" indent="0" rtl="0">
              <a:spcBef>
                <a:spcPts val="0"/>
              </a:spcBef>
              <a:spcAft>
                <a:spcPts val="0"/>
              </a:spcAft>
              <a:buNone/>
            </a:pPr>
            <a:r>
              <a:rPr lang="en"/>
              <a:t>kernel manages this virtualization through hardware support provided by modern processors,</a:t>
            </a:r>
            <a:endParaRPr/>
          </a:p>
          <a:p>
            <a:pPr marL="0" lvl="0" indent="0" rtl="0">
              <a:spcBef>
                <a:spcPts val="0"/>
              </a:spcBef>
              <a:spcAft>
                <a:spcPts val="0"/>
              </a:spcAft>
              <a:buNone/>
            </a:pPr>
            <a:r>
              <a:rPr lang="en"/>
              <a:t>allowing the operating system to concurrently manage the state of multiple independent</a:t>
            </a:r>
            <a:endParaRPr/>
          </a:p>
          <a:p>
            <a:pPr marL="0" lvl="0" indent="0" rtl="0">
              <a:spcBef>
                <a:spcPts val="0"/>
              </a:spcBef>
              <a:spcAft>
                <a:spcPts val="0"/>
              </a:spcAft>
              <a:buNone/>
            </a:pPr>
            <a:r>
              <a:rPr lang="en"/>
              <a:t>processes.</a:t>
            </a:r>
            <a:endParaRPr/>
          </a:p>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www.howtogeek.com/howto/42980/the-beginners-guide-to-nano-the-linux-command-line-text-editor/"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www.codexpedia.com/text-editor/nano-text-editor-command-cheatshee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Linux System Programming</a:t>
            </a:r>
            <a:endParaRPr/>
          </a:p>
          <a:p>
            <a:pPr marL="0" lvl="0" indent="0">
              <a:spcBef>
                <a:spcPts val="0"/>
              </a:spcBef>
              <a:spcAft>
                <a:spcPts val="0"/>
              </a:spcAft>
              <a:buNone/>
            </a:pPr>
            <a:r>
              <a:rPr lang="en"/>
              <a:t>Part 1 - Linux Basics</a:t>
            </a:r>
            <a:endParaRPr/>
          </a:p>
        </p:txBody>
      </p:sp>
      <p:sp>
        <p:nvSpPr>
          <p:cNvPr id="87" name="Shape 8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IBA Bulgaria</a:t>
            </a:r>
            <a:endParaRPr/>
          </a:p>
          <a:p>
            <a:pPr marL="0" lvl="0" indent="0">
              <a:spcBef>
                <a:spcPts val="0"/>
              </a:spcBef>
              <a:spcAft>
                <a:spcPts val="0"/>
              </a:spcAft>
              <a:buNone/>
            </a:pPr>
            <a:r>
              <a:rPr lang="en"/>
              <a:t>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Users and Groups</a:t>
            </a:r>
            <a:endParaRPr/>
          </a:p>
        </p:txBody>
      </p:sp>
      <p:sp>
        <p:nvSpPr>
          <p:cNvPr id="161" name="Shape 16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Authorization in Linux is provided by </a:t>
            </a:r>
            <a:r>
              <a:rPr lang="en" b="1"/>
              <a:t>users </a:t>
            </a:r>
            <a:r>
              <a:rPr lang="en"/>
              <a:t>and </a:t>
            </a:r>
            <a:r>
              <a:rPr lang="en" b="1"/>
              <a:t>groups</a:t>
            </a:r>
            <a:r>
              <a:rPr lang="en"/>
              <a:t>.</a:t>
            </a:r>
            <a:endParaRPr/>
          </a:p>
          <a:p>
            <a:pPr marL="457200" lvl="0" indent="-311150" rtl="0">
              <a:spcBef>
                <a:spcPts val="0"/>
              </a:spcBef>
              <a:spcAft>
                <a:spcPts val="0"/>
              </a:spcAft>
              <a:buSzPts val="1300"/>
              <a:buChar char="●"/>
            </a:pPr>
            <a:r>
              <a:rPr lang="en"/>
              <a:t>Each user is associated with a unique positive integer called the user ID (</a:t>
            </a:r>
            <a:r>
              <a:rPr lang="en" b="1"/>
              <a:t>uid</a:t>
            </a:r>
            <a:r>
              <a:rPr lang="en"/>
              <a:t>).</a:t>
            </a:r>
            <a:endParaRPr/>
          </a:p>
          <a:p>
            <a:pPr marL="457200" lvl="0" indent="-311150" rtl="0">
              <a:spcBef>
                <a:spcPts val="0"/>
              </a:spcBef>
              <a:spcAft>
                <a:spcPts val="0"/>
              </a:spcAft>
              <a:buSzPts val="1300"/>
              <a:buChar char="●"/>
            </a:pPr>
            <a:r>
              <a:rPr lang="en"/>
              <a:t>The users are often referred by </a:t>
            </a:r>
            <a:r>
              <a:rPr lang="en" b="1"/>
              <a:t>usernames</a:t>
            </a:r>
            <a:r>
              <a:rPr lang="en"/>
              <a:t>, not numerical values.</a:t>
            </a:r>
            <a:endParaRPr/>
          </a:p>
          <a:p>
            <a:pPr marL="457200" lvl="0" indent="-311150">
              <a:spcBef>
                <a:spcPts val="0"/>
              </a:spcBef>
              <a:spcAft>
                <a:spcPts val="0"/>
              </a:spcAft>
              <a:buSzPts val="1300"/>
              <a:buChar char="●"/>
            </a:pPr>
            <a:r>
              <a:rPr lang="en"/>
              <a:t>Each user may belong to one or more groups, including a </a:t>
            </a:r>
            <a:r>
              <a:rPr lang="en" b="1"/>
              <a:t>primary </a:t>
            </a:r>
            <a:r>
              <a:rPr lang="en"/>
              <a:t>or </a:t>
            </a:r>
            <a:r>
              <a:rPr lang="en" b="1"/>
              <a:t>login group</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35525" y="1356025"/>
            <a:ext cx="3300900" cy="895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File Permissions</a:t>
            </a:r>
            <a:endParaRPr/>
          </a:p>
        </p:txBody>
      </p:sp>
      <p:pic>
        <p:nvPicPr>
          <p:cNvPr id="167" name="Shape 167"/>
          <p:cNvPicPr preferRelativeResize="0"/>
          <p:nvPr/>
        </p:nvPicPr>
        <p:blipFill>
          <a:blip r:embed="rId3">
            <a:alphaModFix/>
          </a:blip>
          <a:stretch>
            <a:fillRect/>
          </a:stretch>
        </p:blipFill>
        <p:spPr>
          <a:xfrm>
            <a:off x="4572000" y="-8"/>
            <a:ext cx="4571999" cy="2077357"/>
          </a:xfrm>
          <a:prstGeom prst="rect">
            <a:avLst/>
          </a:prstGeom>
          <a:noFill/>
          <a:ln>
            <a:noFill/>
          </a:ln>
        </p:spPr>
      </p:pic>
      <p:sp>
        <p:nvSpPr>
          <p:cNvPr id="168" name="Shape 168"/>
          <p:cNvSpPr txBox="1"/>
          <p:nvPr/>
        </p:nvSpPr>
        <p:spPr>
          <a:xfrm>
            <a:off x="0" y="1911700"/>
            <a:ext cx="4572000" cy="37761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The traditional system defines three modes to use a file - </a:t>
            </a:r>
            <a:r>
              <a:rPr lang="en" b="1"/>
              <a:t>(r)</a:t>
            </a:r>
            <a:r>
              <a:rPr lang="en"/>
              <a:t>ead, </a:t>
            </a:r>
            <a:r>
              <a:rPr lang="en" b="1"/>
              <a:t>(w)</a:t>
            </a:r>
            <a:r>
              <a:rPr lang="en"/>
              <a:t>rite or e</a:t>
            </a:r>
            <a:r>
              <a:rPr lang="en" b="1"/>
              <a:t>(x)</a:t>
            </a:r>
            <a:r>
              <a:rPr lang="en"/>
              <a:t>ecute.</a:t>
            </a:r>
            <a:endParaRPr/>
          </a:p>
          <a:p>
            <a:pPr marL="457200" lvl="0" indent="-317500" rtl="0">
              <a:spcBef>
                <a:spcPts val="0"/>
              </a:spcBef>
              <a:spcAft>
                <a:spcPts val="0"/>
              </a:spcAft>
              <a:buSzPts val="1400"/>
              <a:buChar char="●"/>
            </a:pPr>
            <a:r>
              <a:rPr lang="en"/>
              <a:t>There are three levels of access rights for the file operations - </a:t>
            </a:r>
            <a:r>
              <a:rPr lang="en" b="1"/>
              <a:t>owner</a:t>
            </a:r>
            <a:r>
              <a:rPr lang="en"/>
              <a:t>, </a:t>
            </a:r>
            <a:r>
              <a:rPr lang="en" b="1"/>
              <a:t>group</a:t>
            </a:r>
            <a:r>
              <a:rPr lang="en"/>
              <a:t> and </a:t>
            </a:r>
            <a:r>
              <a:rPr lang="en" b="1"/>
              <a:t>public</a:t>
            </a:r>
            <a:r>
              <a:rPr lang="en"/>
              <a:t>.</a:t>
            </a:r>
            <a:endParaRPr/>
          </a:p>
          <a:p>
            <a:pPr marL="457200" lvl="0" indent="-317500" rtl="0">
              <a:spcBef>
                <a:spcPts val="0"/>
              </a:spcBef>
              <a:spcAft>
                <a:spcPts val="0"/>
              </a:spcAft>
              <a:buSzPts val="1400"/>
              <a:buChar char="●"/>
            </a:pPr>
            <a:r>
              <a:rPr lang="en"/>
              <a:t>Set-user Identification (</a:t>
            </a:r>
            <a:r>
              <a:rPr lang="en" b="1"/>
              <a:t>SUID</a:t>
            </a:r>
            <a:r>
              <a:rPr lang="en"/>
              <a:t>) - identified with </a:t>
            </a:r>
            <a:r>
              <a:rPr lang="en" b="1"/>
              <a:t>(s)</a:t>
            </a:r>
            <a:r>
              <a:rPr lang="en"/>
              <a:t> instead of (x) at </a:t>
            </a:r>
            <a:r>
              <a:rPr lang="en" u="sng"/>
              <a:t>owner</a:t>
            </a:r>
            <a:r>
              <a:rPr lang="en"/>
              <a:t> level.</a:t>
            </a:r>
            <a:endParaRPr/>
          </a:p>
          <a:p>
            <a:pPr marL="457200" lvl="0" indent="-317500" rtl="0">
              <a:spcBef>
                <a:spcPts val="0"/>
              </a:spcBef>
              <a:spcAft>
                <a:spcPts val="0"/>
              </a:spcAft>
              <a:buSzPts val="1400"/>
              <a:buChar char="●"/>
            </a:pPr>
            <a:r>
              <a:rPr lang="en"/>
              <a:t>When a command has SUID bit set, its </a:t>
            </a:r>
            <a:r>
              <a:rPr lang="en" b="1"/>
              <a:t>effective UID</a:t>
            </a:r>
            <a:r>
              <a:rPr lang="en"/>
              <a:t> becomes that of the owner of the file, rather than of the user who is running it.</a:t>
            </a:r>
            <a:endParaRPr/>
          </a:p>
          <a:p>
            <a:pPr marL="457200" lvl="0" indent="-317500">
              <a:spcBef>
                <a:spcPts val="0"/>
              </a:spcBef>
              <a:spcAft>
                <a:spcPts val="0"/>
              </a:spcAft>
              <a:buSzPts val="1400"/>
              <a:buChar char="●"/>
            </a:pPr>
            <a:r>
              <a:rPr lang="en"/>
              <a:t>chmod 4555 [path_to_file]</a:t>
            </a:r>
            <a:endParaRPr/>
          </a:p>
        </p:txBody>
      </p:sp>
      <p:pic>
        <p:nvPicPr>
          <p:cNvPr id="169" name="Shape 169"/>
          <p:cNvPicPr preferRelativeResize="0"/>
          <p:nvPr/>
        </p:nvPicPr>
        <p:blipFill>
          <a:blip r:embed="rId4">
            <a:alphaModFix/>
          </a:blip>
          <a:stretch>
            <a:fillRect/>
          </a:stretch>
        </p:blipFill>
        <p:spPr>
          <a:xfrm>
            <a:off x="4572000" y="2530726"/>
            <a:ext cx="4572001" cy="2282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560775" y="460125"/>
            <a:ext cx="3300900" cy="89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File Permissions</a:t>
            </a:r>
            <a:endParaRPr/>
          </a:p>
        </p:txBody>
      </p:sp>
      <p:sp>
        <p:nvSpPr>
          <p:cNvPr id="175" name="Shape 175"/>
          <p:cNvSpPr txBox="1"/>
          <p:nvPr/>
        </p:nvSpPr>
        <p:spPr>
          <a:xfrm>
            <a:off x="0" y="1355925"/>
            <a:ext cx="4572000" cy="37761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Set-group identification (</a:t>
            </a:r>
            <a:r>
              <a:rPr lang="en" b="1"/>
              <a:t>SGID</a:t>
            </a:r>
            <a:r>
              <a:rPr lang="en"/>
              <a:t>) - identified with </a:t>
            </a:r>
            <a:r>
              <a:rPr lang="en" b="1"/>
              <a:t>(s)</a:t>
            </a:r>
            <a:r>
              <a:rPr lang="en"/>
              <a:t> instead of (x) at </a:t>
            </a:r>
            <a:r>
              <a:rPr lang="en" u="sng"/>
              <a:t>group</a:t>
            </a:r>
            <a:r>
              <a:rPr lang="en"/>
              <a:t> level.</a:t>
            </a:r>
            <a:endParaRPr/>
          </a:p>
          <a:p>
            <a:pPr marL="457200" lvl="0" indent="-317500" rtl="0">
              <a:spcBef>
                <a:spcPts val="0"/>
              </a:spcBef>
              <a:spcAft>
                <a:spcPts val="0"/>
              </a:spcAft>
              <a:buSzPts val="1400"/>
              <a:buChar char="●"/>
            </a:pPr>
            <a:r>
              <a:rPr lang="en"/>
              <a:t>When a </a:t>
            </a:r>
            <a:r>
              <a:rPr lang="en" u="sng"/>
              <a:t>command</a:t>
            </a:r>
            <a:r>
              <a:rPr lang="en"/>
              <a:t> with </a:t>
            </a:r>
            <a:r>
              <a:rPr lang="en" b="1"/>
              <a:t>SGID</a:t>
            </a:r>
            <a:r>
              <a:rPr lang="en"/>
              <a:t> is run, it runs as if it were a member of the same group in which the file is a member.</a:t>
            </a:r>
            <a:endParaRPr/>
          </a:p>
          <a:p>
            <a:pPr marL="457200" lvl="0" indent="-317500" rtl="0">
              <a:spcBef>
                <a:spcPts val="0"/>
              </a:spcBef>
              <a:spcAft>
                <a:spcPts val="0"/>
              </a:spcAft>
              <a:buSzPts val="1400"/>
              <a:buChar char="●"/>
            </a:pPr>
            <a:r>
              <a:rPr lang="en"/>
              <a:t>chmod 2555 [path_to_file]</a:t>
            </a:r>
            <a:endParaRPr/>
          </a:p>
          <a:p>
            <a:pPr marL="457200" lvl="0" indent="-317500" rtl="0">
              <a:spcBef>
                <a:spcPts val="0"/>
              </a:spcBef>
              <a:spcAft>
                <a:spcPts val="0"/>
              </a:spcAft>
              <a:buSzPts val="1400"/>
              <a:buChar char="●"/>
            </a:pPr>
            <a:r>
              <a:rPr lang="en"/>
              <a:t>When </a:t>
            </a:r>
            <a:r>
              <a:rPr lang="en" b="1"/>
              <a:t>SGID</a:t>
            </a:r>
            <a:r>
              <a:rPr lang="en"/>
              <a:t> permission is set on a </a:t>
            </a:r>
            <a:r>
              <a:rPr lang="en" u="sng"/>
              <a:t>directory</a:t>
            </a:r>
            <a:r>
              <a:rPr lang="en"/>
              <a:t>, files created in the directory belong to the group of which the directory is a member.</a:t>
            </a:r>
            <a:endParaRPr/>
          </a:p>
          <a:p>
            <a:pPr marL="457200" lvl="0" indent="-317500" rtl="0">
              <a:spcBef>
                <a:spcPts val="0"/>
              </a:spcBef>
              <a:spcAft>
                <a:spcPts val="0"/>
              </a:spcAft>
              <a:buSzPts val="1400"/>
              <a:buChar char="●"/>
            </a:pPr>
            <a:r>
              <a:rPr lang="en"/>
              <a:t>chmod g+s [path_to_directory]</a:t>
            </a:r>
            <a:endParaRPr/>
          </a:p>
          <a:p>
            <a:pPr marL="457200" lvl="0" indent="-317500" rtl="0">
              <a:spcBef>
                <a:spcPts val="0"/>
              </a:spcBef>
              <a:spcAft>
                <a:spcPts val="0"/>
              </a:spcAft>
              <a:buSzPts val="1400"/>
              <a:buChar char="●"/>
            </a:pPr>
            <a:r>
              <a:rPr lang="en" b="1"/>
              <a:t>Sticky Bit</a:t>
            </a:r>
            <a:r>
              <a:rPr lang="en"/>
              <a:t> - identified with </a:t>
            </a:r>
            <a:r>
              <a:rPr lang="en" b="1"/>
              <a:t>(t)</a:t>
            </a:r>
            <a:r>
              <a:rPr lang="en"/>
              <a:t> instead of (x) at </a:t>
            </a:r>
            <a:r>
              <a:rPr lang="en" u="sng"/>
              <a:t>public</a:t>
            </a:r>
            <a:r>
              <a:rPr lang="en"/>
              <a:t> level and is primarily used on shared directories. Users can create files, read and execute files owned by other users, but are not allowed to remove files owned by other users.</a:t>
            </a:r>
            <a:endParaRPr/>
          </a:p>
          <a:p>
            <a:pPr marL="457200" lvl="0" indent="-317500" rtl="0">
              <a:spcBef>
                <a:spcPts val="0"/>
              </a:spcBef>
              <a:spcAft>
                <a:spcPts val="0"/>
              </a:spcAft>
              <a:buSzPts val="1400"/>
              <a:buChar char="●"/>
            </a:pPr>
            <a:r>
              <a:rPr lang="en"/>
              <a:t>chmod +t [path_to_directory]</a:t>
            </a:r>
            <a:endParaRPr/>
          </a:p>
        </p:txBody>
      </p:sp>
      <p:pic>
        <p:nvPicPr>
          <p:cNvPr id="176" name="Shape 176"/>
          <p:cNvPicPr preferRelativeResize="0"/>
          <p:nvPr/>
        </p:nvPicPr>
        <p:blipFill>
          <a:blip r:embed="rId3">
            <a:alphaModFix/>
          </a:blip>
          <a:stretch>
            <a:fillRect/>
          </a:stretch>
        </p:blipFill>
        <p:spPr>
          <a:xfrm>
            <a:off x="4572000" y="1509501"/>
            <a:ext cx="4572001" cy="2282624"/>
          </a:xfrm>
          <a:prstGeom prst="rect">
            <a:avLst/>
          </a:prstGeom>
          <a:noFill/>
          <a:ln>
            <a:noFill/>
          </a:ln>
        </p:spPr>
      </p:pic>
      <p:sp>
        <p:nvSpPr>
          <p:cNvPr id="177" name="Shape 177"/>
          <p:cNvSpPr txBox="1"/>
          <p:nvPr/>
        </p:nvSpPr>
        <p:spPr>
          <a:xfrm>
            <a:off x="4643350" y="944025"/>
            <a:ext cx="3923100" cy="411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ls /usr/bin -al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Managing Users and Groups</a:t>
            </a:r>
            <a:endParaRPr/>
          </a:p>
        </p:txBody>
      </p:sp>
      <p:sp>
        <p:nvSpPr>
          <p:cNvPr id="183" name="Shape 18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id</a:t>
            </a:r>
            <a:r>
              <a:rPr lang="en"/>
              <a:t> - print real and effective user and group IDs.</a:t>
            </a:r>
            <a:endParaRPr/>
          </a:p>
          <a:p>
            <a:pPr marL="457200" lvl="0" indent="-311150" rtl="0">
              <a:spcBef>
                <a:spcPts val="0"/>
              </a:spcBef>
              <a:spcAft>
                <a:spcPts val="0"/>
              </a:spcAft>
              <a:buSzPts val="1300"/>
              <a:buChar char="●"/>
            </a:pPr>
            <a:r>
              <a:rPr lang="en" b="1"/>
              <a:t>chmod</a:t>
            </a:r>
            <a:r>
              <a:rPr lang="en"/>
              <a:t> - change file mode bits.</a:t>
            </a:r>
            <a:endParaRPr/>
          </a:p>
          <a:p>
            <a:pPr marL="457200" lvl="0" indent="-311150" rtl="0">
              <a:spcBef>
                <a:spcPts val="0"/>
              </a:spcBef>
              <a:spcAft>
                <a:spcPts val="0"/>
              </a:spcAft>
              <a:buSzPts val="1300"/>
              <a:buChar char="●"/>
            </a:pPr>
            <a:r>
              <a:rPr lang="en" b="1"/>
              <a:t>umask</a:t>
            </a:r>
            <a:r>
              <a:rPr lang="en"/>
              <a:t> - set file mode creation mask.</a:t>
            </a:r>
            <a:endParaRPr/>
          </a:p>
          <a:p>
            <a:pPr marL="457200" lvl="0" indent="-311150" rtl="0">
              <a:spcBef>
                <a:spcPts val="0"/>
              </a:spcBef>
              <a:spcAft>
                <a:spcPts val="0"/>
              </a:spcAft>
              <a:buSzPts val="1300"/>
              <a:buChar char="●"/>
            </a:pPr>
            <a:r>
              <a:rPr lang="en" b="1"/>
              <a:t>chown</a:t>
            </a:r>
            <a:r>
              <a:rPr lang="en"/>
              <a:t> - change file owner and group.</a:t>
            </a:r>
            <a:endParaRPr/>
          </a:p>
          <a:p>
            <a:pPr marL="457200" lvl="0" indent="-311150" rtl="0">
              <a:spcBef>
                <a:spcPts val="0"/>
              </a:spcBef>
              <a:spcAft>
                <a:spcPts val="0"/>
              </a:spcAft>
              <a:buSzPts val="1300"/>
              <a:buChar char="●"/>
            </a:pPr>
            <a:r>
              <a:rPr lang="en" b="1"/>
              <a:t>chgrp</a:t>
            </a:r>
            <a:r>
              <a:rPr lang="en"/>
              <a:t> - change group ownership.</a:t>
            </a:r>
            <a:endParaRPr/>
          </a:p>
          <a:p>
            <a:pPr marL="457200" lvl="0" indent="-311150" rtl="0">
              <a:spcBef>
                <a:spcPts val="0"/>
              </a:spcBef>
              <a:spcAft>
                <a:spcPts val="0"/>
              </a:spcAft>
              <a:buSzPts val="1300"/>
              <a:buChar char="●"/>
            </a:pPr>
            <a:r>
              <a:rPr lang="en" b="1"/>
              <a:t>passwd</a:t>
            </a:r>
            <a:r>
              <a:rPr lang="en"/>
              <a:t> - change user password.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Example</a:t>
            </a:r>
            <a:endParaRPr/>
          </a:p>
        </p:txBody>
      </p:sp>
      <p:sp>
        <p:nvSpPr>
          <p:cNvPr id="189" name="Shape 189"/>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Manage users and groups.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Standard Streams</a:t>
            </a:r>
            <a:endParaRPr/>
          </a:p>
        </p:txBody>
      </p:sp>
      <p:sp>
        <p:nvSpPr>
          <p:cNvPr id="195" name="Shape 195"/>
          <p:cNvSpPr txBox="1">
            <a:spLocks noGrp="1"/>
          </p:cNvSpPr>
          <p:nvPr>
            <p:ph type="body" idx="1"/>
          </p:nvPr>
        </p:nvSpPr>
        <p:spPr>
          <a:xfrm>
            <a:off x="729325" y="2078875"/>
            <a:ext cx="3774300" cy="2844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Every program we run on the command line automatically has three data streams connected to it.</a:t>
            </a:r>
            <a:endParaRPr/>
          </a:p>
          <a:p>
            <a:pPr marL="457200" lvl="0" indent="-311150" rtl="0">
              <a:spcBef>
                <a:spcPts val="1600"/>
              </a:spcBef>
              <a:spcAft>
                <a:spcPts val="0"/>
              </a:spcAft>
              <a:buSzPts val="1300"/>
              <a:buChar char="●"/>
            </a:pPr>
            <a:r>
              <a:rPr lang="en" b="1"/>
              <a:t>STDIN</a:t>
            </a:r>
            <a:r>
              <a:rPr lang="en"/>
              <a:t> (0) - Standard input (data fed into the program)</a:t>
            </a:r>
            <a:endParaRPr/>
          </a:p>
          <a:p>
            <a:pPr marL="457200" lvl="0" indent="-311150" rtl="0">
              <a:spcBef>
                <a:spcPts val="0"/>
              </a:spcBef>
              <a:spcAft>
                <a:spcPts val="0"/>
              </a:spcAft>
              <a:buSzPts val="1300"/>
              <a:buChar char="●"/>
            </a:pPr>
            <a:r>
              <a:rPr lang="en" b="1"/>
              <a:t>STDOUT </a:t>
            </a:r>
            <a:r>
              <a:rPr lang="en"/>
              <a:t>(1) - Standard output (data printed by the program, defaults to the terminal)</a:t>
            </a:r>
            <a:endParaRPr/>
          </a:p>
          <a:p>
            <a:pPr marL="457200" lvl="0" indent="-311150" rtl="0">
              <a:spcBef>
                <a:spcPts val="0"/>
              </a:spcBef>
              <a:spcAft>
                <a:spcPts val="0"/>
              </a:spcAft>
              <a:buSzPts val="1300"/>
              <a:buChar char="●"/>
            </a:pPr>
            <a:r>
              <a:rPr lang="en" b="1"/>
              <a:t>STDERR </a:t>
            </a:r>
            <a:r>
              <a:rPr lang="en"/>
              <a:t>(2) - Standard error (for error messages, also defaults to the terminal)</a:t>
            </a:r>
            <a:endParaRPr/>
          </a:p>
          <a:p>
            <a:pPr marL="0" lvl="0" indent="0">
              <a:spcBef>
                <a:spcPts val="1600"/>
              </a:spcBef>
              <a:spcAft>
                <a:spcPts val="1600"/>
              </a:spcAft>
              <a:buNone/>
            </a:pPr>
            <a:endParaRPr/>
          </a:p>
        </p:txBody>
      </p:sp>
      <p:pic>
        <p:nvPicPr>
          <p:cNvPr id="196" name="Shape 196"/>
          <p:cNvPicPr preferRelativeResize="0"/>
          <p:nvPr/>
        </p:nvPicPr>
        <p:blipFill>
          <a:blip r:embed="rId3">
            <a:alphaModFix/>
          </a:blip>
          <a:stretch>
            <a:fillRect/>
          </a:stretch>
        </p:blipFill>
        <p:spPr>
          <a:xfrm>
            <a:off x="4503625" y="1318650"/>
            <a:ext cx="4640375" cy="2678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730000" y="1318650"/>
            <a:ext cx="3842100" cy="16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Redirection and Piping</a:t>
            </a:r>
            <a:endParaRPr/>
          </a:p>
        </p:txBody>
      </p:sp>
      <p:sp>
        <p:nvSpPr>
          <p:cNvPr id="202" name="Shape 202"/>
          <p:cNvSpPr txBox="1"/>
          <p:nvPr/>
        </p:nvSpPr>
        <p:spPr>
          <a:xfrm>
            <a:off x="0" y="2015050"/>
            <a:ext cx="4572000" cy="31170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The greater than operator </a:t>
            </a:r>
            <a:r>
              <a:rPr lang="en" b="1"/>
              <a:t>( &gt; )</a:t>
            </a:r>
            <a:r>
              <a:rPr lang="en"/>
              <a:t> redirects programs output (or whatever it sends to STDOUT) to be saved in a file instead of printed to the screen.</a:t>
            </a:r>
            <a:endParaRPr/>
          </a:p>
          <a:p>
            <a:pPr marL="457200" lvl="0" indent="-317500" rtl="0">
              <a:spcBef>
                <a:spcPts val="0"/>
              </a:spcBef>
              <a:spcAft>
                <a:spcPts val="0"/>
              </a:spcAft>
              <a:buSzPts val="1400"/>
              <a:buChar char="●"/>
            </a:pPr>
            <a:r>
              <a:rPr lang="en"/>
              <a:t>If we save into a file which already exists, it's contents will be cleared, then the new output saved to it.</a:t>
            </a:r>
            <a:endParaRPr/>
          </a:p>
          <a:p>
            <a:pPr marL="457200" lvl="0" indent="-317500" rtl="0">
              <a:spcBef>
                <a:spcPts val="0"/>
              </a:spcBef>
              <a:spcAft>
                <a:spcPts val="0"/>
              </a:spcAft>
              <a:buSzPts val="1400"/>
              <a:buChar char="●"/>
            </a:pPr>
            <a:r>
              <a:rPr lang="en"/>
              <a:t>The double greater than operator ( </a:t>
            </a:r>
            <a:r>
              <a:rPr lang="en" b="1"/>
              <a:t>&gt;&gt;</a:t>
            </a:r>
            <a:r>
              <a:rPr lang="en"/>
              <a:t> ) redirects the output and </a:t>
            </a:r>
            <a:r>
              <a:rPr lang="en" u="sng"/>
              <a:t>appends</a:t>
            </a:r>
            <a:r>
              <a:rPr lang="en"/>
              <a:t> it to a file.</a:t>
            </a:r>
            <a:endParaRPr/>
          </a:p>
          <a:p>
            <a:pPr marL="457200" lvl="0" indent="-317500" rtl="0">
              <a:spcBef>
                <a:spcPts val="0"/>
              </a:spcBef>
              <a:spcAft>
                <a:spcPts val="0"/>
              </a:spcAft>
              <a:buSzPts val="1400"/>
              <a:buChar char="●"/>
            </a:pPr>
            <a:r>
              <a:rPr lang="en"/>
              <a:t>The piping operator (</a:t>
            </a:r>
            <a:r>
              <a:rPr lang="en" b="1"/>
              <a:t> | </a:t>
            </a:r>
            <a:r>
              <a:rPr lang="en"/>
              <a:t>) feeds the output from the program on the left as input to the program on the right.</a:t>
            </a:r>
            <a:endParaRPr/>
          </a:p>
        </p:txBody>
      </p:sp>
      <p:pic>
        <p:nvPicPr>
          <p:cNvPr id="203" name="Shape 203"/>
          <p:cNvPicPr preferRelativeResize="0"/>
          <p:nvPr/>
        </p:nvPicPr>
        <p:blipFill>
          <a:blip r:embed="rId3">
            <a:alphaModFix/>
          </a:blip>
          <a:stretch>
            <a:fillRect/>
          </a:stretch>
        </p:blipFill>
        <p:spPr>
          <a:xfrm>
            <a:off x="4572100" y="0"/>
            <a:ext cx="4572000" cy="2480871"/>
          </a:xfrm>
          <a:prstGeom prst="rect">
            <a:avLst/>
          </a:prstGeom>
          <a:noFill/>
          <a:ln>
            <a:noFill/>
          </a:ln>
        </p:spPr>
      </p:pic>
      <p:pic>
        <p:nvPicPr>
          <p:cNvPr id="204" name="Shape 204"/>
          <p:cNvPicPr preferRelativeResize="0"/>
          <p:nvPr/>
        </p:nvPicPr>
        <p:blipFill>
          <a:blip r:embed="rId4">
            <a:alphaModFix/>
          </a:blip>
          <a:stretch>
            <a:fillRect/>
          </a:stretch>
        </p:blipFill>
        <p:spPr>
          <a:xfrm>
            <a:off x="4572097" y="2643097"/>
            <a:ext cx="4572001" cy="1141136"/>
          </a:xfrm>
          <a:prstGeom prst="rect">
            <a:avLst/>
          </a:prstGeom>
          <a:noFill/>
          <a:ln>
            <a:noFill/>
          </a:ln>
        </p:spPr>
      </p:pic>
      <p:pic>
        <p:nvPicPr>
          <p:cNvPr id="205" name="Shape 205"/>
          <p:cNvPicPr preferRelativeResize="0"/>
          <p:nvPr/>
        </p:nvPicPr>
        <p:blipFill>
          <a:blip r:embed="rId5">
            <a:alphaModFix/>
          </a:blip>
          <a:stretch>
            <a:fillRect/>
          </a:stretch>
        </p:blipFill>
        <p:spPr>
          <a:xfrm>
            <a:off x="4572100" y="4059998"/>
            <a:ext cx="4572000" cy="6255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Nano text editor</a:t>
            </a:r>
            <a:endParaRPr/>
          </a:p>
        </p:txBody>
      </p:sp>
      <p:sp>
        <p:nvSpPr>
          <p:cNvPr id="211" name="Shape 211"/>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nano</a:t>
            </a:r>
            <a:r>
              <a:rPr lang="en"/>
              <a:t> - Nano's ANOther editor, an enhanced free Pico clone.</a:t>
            </a:r>
            <a:endParaRPr/>
          </a:p>
          <a:p>
            <a:pPr marL="457200" lvl="0" indent="-311150" rtl="0">
              <a:spcBef>
                <a:spcPts val="0"/>
              </a:spcBef>
              <a:spcAft>
                <a:spcPts val="0"/>
              </a:spcAft>
              <a:buSzPts val="1300"/>
              <a:buChar char="●"/>
            </a:pPr>
            <a:r>
              <a:rPr lang="en"/>
              <a:t>select - drag mouse.</a:t>
            </a:r>
            <a:endParaRPr/>
          </a:p>
          <a:p>
            <a:pPr marL="457200" lvl="0" indent="-311150" rtl="0">
              <a:spcBef>
                <a:spcPts val="0"/>
              </a:spcBef>
              <a:spcAft>
                <a:spcPts val="0"/>
              </a:spcAft>
              <a:buSzPts val="1300"/>
              <a:buChar char="●"/>
            </a:pPr>
            <a:r>
              <a:rPr lang="en"/>
              <a:t>paste - right mouse button.</a:t>
            </a:r>
            <a:endParaRPr/>
          </a:p>
          <a:p>
            <a:pPr marL="457200" lvl="0" indent="-311150" rtl="0">
              <a:spcBef>
                <a:spcPts val="0"/>
              </a:spcBef>
              <a:spcAft>
                <a:spcPts val="0"/>
              </a:spcAft>
              <a:buSzPts val="1300"/>
              <a:buChar char="●"/>
            </a:pPr>
            <a:r>
              <a:rPr lang="en" u="sng">
                <a:solidFill>
                  <a:schemeClr val="hlink"/>
                </a:solidFill>
                <a:hlinkClick r:id="rId3"/>
              </a:rPr>
              <a:t>https://www.howtogeek.com/howto/42980/the-beginners-guide-to-nano-the-linux-command-line-text-editor/</a:t>
            </a:r>
            <a:endParaRPr/>
          </a:p>
          <a:p>
            <a:pPr marL="457200" lvl="0" indent="-311150" rtl="0">
              <a:spcBef>
                <a:spcPts val="0"/>
              </a:spcBef>
              <a:spcAft>
                <a:spcPts val="0"/>
              </a:spcAft>
              <a:buSzPts val="1300"/>
              <a:buChar char="●"/>
            </a:pPr>
            <a:r>
              <a:rPr lang="en" u="sng">
                <a:solidFill>
                  <a:schemeClr val="hlink"/>
                </a:solidFill>
                <a:hlinkClick r:id="rId4"/>
              </a:rPr>
              <a:t>http://www.codexpedia.com/text-editor/nano-text-editor-command-cheatsheet/</a:t>
            </a:r>
            <a:endParaRPr/>
          </a:p>
          <a:p>
            <a:pPr marL="0" lvl="0" indent="0" rtl="0">
              <a:spcBef>
                <a:spcPts val="1600"/>
              </a:spcBef>
              <a:spcAft>
                <a:spcPts val="1600"/>
              </a:spcAft>
              <a:buNone/>
            </a:pPr>
            <a:endParaRPr/>
          </a:p>
        </p:txBody>
      </p:sp>
      <p:pic>
        <p:nvPicPr>
          <p:cNvPr id="212" name="Shape 212"/>
          <p:cNvPicPr preferRelativeResize="0"/>
          <p:nvPr/>
        </p:nvPicPr>
        <p:blipFill>
          <a:blip r:embed="rId5">
            <a:alphaModFix/>
          </a:blip>
          <a:stretch>
            <a:fillRect/>
          </a:stretch>
        </p:blipFill>
        <p:spPr>
          <a:xfrm>
            <a:off x="4647125" y="0"/>
            <a:ext cx="4483578"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727800" y="590225"/>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 </a:t>
            </a:r>
            <a:endParaRPr/>
          </a:p>
        </p:txBody>
      </p:sp>
      <p:sp>
        <p:nvSpPr>
          <p:cNvPr id="218" name="Shape 218"/>
          <p:cNvSpPr txBox="1">
            <a:spLocks noGrp="1"/>
          </p:cNvSpPr>
          <p:nvPr>
            <p:ph type="body" idx="1"/>
          </p:nvPr>
        </p:nvSpPr>
        <p:spPr>
          <a:xfrm>
            <a:off x="727725" y="1441200"/>
            <a:ext cx="3774300" cy="3478500"/>
          </a:xfrm>
          <a:prstGeom prst="rect">
            <a:avLst/>
          </a:prstGeom>
        </p:spPr>
        <p:txBody>
          <a:bodyPr spcFirstLastPara="1" wrap="square" lIns="91425" tIns="91425" rIns="91425" bIns="91425" anchor="t" anchorCtr="0">
            <a:noAutofit/>
          </a:bodyPr>
          <a:lstStyle/>
          <a:p>
            <a:pPr lvl="0">
              <a:buAutoNum type="arabicPeriod"/>
            </a:pPr>
            <a:r>
              <a:rPr lang="en" dirty="0"/>
              <a:t>Establish a remote connection (with PuTTY) to our server (</a:t>
            </a:r>
            <a:r>
              <a:rPr lang="en" b="1" dirty="0"/>
              <a:t>46.10.253.12</a:t>
            </a:r>
            <a:r>
              <a:rPr lang="en" dirty="0"/>
              <a:t>), your initial  password is ‘</a:t>
            </a:r>
            <a:r>
              <a:rPr lang="en" b="1" dirty="0"/>
              <a:t>password123</a:t>
            </a:r>
            <a:r>
              <a:rPr lang="en" dirty="0"/>
              <a:t>’.</a:t>
            </a:r>
            <a:endParaRPr dirty="0"/>
          </a:p>
          <a:p>
            <a:pPr marL="457200" lvl="0" indent="-311150" rtl="0">
              <a:spcBef>
                <a:spcPts val="0"/>
              </a:spcBef>
              <a:spcAft>
                <a:spcPts val="0"/>
              </a:spcAft>
              <a:buSzPts val="1300"/>
              <a:buAutoNum type="arabicPeriod"/>
            </a:pPr>
            <a:r>
              <a:rPr lang="en" dirty="0"/>
              <a:t>Go to ‘</a:t>
            </a:r>
            <a:r>
              <a:rPr lang="en" b="1" dirty="0"/>
              <a:t>ftp/files</a:t>
            </a:r>
            <a:r>
              <a:rPr lang="en" dirty="0"/>
              <a:t>’ (you can use the ‘</a:t>
            </a:r>
            <a:r>
              <a:rPr lang="en" b="1" dirty="0"/>
              <a:t>cd</a:t>
            </a:r>
            <a:r>
              <a:rPr lang="en" dirty="0"/>
              <a:t>’ command) and copy there the file ‘</a:t>
            </a:r>
            <a:r>
              <a:rPr lang="en" b="1" dirty="0"/>
              <a:t>/home/students/day01/LSPp1.pdf</a:t>
            </a:r>
            <a:r>
              <a:rPr lang="en" dirty="0"/>
              <a:t>’ (you can use the ‘</a:t>
            </a:r>
            <a:r>
              <a:rPr lang="en" b="1" dirty="0"/>
              <a:t>cp</a:t>
            </a:r>
            <a:r>
              <a:rPr lang="en" dirty="0"/>
              <a:t>’ command).</a:t>
            </a:r>
            <a:endParaRPr dirty="0"/>
          </a:p>
          <a:p>
            <a:pPr lvl="0">
              <a:buAutoNum type="arabicPeriod"/>
            </a:pPr>
            <a:r>
              <a:rPr lang="en" dirty="0"/>
              <a:t>Open your ftp directory in a Windows browser (</a:t>
            </a:r>
            <a:r>
              <a:rPr lang="en" b="1" dirty="0"/>
              <a:t>ftp://46.10.253.12</a:t>
            </a:r>
            <a:r>
              <a:rPr lang="en" dirty="0"/>
              <a:t>) and download the ‘</a:t>
            </a:r>
            <a:r>
              <a:rPr lang="en" b="1" dirty="0"/>
              <a:t>LSPp1.pdf</a:t>
            </a:r>
            <a:r>
              <a:rPr lang="en" dirty="0"/>
              <a:t>’ and open it to read this lecture.</a:t>
            </a:r>
            <a:endParaRPr dirty="0"/>
          </a:p>
          <a:p>
            <a:pPr marL="0" lvl="0" indent="0">
              <a:spcBef>
                <a:spcPts val="1600"/>
              </a:spcBef>
              <a:spcAft>
                <a:spcPts val="1600"/>
              </a:spcAft>
              <a:buNone/>
            </a:pPr>
            <a:endParaRPr dirty="0"/>
          </a:p>
        </p:txBody>
      </p:sp>
      <p:sp>
        <p:nvSpPr>
          <p:cNvPr id="219" name="Shape 219"/>
          <p:cNvSpPr txBox="1">
            <a:spLocks noGrp="1"/>
          </p:cNvSpPr>
          <p:nvPr>
            <p:ph type="body" idx="2"/>
          </p:nvPr>
        </p:nvSpPr>
        <p:spPr>
          <a:xfrm>
            <a:off x="4642001" y="1441200"/>
            <a:ext cx="3774300" cy="3478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your Linux environment:</a:t>
            </a:r>
            <a:endParaRPr/>
          </a:p>
          <a:p>
            <a:pPr marL="457200" lvl="0" indent="-311150" rtl="0">
              <a:spcBef>
                <a:spcPts val="1600"/>
              </a:spcBef>
              <a:spcAft>
                <a:spcPts val="0"/>
              </a:spcAft>
              <a:buSzPts val="1300"/>
              <a:buAutoNum type="arabicPeriod"/>
            </a:pPr>
            <a:r>
              <a:rPr lang="en"/>
              <a:t>Change your password.</a:t>
            </a:r>
            <a:endParaRPr/>
          </a:p>
          <a:p>
            <a:pPr marL="457200" lvl="0" indent="-311150" rtl="0">
              <a:spcBef>
                <a:spcPts val="0"/>
              </a:spcBef>
              <a:spcAft>
                <a:spcPts val="0"/>
              </a:spcAft>
              <a:buSzPts val="1300"/>
              <a:buAutoNum type="arabicPeriod"/>
            </a:pPr>
            <a:r>
              <a:rPr lang="en"/>
              <a:t>In your </a:t>
            </a:r>
            <a:r>
              <a:rPr lang="en" b="1"/>
              <a:t>home (‘~/’)</a:t>
            </a:r>
            <a:r>
              <a:rPr lang="en"/>
              <a:t> directory create a new one for the exercises (like ‘exercises’) and a sub-directory in it for this lecture (‘day01’).</a:t>
            </a:r>
            <a:endParaRPr/>
          </a:p>
          <a:p>
            <a:pPr marL="457200" lvl="0" indent="-311150" rtl="0">
              <a:spcBef>
                <a:spcPts val="0"/>
              </a:spcBef>
              <a:spcAft>
                <a:spcPts val="0"/>
              </a:spcAft>
              <a:buSzPts val="1300"/>
              <a:buAutoNum type="arabicPeriod"/>
            </a:pPr>
            <a:r>
              <a:rPr lang="en"/>
              <a:t>Go to the last folder (‘day01’) and create a file (‘listing.txt’) there, which contains the list of the files in ‘</a:t>
            </a:r>
            <a:r>
              <a:rPr lang="en" b="1"/>
              <a:t>/sbin</a:t>
            </a:r>
            <a:r>
              <a:rPr lang="en"/>
              <a:t>’ folder.</a:t>
            </a:r>
            <a:endParaRPr/>
          </a:p>
          <a:p>
            <a:pPr marL="457200" lvl="0" indent="-311150" rtl="0">
              <a:spcBef>
                <a:spcPts val="0"/>
              </a:spcBef>
              <a:spcAft>
                <a:spcPts val="0"/>
              </a:spcAft>
              <a:buSzPts val="1300"/>
              <a:buAutoNum type="arabicPeriod"/>
            </a:pPr>
            <a:r>
              <a:rPr lang="en"/>
              <a:t>Open the listing file with </a:t>
            </a:r>
            <a:r>
              <a:rPr lang="en" b="1"/>
              <a:t>nano</a:t>
            </a:r>
            <a:r>
              <a:rPr lang="en"/>
              <a:t> and add your names at the beginning. </a:t>
            </a:r>
            <a:endParaRPr/>
          </a:p>
          <a:p>
            <a:pPr marL="457200" lvl="0" indent="-311150" rtl="0">
              <a:spcBef>
                <a:spcPts val="0"/>
              </a:spcBef>
              <a:spcAft>
                <a:spcPts val="0"/>
              </a:spcAft>
              <a:buSzPts val="1300"/>
              <a:buAutoNum type="arabicPeriod"/>
            </a:pPr>
            <a:r>
              <a:rPr lang="en"/>
              <a:t>In your home directory create a </a:t>
            </a:r>
            <a:r>
              <a:rPr lang="en" b="1"/>
              <a:t>link</a:t>
            </a:r>
            <a:r>
              <a:rPr lang="en"/>
              <a:t> to the ‘</a:t>
            </a:r>
            <a:r>
              <a:rPr lang="en" b="1"/>
              <a:t>/home/students/</a:t>
            </a:r>
            <a:r>
              <a:rPr lang="en"/>
              <a:t>’ directory.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is System Programming?</a:t>
            </a:r>
            <a:endParaRPr/>
          </a:p>
        </p:txBody>
      </p:sp>
      <p:sp>
        <p:nvSpPr>
          <p:cNvPr id="93" name="Shape 93"/>
          <p:cNvSpPr txBox="1">
            <a:spLocks noGrp="1"/>
          </p:cNvSpPr>
          <p:nvPr>
            <p:ph type="body" idx="1"/>
          </p:nvPr>
        </p:nvSpPr>
        <p:spPr>
          <a:xfrm>
            <a:off x="729325" y="2078875"/>
            <a:ext cx="3774300" cy="2654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The art of writing </a:t>
            </a:r>
            <a:r>
              <a:rPr lang="en" b="1"/>
              <a:t>system software</a:t>
            </a:r>
            <a:r>
              <a:rPr lang="en"/>
              <a:t>.</a:t>
            </a:r>
            <a:endParaRPr/>
          </a:p>
          <a:p>
            <a:pPr marL="457200" lvl="0" indent="-311150" rtl="0">
              <a:spcBef>
                <a:spcPts val="0"/>
              </a:spcBef>
              <a:spcAft>
                <a:spcPts val="0"/>
              </a:spcAft>
              <a:buSzPts val="1300"/>
              <a:buChar char="●"/>
            </a:pPr>
            <a:r>
              <a:rPr lang="en" b="1"/>
              <a:t>System software</a:t>
            </a:r>
            <a:r>
              <a:rPr lang="en"/>
              <a:t> lives at a low level, interfacing directly with the kernel and core system libraries.</a:t>
            </a:r>
            <a:endParaRPr/>
          </a:p>
          <a:p>
            <a:pPr marL="457200" lvl="0" indent="-311150" rtl="0">
              <a:spcBef>
                <a:spcPts val="0"/>
              </a:spcBef>
              <a:spcAft>
                <a:spcPts val="0"/>
              </a:spcAft>
              <a:buSzPts val="1300"/>
              <a:buChar char="●"/>
            </a:pPr>
            <a:r>
              <a:rPr lang="en"/>
              <a:t>Assists general use application programs.</a:t>
            </a:r>
            <a:endParaRPr/>
          </a:p>
          <a:p>
            <a:pPr marL="457200" lvl="0" indent="-311150" rtl="0">
              <a:spcBef>
                <a:spcPts val="0"/>
              </a:spcBef>
              <a:spcAft>
                <a:spcPts val="0"/>
              </a:spcAft>
              <a:buSzPts val="1300"/>
              <a:buChar char="●"/>
            </a:pPr>
            <a:r>
              <a:rPr lang="en" b="1"/>
              <a:t>System programmers</a:t>
            </a:r>
            <a:r>
              <a:rPr lang="en"/>
              <a:t> must have a strong awareness of the hardware and operating system on which they are working.</a:t>
            </a:r>
            <a:endParaRPr/>
          </a:p>
          <a:p>
            <a:pPr marL="457200" lvl="0" indent="-311150">
              <a:spcBef>
                <a:spcPts val="0"/>
              </a:spcBef>
              <a:spcAft>
                <a:spcPts val="0"/>
              </a:spcAft>
              <a:buSzPts val="1300"/>
              <a:buChar char="●"/>
            </a:pPr>
            <a:r>
              <a:rPr lang="en"/>
              <a:t>In Linux usually the system utilities are in ‘/sbin’ and ‘/usr/sbin’.</a:t>
            </a:r>
            <a:endParaRPr/>
          </a:p>
        </p:txBody>
      </p:sp>
      <p:sp>
        <p:nvSpPr>
          <p:cNvPr id="94" name="Shape 94"/>
          <p:cNvSpPr txBox="1"/>
          <p:nvPr/>
        </p:nvSpPr>
        <p:spPr>
          <a:xfrm>
            <a:off x="5153950" y="3699491"/>
            <a:ext cx="3264000" cy="640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r>
              <a:rPr lang="en" sz="1800" b="1"/>
              <a:t>Hardware</a:t>
            </a:r>
            <a:endParaRPr sz="1800" b="1"/>
          </a:p>
          <a:p>
            <a:pPr marL="0" lvl="0" indent="0" algn="ctr">
              <a:spcBef>
                <a:spcPts val="0"/>
              </a:spcBef>
              <a:spcAft>
                <a:spcPts val="0"/>
              </a:spcAft>
              <a:buNone/>
            </a:pPr>
            <a:r>
              <a:rPr lang="en"/>
              <a:t>CPU, Memory, Disks, Keyboard, etc.</a:t>
            </a:r>
            <a:endParaRPr/>
          </a:p>
        </p:txBody>
      </p:sp>
      <p:sp>
        <p:nvSpPr>
          <p:cNvPr id="95" name="Shape 95"/>
          <p:cNvSpPr txBox="1"/>
          <p:nvPr/>
        </p:nvSpPr>
        <p:spPr>
          <a:xfrm>
            <a:off x="5153950" y="2889183"/>
            <a:ext cx="3264000" cy="640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System Software</a:t>
            </a:r>
            <a:endParaRPr sz="1800" b="1"/>
          </a:p>
          <a:p>
            <a:pPr marL="0" lvl="0" indent="0" algn="ctr" rtl="0">
              <a:spcBef>
                <a:spcPts val="0"/>
              </a:spcBef>
              <a:spcAft>
                <a:spcPts val="0"/>
              </a:spcAft>
              <a:buNone/>
            </a:pPr>
            <a:r>
              <a:rPr lang="en"/>
              <a:t>OS, Utilities, Drivers	</a:t>
            </a:r>
            <a:endParaRPr/>
          </a:p>
        </p:txBody>
      </p:sp>
      <p:sp>
        <p:nvSpPr>
          <p:cNvPr id="96" name="Shape 96"/>
          <p:cNvSpPr txBox="1"/>
          <p:nvPr/>
        </p:nvSpPr>
        <p:spPr>
          <a:xfrm>
            <a:off x="5153950" y="2078875"/>
            <a:ext cx="3264000" cy="640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Application Software</a:t>
            </a:r>
            <a:endParaRPr sz="1800" b="1"/>
          </a:p>
          <a:p>
            <a:pPr marL="0" lvl="0" indent="0" algn="ctr" rtl="0">
              <a:spcBef>
                <a:spcPts val="0"/>
              </a:spcBef>
              <a:spcAft>
                <a:spcPts val="0"/>
              </a:spcAft>
              <a:buNone/>
            </a:pPr>
            <a:r>
              <a:rPr lang="en"/>
              <a:t>Text Processor, Internet Browser,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Our Work Environment</a:t>
            </a:r>
            <a:endParaRPr/>
          </a:p>
        </p:txBody>
      </p:sp>
      <p:sp>
        <p:nvSpPr>
          <p:cNvPr id="102" name="Shape 102"/>
          <p:cNvSpPr txBox="1"/>
          <p:nvPr/>
        </p:nvSpPr>
        <p:spPr>
          <a:xfrm>
            <a:off x="729450" y="2571750"/>
            <a:ext cx="2341200" cy="1494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dirty="0"/>
              <a:t>Linux Server</a:t>
            </a:r>
            <a:endParaRPr dirty="0"/>
          </a:p>
          <a:p>
            <a:pPr lvl="0"/>
            <a:r>
              <a:rPr lang="en" b="1" dirty="0"/>
              <a:t>46.10.253.12</a:t>
            </a:r>
            <a:endParaRPr b="1" dirty="0"/>
          </a:p>
        </p:txBody>
      </p:sp>
      <p:sp>
        <p:nvSpPr>
          <p:cNvPr id="103" name="Shape 103"/>
          <p:cNvSpPr txBox="1"/>
          <p:nvPr/>
        </p:nvSpPr>
        <p:spPr>
          <a:xfrm>
            <a:off x="3070650" y="2571750"/>
            <a:ext cx="8820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User 1</a:t>
            </a:r>
            <a:endParaRPr/>
          </a:p>
        </p:txBody>
      </p:sp>
      <p:sp>
        <p:nvSpPr>
          <p:cNvPr id="104" name="Shape 104"/>
          <p:cNvSpPr txBox="1"/>
          <p:nvPr/>
        </p:nvSpPr>
        <p:spPr>
          <a:xfrm>
            <a:off x="3070650" y="2945250"/>
            <a:ext cx="8820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User 2</a:t>
            </a:r>
            <a:endParaRPr/>
          </a:p>
        </p:txBody>
      </p:sp>
      <p:sp>
        <p:nvSpPr>
          <p:cNvPr id="105" name="Shape 105"/>
          <p:cNvSpPr txBox="1"/>
          <p:nvPr/>
        </p:nvSpPr>
        <p:spPr>
          <a:xfrm>
            <a:off x="3070650" y="3318750"/>
            <a:ext cx="8820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a:t>
            </a:r>
            <a:endParaRPr/>
          </a:p>
        </p:txBody>
      </p:sp>
      <p:sp>
        <p:nvSpPr>
          <p:cNvPr id="106" name="Shape 106"/>
          <p:cNvSpPr txBox="1"/>
          <p:nvPr/>
        </p:nvSpPr>
        <p:spPr>
          <a:xfrm>
            <a:off x="3070650" y="3692250"/>
            <a:ext cx="8820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User N</a:t>
            </a:r>
            <a:endParaRPr/>
          </a:p>
        </p:txBody>
      </p:sp>
      <p:sp>
        <p:nvSpPr>
          <p:cNvPr id="107" name="Shape 107"/>
          <p:cNvSpPr txBox="1"/>
          <p:nvPr/>
        </p:nvSpPr>
        <p:spPr>
          <a:xfrm>
            <a:off x="5127600" y="2571750"/>
            <a:ext cx="31923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University Windows Client User 1</a:t>
            </a:r>
            <a:endParaRPr/>
          </a:p>
        </p:txBody>
      </p:sp>
      <p:sp>
        <p:nvSpPr>
          <p:cNvPr id="108" name="Shape 108"/>
          <p:cNvSpPr txBox="1"/>
          <p:nvPr/>
        </p:nvSpPr>
        <p:spPr>
          <a:xfrm>
            <a:off x="5127600" y="2945250"/>
            <a:ext cx="31923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University Windows Client User 2</a:t>
            </a:r>
            <a:endParaRPr/>
          </a:p>
        </p:txBody>
      </p:sp>
      <p:sp>
        <p:nvSpPr>
          <p:cNvPr id="109" name="Shape 109"/>
          <p:cNvSpPr txBox="1"/>
          <p:nvPr/>
        </p:nvSpPr>
        <p:spPr>
          <a:xfrm>
            <a:off x="5127600" y="3318750"/>
            <a:ext cx="31923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a:t>
            </a:r>
            <a:endParaRPr/>
          </a:p>
        </p:txBody>
      </p:sp>
      <p:sp>
        <p:nvSpPr>
          <p:cNvPr id="110" name="Shape 110"/>
          <p:cNvSpPr txBox="1"/>
          <p:nvPr/>
        </p:nvSpPr>
        <p:spPr>
          <a:xfrm>
            <a:off x="5127600" y="3692250"/>
            <a:ext cx="31923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University Windows Client User N</a:t>
            </a:r>
            <a:endParaRPr/>
          </a:p>
        </p:txBody>
      </p:sp>
      <p:sp>
        <p:nvSpPr>
          <p:cNvPr id="111" name="Shape 111"/>
          <p:cNvSpPr/>
          <p:nvPr/>
        </p:nvSpPr>
        <p:spPr>
          <a:xfrm>
            <a:off x="3989125" y="2581450"/>
            <a:ext cx="1138500" cy="373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ssh</a:t>
            </a:r>
            <a:endParaRPr/>
          </a:p>
        </p:txBody>
      </p:sp>
      <p:sp>
        <p:nvSpPr>
          <p:cNvPr id="112" name="Shape 112"/>
          <p:cNvSpPr/>
          <p:nvPr/>
        </p:nvSpPr>
        <p:spPr>
          <a:xfrm>
            <a:off x="3989125" y="2945250"/>
            <a:ext cx="1138500" cy="373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ssh</a:t>
            </a:r>
            <a:endParaRPr/>
          </a:p>
        </p:txBody>
      </p:sp>
      <p:sp>
        <p:nvSpPr>
          <p:cNvPr id="113" name="Shape 113"/>
          <p:cNvSpPr/>
          <p:nvPr/>
        </p:nvSpPr>
        <p:spPr>
          <a:xfrm>
            <a:off x="3989125" y="3682550"/>
            <a:ext cx="1138500" cy="373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ssh</a:t>
            </a:r>
            <a:endParaRPr/>
          </a:p>
        </p:txBody>
      </p:sp>
      <p:sp>
        <p:nvSpPr>
          <p:cNvPr id="114" name="Shape 114"/>
          <p:cNvSpPr txBox="1"/>
          <p:nvPr/>
        </p:nvSpPr>
        <p:spPr>
          <a:xfrm>
            <a:off x="5479400" y="1451250"/>
            <a:ext cx="3192300" cy="3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Home Client User 1</a:t>
            </a:r>
            <a:endParaRPr/>
          </a:p>
        </p:txBody>
      </p:sp>
      <p:sp>
        <p:nvSpPr>
          <p:cNvPr id="115" name="Shape 115"/>
          <p:cNvSpPr/>
          <p:nvPr/>
        </p:nvSpPr>
        <p:spPr>
          <a:xfrm rot="-1931472">
            <a:off x="3846268" y="2008138"/>
            <a:ext cx="1784526" cy="373302"/>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ssh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Remote Connection</a:t>
            </a:r>
            <a:endParaRPr/>
          </a:p>
        </p:txBody>
      </p:sp>
      <p:sp>
        <p:nvSpPr>
          <p:cNvPr id="121" name="Shape 121"/>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telnet (</a:t>
            </a:r>
            <a:r>
              <a:rPr lang="en" b="1"/>
              <a:t>Tel</a:t>
            </a:r>
            <a:r>
              <a:rPr lang="en"/>
              <a:t>etype </a:t>
            </a:r>
            <a:r>
              <a:rPr lang="en" b="1"/>
              <a:t>Net</a:t>
            </a:r>
            <a:r>
              <a:rPr lang="en"/>
              <a:t>work)</a:t>
            </a:r>
            <a:endParaRPr/>
          </a:p>
          <a:p>
            <a:pPr marL="457200" lvl="0" indent="-311150" rtl="0">
              <a:spcBef>
                <a:spcPts val="0"/>
              </a:spcBef>
              <a:spcAft>
                <a:spcPts val="0"/>
              </a:spcAft>
              <a:buSzPts val="1300"/>
              <a:buChar char="●"/>
            </a:pPr>
            <a:r>
              <a:rPr lang="en"/>
              <a:t>ssh (</a:t>
            </a:r>
            <a:r>
              <a:rPr lang="en" b="1"/>
              <a:t>S</a:t>
            </a:r>
            <a:r>
              <a:rPr lang="en"/>
              <a:t>ecure </a:t>
            </a:r>
            <a:r>
              <a:rPr lang="en" b="1"/>
              <a:t>Sh</a:t>
            </a:r>
            <a:r>
              <a:rPr lang="en"/>
              <a:t>ell) </a:t>
            </a:r>
            <a:endParaRPr/>
          </a:p>
          <a:p>
            <a:pPr marL="457200" lvl="0" indent="-311150">
              <a:spcBef>
                <a:spcPts val="0"/>
              </a:spcBef>
              <a:spcAft>
                <a:spcPts val="0"/>
              </a:spcAft>
              <a:buSzPts val="1300"/>
              <a:buChar char="●"/>
            </a:pPr>
            <a:r>
              <a:rPr lang="en"/>
              <a:t>PuTTY - has no official meaning.</a:t>
            </a:r>
            <a:endParaRPr/>
          </a:p>
        </p:txBody>
      </p:sp>
      <p:pic>
        <p:nvPicPr>
          <p:cNvPr id="3" name="Picture 2" descr="A screenshot of a cell phone&#10;&#10;Description automatically generated">
            <a:extLst>
              <a:ext uri="{FF2B5EF4-FFF2-40B4-BE49-F238E27FC236}">
                <a16:creationId xmlns:a16="http://schemas.microsoft.com/office/drawing/2014/main" id="{F6F2949E-5212-4A83-AB08-46D8CEA2B333}"/>
              </a:ext>
            </a:extLst>
          </p:cNvPr>
          <p:cNvPicPr>
            <a:picLocks noChangeAspect="1"/>
          </p:cNvPicPr>
          <p:nvPr/>
        </p:nvPicPr>
        <p:blipFill>
          <a:blip r:embed="rId3"/>
          <a:stretch>
            <a:fillRect/>
          </a:stretch>
        </p:blipFill>
        <p:spPr>
          <a:xfrm>
            <a:off x="3931201" y="0"/>
            <a:ext cx="5212799"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How to get Help in Linux?</a:t>
            </a:r>
            <a:endParaRPr/>
          </a:p>
        </p:txBody>
      </p:sp>
      <p:sp>
        <p:nvSpPr>
          <p:cNvPr id="128" name="Shape 128"/>
          <p:cNvSpPr txBox="1">
            <a:spLocks noGrp="1"/>
          </p:cNvSpPr>
          <p:nvPr>
            <p:ph type="body" idx="1"/>
          </p:nvPr>
        </p:nvSpPr>
        <p:spPr>
          <a:xfrm>
            <a:off x="729450" y="2078875"/>
            <a:ext cx="2850600" cy="20202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man - an interface to the on-line reference manuals.</a:t>
            </a:r>
            <a:endParaRPr/>
          </a:p>
          <a:p>
            <a:pPr marL="457200" lvl="0" indent="-311150" rtl="0">
              <a:spcBef>
                <a:spcPts val="0"/>
              </a:spcBef>
              <a:spcAft>
                <a:spcPts val="0"/>
              </a:spcAft>
              <a:buSzPts val="1300"/>
              <a:buChar char="●"/>
            </a:pPr>
            <a:r>
              <a:rPr lang="en" sz="1100">
                <a:solidFill>
                  <a:srgbClr val="000000"/>
                </a:solidFill>
                <a:highlight>
                  <a:srgbClr val="FFFFFF"/>
                </a:highlight>
                <a:latin typeface="Verdana"/>
                <a:ea typeface="Verdana"/>
                <a:cs typeface="Verdana"/>
                <a:sym typeface="Verdana"/>
              </a:rPr>
              <a:t>man [option(s)] keyword(s)</a:t>
            </a:r>
            <a:endParaRPr/>
          </a:p>
          <a:p>
            <a:pPr marL="457200" lvl="0" indent="-311150" rtl="0">
              <a:spcBef>
                <a:spcPts val="0"/>
              </a:spcBef>
              <a:spcAft>
                <a:spcPts val="0"/>
              </a:spcAft>
              <a:buSzPts val="1300"/>
              <a:buChar char="●"/>
            </a:pPr>
            <a:r>
              <a:rPr lang="en"/>
              <a:t>man man</a:t>
            </a:r>
            <a:endParaRPr/>
          </a:p>
          <a:p>
            <a:pPr marL="457200" lvl="0" indent="-311150" rtl="0">
              <a:spcBef>
                <a:spcPts val="0"/>
              </a:spcBef>
              <a:spcAft>
                <a:spcPts val="0"/>
              </a:spcAft>
              <a:buSzPts val="1300"/>
              <a:buChar char="●"/>
            </a:pPr>
            <a:r>
              <a:rPr lang="en"/>
              <a:t>Most important keys :</a:t>
            </a:r>
            <a:r>
              <a:rPr lang="en" b="1"/>
              <a:t>PgUp</a:t>
            </a:r>
            <a:r>
              <a:rPr lang="en"/>
              <a:t>, </a:t>
            </a:r>
            <a:r>
              <a:rPr lang="en" b="1"/>
              <a:t>PgDn</a:t>
            </a:r>
            <a:r>
              <a:rPr lang="en"/>
              <a:t>, </a:t>
            </a:r>
            <a:r>
              <a:rPr lang="en" b="1"/>
              <a:t>q</a:t>
            </a:r>
            <a:endParaRPr b="1"/>
          </a:p>
          <a:p>
            <a:pPr marL="0" lvl="0" indent="0" rtl="0">
              <a:spcBef>
                <a:spcPts val="1600"/>
              </a:spcBef>
              <a:spcAft>
                <a:spcPts val="0"/>
              </a:spcAft>
              <a:buNone/>
            </a:pPr>
            <a:r>
              <a:rPr lang="en"/>
              <a:t>Of course you could always google it.</a:t>
            </a:r>
            <a:endParaRPr/>
          </a:p>
          <a:p>
            <a:pPr marL="0" lvl="0" indent="0" rtl="0">
              <a:spcBef>
                <a:spcPts val="1600"/>
              </a:spcBef>
              <a:spcAft>
                <a:spcPts val="0"/>
              </a:spcAft>
              <a:buNone/>
            </a:pPr>
            <a:endParaRPr/>
          </a:p>
          <a:p>
            <a:pPr marL="0" lvl="0" indent="0">
              <a:spcBef>
                <a:spcPts val="1600"/>
              </a:spcBef>
              <a:spcAft>
                <a:spcPts val="1600"/>
              </a:spcAft>
              <a:buNone/>
            </a:pPr>
            <a:endParaRPr/>
          </a:p>
        </p:txBody>
      </p:sp>
      <p:pic>
        <p:nvPicPr>
          <p:cNvPr id="129" name="Shape 129"/>
          <p:cNvPicPr preferRelativeResize="0"/>
          <p:nvPr/>
        </p:nvPicPr>
        <p:blipFill>
          <a:blip r:embed="rId3">
            <a:alphaModFix/>
          </a:blip>
          <a:stretch>
            <a:fillRect/>
          </a:stretch>
        </p:blipFill>
        <p:spPr>
          <a:xfrm>
            <a:off x="3514975" y="2225400"/>
            <a:ext cx="5379626" cy="245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Files and Directories in Linux</a:t>
            </a:r>
            <a:endParaRPr/>
          </a:p>
        </p:txBody>
      </p:sp>
      <p:sp>
        <p:nvSpPr>
          <p:cNvPr id="135" name="Shape 135"/>
          <p:cNvSpPr txBox="1">
            <a:spLocks noGrp="1"/>
          </p:cNvSpPr>
          <p:nvPr>
            <p:ph type="body" idx="1"/>
          </p:nvPr>
        </p:nvSpPr>
        <p:spPr>
          <a:xfrm>
            <a:off x="729450" y="2078875"/>
            <a:ext cx="7688700" cy="26388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pwd</a:t>
            </a:r>
            <a:r>
              <a:rPr lang="en"/>
              <a:t> - print the name of the current working directory.</a:t>
            </a:r>
            <a:endParaRPr/>
          </a:p>
          <a:p>
            <a:pPr marL="457200" lvl="0" indent="-311150" rtl="0">
              <a:spcBef>
                <a:spcPts val="0"/>
              </a:spcBef>
              <a:spcAft>
                <a:spcPts val="0"/>
              </a:spcAft>
              <a:buSzPts val="1300"/>
              <a:buChar char="●"/>
            </a:pPr>
            <a:r>
              <a:rPr lang="en" b="1"/>
              <a:t>ls</a:t>
            </a:r>
            <a:r>
              <a:rPr lang="en"/>
              <a:t> - list directory contents.</a:t>
            </a:r>
            <a:endParaRPr/>
          </a:p>
          <a:p>
            <a:pPr marL="457200" lvl="0" indent="-311150" rtl="0">
              <a:spcBef>
                <a:spcPts val="0"/>
              </a:spcBef>
              <a:spcAft>
                <a:spcPts val="0"/>
              </a:spcAft>
              <a:buSzPts val="1300"/>
              <a:buChar char="●"/>
            </a:pPr>
            <a:r>
              <a:rPr lang="en" b="1"/>
              <a:t>mkdir</a:t>
            </a:r>
            <a:r>
              <a:rPr lang="en"/>
              <a:t> - make directories.</a:t>
            </a:r>
            <a:endParaRPr/>
          </a:p>
          <a:p>
            <a:pPr marL="457200" lvl="0" indent="-311150" rtl="0">
              <a:spcBef>
                <a:spcPts val="0"/>
              </a:spcBef>
              <a:spcAft>
                <a:spcPts val="0"/>
              </a:spcAft>
              <a:buSzPts val="1300"/>
              <a:buChar char="●"/>
            </a:pPr>
            <a:r>
              <a:rPr lang="en" b="1"/>
              <a:t>cd</a:t>
            </a:r>
            <a:r>
              <a:rPr lang="en"/>
              <a:t> - change the shell working directory.</a:t>
            </a:r>
            <a:endParaRPr/>
          </a:p>
          <a:p>
            <a:pPr marL="457200" lvl="0" indent="-311150" rtl="0">
              <a:spcBef>
                <a:spcPts val="0"/>
              </a:spcBef>
              <a:spcAft>
                <a:spcPts val="0"/>
              </a:spcAft>
              <a:buSzPts val="1300"/>
              <a:buChar char="●"/>
            </a:pPr>
            <a:r>
              <a:rPr lang="en" b="1"/>
              <a:t>rmdir</a:t>
            </a:r>
            <a:r>
              <a:rPr lang="en"/>
              <a:t> - remove directory, this command will only work if the folders are empty.</a:t>
            </a:r>
            <a:endParaRPr/>
          </a:p>
          <a:p>
            <a:pPr marL="457200" lvl="0" indent="-311150" rtl="0">
              <a:spcBef>
                <a:spcPts val="0"/>
              </a:spcBef>
              <a:spcAft>
                <a:spcPts val="0"/>
              </a:spcAft>
              <a:buSzPts val="1300"/>
              <a:buChar char="●"/>
            </a:pPr>
            <a:r>
              <a:rPr lang="en" b="1"/>
              <a:t>cp</a:t>
            </a:r>
            <a:r>
              <a:rPr lang="en"/>
              <a:t> - copy files and directories.</a:t>
            </a:r>
            <a:endParaRPr/>
          </a:p>
          <a:p>
            <a:pPr marL="457200" lvl="0" indent="-311150" rtl="0">
              <a:spcBef>
                <a:spcPts val="0"/>
              </a:spcBef>
              <a:spcAft>
                <a:spcPts val="0"/>
              </a:spcAft>
              <a:buSzPts val="1300"/>
              <a:buChar char="●"/>
            </a:pPr>
            <a:r>
              <a:rPr lang="en" b="1"/>
              <a:t>mv</a:t>
            </a:r>
            <a:r>
              <a:rPr lang="en"/>
              <a:t> - move (rename) files.</a:t>
            </a:r>
            <a:endParaRPr/>
          </a:p>
          <a:p>
            <a:pPr marL="457200" lvl="0" indent="-311150" rtl="0">
              <a:spcBef>
                <a:spcPts val="0"/>
              </a:spcBef>
              <a:spcAft>
                <a:spcPts val="0"/>
              </a:spcAft>
              <a:buSzPts val="1300"/>
              <a:buChar char="●"/>
            </a:pPr>
            <a:r>
              <a:rPr lang="en" b="1"/>
              <a:t>rm</a:t>
            </a:r>
            <a:r>
              <a:rPr lang="en"/>
              <a:t> - remove files or directories.</a:t>
            </a:r>
            <a:endParaRPr/>
          </a:p>
          <a:p>
            <a:pPr marL="457200" lvl="0" indent="-311150" rtl="0">
              <a:spcBef>
                <a:spcPts val="0"/>
              </a:spcBef>
              <a:spcAft>
                <a:spcPts val="0"/>
              </a:spcAft>
              <a:buSzPts val="1300"/>
              <a:buChar char="●"/>
            </a:pPr>
            <a:r>
              <a:rPr lang="en" b="1"/>
              <a:t>ln</a:t>
            </a:r>
            <a:r>
              <a:rPr lang="en"/>
              <a:t> - make links between files.</a:t>
            </a:r>
            <a:endParaRPr/>
          </a:p>
          <a:p>
            <a:pPr marL="457200" lvl="0" indent="-311150">
              <a:spcBef>
                <a:spcPts val="0"/>
              </a:spcBef>
              <a:spcAft>
                <a:spcPts val="0"/>
              </a:spcAft>
              <a:buSzPts val="1300"/>
              <a:buChar char="●"/>
            </a:pPr>
            <a:r>
              <a:rPr lang="en" b="1"/>
              <a:t>cat </a:t>
            </a:r>
            <a:r>
              <a:rPr lang="en"/>
              <a:t>- concatenate files and print on the standard output.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Transferring Files</a:t>
            </a:r>
            <a:endParaRPr/>
          </a:p>
        </p:txBody>
      </p:sp>
      <p:sp>
        <p:nvSpPr>
          <p:cNvPr id="141" name="Shape 141"/>
          <p:cNvSpPr txBox="1">
            <a:spLocks noGrp="1"/>
          </p:cNvSpPr>
          <p:nvPr>
            <p:ph type="body" idx="1"/>
          </p:nvPr>
        </p:nvSpPr>
        <p:spPr>
          <a:xfrm>
            <a:off x="729325" y="2078875"/>
            <a:ext cx="3774300" cy="26457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dirty="0"/>
              <a:t>The File Transfer Protocol (FTP) is a standard network protocol used for the transfer of computer files between a client and server on a computer network.</a:t>
            </a:r>
            <a:endParaRPr dirty="0"/>
          </a:p>
          <a:p>
            <a:pPr marL="457200" lvl="0" indent="-311150" rtl="0">
              <a:spcBef>
                <a:spcPts val="0"/>
              </a:spcBef>
              <a:spcAft>
                <a:spcPts val="0"/>
              </a:spcAft>
              <a:buSzPts val="1300"/>
              <a:buChar char="●"/>
            </a:pPr>
            <a:r>
              <a:rPr lang="en" dirty="0"/>
              <a:t>You can copy files into your ‘</a:t>
            </a:r>
            <a:r>
              <a:rPr lang="en" b="1" dirty="0"/>
              <a:t>~/ftp/files</a:t>
            </a:r>
            <a:r>
              <a:rPr lang="en" dirty="0"/>
              <a:t>’ directory.</a:t>
            </a:r>
            <a:endParaRPr dirty="0"/>
          </a:p>
          <a:p>
            <a:pPr lvl="0"/>
            <a:r>
              <a:rPr lang="en" dirty="0"/>
              <a:t>You can download those files with any browser - ‘</a:t>
            </a:r>
            <a:r>
              <a:rPr lang="en" b="1" dirty="0"/>
              <a:t>ftp://46.10.253.12</a:t>
            </a:r>
            <a:r>
              <a:rPr lang="en" dirty="0"/>
              <a:t>’ and login with your Linux credentials.</a:t>
            </a:r>
            <a:endParaRPr dirty="0"/>
          </a:p>
          <a:p>
            <a:pPr marL="457200" lvl="0" indent="-311150" rtl="0">
              <a:spcBef>
                <a:spcPts val="0"/>
              </a:spcBef>
              <a:spcAft>
                <a:spcPts val="0"/>
              </a:spcAft>
              <a:buSzPts val="1300"/>
              <a:buChar char="●"/>
            </a:pPr>
            <a:r>
              <a:rPr lang="en" dirty="0"/>
              <a:t>You can manage your ‘~/ftp/files’ directory with any </a:t>
            </a:r>
            <a:r>
              <a:rPr lang="en" b="1" dirty="0"/>
              <a:t>ftp client</a:t>
            </a:r>
            <a:r>
              <a:rPr lang="en" dirty="0"/>
              <a:t> (like FileZilla). </a:t>
            </a:r>
            <a:endParaRPr dirty="0"/>
          </a:p>
        </p:txBody>
      </p:sp>
      <p:pic>
        <p:nvPicPr>
          <p:cNvPr id="142" name="Shape 142"/>
          <p:cNvPicPr preferRelativeResize="0"/>
          <p:nvPr/>
        </p:nvPicPr>
        <p:blipFill>
          <a:blip r:embed="rId3">
            <a:alphaModFix/>
          </a:blip>
          <a:stretch>
            <a:fillRect/>
          </a:stretch>
        </p:blipFill>
        <p:spPr>
          <a:xfrm>
            <a:off x="4638250" y="653700"/>
            <a:ext cx="4370175" cy="1460150"/>
          </a:xfrm>
          <a:prstGeom prst="rect">
            <a:avLst/>
          </a:prstGeom>
          <a:noFill/>
          <a:ln>
            <a:noFill/>
          </a:ln>
        </p:spPr>
      </p:pic>
      <p:pic>
        <p:nvPicPr>
          <p:cNvPr id="3" name="Picture 2" descr="A screenshot of a cell phone&#10;&#10;Description automatically generated">
            <a:extLst>
              <a:ext uri="{FF2B5EF4-FFF2-40B4-BE49-F238E27FC236}">
                <a16:creationId xmlns:a16="http://schemas.microsoft.com/office/drawing/2014/main" id="{5BF5275D-1050-461E-9F82-749AC7A54699}"/>
              </a:ext>
            </a:extLst>
          </p:cNvPr>
          <p:cNvPicPr>
            <a:picLocks noChangeAspect="1"/>
          </p:cNvPicPr>
          <p:nvPr/>
        </p:nvPicPr>
        <p:blipFill>
          <a:blip r:embed="rId4"/>
          <a:stretch>
            <a:fillRect/>
          </a:stretch>
        </p:blipFill>
        <p:spPr>
          <a:xfrm>
            <a:off x="4638250" y="2740916"/>
            <a:ext cx="4280528" cy="19836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Example</a:t>
            </a:r>
            <a:endParaRPr/>
          </a:p>
        </p:txBody>
      </p:sp>
      <p:sp>
        <p:nvSpPr>
          <p:cNvPr id="149" name="Shape 149"/>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Files and directories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Processes in Linux</a:t>
            </a:r>
            <a:endParaRPr/>
          </a:p>
        </p:txBody>
      </p:sp>
      <p:sp>
        <p:nvSpPr>
          <p:cNvPr id="155" name="Shape 15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Processes</a:t>
            </a:r>
            <a:r>
              <a:rPr lang="en"/>
              <a:t> are object code in execution: active, alive, running programs.</a:t>
            </a:r>
            <a:endParaRPr/>
          </a:p>
          <a:p>
            <a:pPr marL="457200" lvl="0" indent="-311150" rtl="0">
              <a:spcBef>
                <a:spcPts val="0"/>
              </a:spcBef>
              <a:spcAft>
                <a:spcPts val="0"/>
              </a:spcAft>
              <a:buSzPts val="1300"/>
              <a:buChar char="●"/>
            </a:pPr>
            <a:r>
              <a:rPr lang="en"/>
              <a:t>Processes consist of </a:t>
            </a:r>
            <a:r>
              <a:rPr lang="en" b="1"/>
              <a:t>data</a:t>
            </a:r>
            <a:r>
              <a:rPr lang="en"/>
              <a:t>, </a:t>
            </a:r>
            <a:r>
              <a:rPr lang="en" b="1"/>
              <a:t>resources</a:t>
            </a:r>
            <a:r>
              <a:rPr lang="en"/>
              <a:t>, </a:t>
            </a:r>
            <a:r>
              <a:rPr lang="en" b="1"/>
              <a:t>state</a:t>
            </a:r>
            <a:r>
              <a:rPr lang="en"/>
              <a:t>, and a </a:t>
            </a:r>
            <a:r>
              <a:rPr lang="en" b="1"/>
              <a:t>virtualized computer</a:t>
            </a:r>
            <a:r>
              <a:rPr lang="en"/>
              <a:t>.</a:t>
            </a:r>
            <a:endParaRPr/>
          </a:p>
          <a:p>
            <a:pPr marL="457200" lvl="0" indent="-311150" rtl="0">
              <a:spcBef>
                <a:spcPts val="0"/>
              </a:spcBef>
              <a:spcAft>
                <a:spcPts val="0"/>
              </a:spcAft>
              <a:buSzPts val="1300"/>
              <a:buChar char="●"/>
            </a:pPr>
            <a:r>
              <a:rPr lang="en"/>
              <a:t>Each process is represented by a </a:t>
            </a:r>
            <a:r>
              <a:rPr lang="en" b="1"/>
              <a:t>unique identifier</a:t>
            </a:r>
            <a:r>
              <a:rPr lang="en"/>
              <a:t>, the process ID (</a:t>
            </a:r>
            <a:r>
              <a:rPr lang="en" b="1"/>
              <a:t>pid</a:t>
            </a:r>
            <a:r>
              <a:rPr lang="en"/>
              <a:t>).</a:t>
            </a:r>
            <a:endParaRPr/>
          </a:p>
          <a:p>
            <a:pPr marL="457200" lvl="0" indent="-311150" rtl="0">
              <a:spcBef>
                <a:spcPts val="0"/>
              </a:spcBef>
              <a:spcAft>
                <a:spcPts val="0"/>
              </a:spcAft>
              <a:buSzPts val="1300"/>
              <a:buChar char="●"/>
            </a:pPr>
            <a:r>
              <a:rPr lang="en"/>
              <a:t>The process that the kernel "runs" when there are no other runnable processes is the </a:t>
            </a:r>
            <a:r>
              <a:rPr lang="en" b="1"/>
              <a:t>idle process</a:t>
            </a:r>
            <a:r>
              <a:rPr lang="en"/>
              <a:t> (pid=0).</a:t>
            </a:r>
            <a:endParaRPr/>
          </a:p>
          <a:p>
            <a:pPr marL="457200" lvl="0" indent="-311150" rtl="0">
              <a:spcBef>
                <a:spcPts val="0"/>
              </a:spcBef>
              <a:spcAft>
                <a:spcPts val="0"/>
              </a:spcAft>
              <a:buSzPts val="1300"/>
              <a:buChar char="●"/>
            </a:pPr>
            <a:r>
              <a:rPr lang="en"/>
              <a:t>The process that spawns a new process is known as the </a:t>
            </a:r>
            <a:r>
              <a:rPr lang="en" b="1"/>
              <a:t>parent</a:t>
            </a:r>
            <a:r>
              <a:rPr lang="en"/>
              <a:t>; the new process is known as the </a:t>
            </a:r>
            <a:r>
              <a:rPr lang="en" b="1"/>
              <a:t>child</a:t>
            </a:r>
            <a:r>
              <a:rPr lang="en"/>
              <a:t>.</a:t>
            </a:r>
            <a:endParaRPr/>
          </a:p>
          <a:p>
            <a:pPr marL="457200" lvl="0" indent="-311150" rtl="0">
              <a:spcBef>
                <a:spcPts val="0"/>
              </a:spcBef>
              <a:spcAft>
                <a:spcPts val="0"/>
              </a:spcAft>
              <a:buSzPts val="1300"/>
              <a:buChar char="●"/>
            </a:pPr>
            <a:r>
              <a:rPr lang="en"/>
              <a:t>Each process is owned by a </a:t>
            </a:r>
            <a:r>
              <a:rPr lang="en" b="1"/>
              <a:t>user </a:t>
            </a:r>
            <a:r>
              <a:rPr lang="en"/>
              <a:t>and a </a:t>
            </a:r>
            <a:r>
              <a:rPr lang="en" b="1"/>
              <a:t>group</a:t>
            </a:r>
            <a:r>
              <a:rPr lang="en"/>
              <a:t>.</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3018</Words>
  <Application>Microsoft Office PowerPoint</Application>
  <PresentationFormat>On-screen Show (16:9)</PresentationFormat>
  <Paragraphs>223</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Raleway</vt:lpstr>
      <vt:lpstr>Oswald</vt:lpstr>
      <vt:lpstr>Arial</vt:lpstr>
      <vt:lpstr>Courier New</vt:lpstr>
      <vt:lpstr>Lato</vt:lpstr>
      <vt:lpstr>Verdana</vt:lpstr>
      <vt:lpstr>Streamline</vt:lpstr>
      <vt:lpstr>Linux System Programming Part 1 - Linux Basics</vt:lpstr>
      <vt:lpstr>What is System Programming?</vt:lpstr>
      <vt:lpstr>Our Work Environment</vt:lpstr>
      <vt:lpstr>Remote Connection</vt:lpstr>
      <vt:lpstr>How to get Help in Linux?</vt:lpstr>
      <vt:lpstr>Files and Directories in Linux</vt:lpstr>
      <vt:lpstr>Transferring Files</vt:lpstr>
      <vt:lpstr>Example</vt:lpstr>
      <vt:lpstr>Processes in Linux</vt:lpstr>
      <vt:lpstr>Users and Groups</vt:lpstr>
      <vt:lpstr>File Permissions</vt:lpstr>
      <vt:lpstr>File Permissions</vt:lpstr>
      <vt:lpstr>Managing Users and Groups</vt:lpstr>
      <vt:lpstr>Example</vt:lpstr>
      <vt:lpstr>Standard Streams</vt:lpstr>
      <vt:lpstr>Redirection and Piping</vt:lpstr>
      <vt:lpstr>Nano text editor</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System Programming Part 1 - Linux Basics</dc:title>
  <cp:lastModifiedBy>Dimitar Minchev</cp:lastModifiedBy>
  <cp:revision>2</cp:revision>
  <dcterms:modified xsi:type="dcterms:W3CDTF">2020-03-16T06:45:57Z</dcterms:modified>
</cp:coreProperties>
</file>